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4004" r:id="rId2"/>
    <p:sldMasterId id="2147484976" r:id="rId3"/>
    <p:sldMasterId id="2147484990" r:id="rId4"/>
    <p:sldMasterId id="2147485004" r:id="rId5"/>
    <p:sldMasterId id="2147485016" r:id="rId6"/>
    <p:sldMasterId id="2147485030" r:id="rId7"/>
    <p:sldMasterId id="2147485042" r:id="rId8"/>
    <p:sldMasterId id="2147485055" r:id="rId9"/>
    <p:sldMasterId id="2147485067" r:id="rId10"/>
    <p:sldMasterId id="2147485081" r:id="rId11"/>
    <p:sldMasterId id="2147485093" r:id="rId12"/>
  </p:sldMasterIdLst>
  <p:notesMasterIdLst>
    <p:notesMasterId r:id="rId139"/>
  </p:notesMasterIdLst>
  <p:handoutMasterIdLst>
    <p:handoutMasterId r:id="rId140"/>
  </p:handoutMasterIdLst>
  <p:sldIdLst>
    <p:sldId id="638" r:id="rId13"/>
    <p:sldId id="644" r:id="rId14"/>
    <p:sldId id="629" r:id="rId15"/>
    <p:sldId id="636" r:id="rId16"/>
    <p:sldId id="567" r:id="rId17"/>
    <p:sldId id="630" r:id="rId18"/>
    <p:sldId id="632" r:id="rId19"/>
    <p:sldId id="633" r:id="rId20"/>
    <p:sldId id="635" r:id="rId21"/>
    <p:sldId id="375" r:id="rId22"/>
    <p:sldId id="628" r:id="rId23"/>
    <p:sldId id="540" r:id="rId24"/>
    <p:sldId id="556" r:id="rId25"/>
    <p:sldId id="557" r:id="rId26"/>
    <p:sldId id="537" r:id="rId27"/>
    <p:sldId id="639" r:id="rId28"/>
    <p:sldId id="640" r:id="rId29"/>
    <p:sldId id="641" r:id="rId30"/>
    <p:sldId id="642" r:id="rId31"/>
    <p:sldId id="643" r:id="rId32"/>
    <p:sldId id="386" r:id="rId33"/>
    <p:sldId id="388" r:id="rId34"/>
    <p:sldId id="547" r:id="rId35"/>
    <p:sldId id="645" r:id="rId36"/>
    <p:sldId id="646" r:id="rId37"/>
    <p:sldId id="647" r:id="rId38"/>
    <p:sldId id="648" r:id="rId39"/>
    <p:sldId id="649" r:id="rId40"/>
    <p:sldId id="650" r:id="rId41"/>
    <p:sldId id="651" r:id="rId42"/>
    <p:sldId id="652" r:id="rId43"/>
    <p:sldId id="653" r:id="rId44"/>
    <p:sldId id="654" r:id="rId45"/>
    <p:sldId id="655" r:id="rId46"/>
    <p:sldId id="656" r:id="rId47"/>
    <p:sldId id="657" r:id="rId48"/>
    <p:sldId id="658" r:id="rId49"/>
    <p:sldId id="659" r:id="rId50"/>
    <p:sldId id="660" r:id="rId51"/>
    <p:sldId id="661" r:id="rId52"/>
    <p:sldId id="662" r:id="rId53"/>
    <p:sldId id="663" r:id="rId54"/>
    <p:sldId id="664" r:id="rId55"/>
    <p:sldId id="665" r:id="rId56"/>
    <p:sldId id="666" r:id="rId57"/>
    <p:sldId id="667" r:id="rId58"/>
    <p:sldId id="668" r:id="rId59"/>
    <p:sldId id="669" r:id="rId60"/>
    <p:sldId id="670" r:id="rId61"/>
    <p:sldId id="671" r:id="rId62"/>
    <p:sldId id="672" r:id="rId63"/>
    <p:sldId id="673" r:id="rId64"/>
    <p:sldId id="674" r:id="rId65"/>
    <p:sldId id="675" r:id="rId66"/>
    <p:sldId id="676" r:id="rId67"/>
    <p:sldId id="677" r:id="rId68"/>
    <p:sldId id="678" r:id="rId69"/>
    <p:sldId id="679" r:id="rId70"/>
    <p:sldId id="680" r:id="rId71"/>
    <p:sldId id="681" r:id="rId72"/>
    <p:sldId id="682" r:id="rId73"/>
    <p:sldId id="683" r:id="rId74"/>
    <p:sldId id="684" r:id="rId75"/>
    <p:sldId id="685" r:id="rId76"/>
    <p:sldId id="686" r:id="rId77"/>
    <p:sldId id="687" r:id="rId78"/>
    <p:sldId id="688" r:id="rId79"/>
    <p:sldId id="689" r:id="rId80"/>
    <p:sldId id="690" r:id="rId81"/>
    <p:sldId id="691" r:id="rId82"/>
    <p:sldId id="692" r:id="rId83"/>
    <p:sldId id="693" r:id="rId84"/>
    <p:sldId id="694" r:id="rId85"/>
    <p:sldId id="695" r:id="rId86"/>
    <p:sldId id="696" r:id="rId87"/>
    <p:sldId id="697" r:id="rId88"/>
    <p:sldId id="698" r:id="rId89"/>
    <p:sldId id="699" r:id="rId90"/>
    <p:sldId id="700" r:id="rId91"/>
    <p:sldId id="701" r:id="rId92"/>
    <p:sldId id="702" r:id="rId93"/>
    <p:sldId id="703" r:id="rId94"/>
    <p:sldId id="704" r:id="rId95"/>
    <p:sldId id="705" r:id="rId96"/>
    <p:sldId id="706" r:id="rId97"/>
    <p:sldId id="707" r:id="rId98"/>
    <p:sldId id="708" r:id="rId99"/>
    <p:sldId id="709" r:id="rId100"/>
    <p:sldId id="710" r:id="rId101"/>
    <p:sldId id="711" r:id="rId102"/>
    <p:sldId id="712" r:id="rId103"/>
    <p:sldId id="713" r:id="rId104"/>
    <p:sldId id="714" r:id="rId105"/>
    <p:sldId id="715" r:id="rId106"/>
    <p:sldId id="748" r:id="rId107"/>
    <p:sldId id="749" r:id="rId108"/>
    <p:sldId id="750" r:id="rId109"/>
    <p:sldId id="751" r:id="rId110"/>
    <p:sldId id="752" r:id="rId111"/>
    <p:sldId id="753" r:id="rId112"/>
    <p:sldId id="754" r:id="rId113"/>
    <p:sldId id="755" r:id="rId114"/>
    <p:sldId id="756" r:id="rId115"/>
    <p:sldId id="757" r:id="rId116"/>
    <p:sldId id="758" r:id="rId117"/>
    <p:sldId id="759" r:id="rId118"/>
    <p:sldId id="760" r:id="rId119"/>
    <p:sldId id="761" r:id="rId120"/>
    <p:sldId id="762" r:id="rId121"/>
    <p:sldId id="763" r:id="rId122"/>
    <p:sldId id="764" r:id="rId123"/>
    <p:sldId id="765" r:id="rId124"/>
    <p:sldId id="766" r:id="rId125"/>
    <p:sldId id="767" r:id="rId126"/>
    <p:sldId id="768" r:id="rId127"/>
    <p:sldId id="769" r:id="rId128"/>
    <p:sldId id="770" r:id="rId129"/>
    <p:sldId id="739" r:id="rId130"/>
    <p:sldId id="772" r:id="rId131"/>
    <p:sldId id="773" r:id="rId132"/>
    <p:sldId id="774" r:id="rId133"/>
    <p:sldId id="775" r:id="rId134"/>
    <p:sldId id="776" r:id="rId135"/>
    <p:sldId id="777" r:id="rId136"/>
    <p:sldId id="778" r:id="rId137"/>
    <p:sldId id="779" r:id="rId138"/>
  </p:sldIdLst>
  <p:sldSz cx="9144000" cy="6858000" type="screen4x3"/>
  <p:notesSz cx="7099300" cy="10234613"/>
  <p:defaultTextStyle>
    <a:defPPr>
      <a:defRPr lang="ja-JP"/>
    </a:defPPr>
    <a:lvl1pPr algn="l" rtl="0" fontAlgn="base">
      <a:spcBef>
        <a:spcPct val="0"/>
      </a:spcBef>
      <a:spcAft>
        <a:spcPct val="0"/>
      </a:spcAft>
      <a:defRPr kumimoji="1" sz="2800" kern="1200">
        <a:solidFill>
          <a:schemeClr val="tx2"/>
        </a:solidFill>
        <a:latin typeface="Arial" charset="0"/>
        <a:ea typeface="ＭＳ Ｐゴシック" pitchFamily="50" charset="-128"/>
        <a:cs typeface="+mn-cs"/>
      </a:defRPr>
    </a:lvl1pPr>
    <a:lvl2pPr marL="457200" algn="l" rtl="0" fontAlgn="base">
      <a:spcBef>
        <a:spcPct val="0"/>
      </a:spcBef>
      <a:spcAft>
        <a:spcPct val="0"/>
      </a:spcAft>
      <a:defRPr kumimoji="1" sz="2800" kern="1200">
        <a:solidFill>
          <a:schemeClr val="tx2"/>
        </a:solidFill>
        <a:latin typeface="Arial" charset="0"/>
        <a:ea typeface="ＭＳ Ｐゴシック" pitchFamily="50" charset="-128"/>
        <a:cs typeface="+mn-cs"/>
      </a:defRPr>
    </a:lvl2pPr>
    <a:lvl3pPr marL="914400" algn="l" rtl="0" fontAlgn="base">
      <a:spcBef>
        <a:spcPct val="0"/>
      </a:spcBef>
      <a:spcAft>
        <a:spcPct val="0"/>
      </a:spcAft>
      <a:defRPr kumimoji="1" sz="2800" kern="1200">
        <a:solidFill>
          <a:schemeClr val="tx2"/>
        </a:solidFill>
        <a:latin typeface="Arial" charset="0"/>
        <a:ea typeface="ＭＳ Ｐゴシック" pitchFamily="50" charset="-128"/>
        <a:cs typeface="+mn-cs"/>
      </a:defRPr>
    </a:lvl3pPr>
    <a:lvl4pPr marL="1371600" algn="l" rtl="0" fontAlgn="base">
      <a:spcBef>
        <a:spcPct val="0"/>
      </a:spcBef>
      <a:spcAft>
        <a:spcPct val="0"/>
      </a:spcAft>
      <a:defRPr kumimoji="1" sz="2800" kern="1200">
        <a:solidFill>
          <a:schemeClr val="tx2"/>
        </a:solidFill>
        <a:latin typeface="Arial" charset="0"/>
        <a:ea typeface="ＭＳ Ｐゴシック" pitchFamily="50" charset="-128"/>
        <a:cs typeface="+mn-cs"/>
      </a:defRPr>
    </a:lvl4pPr>
    <a:lvl5pPr marL="1828800" algn="l" rtl="0" fontAlgn="base">
      <a:spcBef>
        <a:spcPct val="0"/>
      </a:spcBef>
      <a:spcAft>
        <a:spcPct val="0"/>
      </a:spcAft>
      <a:defRPr kumimoji="1" sz="2800" kern="1200">
        <a:solidFill>
          <a:schemeClr val="tx2"/>
        </a:solidFill>
        <a:latin typeface="Arial" charset="0"/>
        <a:ea typeface="ＭＳ Ｐゴシック" pitchFamily="50" charset="-128"/>
        <a:cs typeface="+mn-cs"/>
      </a:defRPr>
    </a:lvl5pPr>
    <a:lvl6pPr marL="2286000" algn="l" defTabSz="914400" rtl="0" eaLnBrk="1" latinLnBrk="0" hangingPunct="1">
      <a:defRPr kumimoji="1" sz="2800" kern="1200">
        <a:solidFill>
          <a:schemeClr val="tx2"/>
        </a:solidFill>
        <a:latin typeface="Arial" charset="0"/>
        <a:ea typeface="ＭＳ Ｐゴシック" pitchFamily="50" charset="-128"/>
        <a:cs typeface="+mn-cs"/>
      </a:defRPr>
    </a:lvl6pPr>
    <a:lvl7pPr marL="2743200" algn="l" defTabSz="914400" rtl="0" eaLnBrk="1" latinLnBrk="0" hangingPunct="1">
      <a:defRPr kumimoji="1" sz="2800" kern="1200">
        <a:solidFill>
          <a:schemeClr val="tx2"/>
        </a:solidFill>
        <a:latin typeface="Arial" charset="0"/>
        <a:ea typeface="ＭＳ Ｐゴシック" pitchFamily="50" charset="-128"/>
        <a:cs typeface="+mn-cs"/>
      </a:defRPr>
    </a:lvl7pPr>
    <a:lvl8pPr marL="3200400" algn="l" defTabSz="914400" rtl="0" eaLnBrk="1" latinLnBrk="0" hangingPunct="1">
      <a:defRPr kumimoji="1" sz="2800" kern="1200">
        <a:solidFill>
          <a:schemeClr val="tx2"/>
        </a:solidFill>
        <a:latin typeface="Arial" charset="0"/>
        <a:ea typeface="ＭＳ Ｐゴシック" pitchFamily="50" charset="-128"/>
        <a:cs typeface="+mn-cs"/>
      </a:defRPr>
    </a:lvl8pPr>
    <a:lvl9pPr marL="3657600" algn="l" defTabSz="914400" rtl="0" eaLnBrk="1" latinLnBrk="0" hangingPunct="1">
      <a:defRPr kumimoji="1" sz="2800" kern="1200">
        <a:solidFill>
          <a:schemeClr val="tx2"/>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99FF99"/>
    <a:srgbClr val="FF99FF"/>
    <a:srgbClr val="FFFFFF"/>
    <a:srgbClr val="CC3300"/>
    <a:srgbClr val="FF0000"/>
    <a:srgbClr val="FFFF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0432" autoAdjust="0"/>
    <p:restoredTop sz="88849" autoAdjust="0"/>
  </p:normalViewPr>
  <p:slideViewPr>
    <p:cSldViewPr>
      <p:cViewPr>
        <p:scale>
          <a:sx n="60" d="100"/>
          <a:sy n="60" d="100"/>
        </p:scale>
        <p:origin x="-1140" y="-1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6" d="100"/>
          <a:sy n="76" d="100"/>
        </p:scale>
        <p:origin x="-2514" y="-102"/>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38" Type="http://schemas.openxmlformats.org/officeDocument/2006/relationships/slide" Target="slides/slide126.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144"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slide" Target="slides/slide122.xml"/><Relationship Id="rId13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slide" Target="slides/slide104.xml"/><Relationship Id="rId124" Type="http://schemas.openxmlformats.org/officeDocument/2006/relationships/slide" Target="slides/slide112.xml"/><Relationship Id="rId129" Type="http://schemas.openxmlformats.org/officeDocument/2006/relationships/slide" Target="slides/slide117.xml"/><Relationship Id="rId137" Type="http://schemas.openxmlformats.org/officeDocument/2006/relationships/slide" Target="slides/slide12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32" Type="http://schemas.openxmlformats.org/officeDocument/2006/relationships/slide" Target="slides/slide120.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slide" Target="slides/slide107.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30" Type="http://schemas.openxmlformats.org/officeDocument/2006/relationships/slide" Target="slides/slide118.xml"/><Relationship Id="rId135" Type="http://schemas.openxmlformats.org/officeDocument/2006/relationships/slide" Target="slides/slide123.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AE29C-7648-470B-826D-E4D633F2F55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kumimoji="1" lang="ja-JP" altLang="en-US"/>
        </a:p>
      </dgm:t>
    </dgm:pt>
    <dgm:pt modelId="{B7FECDE9-5434-41C8-A643-48EDC1D15725}">
      <dgm:prSet phldrT="[テキスト]"/>
      <dgm:spPr/>
      <dgm:t>
        <a:bodyPr/>
        <a:lstStyle/>
        <a:p>
          <a:r>
            <a:rPr kumimoji="1" lang="ja-JP" altLang="en-US" dirty="0"/>
            <a:t>単身生活に不安を抱えている</a:t>
          </a:r>
        </a:p>
      </dgm:t>
    </dgm:pt>
    <dgm:pt modelId="{544F5298-6279-42C0-8163-FA83E621966E}" type="parTrans" cxnId="{EDF46221-F839-494B-9C21-AD6D67355193}">
      <dgm:prSet/>
      <dgm:spPr/>
      <dgm:t>
        <a:bodyPr/>
        <a:lstStyle/>
        <a:p>
          <a:endParaRPr kumimoji="1" lang="ja-JP" altLang="en-US"/>
        </a:p>
      </dgm:t>
    </dgm:pt>
    <dgm:pt modelId="{E143666D-7A22-4D5D-9567-ECED172724B9}" type="sibTrans" cxnId="{EDF46221-F839-494B-9C21-AD6D67355193}">
      <dgm:prSet/>
      <dgm:spPr/>
      <dgm:t>
        <a:bodyPr/>
        <a:lstStyle/>
        <a:p>
          <a:endParaRPr kumimoji="1" lang="ja-JP" altLang="en-US"/>
        </a:p>
      </dgm:t>
    </dgm:pt>
    <dgm:pt modelId="{FADC299B-2717-4956-9FAC-E813B57F614C}">
      <dgm:prSet phldrT="[テキスト]"/>
      <dgm:spPr/>
      <dgm:t>
        <a:bodyPr/>
        <a:lstStyle/>
        <a:p>
          <a:r>
            <a:rPr kumimoji="1" lang="ja-JP" altLang="en-US" dirty="0"/>
            <a:t>一人での生活の練習の場として利用</a:t>
          </a:r>
        </a:p>
      </dgm:t>
    </dgm:pt>
    <dgm:pt modelId="{BF7EB875-5F95-47AA-8E0E-542FAC12A7D7}" type="parTrans" cxnId="{07F9A701-4E59-49FB-8263-9E94F99D92D5}">
      <dgm:prSet/>
      <dgm:spPr/>
      <dgm:t>
        <a:bodyPr/>
        <a:lstStyle/>
        <a:p>
          <a:endParaRPr kumimoji="1" lang="ja-JP" altLang="en-US"/>
        </a:p>
      </dgm:t>
    </dgm:pt>
    <dgm:pt modelId="{5986581F-598C-413A-8CD0-B651B3C2E2B5}" type="sibTrans" cxnId="{07F9A701-4E59-49FB-8263-9E94F99D92D5}">
      <dgm:prSet/>
      <dgm:spPr/>
      <dgm:t>
        <a:bodyPr/>
        <a:lstStyle/>
        <a:p>
          <a:endParaRPr kumimoji="1" lang="ja-JP" altLang="en-US"/>
        </a:p>
      </dgm:t>
    </dgm:pt>
    <dgm:pt modelId="{5566DDB6-A388-4C53-B876-6723CA0CA416}">
      <dgm:prSet phldrT="[テキスト]"/>
      <dgm:spPr/>
      <dgm:t>
        <a:bodyPr/>
        <a:lstStyle/>
        <a:p>
          <a:r>
            <a:rPr kumimoji="1" lang="ja-JP" altLang="en-US" dirty="0"/>
            <a:t>自らの相談が苦手</a:t>
          </a:r>
          <a:endParaRPr kumimoji="1" lang="en-US" altLang="ja-JP" dirty="0"/>
        </a:p>
      </dgm:t>
    </dgm:pt>
    <dgm:pt modelId="{4E454FC1-9641-4868-A8BB-4566AD3675BA}" type="parTrans" cxnId="{244EDC9D-507A-42EC-9CDC-70A0BC2AC455}">
      <dgm:prSet/>
      <dgm:spPr/>
      <dgm:t>
        <a:bodyPr/>
        <a:lstStyle/>
        <a:p>
          <a:endParaRPr kumimoji="1" lang="ja-JP" altLang="en-US"/>
        </a:p>
      </dgm:t>
    </dgm:pt>
    <dgm:pt modelId="{AD3988AB-8FCB-473A-9392-96DD81783D46}" type="sibTrans" cxnId="{244EDC9D-507A-42EC-9CDC-70A0BC2AC455}">
      <dgm:prSet/>
      <dgm:spPr/>
      <dgm:t>
        <a:bodyPr/>
        <a:lstStyle/>
        <a:p>
          <a:endParaRPr kumimoji="1" lang="ja-JP" altLang="en-US"/>
        </a:p>
      </dgm:t>
    </dgm:pt>
    <dgm:pt modelId="{3954DCD6-DC30-41D1-8F8A-1B3EAA3F6831}">
      <dgm:prSet phldrT="[テキスト]"/>
      <dgm:spPr/>
      <dgm:t>
        <a:bodyPr/>
        <a:lstStyle/>
        <a:p>
          <a:r>
            <a:rPr kumimoji="1" lang="ja-JP" altLang="en-US" dirty="0"/>
            <a:t>主体的な相談や</a:t>
          </a:r>
          <a:r>
            <a:rPr kumimoji="1" lang="en-US" altLang="ja-JP" dirty="0"/>
            <a:t>SOS</a:t>
          </a:r>
          <a:r>
            <a:rPr kumimoji="1" lang="ja-JP" altLang="en-US" dirty="0"/>
            <a:t>が苦手で、定期訪問等を希望</a:t>
          </a:r>
        </a:p>
      </dgm:t>
    </dgm:pt>
    <dgm:pt modelId="{8F5EAF08-ED67-4479-89D0-5994FE0A442F}" type="parTrans" cxnId="{26683B0E-15D4-483E-995D-BD886428D6E6}">
      <dgm:prSet/>
      <dgm:spPr/>
      <dgm:t>
        <a:bodyPr/>
        <a:lstStyle/>
        <a:p>
          <a:endParaRPr kumimoji="1" lang="ja-JP" altLang="en-US"/>
        </a:p>
      </dgm:t>
    </dgm:pt>
    <dgm:pt modelId="{A70C90AF-DE9D-4FDF-91DF-8A7EFFDBDF56}" type="sibTrans" cxnId="{26683B0E-15D4-483E-995D-BD886428D6E6}">
      <dgm:prSet/>
      <dgm:spPr/>
      <dgm:t>
        <a:bodyPr/>
        <a:lstStyle/>
        <a:p>
          <a:endParaRPr kumimoji="1" lang="ja-JP" altLang="en-US"/>
        </a:p>
      </dgm:t>
    </dgm:pt>
    <dgm:pt modelId="{0731E84D-D2F4-449A-ABF8-825C8663EAA3}">
      <dgm:prSet phldrT="[テキスト]"/>
      <dgm:spPr/>
      <dgm:t>
        <a:bodyPr/>
        <a:lstStyle/>
        <a:p>
          <a:r>
            <a:rPr kumimoji="1" lang="ja-JP" altLang="en-US" dirty="0"/>
            <a:t>共同生活が苦手、適切でない</a:t>
          </a:r>
          <a:endParaRPr kumimoji="1" lang="en-US" altLang="ja-JP" dirty="0"/>
        </a:p>
      </dgm:t>
    </dgm:pt>
    <dgm:pt modelId="{88C54497-AD04-4A0A-8F1C-0E25CDCD8884}" type="parTrans" cxnId="{40BEE105-CDC5-42DA-98FA-15AF4A4B7576}">
      <dgm:prSet/>
      <dgm:spPr/>
      <dgm:t>
        <a:bodyPr/>
        <a:lstStyle/>
        <a:p>
          <a:endParaRPr kumimoji="1" lang="ja-JP" altLang="en-US"/>
        </a:p>
      </dgm:t>
    </dgm:pt>
    <dgm:pt modelId="{EAC30B1E-6D2F-45B2-885F-F32F394A9BD0}" type="sibTrans" cxnId="{40BEE105-CDC5-42DA-98FA-15AF4A4B7576}">
      <dgm:prSet/>
      <dgm:spPr/>
      <dgm:t>
        <a:bodyPr/>
        <a:lstStyle/>
        <a:p>
          <a:endParaRPr kumimoji="1" lang="ja-JP" altLang="en-US"/>
        </a:p>
      </dgm:t>
    </dgm:pt>
    <dgm:pt modelId="{72181FCD-3E5A-4EE2-BEFD-8C70D91D4C5A}">
      <dgm:prSet phldrT="[テキスト]"/>
      <dgm:spPr/>
      <dgm:t>
        <a:bodyPr/>
        <a:lstStyle/>
        <a:p>
          <a:r>
            <a:rPr kumimoji="1" lang="ja-JP" altLang="en-US" dirty="0"/>
            <a:t>　単身生活は難しいが、</a:t>
          </a:r>
          <a:r>
            <a:rPr kumimoji="1" lang="en-US" altLang="ja-JP" dirty="0"/>
            <a:t>GH</a:t>
          </a:r>
          <a:r>
            <a:rPr kumimoji="1" lang="ja-JP" altLang="en-US" dirty="0" err="1"/>
            <a:t>での</a:t>
          </a:r>
          <a:r>
            <a:rPr kumimoji="1" lang="ja-JP" altLang="en-US" dirty="0"/>
            <a:t>共同生活は不適切な場合等</a:t>
          </a:r>
          <a:endParaRPr kumimoji="1" lang="en-US" altLang="ja-JP" dirty="0"/>
        </a:p>
      </dgm:t>
    </dgm:pt>
    <dgm:pt modelId="{DB08396D-BAC1-47E4-8377-37EE45B97FA5}" type="parTrans" cxnId="{656E2A02-E6E5-45FD-86AF-A61CB601C02C}">
      <dgm:prSet/>
      <dgm:spPr/>
      <dgm:t>
        <a:bodyPr/>
        <a:lstStyle/>
        <a:p>
          <a:endParaRPr kumimoji="1" lang="ja-JP" altLang="en-US"/>
        </a:p>
      </dgm:t>
    </dgm:pt>
    <dgm:pt modelId="{A8A0B87A-0DB3-4685-81EC-18EE591583FB}" type="sibTrans" cxnId="{656E2A02-E6E5-45FD-86AF-A61CB601C02C}">
      <dgm:prSet/>
      <dgm:spPr/>
      <dgm:t>
        <a:bodyPr/>
        <a:lstStyle/>
        <a:p>
          <a:endParaRPr kumimoji="1" lang="ja-JP" altLang="en-US"/>
        </a:p>
      </dgm:t>
    </dgm:pt>
    <dgm:pt modelId="{9F8737B0-EA6A-4931-917E-83B43D1ADA9F}">
      <dgm:prSet phldrT="[テキスト]"/>
      <dgm:spPr/>
      <dgm:t>
        <a:bodyPr/>
        <a:lstStyle/>
        <a:p>
          <a:r>
            <a:rPr kumimoji="1" lang="ja-JP" altLang="en-US" dirty="0"/>
            <a:t>家族・支援者等の不安や見立ての確認の場としての利用</a:t>
          </a:r>
        </a:p>
      </dgm:t>
    </dgm:pt>
    <dgm:pt modelId="{E691B7DA-4E27-40FC-9EFD-1C194D5E3626}" type="parTrans" cxnId="{5A7D5B28-211E-4EBE-9CDD-62923D6D30C9}">
      <dgm:prSet/>
      <dgm:spPr/>
      <dgm:t>
        <a:bodyPr/>
        <a:lstStyle/>
        <a:p>
          <a:endParaRPr kumimoji="1" lang="ja-JP" altLang="en-US"/>
        </a:p>
      </dgm:t>
    </dgm:pt>
    <dgm:pt modelId="{5CAF5E02-7542-40A0-92F8-D913B84EDED6}" type="sibTrans" cxnId="{5A7D5B28-211E-4EBE-9CDD-62923D6D30C9}">
      <dgm:prSet/>
      <dgm:spPr/>
      <dgm:t>
        <a:bodyPr/>
        <a:lstStyle/>
        <a:p>
          <a:endParaRPr kumimoji="1" lang="ja-JP" altLang="en-US"/>
        </a:p>
      </dgm:t>
    </dgm:pt>
    <dgm:pt modelId="{AE51A6CD-B849-4822-B1BF-584EFFFD722D}" type="pres">
      <dgm:prSet presAssocID="{F4BAE29C-7648-470B-826D-E4D633F2F556}" presName="linear" presStyleCnt="0">
        <dgm:presLayoutVars>
          <dgm:animLvl val="lvl"/>
          <dgm:resizeHandles val="exact"/>
        </dgm:presLayoutVars>
      </dgm:prSet>
      <dgm:spPr/>
      <dgm:t>
        <a:bodyPr/>
        <a:lstStyle/>
        <a:p>
          <a:endParaRPr kumimoji="1" lang="ja-JP" altLang="en-US"/>
        </a:p>
      </dgm:t>
    </dgm:pt>
    <dgm:pt modelId="{2BB4EFE0-CC4C-4B80-B4FC-097556D800EF}" type="pres">
      <dgm:prSet presAssocID="{B7FECDE9-5434-41C8-A643-48EDC1D15725}" presName="parentText" presStyleLbl="node1" presStyleIdx="0" presStyleCnt="3" custLinFactNeighborX="-2499" custLinFactNeighborY="-12663">
        <dgm:presLayoutVars>
          <dgm:chMax val="0"/>
          <dgm:bulletEnabled val="1"/>
        </dgm:presLayoutVars>
      </dgm:prSet>
      <dgm:spPr/>
      <dgm:t>
        <a:bodyPr/>
        <a:lstStyle/>
        <a:p>
          <a:endParaRPr kumimoji="1" lang="ja-JP" altLang="en-US"/>
        </a:p>
      </dgm:t>
    </dgm:pt>
    <dgm:pt modelId="{D4511598-EA92-498F-A609-EDB416A6C623}" type="pres">
      <dgm:prSet presAssocID="{B7FECDE9-5434-41C8-A643-48EDC1D15725}" presName="childText" presStyleLbl="revTx" presStyleIdx="0" presStyleCnt="3">
        <dgm:presLayoutVars>
          <dgm:bulletEnabled val="1"/>
        </dgm:presLayoutVars>
      </dgm:prSet>
      <dgm:spPr/>
      <dgm:t>
        <a:bodyPr/>
        <a:lstStyle/>
        <a:p>
          <a:endParaRPr kumimoji="1" lang="ja-JP" altLang="en-US"/>
        </a:p>
      </dgm:t>
    </dgm:pt>
    <dgm:pt modelId="{46DC3833-682D-4D4F-B59F-D4843ED10987}" type="pres">
      <dgm:prSet presAssocID="{5566DDB6-A388-4C53-B876-6723CA0CA416}" presName="parentText" presStyleLbl="node1" presStyleIdx="1" presStyleCnt="3">
        <dgm:presLayoutVars>
          <dgm:chMax val="0"/>
          <dgm:bulletEnabled val="1"/>
        </dgm:presLayoutVars>
      </dgm:prSet>
      <dgm:spPr/>
      <dgm:t>
        <a:bodyPr/>
        <a:lstStyle/>
        <a:p>
          <a:endParaRPr kumimoji="1" lang="ja-JP" altLang="en-US"/>
        </a:p>
      </dgm:t>
    </dgm:pt>
    <dgm:pt modelId="{4212732F-1780-4061-AE12-3B3BCDE0F14F}" type="pres">
      <dgm:prSet presAssocID="{5566DDB6-A388-4C53-B876-6723CA0CA416}" presName="childText" presStyleLbl="revTx" presStyleIdx="1" presStyleCnt="3">
        <dgm:presLayoutVars>
          <dgm:bulletEnabled val="1"/>
        </dgm:presLayoutVars>
      </dgm:prSet>
      <dgm:spPr/>
      <dgm:t>
        <a:bodyPr/>
        <a:lstStyle/>
        <a:p>
          <a:endParaRPr kumimoji="1" lang="ja-JP" altLang="en-US"/>
        </a:p>
      </dgm:t>
    </dgm:pt>
    <dgm:pt modelId="{A014E2FA-2925-4A10-9C8F-69F17F6E6D96}" type="pres">
      <dgm:prSet presAssocID="{0731E84D-D2F4-449A-ABF8-825C8663EAA3}" presName="parentText" presStyleLbl="node1" presStyleIdx="2" presStyleCnt="3">
        <dgm:presLayoutVars>
          <dgm:chMax val="0"/>
          <dgm:bulletEnabled val="1"/>
        </dgm:presLayoutVars>
      </dgm:prSet>
      <dgm:spPr/>
      <dgm:t>
        <a:bodyPr/>
        <a:lstStyle/>
        <a:p>
          <a:endParaRPr kumimoji="1" lang="ja-JP" altLang="en-US"/>
        </a:p>
      </dgm:t>
    </dgm:pt>
    <dgm:pt modelId="{525DA964-7E01-47C4-916C-E660CD4E5D61}" type="pres">
      <dgm:prSet presAssocID="{0731E84D-D2F4-449A-ABF8-825C8663EAA3}" presName="childText" presStyleLbl="revTx" presStyleIdx="2" presStyleCnt="3">
        <dgm:presLayoutVars>
          <dgm:bulletEnabled val="1"/>
        </dgm:presLayoutVars>
      </dgm:prSet>
      <dgm:spPr/>
      <dgm:t>
        <a:bodyPr/>
        <a:lstStyle/>
        <a:p>
          <a:endParaRPr kumimoji="1" lang="ja-JP" altLang="en-US"/>
        </a:p>
      </dgm:t>
    </dgm:pt>
  </dgm:ptLst>
  <dgm:cxnLst>
    <dgm:cxn modelId="{5492448E-10EF-4F9A-B21C-2C6A50E2E3AA}" type="presOf" srcId="{FADC299B-2717-4956-9FAC-E813B57F614C}" destId="{D4511598-EA92-498F-A609-EDB416A6C623}" srcOrd="0" destOrd="0" presId="urn:microsoft.com/office/officeart/2005/8/layout/vList2"/>
    <dgm:cxn modelId="{07F9A701-4E59-49FB-8263-9E94F99D92D5}" srcId="{B7FECDE9-5434-41C8-A643-48EDC1D15725}" destId="{FADC299B-2717-4956-9FAC-E813B57F614C}" srcOrd="0" destOrd="0" parTransId="{BF7EB875-5F95-47AA-8E0E-542FAC12A7D7}" sibTransId="{5986581F-598C-413A-8CD0-B651B3C2E2B5}"/>
    <dgm:cxn modelId="{26683B0E-15D4-483E-995D-BD886428D6E6}" srcId="{5566DDB6-A388-4C53-B876-6723CA0CA416}" destId="{3954DCD6-DC30-41D1-8F8A-1B3EAA3F6831}" srcOrd="0" destOrd="0" parTransId="{8F5EAF08-ED67-4479-89D0-5994FE0A442F}" sibTransId="{A70C90AF-DE9D-4FDF-91DF-8A7EFFDBDF56}"/>
    <dgm:cxn modelId="{2C67AC4E-F66F-4EBF-819E-09C29BDD53C0}" type="presOf" srcId="{0731E84D-D2F4-449A-ABF8-825C8663EAA3}" destId="{A014E2FA-2925-4A10-9C8F-69F17F6E6D96}" srcOrd="0" destOrd="0" presId="urn:microsoft.com/office/officeart/2005/8/layout/vList2"/>
    <dgm:cxn modelId="{145C6938-8DEE-4A3B-9E48-5E19CBB2FA1E}" type="presOf" srcId="{B7FECDE9-5434-41C8-A643-48EDC1D15725}" destId="{2BB4EFE0-CC4C-4B80-B4FC-097556D800EF}" srcOrd="0" destOrd="0" presId="urn:microsoft.com/office/officeart/2005/8/layout/vList2"/>
    <dgm:cxn modelId="{0192DD34-1628-450A-81C0-C297EEEE55EE}" type="presOf" srcId="{F4BAE29C-7648-470B-826D-E4D633F2F556}" destId="{AE51A6CD-B849-4822-B1BF-584EFFFD722D}" srcOrd="0" destOrd="0" presId="urn:microsoft.com/office/officeart/2005/8/layout/vList2"/>
    <dgm:cxn modelId="{40BEE105-CDC5-42DA-98FA-15AF4A4B7576}" srcId="{F4BAE29C-7648-470B-826D-E4D633F2F556}" destId="{0731E84D-D2F4-449A-ABF8-825C8663EAA3}" srcOrd="2" destOrd="0" parTransId="{88C54497-AD04-4A0A-8F1C-0E25CDCD8884}" sibTransId="{EAC30B1E-6D2F-45B2-885F-F32F394A9BD0}"/>
    <dgm:cxn modelId="{BD36123E-D8FD-4185-A077-843E4275F6EB}" type="presOf" srcId="{3954DCD6-DC30-41D1-8F8A-1B3EAA3F6831}" destId="{4212732F-1780-4061-AE12-3B3BCDE0F14F}" srcOrd="0" destOrd="0" presId="urn:microsoft.com/office/officeart/2005/8/layout/vList2"/>
    <dgm:cxn modelId="{1E388F98-B955-4ECF-8D25-8B0894BB2B8C}" type="presOf" srcId="{5566DDB6-A388-4C53-B876-6723CA0CA416}" destId="{46DC3833-682D-4D4F-B59F-D4843ED10987}" srcOrd="0" destOrd="0" presId="urn:microsoft.com/office/officeart/2005/8/layout/vList2"/>
    <dgm:cxn modelId="{656E2A02-E6E5-45FD-86AF-A61CB601C02C}" srcId="{0731E84D-D2F4-449A-ABF8-825C8663EAA3}" destId="{72181FCD-3E5A-4EE2-BEFD-8C70D91D4C5A}" srcOrd="0" destOrd="0" parTransId="{DB08396D-BAC1-47E4-8377-37EE45B97FA5}" sibTransId="{A8A0B87A-0DB3-4685-81EC-18EE591583FB}"/>
    <dgm:cxn modelId="{927E1886-993F-47A5-9444-F5A5E93307B2}" type="presOf" srcId="{9F8737B0-EA6A-4931-917E-83B43D1ADA9F}" destId="{D4511598-EA92-498F-A609-EDB416A6C623}" srcOrd="0" destOrd="1" presId="urn:microsoft.com/office/officeart/2005/8/layout/vList2"/>
    <dgm:cxn modelId="{5A7D5B28-211E-4EBE-9CDD-62923D6D30C9}" srcId="{B7FECDE9-5434-41C8-A643-48EDC1D15725}" destId="{9F8737B0-EA6A-4931-917E-83B43D1ADA9F}" srcOrd="1" destOrd="0" parTransId="{E691B7DA-4E27-40FC-9EFD-1C194D5E3626}" sibTransId="{5CAF5E02-7542-40A0-92F8-D913B84EDED6}"/>
    <dgm:cxn modelId="{4DFD581D-D2D4-4AFA-AC41-7CED215AAC2F}" type="presOf" srcId="{72181FCD-3E5A-4EE2-BEFD-8C70D91D4C5A}" destId="{525DA964-7E01-47C4-916C-E660CD4E5D61}" srcOrd="0" destOrd="0" presId="urn:microsoft.com/office/officeart/2005/8/layout/vList2"/>
    <dgm:cxn modelId="{EDF46221-F839-494B-9C21-AD6D67355193}" srcId="{F4BAE29C-7648-470B-826D-E4D633F2F556}" destId="{B7FECDE9-5434-41C8-A643-48EDC1D15725}" srcOrd="0" destOrd="0" parTransId="{544F5298-6279-42C0-8163-FA83E621966E}" sibTransId="{E143666D-7A22-4D5D-9567-ECED172724B9}"/>
    <dgm:cxn modelId="{244EDC9D-507A-42EC-9CDC-70A0BC2AC455}" srcId="{F4BAE29C-7648-470B-826D-E4D633F2F556}" destId="{5566DDB6-A388-4C53-B876-6723CA0CA416}" srcOrd="1" destOrd="0" parTransId="{4E454FC1-9641-4868-A8BB-4566AD3675BA}" sibTransId="{AD3988AB-8FCB-473A-9392-96DD81783D46}"/>
    <dgm:cxn modelId="{E89DADBC-88C0-4942-BADC-FB26054E6687}" type="presParOf" srcId="{AE51A6CD-B849-4822-B1BF-584EFFFD722D}" destId="{2BB4EFE0-CC4C-4B80-B4FC-097556D800EF}" srcOrd="0" destOrd="0" presId="urn:microsoft.com/office/officeart/2005/8/layout/vList2"/>
    <dgm:cxn modelId="{527BB7CD-E3E7-490B-8E39-DBB5AEA5D0CF}" type="presParOf" srcId="{AE51A6CD-B849-4822-B1BF-584EFFFD722D}" destId="{D4511598-EA92-498F-A609-EDB416A6C623}" srcOrd="1" destOrd="0" presId="urn:microsoft.com/office/officeart/2005/8/layout/vList2"/>
    <dgm:cxn modelId="{78A85080-640A-4895-B1AA-42A16B9B19AA}" type="presParOf" srcId="{AE51A6CD-B849-4822-B1BF-584EFFFD722D}" destId="{46DC3833-682D-4D4F-B59F-D4843ED10987}" srcOrd="2" destOrd="0" presId="urn:microsoft.com/office/officeart/2005/8/layout/vList2"/>
    <dgm:cxn modelId="{EC26BD60-EF51-44DB-8FE9-6773E92720D0}" type="presParOf" srcId="{AE51A6CD-B849-4822-B1BF-584EFFFD722D}" destId="{4212732F-1780-4061-AE12-3B3BCDE0F14F}" srcOrd="3" destOrd="0" presId="urn:microsoft.com/office/officeart/2005/8/layout/vList2"/>
    <dgm:cxn modelId="{59EE522E-1E23-4D19-A5C0-68765F06A903}" type="presParOf" srcId="{AE51A6CD-B849-4822-B1BF-584EFFFD722D}" destId="{A014E2FA-2925-4A10-9C8F-69F17F6E6D96}" srcOrd="4" destOrd="0" presId="urn:microsoft.com/office/officeart/2005/8/layout/vList2"/>
    <dgm:cxn modelId="{F2561F8B-4935-4E2B-8B08-2A00FB57ABA9}" type="presParOf" srcId="{AE51A6CD-B849-4822-B1BF-584EFFFD722D}" destId="{525DA964-7E01-47C4-916C-E660CD4E5D6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4EFE0-CC4C-4B80-B4FC-097556D800EF}">
      <dsp:nvSpPr>
        <dsp:cNvPr id="0" name=""/>
        <dsp:cNvSpPr/>
      </dsp:nvSpPr>
      <dsp:spPr>
        <a:xfrm>
          <a:off x="0" y="56433"/>
          <a:ext cx="8229600" cy="75464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kumimoji="1" lang="ja-JP" altLang="en-US" sz="3000" kern="1200" dirty="0"/>
            <a:t>単身生活に不安を抱えている</a:t>
          </a:r>
        </a:p>
      </dsp:txBody>
      <dsp:txXfrm>
        <a:off x="36839" y="93272"/>
        <a:ext cx="8155922" cy="680971"/>
      </dsp:txXfrm>
    </dsp:sp>
    <dsp:sp modelId="{D4511598-EA92-498F-A609-EDB416A6C623}">
      <dsp:nvSpPr>
        <dsp:cNvPr id="0" name=""/>
        <dsp:cNvSpPr/>
      </dsp:nvSpPr>
      <dsp:spPr>
        <a:xfrm>
          <a:off x="0" y="917244"/>
          <a:ext cx="8229600" cy="83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kumimoji="1" lang="ja-JP" altLang="en-US" sz="2300" kern="1200" dirty="0"/>
            <a:t>一人での生活の練習の場として利用</a:t>
          </a:r>
        </a:p>
        <a:p>
          <a:pPr marL="228600" lvl="1" indent="-228600" algn="l" defTabSz="1022350">
            <a:lnSpc>
              <a:spcPct val="90000"/>
            </a:lnSpc>
            <a:spcBef>
              <a:spcPct val="0"/>
            </a:spcBef>
            <a:spcAft>
              <a:spcPct val="20000"/>
            </a:spcAft>
            <a:buChar char="••"/>
          </a:pPr>
          <a:r>
            <a:rPr kumimoji="1" lang="ja-JP" altLang="en-US" sz="2300" kern="1200" dirty="0"/>
            <a:t>家族・支援者等の不安や見立ての確認の場としての利用</a:t>
          </a:r>
        </a:p>
      </dsp:txBody>
      <dsp:txXfrm>
        <a:off x="0" y="917244"/>
        <a:ext cx="8229600" cy="838350"/>
      </dsp:txXfrm>
    </dsp:sp>
    <dsp:sp modelId="{46DC3833-682D-4D4F-B59F-D4843ED10987}">
      <dsp:nvSpPr>
        <dsp:cNvPr id="0" name=""/>
        <dsp:cNvSpPr/>
      </dsp:nvSpPr>
      <dsp:spPr>
        <a:xfrm>
          <a:off x="0" y="1755594"/>
          <a:ext cx="8229600" cy="754649"/>
        </a:xfrm>
        <a:prstGeom prst="roundRect">
          <a:avLst/>
        </a:prstGeom>
        <a:solidFill>
          <a:schemeClr val="accent5">
            <a:hueOff val="1628512"/>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kumimoji="1" lang="ja-JP" altLang="en-US" sz="3000" kern="1200" dirty="0"/>
            <a:t>自らの相談が苦手</a:t>
          </a:r>
          <a:endParaRPr kumimoji="1" lang="en-US" altLang="ja-JP" sz="3000" kern="1200" dirty="0"/>
        </a:p>
      </dsp:txBody>
      <dsp:txXfrm>
        <a:off x="36839" y="1792433"/>
        <a:ext cx="8155922" cy="680971"/>
      </dsp:txXfrm>
    </dsp:sp>
    <dsp:sp modelId="{4212732F-1780-4061-AE12-3B3BCDE0F14F}">
      <dsp:nvSpPr>
        <dsp:cNvPr id="0" name=""/>
        <dsp:cNvSpPr/>
      </dsp:nvSpPr>
      <dsp:spPr>
        <a:xfrm>
          <a:off x="0" y="2510244"/>
          <a:ext cx="82296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kumimoji="1" lang="ja-JP" altLang="en-US" sz="2300" kern="1200" dirty="0"/>
            <a:t>主体的な相談や</a:t>
          </a:r>
          <a:r>
            <a:rPr kumimoji="1" lang="en-US" altLang="ja-JP" sz="2300" kern="1200" dirty="0"/>
            <a:t>SOS</a:t>
          </a:r>
          <a:r>
            <a:rPr kumimoji="1" lang="ja-JP" altLang="en-US" sz="2300" kern="1200" dirty="0"/>
            <a:t>が苦手で、定期訪問等を希望</a:t>
          </a:r>
        </a:p>
      </dsp:txBody>
      <dsp:txXfrm>
        <a:off x="0" y="2510244"/>
        <a:ext cx="8229600" cy="496800"/>
      </dsp:txXfrm>
    </dsp:sp>
    <dsp:sp modelId="{A014E2FA-2925-4A10-9C8F-69F17F6E6D96}">
      <dsp:nvSpPr>
        <dsp:cNvPr id="0" name=""/>
        <dsp:cNvSpPr/>
      </dsp:nvSpPr>
      <dsp:spPr>
        <a:xfrm>
          <a:off x="0" y="3007044"/>
          <a:ext cx="8229600" cy="754649"/>
        </a:xfrm>
        <a:prstGeom prst="roundRect">
          <a:avLst/>
        </a:prstGeom>
        <a:solidFill>
          <a:schemeClr val="accent5">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kumimoji="1" lang="ja-JP" altLang="en-US" sz="3000" kern="1200" dirty="0"/>
            <a:t>共同生活が苦手、適切でない</a:t>
          </a:r>
          <a:endParaRPr kumimoji="1" lang="en-US" altLang="ja-JP" sz="3000" kern="1200" dirty="0"/>
        </a:p>
      </dsp:txBody>
      <dsp:txXfrm>
        <a:off x="36839" y="3043883"/>
        <a:ext cx="8155922" cy="680971"/>
      </dsp:txXfrm>
    </dsp:sp>
    <dsp:sp modelId="{525DA964-7E01-47C4-916C-E660CD4E5D61}">
      <dsp:nvSpPr>
        <dsp:cNvPr id="0" name=""/>
        <dsp:cNvSpPr/>
      </dsp:nvSpPr>
      <dsp:spPr>
        <a:xfrm>
          <a:off x="0" y="3761694"/>
          <a:ext cx="82296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kumimoji="1" lang="ja-JP" altLang="en-US" sz="2300" kern="1200" dirty="0"/>
            <a:t>　単身生活は難しいが、</a:t>
          </a:r>
          <a:r>
            <a:rPr kumimoji="1" lang="en-US" altLang="ja-JP" sz="2300" kern="1200" dirty="0"/>
            <a:t>GH</a:t>
          </a:r>
          <a:r>
            <a:rPr kumimoji="1" lang="ja-JP" altLang="en-US" sz="2300" kern="1200" dirty="0" err="1"/>
            <a:t>での</a:t>
          </a:r>
          <a:r>
            <a:rPr kumimoji="1" lang="ja-JP" altLang="en-US" sz="2300" kern="1200" dirty="0"/>
            <a:t>共同生活は不適切な場合等</a:t>
          </a:r>
          <a:endParaRPr kumimoji="1" lang="en-US" altLang="ja-JP" sz="2300" kern="1200" dirty="0"/>
        </a:p>
      </dsp:txBody>
      <dsp:txXfrm>
        <a:off x="0" y="3761694"/>
        <a:ext cx="8229600" cy="496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3" y="1"/>
            <a:ext cx="3076142" cy="511649"/>
          </a:xfrm>
          <a:prstGeom prst="rect">
            <a:avLst/>
          </a:prstGeom>
          <a:noFill/>
          <a:ln w="9525">
            <a:noFill/>
            <a:miter lim="800000"/>
            <a:headEnd/>
            <a:tailEnd/>
          </a:ln>
          <a:effectLst/>
        </p:spPr>
        <p:txBody>
          <a:bodyPr vert="horz" wrap="square" lIns="94625" tIns="47312" rIns="94625" bIns="47312" numCol="1" anchor="t" anchorCtr="0" compatLnSpc="1">
            <a:prstTxWarp prst="textNoShape">
              <a:avLst/>
            </a:prstTxWarp>
          </a:bodyPr>
          <a:lstStyle>
            <a:lvl1pPr>
              <a:defRPr sz="1300">
                <a:solidFill>
                  <a:schemeClr val="tx1"/>
                </a:solidFill>
                <a:latin typeface="Times New Roman" pitchFamily="18" charset="0"/>
              </a:defRPr>
            </a:lvl1pPr>
          </a:lstStyle>
          <a:p>
            <a:pPr>
              <a:defRPr/>
            </a:pPr>
            <a:endParaRPr lang="en-US" altLang="ja-JP"/>
          </a:p>
        </p:txBody>
      </p:sp>
      <p:sp>
        <p:nvSpPr>
          <p:cNvPr id="23555" name="Rectangle 3"/>
          <p:cNvSpPr>
            <a:spLocks noGrp="1" noChangeArrowheads="1"/>
          </p:cNvSpPr>
          <p:nvPr>
            <p:ph type="dt" sz="quarter" idx="1"/>
          </p:nvPr>
        </p:nvSpPr>
        <p:spPr bwMode="auto">
          <a:xfrm>
            <a:off x="4023159" y="1"/>
            <a:ext cx="3076142" cy="511649"/>
          </a:xfrm>
          <a:prstGeom prst="rect">
            <a:avLst/>
          </a:prstGeom>
          <a:noFill/>
          <a:ln w="9525">
            <a:noFill/>
            <a:miter lim="800000"/>
            <a:headEnd/>
            <a:tailEnd/>
          </a:ln>
          <a:effectLst/>
        </p:spPr>
        <p:txBody>
          <a:bodyPr vert="horz" wrap="square" lIns="94625" tIns="47312" rIns="94625" bIns="47312" numCol="1" anchor="t" anchorCtr="0" compatLnSpc="1">
            <a:prstTxWarp prst="textNoShape">
              <a:avLst/>
            </a:prstTxWarp>
          </a:bodyPr>
          <a:lstStyle>
            <a:lvl1pPr algn="r">
              <a:defRPr sz="1300">
                <a:solidFill>
                  <a:schemeClr val="tx1"/>
                </a:solidFill>
                <a:latin typeface="Times New Roman" pitchFamily="18" charset="0"/>
              </a:defRPr>
            </a:lvl1pPr>
          </a:lstStyle>
          <a:p>
            <a:pPr>
              <a:defRPr/>
            </a:pPr>
            <a:endParaRPr lang="en-US" altLang="ja-JP"/>
          </a:p>
        </p:txBody>
      </p:sp>
      <p:sp>
        <p:nvSpPr>
          <p:cNvPr id="23556" name="Rectangle 4"/>
          <p:cNvSpPr>
            <a:spLocks noGrp="1" noChangeArrowheads="1"/>
          </p:cNvSpPr>
          <p:nvPr>
            <p:ph type="ftr" sz="quarter" idx="2"/>
          </p:nvPr>
        </p:nvSpPr>
        <p:spPr bwMode="auto">
          <a:xfrm>
            <a:off x="3" y="9722966"/>
            <a:ext cx="3076142" cy="511649"/>
          </a:xfrm>
          <a:prstGeom prst="rect">
            <a:avLst/>
          </a:prstGeom>
          <a:noFill/>
          <a:ln w="9525">
            <a:noFill/>
            <a:miter lim="800000"/>
            <a:headEnd/>
            <a:tailEnd/>
          </a:ln>
          <a:effectLst/>
        </p:spPr>
        <p:txBody>
          <a:bodyPr vert="horz" wrap="square" lIns="94625" tIns="47312" rIns="94625" bIns="47312" numCol="1" anchor="b" anchorCtr="0" compatLnSpc="1">
            <a:prstTxWarp prst="textNoShape">
              <a:avLst/>
            </a:prstTxWarp>
          </a:bodyPr>
          <a:lstStyle>
            <a:lvl1pPr>
              <a:defRPr sz="1300">
                <a:solidFill>
                  <a:schemeClr val="tx1"/>
                </a:solidFill>
                <a:latin typeface="Times New Roman" pitchFamily="18" charset="0"/>
              </a:defRPr>
            </a:lvl1pPr>
          </a:lstStyle>
          <a:p>
            <a:pPr>
              <a:defRPr/>
            </a:pPr>
            <a:endParaRPr lang="en-US" altLang="ja-JP"/>
          </a:p>
        </p:txBody>
      </p:sp>
      <p:sp>
        <p:nvSpPr>
          <p:cNvPr id="23557" name="Rectangle 5"/>
          <p:cNvSpPr>
            <a:spLocks noGrp="1" noChangeArrowheads="1"/>
          </p:cNvSpPr>
          <p:nvPr>
            <p:ph type="sldNum" sz="quarter" idx="3"/>
          </p:nvPr>
        </p:nvSpPr>
        <p:spPr bwMode="auto">
          <a:xfrm>
            <a:off x="4023159" y="9722966"/>
            <a:ext cx="3076142" cy="511649"/>
          </a:xfrm>
          <a:prstGeom prst="rect">
            <a:avLst/>
          </a:prstGeom>
          <a:noFill/>
          <a:ln w="9525">
            <a:noFill/>
            <a:miter lim="800000"/>
            <a:headEnd/>
            <a:tailEnd/>
          </a:ln>
          <a:effectLst/>
        </p:spPr>
        <p:txBody>
          <a:bodyPr vert="horz" wrap="square" lIns="94625" tIns="47312" rIns="94625" bIns="47312" numCol="1" anchor="b" anchorCtr="0" compatLnSpc="1">
            <a:prstTxWarp prst="textNoShape">
              <a:avLst/>
            </a:prstTxWarp>
          </a:bodyPr>
          <a:lstStyle>
            <a:lvl1pPr algn="r">
              <a:defRPr sz="1300">
                <a:solidFill>
                  <a:schemeClr val="tx1"/>
                </a:solidFill>
                <a:latin typeface="Times New Roman" pitchFamily="18" charset="0"/>
              </a:defRPr>
            </a:lvl1pPr>
          </a:lstStyle>
          <a:p>
            <a:pPr>
              <a:defRPr/>
            </a:pPr>
            <a:fld id="{E54B19C8-8E2D-446F-896C-13DB84FDDD2A}" type="slidenum">
              <a:rPr lang="en-US" altLang="ja-JP"/>
              <a:pPr>
                <a:defRPr/>
              </a:pPr>
              <a:t>‹#›</a:t>
            </a:fld>
            <a:endParaRPr lang="en-US" altLang="ja-JP"/>
          </a:p>
        </p:txBody>
      </p:sp>
    </p:spTree>
    <p:extLst>
      <p:ext uri="{BB962C8B-B14F-4D97-AF65-F5344CB8AC3E}">
        <p14:creationId xmlns:p14="http://schemas.microsoft.com/office/powerpoint/2010/main" val="23086252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3" y="1"/>
            <a:ext cx="3076142" cy="511649"/>
          </a:xfrm>
          <a:prstGeom prst="rect">
            <a:avLst/>
          </a:prstGeom>
          <a:noFill/>
          <a:ln w="9525">
            <a:noFill/>
            <a:miter lim="800000"/>
            <a:headEnd/>
            <a:tailEnd/>
          </a:ln>
          <a:effectLst/>
        </p:spPr>
        <p:txBody>
          <a:bodyPr vert="horz" wrap="square" lIns="94625" tIns="47312" rIns="94625" bIns="47312" numCol="1" anchor="t" anchorCtr="0" compatLnSpc="1">
            <a:prstTxWarp prst="textNoShape">
              <a:avLst/>
            </a:prstTxWarp>
          </a:bodyPr>
          <a:lstStyle>
            <a:lvl1pPr>
              <a:defRPr sz="1300">
                <a:solidFill>
                  <a:schemeClr val="tx1"/>
                </a:solidFill>
                <a:latin typeface="Times New Roman" pitchFamily="18" charset="0"/>
              </a:defRPr>
            </a:lvl1pPr>
          </a:lstStyle>
          <a:p>
            <a:pPr>
              <a:defRPr/>
            </a:pPr>
            <a:endParaRPr lang="en-US" altLang="ja-JP"/>
          </a:p>
        </p:txBody>
      </p:sp>
      <p:sp>
        <p:nvSpPr>
          <p:cNvPr id="1027" name="Rectangle 3"/>
          <p:cNvSpPr>
            <a:spLocks noGrp="1" noChangeArrowheads="1"/>
          </p:cNvSpPr>
          <p:nvPr>
            <p:ph type="dt" idx="1"/>
          </p:nvPr>
        </p:nvSpPr>
        <p:spPr bwMode="auto">
          <a:xfrm>
            <a:off x="4023159" y="1"/>
            <a:ext cx="3076142" cy="511649"/>
          </a:xfrm>
          <a:prstGeom prst="rect">
            <a:avLst/>
          </a:prstGeom>
          <a:noFill/>
          <a:ln w="9525">
            <a:noFill/>
            <a:miter lim="800000"/>
            <a:headEnd/>
            <a:tailEnd/>
          </a:ln>
          <a:effectLst/>
        </p:spPr>
        <p:txBody>
          <a:bodyPr vert="horz" wrap="square" lIns="94625" tIns="47312" rIns="94625" bIns="47312" numCol="1" anchor="t" anchorCtr="0" compatLnSpc="1">
            <a:prstTxWarp prst="textNoShape">
              <a:avLst/>
            </a:prstTxWarp>
          </a:bodyPr>
          <a:lstStyle>
            <a:lvl1pPr algn="r">
              <a:defRPr sz="1300">
                <a:solidFill>
                  <a:schemeClr val="tx1"/>
                </a:solidFill>
                <a:latin typeface="Times New Roman" pitchFamily="18" charset="0"/>
              </a:defRPr>
            </a:lvl1pPr>
          </a:lstStyle>
          <a:p>
            <a:pPr>
              <a:defRPr/>
            </a:pPr>
            <a:endParaRPr lang="en-US" altLang="ja-JP"/>
          </a:p>
        </p:txBody>
      </p:sp>
      <p:sp>
        <p:nvSpPr>
          <p:cNvPr id="110596" name="Rectangle 4"/>
          <p:cNvSpPr>
            <a:spLocks noGrp="1" noRot="1" noChangeAspect="1" noChangeArrowheads="1" noTextEdit="1"/>
          </p:cNvSpPr>
          <p:nvPr>
            <p:ph type="sldImg" idx="2"/>
          </p:nvPr>
        </p:nvSpPr>
        <p:spPr bwMode="auto">
          <a:xfrm>
            <a:off x="993775" y="768350"/>
            <a:ext cx="5114925" cy="383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47015" y="4861483"/>
            <a:ext cx="5205271" cy="4604841"/>
          </a:xfrm>
          <a:prstGeom prst="rect">
            <a:avLst/>
          </a:prstGeom>
          <a:noFill/>
          <a:ln w="9525">
            <a:noFill/>
            <a:miter lim="800000"/>
            <a:headEnd/>
            <a:tailEnd/>
          </a:ln>
          <a:effectLst/>
        </p:spPr>
        <p:txBody>
          <a:bodyPr vert="horz" wrap="square" lIns="94625" tIns="47312" rIns="94625" bIns="4731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30" name="Rectangle 6"/>
          <p:cNvSpPr>
            <a:spLocks noGrp="1" noChangeArrowheads="1"/>
          </p:cNvSpPr>
          <p:nvPr>
            <p:ph type="ftr" sz="quarter" idx="4"/>
          </p:nvPr>
        </p:nvSpPr>
        <p:spPr bwMode="auto">
          <a:xfrm>
            <a:off x="3" y="9722966"/>
            <a:ext cx="3076142" cy="511649"/>
          </a:xfrm>
          <a:prstGeom prst="rect">
            <a:avLst/>
          </a:prstGeom>
          <a:noFill/>
          <a:ln w="9525">
            <a:noFill/>
            <a:miter lim="800000"/>
            <a:headEnd/>
            <a:tailEnd/>
          </a:ln>
          <a:effectLst/>
        </p:spPr>
        <p:txBody>
          <a:bodyPr vert="horz" wrap="square" lIns="94625" tIns="47312" rIns="94625" bIns="47312" numCol="1" anchor="b" anchorCtr="0" compatLnSpc="1">
            <a:prstTxWarp prst="textNoShape">
              <a:avLst/>
            </a:prstTxWarp>
          </a:bodyPr>
          <a:lstStyle>
            <a:lvl1pPr>
              <a:defRPr sz="1300">
                <a:solidFill>
                  <a:schemeClr val="tx1"/>
                </a:solidFill>
                <a:latin typeface="Times New Roman" pitchFamily="18" charset="0"/>
              </a:defRPr>
            </a:lvl1pPr>
          </a:lstStyle>
          <a:p>
            <a:pPr>
              <a:defRPr/>
            </a:pPr>
            <a:endParaRPr lang="en-US" altLang="ja-JP"/>
          </a:p>
        </p:txBody>
      </p:sp>
      <p:sp>
        <p:nvSpPr>
          <p:cNvPr id="1031" name="Rectangle 7"/>
          <p:cNvSpPr>
            <a:spLocks noGrp="1" noChangeArrowheads="1"/>
          </p:cNvSpPr>
          <p:nvPr>
            <p:ph type="sldNum" sz="quarter" idx="5"/>
          </p:nvPr>
        </p:nvSpPr>
        <p:spPr bwMode="auto">
          <a:xfrm>
            <a:off x="4023159" y="9722966"/>
            <a:ext cx="3076142" cy="511649"/>
          </a:xfrm>
          <a:prstGeom prst="rect">
            <a:avLst/>
          </a:prstGeom>
          <a:noFill/>
          <a:ln w="9525">
            <a:noFill/>
            <a:miter lim="800000"/>
            <a:headEnd/>
            <a:tailEnd/>
          </a:ln>
          <a:effectLst/>
        </p:spPr>
        <p:txBody>
          <a:bodyPr vert="horz" wrap="square" lIns="94625" tIns="47312" rIns="94625" bIns="47312" numCol="1" anchor="b" anchorCtr="0" compatLnSpc="1">
            <a:prstTxWarp prst="textNoShape">
              <a:avLst/>
            </a:prstTxWarp>
          </a:bodyPr>
          <a:lstStyle>
            <a:lvl1pPr algn="r">
              <a:defRPr sz="1300">
                <a:solidFill>
                  <a:schemeClr val="tx1"/>
                </a:solidFill>
                <a:latin typeface="Times New Roman" pitchFamily="18" charset="0"/>
              </a:defRPr>
            </a:lvl1pPr>
          </a:lstStyle>
          <a:p>
            <a:pPr>
              <a:defRPr/>
            </a:pPr>
            <a:fld id="{8D428CA1-D54E-4475-884D-C6EDC4FC2E6C}" type="slidenum">
              <a:rPr lang="en-US" altLang="ja-JP"/>
              <a:pPr>
                <a:defRPr/>
              </a:pPr>
              <a:t>‹#›</a:t>
            </a:fld>
            <a:endParaRPr lang="en-US" altLang="ja-JP"/>
          </a:p>
        </p:txBody>
      </p:sp>
    </p:spTree>
    <p:extLst>
      <p:ext uri="{BB962C8B-B14F-4D97-AF65-F5344CB8AC3E}">
        <p14:creationId xmlns:p14="http://schemas.microsoft.com/office/powerpoint/2010/main" val="427185233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993775" y="768350"/>
            <a:ext cx="5113338" cy="3835400"/>
          </a:xfrm>
          <a:ln/>
        </p:spPr>
      </p:sp>
      <p:sp>
        <p:nvSpPr>
          <p:cNvPr id="141315" name="Rectangle 3"/>
          <p:cNvSpPr>
            <a:spLocks noGrp="1" noChangeArrowheads="1"/>
          </p:cNvSpPr>
          <p:nvPr>
            <p:ph type="body" idx="1"/>
          </p:nvPr>
        </p:nvSpPr>
        <p:spPr>
          <a:xfrm>
            <a:off x="711086" y="4855270"/>
            <a:ext cx="5667195" cy="1044847"/>
          </a:xfrm>
          <a:noFill/>
          <a:ln>
            <a:solidFill>
              <a:schemeClr val="tx1"/>
            </a:solidFill>
          </a:ln>
        </p:spPr>
        <p:txBody>
          <a:bodyPr/>
          <a:lstStyle/>
          <a:p>
            <a:pPr eaLnBrk="1" hangingPunct="1"/>
            <a:endParaRPr lang="en-US" altLang="ja-JP" sz="1700" dirty="0">
              <a:ea typeface="ＭＳ ゴシック" pitchFamily="49" charset="-128"/>
            </a:endParaRPr>
          </a:p>
        </p:txBody>
      </p:sp>
    </p:spTree>
    <p:extLst>
      <p:ext uri="{BB962C8B-B14F-4D97-AF65-F5344CB8AC3E}">
        <p14:creationId xmlns:p14="http://schemas.microsoft.com/office/powerpoint/2010/main" val="2994609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993775" y="768350"/>
            <a:ext cx="5114925" cy="3835400"/>
          </a:xfrm>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スライド６：利用者中心の考え方について</a:t>
            </a:r>
          </a:p>
          <a:p>
            <a:pPr eaLnBrk="1" hangingPunct="1"/>
            <a:r>
              <a:rPr lang="ja-JP" altLang="en-US" dirty="0" smtClean="0"/>
              <a:t>１．サービス提供は、ニーズや要望に基づいている必要がある。利用者が主体的にどのように取り組んでいくかということを考えていくこと。</a:t>
            </a:r>
          </a:p>
          <a:p>
            <a:pPr eaLnBrk="1" hangingPunct="1"/>
            <a:r>
              <a:rPr lang="ja-JP" altLang="en-US" dirty="0" smtClean="0"/>
              <a:t>２．利用者が自分の要望を表明できる時には、提供する側はアプローチしやすいが、そこまで到達するためには、その人が話しやすい環境をつくる等の対応が必要。</a:t>
            </a:r>
          </a:p>
          <a:p>
            <a:pPr eaLnBrk="1" hangingPunct="1"/>
            <a:r>
              <a:rPr lang="ja-JP" altLang="en-US" dirty="0" smtClean="0"/>
              <a:t>３．ニーズを拾う時はいろいろなアプローチをしないといけないが、重度の知的障害の人たちに関しては、ＫＪ法等で絵をかいてもらったりして、それをまとめていくという方法を使ったりもする。</a:t>
            </a:r>
          </a:p>
          <a:p>
            <a:pPr eaLnBrk="1" hangingPunct="1"/>
            <a:r>
              <a:rPr lang="ja-JP" altLang="en-US" dirty="0" smtClean="0"/>
              <a:t>４．「ニーズを拾う」ということと「主体的に活動していく」ということは表裏一体になっている。</a:t>
            </a:r>
          </a:p>
        </p:txBody>
      </p:sp>
    </p:spTree>
    <p:extLst>
      <p:ext uri="{BB962C8B-B14F-4D97-AF65-F5344CB8AC3E}">
        <p14:creationId xmlns:p14="http://schemas.microsoft.com/office/powerpoint/2010/main" val="273364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993775" y="768350"/>
            <a:ext cx="5114925" cy="3835400"/>
          </a:xfrm>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スライド７：達成すべき状態の明確化について</a:t>
            </a:r>
          </a:p>
          <a:p>
            <a:pPr eaLnBrk="1" hangingPunct="1"/>
            <a:r>
              <a:rPr lang="ja-JP" altLang="en-US" dirty="0" smtClean="0"/>
              <a:t>１．利用者の意向を個別支援計画に反映させることは当然であるが、利用者の意向はあくまでもデマンド、要望である。従って、ニーズとするためには分析が必要である。</a:t>
            </a:r>
          </a:p>
          <a:p>
            <a:pPr eaLnBrk="1" hangingPunct="1"/>
            <a:r>
              <a:rPr lang="ja-JP" altLang="en-US" dirty="0" smtClean="0"/>
              <a:t>２．知的障害者の場合、本人と家族の要望とが反対になっている場合が多い。この際、家族の思いを実現させる方向に動いてしまいがちであるが、利用者に対して踏み込まないと本音が出てこないと思われる。面接時には、利用者と家族を離して、本人の思いは何なのか、しっかり把握する。そして、本人の思いを実現するために、家族を説得し協力してもらうという考え方も必要。</a:t>
            </a:r>
          </a:p>
          <a:p>
            <a:pPr eaLnBrk="1" hangingPunct="1"/>
            <a:r>
              <a:rPr lang="ja-JP" altLang="en-US" dirty="0" smtClean="0"/>
              <a:t>３．個別支援計画を作る際には、利用者の意向を確実に拾っていくということを考えておかなければならない。そこでは、家族の協力も一つの社会資源と考えることができる。</a:t>
            </a:r>
          </a:p>
        </p:txBody>
      </p:sp>
    </p:spTree>
    <p:extLst>
      <p:ext uri="{BB962C8B-B14F-4D97-AF65-F5344CB8AC3E}">
        <p14:creationId xmlns:p14="http://schemas.microsoft.com/office/powerpoint/2010/main" val="58153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993775" y="768350"/>
            <a:ext cx="5114925" cy="3835400"/>
          </a:xfrm>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スライド８：利用者のニーズの理解について</a:t>
            </a:r>
          </a:p>
          <a:p>
            <a:pPr eaLnBrk="1" hangingPunct="1"/>
            <a:r>
              <a:rPr lang="ja-JP" altLang="en-US" dirty="0" smtClean="0"/>
              <a:t>１．ニーズについては、生活介護や療養介護といった常時介護を必要とする人を対象とする分野では、介護を提供すればいいということではない。介護サービスを提供しながら、その中でその人の思いを実現させて自己実現をしていくという方向に持っていかなければならない。</a:t>
            </a:r>
          </a:p>
          <a:p>
            <a:pPr eaLnBrk="1" hangingPunct="1"/>
            <a:r>
              <a:rPr lang="ja-JP" altLang="en-US" dirty="0" smtClean="0"/>
              <a:t>２．社会的な環境の問題でもあるが、地域生活ではいろいろなデマンドが発生する。その中でニーズを充足していくということは、とても難しい。</a:t>
            </a:r>
          </a:p>
          <a:p>
            <a:pPr eaLnBrk="1" hangingPunct="1"/>
            <a:r>
              <a:rPr lang="ja-JP" altLang="en-US" dirty="0" smtClean="0"/>
              <a:t>３．一方、施設という限られた空間の中では、ニーズには多様性がないことが多い。施設の中では、困ったら職員が気づいて、すぐサポートしてくれて、すごく楽であるので、主体的に「しよう」という働きかけをしなくても安心して生活できてしまう。しかし、ニーズはきちんと把握する必要がある。本来のデマンドというのは非常に多様で幅もある。</a:t>
            </a:r>
          </a:p>
          <a:p>
            <a:pPr eaLnBrk="1" hangingPunct="1"/>
            <a:r>
              <a:rPr lang="ja-JP" altLang="en-US" dirty="0" smtClean="0"/>
              <a:t>４．ニーズの理解に関して、その人が力強く生きていくというエンパワーメントとＱＯＬの向上。この２つの視点については見逃してはいけない。</a:t>
            </a:r>
          </a:p>
          <a:p>
            <a:pPr eaLnBrk="1" hangingPunct="1"/>
            <a:r>
              <a:rPr lang="ja-JP" altLang="en-US" dirty="0" smtClean="0"/>
              <a:t>そして、それはどんどん変化していくものである。</a:t>
            </a:r>
          </a:p>
        </p:txBody>
      </p:sp>
    </p:spTree>
    <p:extLst>
      <p:ext uri="{BB962C8B-B14F-4D97-AF65-F5344CB8AC3E}">
        <p14:creationId xmlns:p14="http://schemas.microsoft.com/office/powerpoint/2010/main" val="353645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993775" y="768350"/>
            <a:ext cx="5114925" cy="3835400"/>
          </a:xfrm>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スライド９：提供するサービスの理解について</a:t>
            </a:r>
          </a:p>
          <a:p>
            <a:pPr eaLnBrk="1" hangingPunct="1"/>
            <a:r>
              <a:rPr lang="ja-JP" altLang="en-US" dirty="0" smtClean="0"/>
              <a:t>１．サービスは「やってあげる」というだけではなく、チームによって社会的な枠組みの中でニーズ充足をさせていくものでもある。当然、ＰＤＣＡのプロセスを経ながら提供されていくものである。</a:t>
            </a:r>
          </a:p>
          <a:p>
            <a:pPr eaLnBrk="1" hangingPunct="1"/>
            <a:r>
              <a:rPr lang="ja-JP" altLang="en-US" dirty="0" smtClean="0"/>
              <a:t>２．支援というのは個別的でないといけないが、現場では、一人一人見るようなスタッフ配置というのはとてもできないし、個別性を考えるのは無理があるという現実があるかも知れない。しかし、個別のプログラムというのは個別的な対応をする必要がある。というのは、個別的なサービスをしないと、その人の思いというのはなかなか実現できないからである。</a:t>
            </a:r>
          </a:p>
          <a:p>
            <a:pPr eaLnBrk="1" hangingPunct="1"/>
            <a:r>
              <a:rPr lang="ja-JP" altLang="en-US" dirty="0" smtClean="0"/>
              <a:t>３．ライフステージや社会活動参加との関連を意識する必要がある。</a:t>
            </a:r>
          </a:p>
          <a:p>
            <a:pPr eaLnBrk="1" hangingPunct="1"/>
            <a:r>
              <a:rPr lang="ja-JP" altLang="en-US" dirty="0" smtClean="0"/>
              <a:t>集団活動での支援についても、それは当然個別支援計画の中に位置付けられるものであり、個別性を伴った支援をしなければならない。</a:t>
            </a:r>
          </a:p>
          <a:p>
            <a:pPr eaLnBrk="1" hangingPunct="1"/>
            <a:r>
              <a:rPr lang="ja-JP" altLang="en-US" dirty="0" smtClean="0"/>
              <a:t>例えば、散歩が大好きな重度の知的障害者たちが、施設から外に出て、途中で豚や牛等の生き物を見て喜々としている。そういうことを通して、情緒安定が図れるということがある。このような散歩は、一人で行くのではなくて、何人かの職員で安全を確保しながらグループで行くこととなる。その目的は個々人によって違うかもしれないが、一つの支援として、そういう集団での散歩という活動を入れるというのはありえると思う。</a:t>
            </a:r>
          </a:p>
        </p:txBody>
      </p:sp>
    </p:spTree>
    <p:extLst>
      <p:ext uri="{BB962C8B-B14F-4D97-AF65-F5344CB8AC3E}">
        <p14:creationId xmlns:p14="http://schemas.microsoft.com/office/powerpoint/2010/main" val="3280692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993775" y="768350"/>
            <a:ext cx="5114925" cy="3835400"/>
          </a:xfrm>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000" dirty="0"/>
              <a:t>スライド１０：サービスの機能について</a:t>
            </a:r>
          </a:p>
          <a:p>
            <a:pPr eaLnBrk="1" hangingPunct="1"/>
            <a:r>
              <a:rPr lang="ja-JP" altLang="en-US" sz="1000" dirty="0"/>
              <a:t>１．生活基盤を整えるニーズは、幾つかのニーズの一つとして出てきて、それがサービスにつながっていくことになる。</a:t>
            </a:r>
          </a:p>
          <a:p>
            <a:pPr eaLnBrk="1" hangingPunct="1"/>
            <a:r>
              <a:rPr lang="ja-JP" altLang="en-US" sz="1000" dirty="0"/>
              <a:t>その中で「危機介入」を忘れがちである。危機介入しないと生活そのものが崩壊してしまうということは、生活介護と療養介護の分野では結構起こっているのではないかと思われるが、危機介入は予測できない側面もあるので、通常の個別支援計画の中には入ってこない。だから、この人はこういうリスクを背負っているということは常に念頭に入れておかないといけない。</a:t>
            </a:r>
          </a:p>
          <a:p>
            <a:pPr eaLnBrk="1" hangingPunct="1"/>
            <a:r>
              <a:rPr lang="ja-JP" altLang="en-US" sz="1000" dirty="0"/>
              <a:t>２．「生活環境改善と維持」という問題はとても大切で、サービス管理責任者はしっかりとチェックする必要がある。環境づくりということは、直接サービスを提供する職員には見えにくいところではあるが、サービス管理責任者は常に気配りしておかないといけない。例えば、Ａさんにとっての環境づくりはどうしたらいいかということは個別支援計画の中に入ってくるが、サービス管理責任者は全体的な環境づくりということを常に念頭に入れながらやっていってほしい。</a:t>
            </a:r>
          </a:p>
          <a:p>
            <a:pPr eaLnBrk="1" hangingPunct="1"/>
            <a:r>
              <a:rPr lang="ja-JP" altLang="en-US" sz="1000" dirty="0"/>
              <a:t>３．「社会活動、自己実現のための活動参加への支援」は、ボランティアの問題等があるが、例えば、ある利用者がパソコン習得を希望しても、施設のスタッフが教えられないという時には、公的なパソコン教室等のサービス利用も含めて検討する必要がある。自分たちのところだけでやるというのではなく、いろいろなかかわりの中でやっていこうとすることが大切である。</a:t>
            </a:r>
          </a:p>
          <a:p>
            <a:pPr eaLnBrk="1" hangingPunct="1"/>
            <a:r>
              <a:rPr lang="ja-JP" altLang="en-US" sz="1000" dirty="0"/>
              <a:t>４．「育成訓練ニーズに対する支援の機能」は「開発機能」とも言って、サービス提供者が、その人の潜在的な能力をどうやって引き出して生活を高めていくのかということである。その意味では、育成あるいは訓練ということが生じる。例えば、自分で調理をしたいという希望に対して訓練するということなる。訓練というのは、こちら側の意図をプログラム化することであり、育成や訓練は、その人の能力開発という面で必要であろう。</a:t>
            </a:r>
          </a:p>
        </p:txBody>
      </p:sp>
    </p:spTree>
    <p:extLst>
      <p:ext uri="{BB962C8B-B14F-4D97-AF65-F5344CB8AC3E}">
        <p14:creationId xmlns:p14="http://schemas.microsoft.com/office/powerpoint/2010/main" val="1868069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993775" y="768350"/>
            <a:ext cx="5114925" cy="3835400"/>
          </a:xfrm>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スライド１４：小さな変化に気づく観察力を持つこと</a:t>
            </a:r>
          </a:p>
          <a:p>
            <a:pPr eaLnBrk="1" hangingPunct="1"/>
            <a:r>
              <a:rPr lang="ja-JP" altLang="en-US" dirty="0" smtClean="0"/>
              <a:t>１．小さな変化に気づくこと。利用者を観察する目を養うということはとても大事である。</a:t>
            </a:r>
          </a:p>
          <a:p>
            <a:pPr eaLnBrk="1" hangingPunct="1"/>
            <a:r>
              <a:rPr lang="ja-JP" altLang="en-US" dirty="0" smtClean="0"/>
              <a:t>観察力を養わないと、その人の独特のコミュニケーションの方法や、ちょっとしたしぐさによる「イエス」「ノー」等の意思表示を理解することができないことがある。こういう観察力は常に持っておく必要がある。</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993775" y="768350"/>
            <a:ext cx="5114925" cy="3835400"/>
          </a:xfrm>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t>スライド１６：個々に応じた活動を創ること</a:t>
            </a:r>
          </a:p>
          <a:p>
            <a:pPr eaLnBrk="1" hangingPunct="1"/>
            <a:r>
              <a:rPr lang="ja-JP" altLang="en-US" smtClean="0"/>
              <a:t>利用者個々に応じた活動をつくっていくということは、生産的、文化的、あるいは趣味的活動等、いろいろな活動があるが、そこの中で生きがいを感じられるような活動というのを考えていくことが大事である。</a:t>
            </a:r>
          </a:p>
          <a:p>
            <a:pPr eaLnBrk="1" hangingPunct="1"/>
            <a:r>
              <a:rPr lang="ja-JP" altLang="en-US" smtClean="0"/>
              <a:t>それが、利用者の思いの実現につながっていくと考えて、介護のみに偏らないようにして欲しい。</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744538" y="835025"/>
            <a:ext cx="5559425" cy="4170363"/>
          </a:xfrm>
          <a:ln/>
        </p:spPr>
      </p:sp>
      <p:sp>
        <p:nvSpPr>
          <p:cNvPr id="141315" name="Rectangle 3"/>
          <p:cNvSpPr>
            <a:spLocks noGrp="1" noChangeArrowheads="1"/>
          </p:cNvSpPr>
          <p:nvPr>
            <p:ph type="body" idx="1"/>
          </p:nvPr>
        </p:nvSpPr>
        <p:spPr>
          <a:xfrm>
            <a:off x="705819" y="5277577"/>
            <a:ext cx="5625215" cy="1135726"/>
          </a:xfrm>
          <a:noFill/>
          <a:ln>
            <a:solidFill>
              <a:schemeClr val="tx1"/>
            </a:solidFill>
          </a:ln>
        </p:spPr>
        <p:txBody>
          <a:bodyPr/>
          <a:lstStyle/>
          <a:p>
            <a:pPr eaLnBrk="1" hangingPunct="1"/>
            <a:endParaRPr lang="en-US" altLang="ja-JP" sz="1700" dirty="0">
              <a:ea typeface="ＭＳ ゴシック" pitchFamily="49" charset="-128"/>
            </a:endParaRPr>
          </a:p>
        </p:txBody>
      </p:sp>
    </p:spTree>
    <p:extLst>
      <p:ext uri="{BB962C8B-B14F-4D97-AF65-F5344CB8AC3E}">
        <p14:creationId xmlns:p14="http://schemas.microsoft.com/office/powerpoint/2010/main" val="3507569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7E79F-F539-44D7-9EE2-079B2390E36C}" type="slidenum">
              <a:rPr lang="en-US" altLang="ja-JP"/>
              <a:pPr/>
              <a:t>25</a:t>
            </a:fld>
            <a:endParaRPr lang="en-US" altLang="ja-JP"/>
          </a:p>
        </p:txBody>
      </p:sp>
      <p:sp>
        <p:nvSpPr>
          <p:cNvPr id="196610" name="Rectangle 2"/>
          <p:cNvSpPr>
            <a:spLocks noGrp="1" noRot="1" noChangeAspect="1" noChangeArrowheads="1" noTextEdit="1"/>
          </p:cNvSpPr>
          <p:nvPr>
            <p:ph type="sldImg"/>
          </p:nvPr>
        </p:nvSpPr>
        <p:spPr>
          <a:xfrm>
            <a:off x="930275" y="974725"/>
            <a:ext cx="5176838" cy="3883025"/>
          </a:xfrm>
          <a:ln w="12700" cap="flat">
            <a:solidFill>
              <a:schemeClr val="tx1"/>
            </a:solidFill>
          </a:ln>
          <a:extLst>
            <a:ext uri="{909E8E84-426E-40DD-AFC4-6F175D3DCCD1}">
              <a14:hiddenFill xmlns:a14="http://schemas.microsoft.com/office/drawing/2010/main">
                <a:noFill/>
              </a14:hiddenFill>
            </a:ext>
          </a:extLst>
        </p:spPr>
      </p:sp>
      <p:sp>
        <p:nvSpPr>
          <p:cNvPr id="196611" name="Rectangle 3"/>
          <p:cNvSpPr>
            <a:spLocks noGrp="1" noChangeArrowheads="1"/>
          </p:cNvSpPr>
          <p:nvPr>
            <p:ph type="body" idx="1"/>
          </p:nvPr>
        </p:nvSpPr>
        <p:spPr>
          <a:xfrm>
            <a:off x="1000147" y="5296825"/>
            <a:ext cx="5536635" cy="4932256"/>
          </a:xfrm>
          <a:noFill/>
          <a:ln/>
          <a:extLst>
            <a:ext uri="{91240B29-F687-4F45-9708-019B960494DF}">
              <a14:hiddenLine xmlns:a14="http://schemas.microsoft.com/office/drawing/2010/main" w="12700">
                <a:solidFill>
                  <a:schemeClr val="tx1"/>
                </a:solidFill>
                <a:miter lim="800000"/>
                <a:headEnd/>
                <a:tailEnd/>
              </a14:hiddenLine>
            </a:ext>
          </a:extLst>
        </p:spPr>
        <p:txBody>
          <a:bodyPr lIns="128827" tIns="63577" rIns="128827" bIns="63577"/>
          <a:lstStyle/>
          <a:p>
            <a:pPr defTabSz="1088687"/>
            <a:endParaRPr lang="ja-JP" altLang="en-US" dirty="0"/>
          </a:p>
        </p:txBody>
      </p:sp>
    </p:spTree>
    <p:extLst>
      <p:ext uri="{BB962C8B-B14F-4D97-AF65-F5344CB8AC3E}">
        <p14:creationId xmlns:p14="http://schemas.microsoft.com/office/powerpoint/2010/main" val="2411982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xfrm>
            <a:off x="993775" y="768350"/>
            <a:ext cx="5114925" cy="3835400"/>
          </a:xfrm>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少しさかのぼりますが、</a:t>
            </a:r>
            <a:r>
              <a:rPr lang="en-US" altLang="ja-JP" smtClean="0"/>
              <a:t>1986</a:t>
            </a:r>
            <a:r>
              <a:rPr lang="ja-JP" altLang="en-US" smtClean="0"/>
              <a:t>年、国際リハビリテーション協会（</a:t>
            </a:r>
            <a:r>
              <a:rPr lang="en-US" altLang="ja-JP" smtClean="0"/>
              <a:t>RI</a:t>
            </a:r>
            <a:r>
              <a:rPr lang="ja-JP" altLang="en-US" smtClean="0"/>
              <a:t>）社会委員会が、社会リハビリテーションを、</a:t>
            </a:r>
            <a:endParaRPr lang="en-US" altLang="ja-JP" smtClean="0"/>
          </a:p>
          <a:p>
            <a:pPr eaLnBrk="1" hangingPunct="1">
              <a:spcBef>
                <a:spcPct val="0"/>
              </a:spcBef>
            </a:pPr>
            <a:r>
              <a:rPr lang="ja-JP" altLang="en-US" smtClean="0"/>
              <a:t>　「社会生活力を高めることを目的としたプロセスであるとし」</a:t>
            </a:r>
            <a:endParaRPr lang="en-US" altLang="ja-JP" smtClean="0"/>
          </a:p>
          <a:p>
            <a:pPr eaLnBrk="1" hangingPunct="1">
              <a:spcBef>
                <a:spcPct val="0"/>
              </a:spcBef>
            </a:pPr>
            <a:r>
              <a:rPr lang="ja-JP" altLang="en-US" smtClean="0"/>
              <a:t>　さらに社会生活力を、「さまざまな社会的な状況の中で、自分のニーズを満たし、一人ひとりに可能な、最も豊かな社会参加を実現する権利を行使する力を意味する」と定義しました。</a:t>
            </a:r>
            <a:endParaRPr lang="en-US" altLang="ja-JP" smtClean="0"/>
          </a:p>
          <a:p>
            <a:pPr eaLnBrk="1" hangingPunct="1">
              <a:spcBef>
                <a:spcPct val="0"/>
              </a:spcBef>
            </a:pPr>
            <a:r>
              <a:rPr lang="ja-JP" altLang="en-US" smtClean="0"/>
              <a:t>　医学的リハが理学療法・作業療法などにより身体機能の回復、向上を目指し、職業リハが職業訓練や職業相談などによって職業能力の向上を目指すように社会リハは「社会生活力</a:t>
            </a:r>
            <a:r>
              <a:rPr lang="en-US" altLang="ja-JP" smtClean="0"/>
              <a:t>,SFA</a:t>
            </a:r>
            <a:r>
              <a:rPr lang="ja-JP" altLang="en-US" smtClean="0"/>
              <a:t>」を高めることを目的としている。</a:t>
            </a:r>
          </a:p>
          <a:p>
            <a:pPr eaLnBrk="1" hangingPunct="1">
              <a:spcBef>
                <a:spcPct val="0"/>
              </a:spcBef>
            </a:pPr>
            <a:endParaRPr lang="en-US" altLang="ja-JP" smtClean="0"/>
          </a:p>
          <a:p>
            <a:pPr eaLnBrk="1" hangingPunct="1">
              <a:spcBef>
                <a:spcPct val="0"/>
              </a:spcBef>
            </a:pPr>
            <a:endParaRPr lang="en-US" altLang="ja-JP" smtClean="0"/>
          </a:p>
          <a:p>
            <a:pPr eaLnBrk="1" hangingPunct="1">
              <a:spcBef>
                <a:spcPct val="0"/>
              </a:spcBef>
            </a:pPr>
            <a:endParaRPr lang="ja-JP" altLang="en-US" smtClean="0"/>
          </a:p>
        </p:txBody>
      </p:sp>
      <p:sp>
        <p:nvSpPr>
          <p:cNvPr id="4096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1506DE-D3C4-434A-91B2-8C192F81F74B}" type="slidenum">
              <a:rPr lang="ja-JP" altLang="en-US" smtClean="0"/>
              <a:pPr fontAlgn="base">
                <a:spcBef>
                  <a:spcPct val="0"/>
                </a:spcBef>
                <a:spcAft>
                  <a:spcPct val="0"/>
                </a:spcAft>
                <a:defRPr/>
              </a:pPr>
              <a:t>26</a:t>
            </a:fld>
            <a:endParaRPr lang="en-US" altLang="ja-JP" smtClean="0"/>
          </a:p>
        </p:txBody>
      </p:sp>
    </p:spTree>
    <p:extLst>
      <p:ext uri="{BB962C8B-B14F-4D97-AF65-F5344CB8AC3E}">
        <p14:creationId xmlns:p14="http://schemas.microsoft.com/office/powerpoint/2010/main" val="98813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8114" eaLnBrk="0" hangingPunct="0">
              <a:spcBef>
                <a:spcPct val="30000"/>
              </a:spcBef>
              <a:defRPr kumimoji="1" sz="1300">
                <a:solidFill>
                  <a:schemeClr val="tx1"/>
                </a:solidFill>
                <a:latin typeface="Calibri" pitchFamily="34" charset="0"/>
                <a:ea typeface="ＭＳ Ｐゴシック" pitchFamily="50" charset="-128"/>
              </a:defRPr>
            </a:lvl1pPr>
            <a:lvl2pPr marL="768891" indent="-295728" defTabSz="938114" eaLnBrk="0" hangingPunct="0">
              <a:spcBef>
                <a:spcPct val="30000"/>
              </a:spcBef>
              <a:defRPr kumimoji="1" sz="1300">
                <a:solidFill>
                  <a:schemeClr val="tx1"/>
                </a:solidFill>
                <a:latin typeface="Calibri" pitchFamily="34" charset="0"/>
                <a:ea typeface="ＭＳ Ｐゴシック" pitchFamily="50" charset="-128"/>
              </a:defRPr>
            </a:lvl2pPr>
            <a:lvl3pPr marL="1182910" indent="-236582" defTabSz="938114" eaLnBrk="0" hangingPunct="0">
              <a:spcBef>
                <a:spcPct val="30000"/>
              </a:spcBef>
              <a:defRPr kumimoji="1" sz="1300">
                <a:solidFill>
                  <a:schemeClr val="tx1"/>
                </a:solidFill>
                <a:latin typeface="Calibri" pitchFamily="34" charset="0"/>
                <a:ea typeface="ＭＳ Ｐゴシック" pitchFamily="50" charset="-128"/>
              </a:defRPr>
            </a:lvl3pPr>
            <a:lvl4pPr marL="1656074" indent="-236582" defTabSz="938114" eaLnBrk="0" hangingPunct="0">
              <a:spcBef>
                <a:spcPct val="30000"/>
              </a:spcBef>
              <a:defRPr kumimoji="1" sz="1300">
                <a:solidFill>
                  <a:schemeClr val="tx1"/>
                </a:solidFill>
                <a:latin typeface="Calibri" pitchFamily="34" charset="0"/>
                <a:ea typeface="ＭＳ Ｐゴシック" pitchFamily="50" charset="-128"/>
              </a:defRPr>
            </a:lvl4pPr>
            <a:lvl5pPr marL="2129239" indent="-236582" defTabSz="938114" eaLnBrk="0" hangingPunct="0">
              <a:spcBef>
                <a:spcPct val="30000"/>
              </a:spcBef>
              <a:defRPr kumimoji="1" sz="1300">
                <a:solidFill>
                  <a:schemeClr val="tx1"/>
                </a:solidFill>
                <a:latin typeface="Calibri" pitchFamily="34" charset="0"/>
                <a:ea typeface="ＭＳ Ｐゴシック" pitchFamily="50" charset="-128"/>
              </a:defRPr>
            </a:lvl5pPr>
            <a:lvl6pPr marL="2602403" indent="-236582" defTabSz="938114"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6pPr>
            <a:lvl7pPr marL="3075567" indent="-236582" defTabSz="938114"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7pPr>
            <a:lvl8pPr marL="3548731" indent="-236582" defTabSz="938114"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8pPr>
            <a:lvl9pPr marL="4021895" indent="-236582" defTabSz="938114"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9pPr>
          </a:lstStyle>
          <a:p>
            <a:pPr eaLnBrk="1" hangingPunct="1">
              <a:spcBef>
                <a:spcPct val="0"/>
              </a:spcBef>
            </a:pPr>
            <a:fld id="{4D9F1FE0-7717-4C92-9C53-89E9E1E625DA}" type="slidenum">
              <a:rPr lang="en-US" altLang="ja-JP">
                <a:solidFill>
                  <a:srgbClr val="000000"/>
                </a:solidFill>
                <a:latin typeface="Arial" pitchFamily="34" charset="0"/>
                <a:ea typeface="HGP明朝E" pitchFamily="18" charset="-128"/>
              </a:rPr>
              <a:pPr eaLnBrk="1" hangingPunct="1">
                <a:spcBef>
                  <a:spcPct val="0"/>
                </a:spcBef>
              </a:pPr>
              <a:t>2</a:t>
            </a:fld>
            <a:endParaRPr lang="en-US" altLang="ja-JP">
              <a:solidFill>
                <a:srgbClr val="000000"/>
              </a:solidFill>
              <a:latin typeface="Arial" pitchFamily="34" charset="0"/>
              <a:ea typeface="HGP明朝E" pitchFamily="18" charset="-128"/>
            </a:endParaRPr>
          </a:p>
        </p:txBody>
      </p:sp>
      <p:sp>
        <p:nvSpPr>
          <p:cNvPr id="364547" name="Rectangle 2"/>
          <p:cNvSpPr>
            <a:spLocks noGrp="1" noRot="1" noChangeAspect="1" noChangeArrowheads="1" noTextEdit="1"/>
          </p:cNvSpPr>
          <p:nvPr>
            <p:ph type="sldImg"/>
          </p:nvPr>
        </p:nvSpPr>
        <p:spPr bwMode="auto">
          <a:xfrm>
            <a:off x="993775" y="768350"/>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700">
                <a:latin typeface="Lucida Grande" pitchFamily="80" charset="0"/>
                <a:ea typeface="ヒラギノ角ゴ Pro W3" pitchFamily="80" charset="-128"/>
                <a:sym typeface="Lucida Grande" pitchFamily="80" charset="0"/>
              </a:rPr>
              <a:t>自立支援とは自己決定を支援することであると先程お話した。</a:t>
            </a:r>
          </a:p>
          <a:p>
            <a:pPr eaLnBrk="1" hangingPunct="1"/>
            <a:r>
              <a:rPr lang="en-US" altLang="ja-JP" sz="1700">
                <a:latin typeface="Lucida Grande" pitchFamily="80" charset="0"/>
                <a:ea typeface="ヒラギノ角ゴ Pro W3" pitchFamily="80" charset="-128"/>
                <a:sym typeface="Lucida Grande" pitchFamily="80" charset="0"/>
              </a:rPr>
              <a:t>&lt;</a:t>
            </a:r>
            <a:r>
              <a:rPr lang="ja-JP" altLang="en-US" sz="1700">
                <a:latin typeface="Lucida Grande" pitchFamily="80" charset="0"/>
                <a:ea typeface="ヒラギノ角ゴ Pro W3" pitchFamily="80" charset="-128"/>
                <a:sym typeface="Lucida Grande" pitchFamily="80" charset="0"/>
              </a:rPr>
              <a:t>スライドを読む</a:t>
            </a:r>
            <a:r>
              <a:rPr lang="en-US" altLang="ja-JP" sz="1700">
                <a:latin typeface="Lucida Grande" pitchFamily="80" charset="0"/>
                <a:ea typeface="ヒラギノ角ゴ Pro W3" pitchFamily="80" charset="-128"/>
                <a:sym typeface="Lucida Grande" pitchFamily="80" charset="0"/>
              </a:rPr>
              <a:t>&gt;</a:t>
            </a:r>
          </a:p>
          <a:p>
            <a:pPr eaLnBrk="1" hangingPunct="1"/>
            <a:r>
              <a:rPr lang="ja-JP" altLang="en-US" sz="1700">
                <a:latin typeface="Lucida Grande" pitchFamily="80" charset="0"/>
                <a:ea typeface="ヒラギノ角ゴ Pro W3" pitchFamily="80" charset="-128"/>
                <a:sym typeface="Lucida Grande" pitchFamily="80" charset="0"/>
              </a:rPr>
              <a:t>質の高い個別支援計画作成のために、新たな事業所内のシステムが必要で</a:t>
            </a:r>
          </a:p>
          <a:p>
            <a:pPr eaLnBrk="1" hangingPunct="1"/>
            <a:r>
              <a:rPr lang="ja-JP" altLang="en-US" sz="1700">
                <a:latin typeface="Lucida Grande" pitchFamily="80" charset="0"/>
                <a:ea typeface="ヒラギノ角ゴ Pro W3" pitchFamily="80" charset="-128"/>
                <a:sym typeface="Lucida Grande" pitchFamily="80" charset="0"/>
              </a:rPr>
              <a:t>それをサービス管理責任者が管理し、自己決定・自己選択の環境を</a:t>
            </a:r>
          </a:p>
          <a:p>
            <a:pPr eaLnBrk="1" hangingPunct="1"/>
            <a:r>
              <a:rPr lang="ja-JP" altLang="en-US" sz="1700">
                <a:latin typeface="Lucida Grande" pitchFamily="80" charset="0"/>
                <a:ea typeface="ヒラギノ角ゴ Pro W3" pitchFamily="80" charset="-128"/>
                <a:sym typeface="Lucida Grande" pitchFamily="80" charset="0"/>
              </a:rPr>
              <a:t>作り出すようにするのがサビ管です。</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bwMode="auto">
          <a:xfrm>
            <a:off x="744538" y="835025"/>
            <a:ext cx="5559425" cy="4170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14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pitchFamily="50" charset="-128"/>
              </a:defRPr>
            </a:lvl1pPr>
            <a:lvl2pPr marL="800901" indent="-308038" eaLnBrk="0" hangingPunct="0">
              <a:spcBef>
                <a:spcPct val="30000"/>
              </a:spcBef>
              <a:defRPr kumimoji="1" sz="1300">
                <a:solidFill>
                  <a:schemeClr val="tx1"/>
                </a:solidFill>
                <a:latin typeface="Calibri" pitchFamily="34" charset="0"/>
                <a:ea typeface="ＭＳ Ｐゴシック" pitchFamily="50" charset="-128"/>
              </a:defRPr>
            </a:lvl2pPr>
            <a:lvl3pPr marL="1232155" indent="-246431" eaLnBrk="0" hangingPunct="0">
              <a:spcBef>
                <a:spcPct val="30000"/>
              </a:spcBef>
              <a:defRPr kumimoji="1" sz="1300">
                <a:solidFill>
                  <a:schemeClr val="tx1"/>
                </a:solidFill>
                <a:latin typeface="Calibri" pitchFamily="34" charset="0"/>
                <a:ea typeface="ＭＳ Ｐゴシック" pitchFamily="50" charset="-128"/>
              </a:defRPr>
            </a:lvl3pPr>
            <a:lvl4pPr marL="1725018" indent="-246431" eaLnBrk="0" hangingPunct="0">
              <a:spcBef>
                <a:spcPct val="30000"/>
              </a:spcBef>
              <a:defRPr kumimoji="1" sz="1300">
                <a:solidFill>
                  <a:schemeClr val="tx1"/>
                </a:solidFill>
                <a:latin typeface="Calibri" pitchFamily="34" charset="0"/>
                <a:ea typeface="ＭＳ Ｐゴシック" pitchFamily="50" charset="-128"/>
              </a:defRPr>
            </a:lvl4pPr>
            <a:lvl5pPr marL="2217879" indent="-246431" eaLnBrk="0" hangingPunct="0">
              <a:spcBef>
                <a:spcPct val="30000"/>
              </a:spcBef>
              <a:defRPr kumimoji="1" sz="1300">
                <a:solidFill>
                  <a:schemeClr val="tx1"/>
                </a:solidFill>
                <a:latin typeface="Calibri" pitchFamily="34" charset="0"/>
                <a:ea typeface="ＭＳ Ｐゴシック" pitchFamily="50" charset="-128"/>
              </a:defRPr>
            </a:lvl5pPr>
            <a:lvl6pPr marL="2710742" indent="-246431"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6pPr>
            <a:lvl7pPr marL="3203603" indent="-246431"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7pPr>
            <a:lvl8pPr marL="3696465" indent="-246431"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8pPr>
            <a:lvl9pPr marL="4189328" indent="-246431"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9pPr>
          </a:lstStyle>
          <a:p>
            <a:pPr eaLnBrk="1" hangingPunct="1">
              <a:spcBef>
                <a:spcPct val="0"/>
              </a:spcBef>
            </a:pPr>
            <a:fld id="{45EBE082-5114-42AE-9B87-8011635365A9}" type="slidenum">
              <a:rPr lang="ja-JP" altLang="en-US" smtClean="0">
                <a:solidFill>
                  <a:srgbClr val="000000"/>
                </a:solidFill>
                <a:latin typeface="Tahoma" pitchFamily="34" charset="0"/>
              </a:rPr>
              <a:pPr eaLnBrk="1" hangingPunct="1">
                <a:spcBef>
                  <a:spcPct val="0"/>
                </a:spcBef>
              </a:pPr>
              <a:t>28</a:t>
            </a:fld>
            <a:endParaRPr lang="ja-JP" altLang="en-US" dirty="0" smtClean="0">
              <a:solidFill>
                <a:srgbClr val="000000"/>
              </a:solidFill>
              <a:latin typeface="Tahoma" pitchFamily="34" charset="0"/>
            </a:endParaRPr>
          </a:p>
        </p:txBody>
      </p:sp>
    </p:spTree>
    <p:extLst>
      <p:ext uri="{BB962C8B-B14F-4D97-AF65-F5344CB8AC3E}">
        <p14:creationId xmlns:p14="http://schemas.microsoft.com/office/powerpoint/2010/main" val="3423799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744538" y="835025"/>
            <a:ext cx="5559425" cy="4170363"/>
          </a:xfrm>
          <a:ln/>
        </p:spPr>
      </p:sp>
      <p:sp>
        <p:nvSpPr>
          <p:cNvPr id="142339" name="Rectangle 3"/>
          <p:cNvSpPr>
            <a:spLocks noGrp="1" noChangeArrowheads="1"/>
          </p:cNvSpPr>
          <p:nvPr>
            <p:ph type="body" idx="1"/>
          </p:nvPr>
        </p:nvSpPr>
        <p:spPr>
          <a:xfrm>
            <a:off x="705819" y="5277578"/>
            <a:ext cx="5625215" cy="5359208"/>
          </a:xfrm>
          <a:noFill/>
          <a:ln>
            <a:solidFill>
              <a:schemeClr val="tx1"/>
            </a:solidFill>
          </a:ln>
        </p:spPr>
        <p:txBody>
          <a:bodyPr/>
          <a:lstStyle/>
          <a:p>
            <a:pPr eaLnBrk="1" hangingPunct="1"/>
            <a:endParaRPr lang="ja-JP" altLang="en-US" sz="1500" dirty="0">
              <a:ea typeface="ＭＳ ゴシック" pitchFamily="49" charset="-128"/>
            </a:endParaRPr>
          </a:p>
        </p:txBody>
      </p:sp>
    </p:spTree>
    <p:extLst>
      <p:ext uri="{BB962C8B-B14F-4D97-AF65-F5344CB8AC3E}">
        <p14:creationId xmlns:p14="http://schemas.microsoft.com/office/powerpoint/2010/main" val="2972964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bwMode="auto">
          <a:xfrm>
            <a:off x="744538" y="835025"/>
            <a:ext cx="5559425" cy="4170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45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pitchFamily="50" charset="-128"/>
              </a:defRPr>
            </a:lvl1pPr>
            <a:lvl2pPr marL="800901" indent="-308038" eaLnBrk="0" hangingPunct="0">
              <a:spcBef>
                <a:spcPct val="30000"/>
              </a:spcBef>
              <a:defRPr kumimoji="1" sz="1300">
                <a:solidFill>
                  <a:schemeClr val="tx1"/>
                </a:solidFill>
                <a:latin typeface="Calibri" pitchFamily="34" charset="0"/>
                <a:ea typeface="ＭＳ Ｐゴシック" pitchFamily="50" charset="-128"/>
              </a:defRPr>
            </a:lvl2pPr>
            <a:lvl3pPr marL="1232155" indent="-246431" eaLnBrk="0" hangingPunct="0">
              <a:spcBef>
                <a:spcPct val="30000"/>
              </a:spcBef>
              <a:defRPr kumimoji="1" sz="1300">
                <a:solidFill>
                  <a:schemeClr val="tx1"/>
                </a:solidFill>
                <a:latin typeface="Calibri" pitchFamily="34" charset="0"/>
                <a:ea typeface="ＭＳ Ｐゴシック" pitchFamily="50" charset="-128"/>
              </a:defRPr>
            </a:lvl3pPr>
            <a:lvl4pPr marL="1725018" indent="-246431" eaLnBrk="0" hangingPunct="0">
              <a:spcBef>
                <a:spcPct val="30000"/>
              </a:spcBef>
              <a:defRPr kumimoji="1" sz="1300">
                <a:solidFill>
                  <a:schemeClr val="tx1"/>
                </a:solidFill>
                <a:latin typeface="Calibri" pitchFamily="34" charset="0"/>
                <a:ea typeface="ＭＳ Ｐゴシック" pitchFamily="50" charset="-128"/>
              </a:defRPr>
            </a:lvl4pPr>
            <a:lvl5pPr marL="2217879" indent="-246431" eaLnBrk="0" hangingPunct="0">
              <a:spcBef>
                <a:spcPct val="30000"/>
              </a:spcBef>
              <a:defRPr kumimoji="1" sz="1300">
                <a:solidFill>
                  <a:schemeClr val="tx1"/>
                </a:solidFill>
                <a:latin typeface="Calibri" pitchFamily="34" charset="0"/>
                <a:ea typeface="ＭＳ Ｐゴシック" pitchFamily="50" charset="-128"/>
              </a:defRPr>
            </a:lvl5pPr>
            <a:lvl6pPr marL="2710742" indent="-246431"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6pPr>
            <a:lvl7pPr marL="3203603" indent="-246431"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7pPr>
            <a:lvl8pPr marL="3696465" indent="-246431"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8pPr>
            <a:lvl9pPr marL="4189328" indent="-246431"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9pPr>
          </a:lstStyle>
          <a:p>
            <a:pPr eaLnBrk="1" hangingPunct="1">
              <a:spcBef>
                <a:spcPct val="0"/>
              </a:spcBef>
            </a:pPr>
            <a:fld id="{7E77ED0D-F89C-428E-9FAE-93A189AD39A9}" type="slidenum">
              <a:rPr lang="ja-JP" altLang="en-US" smtClean="0">
                <a:solidFill>
                  <a:srgbClr val="000000"/>
                </a:solidFill>
                <a:latin typeface="Tahoma" pitchFamily="34" charset="0"/>
              </a:rPr>
              <a:pPr eaLnBrk="1" hangingPunct="1">
                <a:spcBef>
                  <a:spcPct val="0"/>
                </a:spcBef>
              </a:pPr>
              <a:t>35</a:t>
            </a:fld>
            <a:endParaRPr lang="ja-JP" altLang="en-US" dirty="0" smtClean="0">
              <a:solidFill>
                <a:srgbClr val="000000"/>
              </a:solidFill>
              <a:latin typeface="Tahoma" pitchFamily="34" charset="0"/>
            </a:endParaRPr>
          </a:p>
        </p:txBody>
      </p:sp>
    </p:spTree>
    <p:extLst>
      <p:ext uri="{BB962C8B-B14F-4D97-AF65-F5344CB8AC3E}">
        <p14:creationId xmlns:p14="http://schemas.microsoft.com/office/powerpoint/2010/main" val="2404411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744538" y="835025"/>
            <a:ext cx="5559425" cy="4170363"/>
          </a:xfrm>
          <a:ln/>
        </p:spPr>
      </p:sp>
      <p:sp>
        <p:nvSpPr>
          <p:cNvPr id="148483" name="Rectangle 3"/>
          <p:cNvSpPr>
            <a:spLocks noGrp="1" noChangeArrowheads="1"/>
          </p:cNvSpPr>
          <p:nvPr>
            <p:ph type="body" idx="1"/>
          </p:nvPr>
        </p:nvSpPr>
        <p:spPr>
          <a:noFill/>
          <a:ln>
            <a:solidFill>
              <a:schemeClr val="tx1"/>
            </a:solidFill>
          </a:ln>
        </p:spPr>
        <p:txBody>
          <a:bodyPr/>
          <a:lstStyle/>
          <a:p>
            <a:pPr eaLnBrk="1" hangingPunct="1"/>
            <a:endParaRPr lang="ja-JP" altLang="en-US" sz="1700" dirty="0">
              <a:ea typeface="ＭＳ ゴシック" pitchFamily="49" charset="-128"/>
            </a:endParaRPr>
          </a:p>
        </p:txBody>
      </p:sp>
    </p:spTree>
    <p:extLst>
      <p:ext uri="{BB962C8B-B14F-4D97-AF65-F5344CB8AC3E}">
        <p14:creationId xmlns:p14="http://schemas.microsoft.com/office/powerpoint/2010/main" val="2968240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744538" y="835025"/>
            <a:ext cx="5559425" cy="4170363"/>
          </a:xfrm>
          <a:ln/>
        </p:spPr>
      </p:sp>
      <p:sp>
        <p:nvSpPr>
          <p:cNvPr id="150531" name="Rectangle 3"/>
          <p:cNvSpPr>
            <a:spLocks noGrp="1" noChangeArrowheads="1"/>
          </p:cNvSpPr>
          <p:nvPr>
            <p:ph type="body" idx="1"/>
          </p:nvPr>
        </p:nvSpPr>
        <p:spPr>
          <a:xfrm>
            <a:off x="705819" y="5277578"/>
            <a:ext cx="5625215" cy="5359208"/>
          </a:xfrm>
          <a:noFill/>
          <a:ln>
            <a:solidFill>
              <a:schemeClr val="tx1"/>
            </a:solidFill>
          </a:ln>
        </p:spPr>
        <p:txBody>
          <a:bodyPr/>
          <a:lstStyle/>
          <a:p>
            <a:pPr eaLnBrk="1" hangingPunct="1"/>
            <a:endParaRPr lang="ja-JP" altLang="en-US" sz="1500" dirty="0">
              <a:ea typeface="ＭＳ ゴシック" pitchFamily="49" charset="-128"/>
            </a:endParaRPr>
          </a:p>
        </p:txBody>
      </p:sp>
    </p:spTree>
    <p:extLst>
      <p:ext uri="{BB962C8B-B14F-4D97-AF65-F5344CB8AC3E}">
        <p14:creationId xmlns:p14="http://schemas.microsoft.com/office/powerpoint/2010/main" val="2969911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43F6400-8C28-4437-B348-593D4B019400}" type="slidenum">
              <a:rPr lang="en-US" altLang="ja-JP" smtClean="0">
                <a:solidFill>
                  <a:prstClr val="black"/>
                </a:solidFill>
              </a:rPr>
              <a:pPr/>
              <a:t>39</a:t>
            </a:fld>
            <a:endParaRPr lang="en-US" altLang="ja-JP">
              <a:solidFill>
                <a:prstClr val="black"/>
              </a:solidFill>
            </a:endParaRPr>
          </a:p>
        </p:txBody>
      </p:sp>
      <p:sp>
        <p:nvSpPr>
          <p:cNvPr id="4099" name="Rectangle 2"/>
          <p:cNvSpPr>
            <a:spLocks noGrp="1" noRot="1" noChangeAspect="1" noChangeArrowheads="1" noTextEdit="1"/>
          </p:cNvSpPr>
          <p:nvPr>
            <p:ph type="sldImg"/>
          </p:nvPr>
        </p:nvSpPr>
        <p:spPr>
          <a:xfrm>
            <a:off x="993775" y="768350"/>
            <a:ext cx="5114925" cy="3835400"/>
          </a:xfrm>
          <a:ln/>
        </p:spPr>
      </p:sp>
      <p:sp>
        <p:nvSpPr>
          <p:cNvPr id="4100"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777164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43F6400-8C28-4437-B348-593D4B019400}" type="slidenum">
              <a:rPr lang="en-US" altLang="ja-JP" smtClean="0">
                <a:solidFill>
                  <a:prstClr val="black"/>
                </a:solidFill>
              </a:rPr>
              <a:pPr/>
              <a:t>40</a:t>
            </a:fld>
            <a:endParaRPr lang="en-US" altLang="ja-JP">
              <a:solidFill>
                <a:prstClr val="black"/>
              </a:solidFill>
            </a:endParaRPr>
          </a:p>
        </p:txBody>
      </p:sp>
      <p:sp>
        <p:nvSpPr>
          <p:cNvPr id="4099" name="Rectangle 2"/>
          <p:cNvSpPr>
            <a:spLocks noGrp="1" noRot="1" noChangeAspect="1" noChangeArrowheads="1" noTextEdit="1"/>
          </p:cNvSpPr>
          <p:nvPr>
            <p:ph type="sldImg"/>
          </p:nvPr>
        </p:nvSpPr>
        <p:spPr>
          <a:xfrm>
            <a:off x="993775" y="768350"/>
            <a:ext cx="5114925" cy="3835400"/>
          </a:xfrm>
          <a:ln/>
        </p:spPr>
      </p:sp>
      <p:sp>
        <p:nvSpPr>
          <p:cNvPr id="4100"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1204646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993775" y="768350"/>
            <a:ext cx="5114925" cy="3836988"/>
          </a:xfrm>
          <a:ln/>
        </p:spPr>
      </p:sp>
      <p:sp>
        <p:nvSpPr>
          <p:cNvPr id="141315" name="Rectangle 3"/>
          <p:cNvSpPr>
            <a:spLocks noGrp="1" noChangeArrowheads="1"/>
          </p:cNvSpPr>
          <p:nvPr>
            <p:ph type="body" idx="1"/>
          </p:nvPr>
        </p:nvSpPr>
        <p:spPr>
          <a:xfrm>
            <a:off x="711087" y="4855270"/>
            <a:ext cx="5667194" cy="1044846"/>
          </a:xfrm>
          <a:noFill/>
          <a:ln>
            <a:solidFill>
              <a:schemeClr val="tx1"/>
            </a:solidFill>
          </a:ln>
        </p:spPr>
        <p:txBody>
          <a:bodyPr/>
          <a:lstStyle/>
          <a:p>
            <a:pPr eaLnBrk="1" hangingPunct="1"/>
            <a:endParaRPr lang="en-US" altLang="ja-JP" sz="1700" dirty="0">
              <a:ea typeface="ＭＳ ゴシック" pitchFamily="49" charset="-128"/>
            </a:endParaRPr>
          </a:p>
        </p:txBody>
      </p:sp>
    </p:spTree>
    <p:extLst>
      <p:ext uri="{BB962C8B-B14F-4D97-AF65-F5344CB8AC3E}">
        <p14:creationId xmlns:p14="http://schemas.microsoft.com/office/powerpoint/2010/main" val="2813990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詳しく見ていきます。</a:t>
            </a:r>
            <a:endParaRPr kumimoji="1" lang="en-US" altLang="ja-JP" dirty="0"/>
          </a:p>
          <a:p>
            <a:endParaRPr lang="en-US" altLang="ja-JP" dirty="0"/>
          </a:p>
          <a:p>
            <a:r>
              <a:rPr kumimoji="1" lang="ja-JP" altLang="en-US" dirty="0"/>
              <a:t>まずは、基本報酬の見直しです。</a:t>
            </a:r>
            <a:endParaRPr kumimoji="1" lang="en-US" altLang="ja-JP" dirty="0"/>
          </a:p>
          <a:p>
            <a:r>
              <a:rPr lang="ja-JP" altLang="en-US" dirty="0"/>
              <a:t>これは介護保険の訪問介護との並びで、下がったものです。</a:t>
            </a:r>
            <a:endParaRPr lang="en-US" altLang="ja-JP" dirty="0"/>
          </a:p>
          <a:p>
            <a:endParaRPr kumimoji="1" lang="en-US" altLang="ja-JP" dirty="0"/>
          </a:p>
          <a:p>
            <a:r>
              <a:rPr lang="ja-JP" altLang="en-US" dirty="0"/>
              <a:t>次が先程も申し上げた、通所と切り離した「訪問による生活訓練」のみの利用が出来るようになったことです。</a:t>
            </a:r>
            <a:endParaRPr lang="en-US" altLang="ja-JP" dirty="0"/>
          </a:p>
          <a:p>
            <a:r>
              <a:rPr kumimoji="1" lang="ja-JP" altLang="en-US" dirty="0"/>
              <a:t>具体的なイメージについては、後程、いくつかの事例を挙げて、御説明させていただきます。</a:t>
            </a:r>
          </a:p>
        </p:txBody>
      </p:sp>
      <p:sp>
        <p:nvSpPr>
          <p:cNvPr id="4" name="スライド番号プレースホルダー 3"/>
          <p:cNvSpPr>
            <a:spLocks noGrp="1"/>
          </p:cNvSpPr>
          <p:nvPr>
            <p:ph type="sldNum" sz="quarter" idx="10"/>
          </p:nvPr>
        </p:nvSpPr>
        <p:spPr/>
        <p:txBody>
          <a:bodyPr/>
          <a:lstStyle/>
          <a:p>
            <a:pPr defTabSz="946404">
              <a:defRPr/>
            </a:pPr>
            <a:fld id="{7C608A9B-09EC-404E-A13B-E3C121873F28}" type="slidenum">
              <a:rPr lang="ja-JP" altLang="en-US" sz="1200">
                <a:solidFill>
                  <a:prstClr val="black"/>
                </a:solidFill>
                <a:latin typeface="Arial" charset="0"/>
              </a:rPr>
              <a:pPr defTabSz="946404">
                <a:defRPr/>
              </a:pPr>
              <a:t>45</a:t>
            </a:fld>
            <a:endParaRPr lang="ja-JP" altLang="en-US" sz="1200">
              <a:solidFill>
                <a:prstClr val="black"/>
              </a:solidFill>
              <a:latin typeface="Arial" charset="0"/>
            </a:endParaRPr>
          </a:p>
        </p:txBody>
      </p:sp>
    </p:spTree>
    <p:extLst>
      <p:ext uri="{BB962C8B-B14F-4D97-AF65-F5344CB8AC3E}">
        <p14:creationId xmlns:p14="http://schemas.microsoft.com/office/powerpoint/2010/main" val="1889636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これも、先程も申し上げた、頻度の縛りが緩和された見直しです。</a:t>
            </a:r>
            <a:endParaRPr kumimoji="1" lang="en-US" altLang="ja-JP" dirty="0"/>
          </a:p>
          <a:p>
            <a:endParaRPr lang="en-US" altLang="ja-JP" dirty="0"/>
          </a:p>
          <a:p>
            <a:r>
              <a:rPr kumimoji="1" lang="ja-JP" altLang="en-US" dirty="0"/>
              <a:t>地域移行の事例などでは、退院直後に集中的に居宅での訓練を行う場合がある等の声を受けて緩和されたものです。</a:t>
            </a:r>
            <a:endParaRPr kumimoji="1" lang="en-US" altLang="ja-JP" dirty="0"/>
          </a:p>
          <a:p>
            <a:endParaRPr lang="en-US" altLang="ja-JP" dirty="0"/>
          </a:p>
          <a:p>
            <a:r>
              <a:rPr kumimoji="1" lang="ja-JP" altLang="en-US" dirty="0"/>
              <a:t>しかし、</a:t>
            </a:r>
            <a:r>
              <a:rPr kumimoji="1" lang="en-US" altLang="ja-JP" dirty="0"/>
              <a:t>180</a:t>
            </a:r>
            <a:r>
              <a:rPr kumimoji="1" lang="ja-JP" altLang="en-US" dirty="0"/>
              <a:t>日間毎に</a:t>
            </a:r>
            <a:r>
              <a:rPr kumimoji="1" lang="en-US" altLang="ja-JP" dirty="0"/>
              <a:t>50</a:t>
            </a:r>
            <a:r>
              <a:rPr kumimoji="1" lang="ja-JP" altLang="en-US" dirty="0"/>
              <a:t>回を上限とすることは変わりません。</a:t>
            </a:r>
          </a:p>
        </p:txBody>
      </p:sp>
      <p:sp>
        <p:nvSpPr>
          <p:cNvPr id="4" name="スライド番号プレースホルダー 3"/>
          <p:cNvSpPr>
            <a:spLocks noGrp="1"/>
          </p:cNvSpPr>
          <p:nvPr>
            <p:ph type="sldNum" sz="quarter" idx="10"/>
          </p:nvPr>
        </p:nvSpPr>
        <p:spPr/>
        <p:txBody>
          <a:bodyPr/>
          <a:lstStyle/>
          <a:p>
            <a:pPr defTabSz="946404">
              <a:defRPr/>
            </a:pPr>
            <a:fld id="{7C608A9B-09EC-404E-A13B-E3C121873F28}" type="slidenum">
              <a:rPr lang="ja-JP" altLang="en-US" sz="1200">
                <a:solidFill>
                  <a:prstClr val="black"/>
                </a:solidFill>
                <a:latin typeface="Arial" charset="0"/>
              </a:rPr>
              <a:pPr defTabSz="946404">
                <a:defRPr/>
              </a:pPr>
              <a:t>46</a:t>
            </a:fld>
            <a:endParaRPr lang="ja-JP" altLang="en-US" sz="1200">
              <a:solidFill>
                <a:prstClr val="black"/>
              </a:solidFill>
              <a:latin typeface="Arial" charset="0"/>
            </a:endParaRPr>
          </a:p>
        </p:txBody>
      </p:sp>
    </p:spTree>
    <p:extLst>
      <p:ext uri="{BB962C8B-B14F-4D97-AF65-F5344CB8AC3E}">
        <p14:creationId xmlns:p14="http://schemas.microsoft.com/office/powerpoint/2010/main" val="260366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スライド イメージ プレースホルダ 1"/>
          <p:cNvSpPr>
            <a:spLocks noGrp="1" noRot="1" noChangeAspect="1" noTextEdit="1"/>
          </p:cNvSpPr>
          <p:nvPr>
            <p:ph type="sldImg"/>
          </p:nvPr>
        </p:nvSpPr>
        <p:spPr bwMode="auto">
          <a:xfrm>
            <a:off x="996950" y="769938"/>
            <a:ext cx="5110163" cy="3832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5" name="ノート プレースホルダ 2"/>
          <p:cNvSpPr>
            <a:spLocks noGrp="1"/>
          </p:cNvSpPr>
          <p:nvPr>
            <p:ph type="body" idx="1"/>
          </p:nvPr>
        </p:nvSpPr>
        <p:spPr bwMode="auto">
          <a:xfrm>
            <a:off x="709931" y="4861443"/>
            <a:ext cx="5679440" cy="46037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780" tIns="46890" rIns="93780" bIns="46890" numCol="1" anchor="t" anchorCtr="0" compatLnSpc="1">
            <a:prstTxWarp prst="textNoShape">
              <a:avLst/>
            </a:prstTxWarp>
          </a:bodyPr>
          <a:lstStyle/>
          <a:p>
            <a:pPr eaLnBrk="1" hangingPunct="1"/>
            <a:endParaRPr lang="ja-JP" altLang="en-US" smtClean="0">
              <a:latin typeface="Arial" pitchFamily="34" charset="0"/>
            </a:endParaRPr>
          </a:p>
        </p:txBody>
      </p:sp>
      <p:sp>
        <p:nvSpPr>
          <p:cNvPr id="366596" name="スライド番号プレースホルダ 3"/>
          <p:cNvSpPr txBox="1">
            <a:spLocks noGrp="1"/>
          </p:cNvSpPr>
          <p:nvPr/>
        </p:nvSpPr>
        <p:spPr bwMode="auto">
          <a:xfrm>
            <a:off x="4022937" y="9721106"/>
            <a:ext cx="3074721"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80" tIns="46890" rIns="93780" bIns="46890" anchor="b"/>
          <a:lstStyle>
            <a:lvl1pPr defTabSz="906463" eaLnBrk="0" hangingPunct="0">
              <a:spcBef>
                <a:spcPct val="30000"/>
              </a:spcBef>
              <a:defRPr kumimoji="1" sz="1200">
                <a:solidFill>
                  <a:schemeClr val="tx1"/>
                </a:solidFill>
                <a:latin typeface="Calibri" pitchFamily="34" charset="0"/>
                <a:ea typeface="ＭＳ Ｐゴシック" pitchFamily="50" charset="-128"/>
              </a:defRPr>
            </a:lvl1pPr>
            <a:lvl2pPr marL="742950" indent="-285750" defTabSz="906463" eaLnBrk="0" hangingPunct="0">
              <a:spcBef>
                <a:spcPct val="30000"/>
              </a:spcBef>
              <a:defRPr kumimoji="1" sz="1200">
                <a:solidFill>
                  <a:schemeClr val="tx1"/>
                </a:solidFill>
                <a:latin typeface="Calibri" pitchFamily="34" charset="0"/>
                <a:ea typeface="ＭＳ Ｐゴシック" pitchFamily="50" charset="-128"/>
              </a:defRPr>
            </a:lvl2pPr>
            <a:lvl3pPr marL="1143000" indent="-228600" defTabSz="906463" eaLnBrk="0" hangingPunct="0">
              <a:spcBef>
                <a:spcPct val="30000"/>
              </a:spcBef>
              <a:defRPr kumimoji="1" sz="1200">
                <a:solidFill>
                  <a:schemeClr val="tx1"/>
                </a:solidFill>
                <a:latin typeface="Calibri" pitchFamily="34" charset="0"/>
                <a:ea typeface="ＭＳ Ｐゴシック" pitchFamily="50" charset="-128"/>
              </a:defRPr>
            </a:lvl3pPr>
            <a:lvl4pPr marL="1600200" indent="-228600" defTabSz="906463" eaLnBrk="0" hangingPunct="0">
              <a:spcBef>
                <a:spcPct val="30000"/>
              </a:spcBef>
              <a:defRPr kumimoji="1" sz="1200">
                <a:solidFill>
                  <a:schemeClr val="tx1"/>
                </a:solidFill>
                <a:latin typeface="Calibri" pitchFamily="34" charset="0"/>
                <a:ea typeface="ＭＳ Ｐゴシック" pitchFamily="50" charset="-128"/>
              </a:defRPr>
            </a:lvl4pPr>
            <a:lvl5pPr marL="2057400" indent="-228600" defTabSz="906463" eaLnBrk="0" hangingPunct="0">
              <a:spcBef>
                <a:spcPct val="30000"/>
              </a:spcBef>
              <a:defRPr kumimoji="1" sz="1200">
                <a:solidFill>
                  <a:schemeClr val="tx1"/>
                </a:solidFill>
                <a:latin typeface="Calibri" pitchFamily="34" charset="0"/>
                <a:ea typeface="ＭＳ Ｐゴシック" pitchFamily="50" charset="-128"/>
              </a:defRPr>
            </a:lvl5pPr>
            <a:lvl6pPr marL="2514600" indent="-228600" defTabSz="90646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defTabSz="90646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defTabSz="90646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defTabSz="90646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lgn="r" eaLnBrk="1" hangingPunct="1">
              <a:spcBef>
                <a:spcPct val="0"/>
              </a:spcBef>
            </a:pPr>
            <a:fld id="{4CBB5320-17D9-4684-A5D8-52A0C7E8BED9}" type="slidenum">
              <a:rPr lang="ja-JP" altLang="en-US" smtClean="0">
                <a:solidFill>
                  <a:srgbClr val="000000"/>
                </a:solidFill>
                <a:latin typeface="Arial" pitchFamily="34" charset="0"/>
                <a:ea typeface="HGP明朝E" pitchFamily="18" charset="-128"/>
              </a:rPr>
              <a:pPr algn="r" eaLnBrk="1" hangingPunct="1">
                <a:spcBef>
                  <a:spcPct val="0"/>
                </a:spcBef>
              </a:pPr>
              <a:t>3</a:t>
            </a:fld>
            <a:endParaRPr lang="en-US" altLang="ja-JP" smtClean="0">
              <a:solidFill>
                <a:srgbClr val="000000"/>
              </a:solidFill>
              <a:latin typeface="Arial" pitchFamily="34" charset="0"/>
              <a:ea typeface="HGP明朝E" pitchFamily="18"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留意事項通知でお示ししている具体的な支援内容はこの通りです。</a:t>
            </a:r>
            <a:endParaRPr kumimoji="1" lang="en-US" altLang="ja-JP" dirty="0"/>
          </a:p>
          <a:p>
            <a:endParaRPr lang="en-US" altLang="ja-JP" dirty="0"/>
          </a:p>
          <a:p>
            <a:r>
              <a:rPr kumimoji="1" lang="ja-JP" altLang="en-US" dirty="0"/>
              <a:t>こちらは、身体障害を対象とした機能訓練の</a:t>
            </a:r>
            <a:r>
              <a:rPr lang="ja-JP" altLang="en-US" dirty="0"/>
              <a:t>具体例です。</a:t>
            </a:r>
            <a:endParaRPr kumimoji="1" lang="ja-JP" altLang="en-US" dirty="0"/>
          </a:p>
        </p:txBody>
      </p:sp>
      <p:sp>
        <p:nvSpPr>
          <p:cNvPr id="4" name="スライド番号プレースホルダー 3"/>
          <p:cNvSpPr>
            <a:spLocks noGrp="1"/>
          </p:cNvSpPr>
          <p:nvPr>
            <p:ph type="sldNum" sz="quarter" idx="10"/>
          </p:nvPr>
        </p:nvSpPr>
        <p:spPr/>
        <p:txBody>
          <a:bodyPr/>
          <a:lstStyle/>
          <a:p>
            <a:pPr defTabSz="946404">
              <a:defRPr/>
            </a:pPr>
            <a:fld id="{7C608A9B-09EC-404E-A13B-E3C121873F28}" type="slidenum">
              <a:rPr lang="ja-JP" altLang="en-US" sz="1200">
                <a:solidFill>
                  <a:prstClr val="black"/>
                </a:solidFill>
                <a:latin typeface="Arial" charset="0"/>
              </a:rPr>
              <a:pPr defTabSz="946404">
                <a:defRPr/>
              </a:pPr>
              <a:t>47</a:t>
            </a:fld>
            <a:endParaRPr lang="ja-JP" altLang="en-US" sz="1200">
              <a:solidFill>
                <a:prstClr val="black"/>
              </a:solidFill>
              <a:latin typeface="Arial" charset="0"/>
            </a:endParaRPr>
          </a:p>
        </p:txBody>
      </p:sp>
    </p:spTree>
    <p:extLst>
      <p:ext uri="{BB962C8B-B14F-4D97-AF65-F5344CB8AC3E}">
        <p14:creationId xmlns:p14="http://schemas.microsoft.com/office/powerpoint/2010/main" val="673857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こちらは、知的・精神障害を対象とした生活訓練の具体例です。</a:t>
            </a:r>
            <a:endParaRPr kumimoji="1" lang="en-US" altLang="ja-JP" dirty="0"/>
          </a:p>
          <a:p>
            <a:endParaRPr lang="en-US" altLang="ja-JP" dirty="0"/>
          </a:p>
          <a:p>
            <a:r>
              <a:rPr kumimoji="1" lang="ja-JP" altLang="en-US" dirty="0"/>
              <a:t>ここで一点お伝えしなければならないのは、網掛けになっている、居宅以外で行うエの訓練についてです。</a:t>
            </a:r>
          </a:p>
        </p:txBody>
      </p:sp>
      <p:sp>
        <p:nvSpPr>
          <p:cNvPr id="4" name="スライド番号プレースホルダー 3"/>
          <p:cNvSpPr>
            <a:spLocks noGrp="1"/>
          </p:cNvSpPr>
          <p:nvPr>
            <p:ph type="sldNum" sz="quarter" idx="10"/>
          </p:nvPr>
        </p:nvSpPr>
        <p:spPr/>
        <p:txBody>
          <a:bodyPr/>
          <a:lstStyle/>
          <a:p>
            <a:pPr defTabSz="946404">
              <a:defRPr/>
            </a:pPr>
            <a:fld id="{7C608A9B-09EC-404E-A13B-E3C121873F28}" type="slidenum">
              <a:rPr lang="ja-JP" altLang="en-US" sz="1200">
                <a:solidFill>
                  <a:prstClr val="black"/>
                </a:solidFill>
                <a:latin typeface="Arial" charset="0"/>
              </a:rPr>
              <a:pPr defTabSz="946404">
                <a:defRPr/>
              </a:pPr>
              <a:t>48</a:t>
            </a:fld>
            <a:endParaRPr lang="ja-JP" altLang="en-US" sz="1200">
              <a:solidFill>
                <a:prstClr val="black"/>
              </a:solidFill>
              <a:latin typeface="Arial" charset="0"/>
            </a:endParaRPr>
          </a:p>
        </p:txBody>
      </p:sp>
    </p:spTree>
    <p:extLst>
      <p:ext uri="{BB962C8B-B14F-4D97-AF65-F5344CB8AC3E}">
        <p14:creationId xmlns:p14="http://schemas.microsoft.com/office/powerpoint/2010/main" val="3075500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グループホーム利用者の場合です。</a:t>
            </a:r>
            <a:endParaRPr kumimoji="1" lang="en-US" altLang="ja-JP" dirty="0"/>
          </a:p>
          <a:p>
            <a:endParaRPr lang="en-US" altLang="ja-JP" dirty="0"/>
          </a:p>
          <a:p>
            <a:r>
              <a:rPr kumimoji="1" lang="ja-JP" altLang="en-US" dirty="0"/>
              <a:t>ＧＨ利用者も、利用することが出来ますが、訓練内容としては、ＧＨの外で行うエの支援内容に限定されます。</a:t>
            </a:r>
            <a:endParaRPr kumimoji="1" lang="en-US" altLang="ja-JP" dirty="0"/>
          </a:p>
          <a:p>
            <a:endParaRPr lang="en-US" altLang="ja-JP" dirty="0"/>
          </a:p>
          <a:p>
            <a:r>
              <a:rPr kumimoji="1" lang="ja-JP" altLang="en-US" dirty="0"/>
              <a:t>つまり、ＧＨ外で行う訓練は、訪問による訓練で行い、ＧＨ内での支援はＧＨで行うとの整理になっています。</a:t>
            </a:r>
            <a:endParaRPr kumimoji="1" lang="en-US" altLang="ja-JP" dirty="0"/>
          </a:p>
          <a:p>
            <a:endParaRPr lang="en-US" altLang="ja-JP" dirty="0"/>
          </a:p>
          <a:p>
            <a:r>
              <a:rPr kumimoji="1" lang="ja-JP" altLang="en-US" dirty="0"/>
              <a:t>御注意下さい。</a:t>
            </a:r>
          </a:p>
        </p:txBody>
      </p:sp>
      <p:sp>
        <p:nvSpPr>
          <p:cNvPr id="4" name="スライド番号プレースホルダー 3"/>
          <p:cNvSpPr>
            <a:spLocks noGrp="1"/>
          </p:cNvSpPr>
          <p:nvPr>
            <p:ph type="sldNum" sz="quarter" idx="10"/>
          </p:nvPr>
        </p:nvSpPr>
        <p:spPr/>
        <p:txBody>
          <a:bodyPr/>
          <a:lstStyle/>
          <a:p>
            <a:pPr defTabSz="946404">
              <a:defRPr/>
            </a:pPr>
            <a:fld id="{7C608A9B-09EC-404E-A13B-E3C121873F28}" type="slidenum">
              <a:rPr lang="ja-JP" altLang="en-US" sz="1200">
                <a:solidFill>
                  <a:prstClr val="black"/>
                </a:solidFill>
                <a:latin typeface="Arial" charset="0"/>
              </a:rPr>
              <a:pPr defTabSz="946404">
                <a:defRPr/>
              </a:pPr>
              <a:t>49</a:t>
            </a:fld>
            <a:endParaRPr lang="ja-JP" altLang="en-US" sz="1200">
              <a:solidFill>
                <a:prstClr val="black"/>
              </a:solidFill>
              <a:latin typeface="Arial" charset="0"/>
            </a:endParaRPr>
          </a:p>
        </p:txBody>
      </p:sp>
    </p:spTree>
    <p:extLst>
      <p:ext uri="{BB962C8B-B14F-4D97-AF65-F5344CB8AC3E}">
        <p14:creationId xmlns:p14="http://schemas.microsoft.com/office/powerpoint/2010/main" val="777518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では、今回の見直しによる具体的な運用について、整理します。</a:t>
            </a:r>
            <a:endParaRPr kumimoji="1" lang="en-US" altLang="ja-JP" dirty="0"/>
          </a:p>
          <a:p>
            <a:endParaRPr lang="en-US" altLang="ja-JP" dirty="0"/>
          </a:p>
          <a:p>
            <a:r>
              <a:rPr kumimoji="1" lang="ja-JP" altLang="en-US" dirty="0"/>
              <a:t>これは、見直し前から利用可能だった事例です。</a:t>
            </a:r>
            <a:endParaRPr kumimoji="1" lang="en-US" altLang="ja-JP" dirty="0"/>
          </a:p>
          <a:p>
            <a:r>
              <a:rPr lang="ja-JP" altLang="en-US" dirty="0"/>
              <a:t>通所が困難な利用者が、通所出来るようになることを目指して、訪問による訓練でアプローチするパターンです。</a:t>
            </a:r>
            <a:endParaRPr kumimoji="1" lang="ja-JP" altLang="en-US" dirty="0"/>
          </a:p>
        </p:txBody>
      </p:sp>
      <p:sp>
        <p:nvSpPr>
          <p:cNvPr id="4" name="スライド番号プレースホルダー 3"/>
          <p:cNvSpPr>
            <a:spLocks noGrp="1"/>
          </p:cNvSpPr>
          <p:nvPr>
            <p:ph type="sldNum" sz="quarter" idx="10"/>
          </p:nvPr>
        </p:nvSpPr>
        <p:spPr/>
        <p:txBody>
          <a:bodyPr/>
          <a:lstStyle/>
          <a:p>
            <a:pPr defTabSz="946404">
              <a:defRPr/>
            </a:pPr>
            <a:fld id="{7C608A9B-09EC-404E-A13B-E3C121873F28}" type="slidenum">
              <a:rPr lang="ja-JP" altLang="en-US" sz="1200">
                <a:solidFill>
                  <a:prstClr val="black"/>
                </a:solidFill>
                <a:latin typeface="Arial" charset="0"/>
              </a:rPr>
              <a:pPr defTabSz="946404">
                <a:defRPr/>
              </a:pPr>
              <a:t>50</a:t>
            </a:fld>
            <a:endParaRPr lang="ja-JP" altLang="en-US" sz="1200">
              <a:solidFill>
                <a:prstClr val="black"/>
              </a:solidFill>
              <a:latin typeface="Arial" charset="0"/>
            </a:endParaRPr>
          </a:p>
        </p:txBody>
      </p:sp>
    </p:spTree>
    <p:extLst>
      <p:ext uri="{BB962C8B-B14F-4D97-AF65-F5344CB8AC3E}">
        <p14:creationId xmlns:p14="http://schemas.microsoft.com/office/powerpoint/2010/main" val="671309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これからが、今回の見直しで、新たに利用可能にあったパターンです。</a:t>
            </a:r>
            <a:endParaRPr kumimoji="1" lang="en-US" altLang="ja-JP" dirty="0"/>
          </a:p>
          <a:p>
            <a:endParaRPr lang="en-US" altLang="ja-JP" dirty="0"/>
          </a:p>
          <a:p>
            <a:r>
              <a:rPr kumimoji="1" lang="ja-JP" altLang="en-US" dirty="0"/>
              <a:t>通所を目標にせずに、身の回りのことを出来るようにな</a:t>
            </a:r>
            <a:r>
              <a:rPr lang="ja-JP" altLang="en-US" dirty="0"/>
              <a:t>ることを目標に、自宅などの実際の環境下で具体的な訓練を行うことが可能になりました。</a:t>
            </a:r>
            <a:endParaRPr lang="en-US" altLang="ja-JP" dirty="0"/>
          </a:p>
          <a:p>
            <a:endParaRPr kumimoji="1" lang="en-US" altLang="ja-JP" dirty="0"/>
          </a:p>
          <a:p>
            <a:r>
              <a:rPr kumimoji="1" lang="ja-JP" altLang="en-US" dirty="0"/>
              <a:t>汎化が難しいとの特徴がある</a:t>
            </a:r>
            <a:r>
              <a:rPr lang="ja-JP" altLang="en-US" dirty="0"/>
              <a:t>知的・精神の障害者は、実際の場所、道具、機械で訓練することが効果的です。</a:t>
            </a:r>
            <a:endParaRPr lang="en-US" altLang="ja-JP" dirty="0"/>
          </a:p>
          <a:p>
            <a:endParaRPr kumimoji="1" lang="en-US" altLang="ja-JP" dirty="0"/>
          </a:p>
          <a:p>
            <a:r>
              <a:rPr kumimoji="1" lang="ja-JP" altLang="en-US" dirty="0"/>
              <a:t>訪問による訓練で、利用者の潜在的な力を引き出し、そのアセスメントを活かして、過不足なくサービスにつなげて下さると</a:t>
            </a:r>
            <a:r>
              <a:rPr lang="ja-JP" altLang="en-US" dirty="0"/>
              <a:t>、障害者の持てる力を奪わずに活かす、「サービス等利用計画」につながっていくと思います。</a:t>
            </a:r>
            <a:endParaRPr kumimoji="1" lang="ja-JP" altLang="en-US" dirty="0"/>
          </a:p>
        </p:txBody>
      </p:sp>
      <p:sp>
        <p:nvSpPr>
          <p:cNvPr id="4" name="スライド番号プレースホルダー 3"/>
          <p:cNvSpPr>
            <a:spLocks noGrp="1"/>
          </p:cNvSpPr>
          <p:nvPr>
            <p:ph type="sldNum" sz="quarter" idx="10"/>
          </p:nvPr>
        </p:nvSpPr>
        <p:spPr/>
        <p:txBody>
          <a:bodyPr/>
          <a:lstStyle/>
          <a:p>
            <a:pPr defTabSz="946404">
              <a:defRPr/>
            </a:pPr>
            <a:fld id="{7C608A9B-09EC-404E-A13B-E3C121873F28}" type="slidenum">
              <a:rPr lang="ja-JP" altLang="en-US" sz="1200">
                <a:solidFill>
                  <a:prstClr val="black"/>
                </a:solidFill>
                <a:latin typeface="Arial" charset="0"/>
              </a:rPr>
              <a:pPr defTabSz="946404">
                <a:defRPr/>
              </a:pPr>
              <a:t>51</a:t>
            </a:fld>
            <a:endParaRPr lang="ja-JP" altLang="en-US" sz="1200">
              <a:solidFill>
                <a:prstClr val="black"/>
              </a:solidFill>
              <a:latin typeface="Arial" charset="0"/>
            </a:endParaRPr>
          </a:p>
        </p:txBody>
      </p:sp>
    </p:spTree>
    <p:extLst>
      <p:ext uri="{BB962C8B-B14F-4D97-AF65-F5344CB8AC3E}">
        <p14:creationId xmlns:p14="http://schemas.microsoft.com/office/powerpoint/2010/main" val="1181588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次は、就労定着支援の一環としての活用パターンです。</a:t>
            </a:r>
            <a:endParaRPr kumimoji="1" lang="en-US" altLang="ja-JP" dirty="0"/>
          </a:p>
          <a:p>
            <a:endParaRPr lang="en-US" altLang="ja-JP" dirty="0"/>
          </a:p>
          <a:p>
            <a:r>
              <a:rPr kumimoji="1" lang="ja-JP" altLang="en-US" dirty="0"/>
              <a:t>就労すると体調を崩す方等に、自宅に訪問して、その原因を探りながら、仕事と生活の両立</a:t>
            </a:r>
            <a:r>
              <a:rPr lang="ja-JP" altLang="en-US" dirty="0"/>
              <a:t>を訓練するイメージです。</a:t>
            </a:r>
            <a:endParaRPr lang="en-US" altLang="ja-JP" dirty="0"/>
          </a:p>
          <a:p>
            <a:endParaRPr kumimoji="1" lang="en-US" altLang="ja-JP" dirty="0"/>
          </a:p>
          <a:p>
            <a:r>
              <a:rPr lang="ja-JP" altLang="en-US" dirty="0"/>
              <a:t>通所の生活訓練を前提としなくても利用できるようになったことで、就労している障害者への自宅へ訪問しての訓練が可能になりました。</a:t>
            </a:r>
            <a:endParaRPr lang="en-US" altLang="ja-JP" dirty="0"/>
          </a:p>
          <a:p>
            <a:endParaRPr kumimoji="1" lang="en-US" altLang="ja-JP" dirty="0"/>
          </a:p>
          <a:p>
            <a:r>
              <a:rPr lang="ja-JP" altLang="en-US" dirty="0"/>
              <a:t>就労継続や定着が課題であるとか、就労場面以外の様子がわからない方等がいらしたら、是非御検討いただきたいと思います。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pPr defTabSz="946404">
              <a:defRPr/>
            </a:pPr>
            <a:fld id="{7C608A9B-09EC-404E-A13B-E3C121873F28}" type="slidenum">
              <a:rPr lang="ja-JP" altLang="en-US" sz="1200">
                <a:solidFill>
                  <a:prstClr val="black"/>
                </a:solidFill>
                <a:latin typeface="Arial" charset="0"/>
              </a:rPr>
              <a:pPr defTabSz="946404">
                <a:defRPr/>
              </a:pPr>
              <a:t>52</a:t>
            </a:fld>
            <a:endParaRPr lang="ja-JP" altLang="en-US" sz="1200">
              <a:solidFill>
                <a:prstClr val="black"/>
              </a:solidFill>
              <a:latin typeface="Arial" charset="0"/>
            </a:endParaRPr>
          </a:p>
        </p:txBody>
      </p:sp>
    </p:spTree>
    <p:extLst>
      <p:ext uri="{BB962C8B-B14F-4D97-AF65-F5344CB8AC3E}">
        <p14:creationId xmlns:p14="http://schemas.microsoft.com/office/powerpoint/2010/main" val="1410685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最後は、公共交通機関を使っての移動の訓練の利用イメージです。</a:t>
            </a:r>
            <a:endParaRPr kumimoji="1" lang="en-US" altLang="ja-JP" dirty="0"/>
          </a:p>
          <a:p>
            <a:endParaRPr lang="en-US" altLang="ja-JP" dirty="0"/>
          </a:p>
          <a:p>
            <a:r>
              <a:rPr kumimoji="1" lang="ja-JP" altLang="en-US" dirty="0"/>
              <a:t>交通信号が理解できる、危険が認知できる、</a:t>
            </a:r>
            <a:r>
              <a:rPr kumimoji="1" lang="en-US" altLang="ja-JP" dirty="0"/>
              <a:t>1</a:t>
            </a:r>
            <a:r>
              <a:rPr kumimoji="1" lang="ja-JP" altLang="en-US" dirty="0"/>
              <a:t>人で徒歩で移動できる等の一定の条件はありますが、調査</a:t>
            </a:r>
            <a:r>
              <a:rPr lang="ja-JP" altLang="en-US" dirty="0"/>
              <a:t>研究では、</a:t>
            </a:r>
            <a:r>
              <a:rPr kumimoji="1" lang="ja-JP" altLang="en-US" dirty="0"/>
              <a:t>多くの知的障害者がきちんとした手順を踏めば、</a:t>
            </a:r>
            <a:r>
              <a:rPr kumimoji="1" lang="en-US" altLang="ja-JP" dirty="0"/>
              <a:t>10</a:t>
            </a:r>
            <a:r>
              <a:rPr kumimoji="1" lang="ja-JP" altLang="en-US" dirty="0"/>
              <a:t>回程度の訓練で決まったコースを移動できるようになることが、解っています。</a:t>
            </a:r>
            <a:endParaRPr kumimoji="1" lang="en-US" altLang="ja-JP" dirty="0"/>
          </a:p>
          <a:p>
            <a:endParaRPr lang="en-US" altLang="ja-JP" dirty="0"/>
          </a:p>
          <a:p>
            <a:r>
              <a:rPr kumimoji="1" lang="ja-JP" altLang="en-US" dirty="0"/>
              <a:t>障害がある方が</a:t>
            </a:r>
            <a:r>
              <a:rPr kumimoji="1" lang="en-US" altLang="ja-JP" dirty="0"/>
              <a:t>1</a:t>
            </a:r>
            <a:r>
              <a:rPr kumimoji="1" lang="ja-JP" altLang="en-US" dirty="0"/>
              <a:t>人で街を歩くようになることは、御家族や事業所の送迎の負担が減るだけではなく、本人の世界が拡がること、地域社会の一員として人々に理解され、関わりが生まれる切っ掛けが増える等の効果もあります。</a:t>
            </a:r>
            <a:endParaRPr kumimoji="1" lang="en-US" altLang="ja-JP" dirty="0"/>
          </a:p>
          <a:p>
            <a:endParaRPr lang="en-US" altLang="ja-JP" dirty="0"/>
          </a:p>
          <a:p>
            <a:r>
              <a:rPr lang="ja-JP" altLang="en-US" dirty="0"/>
              <a:t>是非、取り組んでいただけるよう生活訓練事業所や御家族への周知をお願いしたいと思います。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pPr defTabSz="946404">
              <a:defRPr/>
            </a:pPr>
            <a:fld id="{7C608A9B-09EC-404E-A13B-E3C121873F28}" type="slidenum">
              <a:rPr lang="ja-JP" altLang="en-US" sz="1200">
                <a:solidFill>
                  <a:prstClr val="black"/>
                </a:solidFill>
                <a:latin typeface="Arial" charset="0"/>
              </a:rPr>
              <a:pPr defTabSz="946404">
                <a:defRPr/>
              </a:pPr>
              <a:t>53</a:t>
            </a:fld>
            <a:endParaRPr lang="ja-JP" altLang="en-US" sz="1200">
              <a:solidFill>
                <a:prstClr val="black"/>
              </a:solidFill>
              <a:latin typeface="Arial" charset="0"/>
            </a:endParaRPr>
          </a:p>
        </p:txBody>
      </p:sp>
    </p:spTree>
    <p:extLst>
      <p:ext uri="{BB962C8B-B14F-4D97-AF65-F5344CB8AC3E}">
        <p14:creationId xmlns:p14="http://schemas.microsoft.com/office/powerpoint/2010/main" val="2205250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768350"/>
            <a:ext cx="5114925" cy="3836988"/>
          </a:xfrm>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22253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768350"/>
            <a:ext cx="5114925" cy="3836988"/>
          </a:xfrm>
        </p:spPr>
      </p:sp>
      <p:sp>
        <p:nvSpPr>
          <p:cNvPr id="3" name="ノート プレースホルダー 2"/>
          <p:cNvSpPr>
            <a:spLocks noGrp="1"/>
          </p:cNvSpPr>
          <p:nvPr>
            <p:ph type="body" idx="1"/>
          </p:nvPr>
        </p:nvSpPr>
        <p:spPr/>
        <p:txBody>
          <a:bodyPr>
            <a:normAutofit/>
          </a:bodyPr>
          <a:lstStyle/>
          <a:p>
            <a:pPr eaLnBrk="1" hangingPunct="1"/>
            <a:endParaRPr kumimoji="1" lang="ja-JP" altLang="en-US" dirty="0"/>
          </a:p>
        </p:txBody>
      </p:sp>
    </p:spTree>
    <p:extLst>
      <p:ext uri="{BB962C8B-B14F-4D97-AF65-F5344CB8AC3E}">
        <p14:creationId xmlns:p14="http://schemas.microsoft.com/office/powerpoint/2010/main" val="637032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93775" y="768350"/>
            <a:ext cx="5114925" cy="38369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46404">
              <a:defRPr/>
            </a:pPr>
            <a:fld id="{83237723-84C6-4A36-A7D9-74C1E9F832B0}" type="slidenum">
              <a:rPr lang="ja-JP" altLang="en-US" sz="1200">
                <a:solidFill>
                  <a:prstClr val="black"/>
                </a:solidFill>
                <a:latin typeface="Arial" charset="0"/>
              </a:rPr>
              <a:pPr defTabSz="946404">
                <a:defRPr/>
              </a:pPr>
              <a:t>57</a:t>
            </a:fld>
            <a:endParaRPr lang="ja-JP" altLang="en-US" sz="1200">
              <a:solidFill>
                <a:prstClr val="black"/>
              </a:solidFill>
              <a:latin typeface="Arial" charset="0"/>
            </a:endParaRPr>
          </a:p>
        </p:txBody>
      </p:sp>
    </p:spTree>
    <p:extLst>
      <p:ext uri="{BB962C8B-B14F-4D97-AF65-F5344CB8AC3E}">
        <p14:creationId xmlns:p14="http://schemas.microsoft.com/office/powerpoint/2010/main" val="312973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993775" y="768350"/>
            <a:ext cx="5114925" cy="3835400"/>
          </a:xfrm>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Rot="1" noChangeAspect="1" noChangeArrowheads="1" noTextEdit="1"/>
          </p:cNvSpPr>
          <p:nvPr>
            <p:ph type="sldImg"/>
          </p:nvPr>
        </p:nvSpPr>
        <p:spPr>
          <a:xfrm>
            <a:off x="993775" y="768350"/>
            <a:ext cx="5114925" cy="3836988"/>
          </a:xfrm>
          <a:ln/>
        </p:spPr>
      </p:sp>
      <p:sp>
        <p:nvSpPr>
          <p:cNvPr id="117764" name="Rectangle 3"/>
          <p:cNvSpPr>
            <a:spLocks noGrp="1" noChangeArrowheads="1"/>
          </p:cNvSpPr>
          <p:nvPr>
            <p:ph type="body" idx="1"/>
          </p:nvPr>
        </p:nvSpPr>
        <p:spPr>
          <a:noFill/>
          <a:ln/>
        </p:spPr>
        <p:txBody>
          <a:bodyPr/>
          <a:lstStyle/>
          <a:p>
            <a:pPr eaLnBrk="1" hangingPunct="1"/>
            <a:endParaRPr lang="ja-JP" altLang="ja-JP" dirty="0">
              <a:latin typeface="Arial" pitchFamily="34" charset="0"/>
            </a:endParaRPr>
          </a:p>
        </p:txBody>
      </p:sp>
    </p:spTree>
    <p:extLst>
      <p:ext uri="{BB962C8B-B14F-4D97-AF65-F5344CB8AC3E}">
        <p14:creationId xmlns:p14="http://schemas.microsoft.com/office/powerpoint/2010/main" val="24007829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Rot="1" noChangeAspect="1" noChangeArrowheads="1" noTextEdit="1"/>
          </p:cNvSpPr>
          <p:nvPr>
            <p:ph type="sldImg"/>
          </p:nvPr>
        </p:nvSpPr>
        <p:spPr>
          <a:xfrm>
            <a:off x="993775" y="768350"/>
            <a:ext cx="5114925" cy="3836988"/>
          </a:xfrm>
          <a:ln/>
        </p:spPr>
      </p:sp>
      <p:sp>
        <p:nvSpPr>
          <p:cNvPr id="118788" name="Rectangle 3"/>
          <p:cNvSpPr>
            <a:spLocks noGrp="1" noChangeArrowheads="1"/>
          </p:cNvSpPr>
          <p:nvPr>
            <p:ph type="body" idx="1"/>
          </p:nvPr>
        </p:nvSpPr>
        <p:spPr>
          <a:noFill/>
          <a:ln/>
        </p:spPr>
        <p:txBody>
          <a:bodyPr/>
          <a:lstStyle/>
          <a:p>
            <a:pPr eaLnBrk="1" hangingPunct="1"/>
            <a:endParaRPr lang="ja-JP" altLang="ja-JP" dirty="0">
              <a:latin typeface="Arial" pitchFamily="34" charset="0"/>
            </a:endParaRPr>
          </a:p>
        </p:txBody>
      </p:sp>
    </p:spTree>
    <p:extLst>
      <p:ext uri="{BB962C8B-B14F-4D97-AF65-F5344CB8AC3E}">
        <p14:creationId xmlns:p14="http://schemas.microsoft.com/office/powerpoint/2010/main" val="4166526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Rot="1" noChangeAspect="1" noChangeArrowheads="1" noTextEdit="1"/>
          </p:cNvSpPr>
          <p:nvPr>
            <p:ph type="sldImg"/>
          </p:nvPr>
        </p:nvSpPr>
        <p:spPr>
          <a:xfrm>
            <a:off x="993775" y="768350"/>
            <a:ext cx="5114925" cy="3836988"/>
          </a:xfrm>
          <a:ln/>
        </p:spPr>
      </p:sp>
      <p:sp>
        <p:nvSpPr>
          <p:cNvPr id="119812" name="Rectangle 3"/>
          <p:cNvSpPr>
            <a:spLocks noGrp="1" noChangeArrowheads="1"/>
          </p:cNvSpPr>
          <p:nvPr>
            <p:ph type="body" idx="1"/>
          </p:nvPr>
        </p:nvSpPr>
        <p:spPr>
          <a:noFill/>
          <a:ln/>
        </p:spPr>
        <p:txBody>
          <a:bodyPr/>
          <a:lstStyle/>
          <a:p>
            <a:pPr eaLnBrk="1" hangingPunct="1"/>
            <a:endParaRPr lang="ja-JP" altLang="ja-JP" dirty="0">
              <a:latin typeface="Arial" pitchFamily="34" charset="0"/>
            </a:endParaRPr>
          </a:p>
        </p:txBody>
      </p:sp>
    </p:spTree>
    <p:extLst>
      <p:ext uri="{BB962C8B-B14F-4D97-AF65-F5344CB8AC3E}">
        <p14:creationId xmlns:p14="http://schemas.microsoft.com/office/powerpoint/2010/main" val="3243660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Rot="1" noChangeAspect="1" noChangeArrowheads="1" noTextEdit="1"/>
          </p:cNvSpPr>
          <p:nvPr>
            <p:ph type="sldImg"/>
          </p:nvPr>
        </p:nvSpPr>
        <p:spPr>
          <a:xfrm>
            <a:off x="993775" y="768350"/>
            <a:ext cx="5114925" cy="3836988"/>
          </a:xfrm>
          <a:ln/>
        </p:spPr>
      </p:sp>
      <p:sp>
        <p:nvSpPr>
          <p:cNvPr id="120836" name="Rectangle 3"/>
          <p:cNvSpPr>
            <a:spLocks noGrp="1" noChangeArrowheads="1"/>
          </p:cNvSpPr>
          <p:nvPr>
            <p:ph type="body" idx="1"/>
          </p:nvPr>
        </p:nvSpPr>
        <p:spPr>
          <a:noFill/>
          <a:ln/>
        </p:spPr>
        <p:txBody>
          <a:bodyPr/>
          <a:lstStyle/>
          <a:p>
            <a:pPr eaLnBrk="1" hangingPunct="1"/>
            <a:endParaRPr lang="ja-JP" altLang="ja-JP" dirty="0">
              <a:latin typeface="Arial" pitchFamily="34" charset="0"/>
            </a:endParaRPr>
          </a:p>
        </p:txBody>
      </p:sp>
    </p:spTree>
    <p:extLst>
      <p:ext uri="{BB962C8B-B14F-4D97-AF65-F5344CB8AC3E}">
        <p14:creationId xmlns:p14="http://schemas.microsoft.com/office/powerpoint/2010/main" val="1442455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Rot="1" noChangeAspect="1" noChangeArrowheads="1" noTextEdit="1"/>
          </p:cNvSpPr>
          <p:nvPr>
            <p:ph type="sldImg"/>
          </p:nvPr>
        </p:nvSpPr>
        <p:spPr>
          <a:xfrm>
            <a:off x="993775" y="768350"/>
            <a:ext cx="5114925" cy="3836988"/>
          </a:xfrm>
          <a:ln/>
        </p:spPr>
      </p:sp>
      <p:sp>
        <p:nvSpPr>
          <p:cNvPr id="121860" name="Rectangle 3"/>
          <p:cNvSpPr>
            <a:spLocks noGrp="1" noChangeArrowheads="1"/>
          </p:cNvSpPr>
          <p:nvPr>
            <p:ph type="body" idx="1"/>
          </p:nvPr>
        </p:nvSpPr>
        <p:spPr>
          <a:noFill/>
          <a:ln/>
        </p:spPr>
        <p:txBody>
          <a:bodyPr/>
          <a:lstStyle/>
          <a:p>
            <a:pPr eaLnBrk="1" hangingPunct="1"/>
            <a:endParaRPr lang="ja-JP" altLang="ja-JP" dirty="0">
              <a:latin typeface="Arial" pitchFamily="34" charset="0"/>
            </a:endParaRPr>
          </a:p>
        </p:txBody>
      </p:sp>
    </p:spTree>
    <p:extLst>
      <p:ext uri="{BB962C8B-B14F-4D97-AF65-F5344CB8AC3E}">
        <p14:creationId xmlns:p14="http://schemas.microsoft.com/office/powerpoint/2010/main" val="23887475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Rot="1" noChangeAspect="1" noChangeArrowheads="1" noTextEdit="1"/>
          </p:cNvSpPr>
          <p:nvPr>
            <p:ph type="sldImg"/>
          </p:nvPr>
        </p:nvSpPr>
        <p:spPr>
          <a:xfrm>
            <a:off x="993775" y="768350"/>
            <a:ext cx="5114925" cy="3836988"/>
          </a:xfrm>
          <a:ln/>
        </p:spPr>
      </p:sp>
      <p:sp>
        <p:nvSpPr>
          <p:cNvPr id="122884" name="Rectangle 3"/>
          <p:cNvSpPr>
            <a:spLocks noGrp="1" noChangeArrowheads="1"/>
          </p:cNvSpPr>
          <p:nvPr>
            <p:ph type="body" idx="1"/>
          </p:nvPr>
        </p:nvSpPr>
        <p:spPr>
          <a:noFill/>
          <a:ln/>
        </p:spPr>
        <p:txBody>
          <a:bodyPr/>
          <a:lstStyle/>
          <a:p>
            <a:pPr eaLnBrk="1" hangingPunct="1"/>
            <a:endParaRPr lang="ja-JP" altLang="ja-JP" dirty="0">
              <a:latin typeface="Arial" pitchFamily="34" charset="0"/>
            </a:endParaRPr>
          </a:p>
        </p:txBody>
      </p:sp>
    </p:spTree>
    <p:extLst>
      <p:ext uri="{BB962C8B-B14F-4D97-AF65-F5344CB8AC3E}">
        <p14:creationId xmlns:p14="http://schemas.microsoft.com/office/powerpoint/2010/main" val="8551745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744538" y="835025"/>
            <a:ext cx="5561012" cy="4170363"/>
          </a:xfrm>
          <a:ln/>
        </p:spPr>
      </p:sp>
      <p:sp>
        <p:nvSpPr>
          <p:cNvPr id="141315" name="Rectangle 3"/>
          <p:cNvSpPr>
            <a:spLocks noGrp="1" noChangeArrowheads="1"/>
          </p:cNvSpPr>
          <p:nvPr>
            <p:ph type="body" idx="1"/>
          </p:nvPr>
        </p:nvSpPr>
        <p:spPr>
          <a:xfrm>
            <a:off x="705819" y="5277578"/>
            <a:ext cx="5625215" cy="1135726"/>
          </a:xfrm>
          <a:noFill/>
          <a:ln>
            <a:solidFill>
              <a:schemeClr val="tx1"/>
            </a:solidFill>
          </a:ln>
        </p:spPr>
        <p:txBody>
          <a:bodyPr/>
          <a:lstStyle/>
          <a:p>
            <a:pPr eaLnBrk="1" hangingPunct="1"/>
            <a:endParaRPr lang="en-US" altLang="ja-JP" sz="1700" dirty="0">
              <a:ea typeface="ＭＳ ゴシック" pitchFamily="49" charset="-128"/>
            </a:endParaRPr>
          </a:p>
        </p:txBody>
      </p:sp>
    </p:spTree>
    <p:extLst>
      <p:ext uri="{BB962C8B-B14F-4D97-AF65-F5344CB8AC3E}">
        <p14:creationId xmlns:p14="http://schemas.microsoft.com/office/powerpoint/2010/main" val="36058052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8953" indent="-29575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3005" indent="-23660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6207" indent="-23660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29409" indent="-23660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2611" indent="-23660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75813" indent="-23660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49015" indent="-23660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22217" indent="-23660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3ABD7E7-564F-4E24-993D-3FA51A56EA50}" type="slidenum">
              <a:rPr lang="en-US" altLang="ja-JP" smtClean="0">
                <a:ea typeface="ＭＳ Ｐゴシック" panose="020B0600070205080204" pitchFamily="50" charset="-128"/>
              </a:rPr>
              <a:pPr>
                <a:spcBef>
                  <a:spcPct val="0"/>
                </a:spcBef>
              </a:pPr>
              <a:t>70</a:t>
            </a:fld>
            <a:endParaRPr lang="en-US" altLang="ja-JP" smtClean="0">
              <a:ea typeface="ＭＳ Ｐゴシック" panose="020B0600070205080204" pitchFamily="50" charset="-128"/>
            </a:endParaRPr>
          </a:p>
        </p:txBody>
      </p:sp>
      <p:sp>
        <p:nvSpPr>
          <p:cNvPr id="5123" name="スライド イメージ プレースホルダ 1"/>
          <p:cNvSpPr>
            <a:spLocks noGrp="1" noRot="1" noChangeAspect="1" noTextEdit="1"/>
          </p:cNvSpPr>
          <p:nvPr>
            <p:ph type="sldImg"/>
          </p:nvPr>
        </p:nvSpPr>
        <p:spPr>
          <a:xfrm>
            <a:off x="993775" y="768350"/>
            <a:ext cx="5114925" cy="3835400"/>
          </a:xfrm>
          <a:ln/>
        </p:spPr>
      </p:sp>
      <p:sp>
        <p:nvSpPr>
          <p:cNvPr id="5124"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latin typeface="Arial" panose="020B0604020202020204" pitchFamily="34" charset="0"/>
              </a:rPr>
              <a:t>在宅就業支援団体　</a:t>
            </a:r>
            <a:r>
              <a:rPr lang="en-US" altLang="ja-JP" smtClean="0">
                <a:latin typeface="Arial" panose="020B0604020202020204" pitchFamily="34" charset="0"/>
              </a:rPr>
              <a:t>h27,2</a:t>
            </a:r>
            <a:r>
              <a:rPr lang="ja-JP" altLang="en-US" smtClean="0">
                <a:latin typeface="Arial" panose="020B0604020202020204" pitchFamily="34" charset="0"/>
              </a:rPr>
              <a:t>　</a:t>
            </a:r>
            <a:r>
              <a:rPr lang="en-US" altLang="ja-JP" smtClean="0">
                <a:latin typeface="Arial" panose="020B0604020202020204" pitchFamily="34" charset="0"/>
              </a:rPr>
              <a:t>23</a:t>
            </a:r>
            <a:r>
              <a:rPr lang="ja-JP" altLang="en-US" smtClean="0">
                <a:latin typeface="Arial" panose="020B0604020202020204" pitchFamily="34" charset="0"/>
              </a:rPr>
              <a:t>団体</a:t>
            </a:r>
            <a:endParaRPr lang="ja-JP" altLang="ja-JP" smtClean="0">
              <a:latin typeface="Arial" panose="020B0604020202020204" pitchFamily="34" charset="0"/>
            </a:endParaRPr>
          </a:p>
        </p:txBody>
      </p:sp>
      <p:sp>
        <p:nvSpPr>
          <p:cNvPr id="5125" name="スライド番号プレースホルダ 3"/>
          <p:cNvSpPr txBox="1">
            <a:spLocks noGrp="1"/>
          </p:cNvSpPr>
          <p:nvPr/>
        </p:nvSpPr>
        <p:spPr bwMode="auto">
          <a:xfrm>
            <a:off x="3991714" y="10566883"/>
            <a:ext cx="3053356" cy="55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9" tIns="47155" rIns="94309" bIns="47155"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DF4E414-04FC-43BE-8C1E-92AF066017B2}" type="slidenum">
              <a:rPr lang="en-US" altLang="ja-JP">
                <a:ea typeface="ＭＳ Ｐゴシック" panose="020B0600070205080204" pitchFamily="50" charset="-128"/>
              </a:rPr>
              <a:pPr algn="r" eaLnBrk="1" hangingPunct="1">
                <a:spcBef>
                  <a:spcPct val="0"/>
                </a:spcBef>
              </a:pPr>
              <a:t>70</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843920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Rot="1" noChangeAspect="1" noChangeArrowheads="1" noTextEdit="1"/>
          </p:cNvSpPr>
          <p:nvPr>
            <p:ph type="sldImg"/>
          </p:nvPr>
        </p:nvSpPr>
        <p:spPr>
          <a:xfrm>
            <a:off x="993775" y="768350"/>
            <a:ext cx="5114925" cy="3835400"/>
          </a:xfrm>
          <a:ln/>
        </p:spPr>
      </p:sp>
      <p:sp>
        <p:nvSpPr>
          <p:cNvPr id="101380" name="Rectangle 3"/>
          <p:cNvSpPr>
            <a:spLocks noGrp="1" noChangeArrowheads="1"/>
          </p:cNvSpPr>
          <p:nvPr>
            <p:ph type="body" idx="1"/>
          </p:nvPr>
        </p:nvSpPr>
        <p:spPr>
          <a:noFill/>
          <a:ln/>
        </p:spPr>
        <p:txBody>
          <a:bodyPr/>
          <a:lstStyle/>
          <a:p>
            <a:pPr eaLnBrk="1" hangingPunct="1"/>
            <a:endParaRPr lang="ja-JP" altLang="en-US" smtClean="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71</a:t>
            </a:fld>
            <a:endParaRPr kumimoji="1" lang="ja-JP" altLang="en-US"/>
          </a:p>
        </p:txBody>
      </p:sp>
    </p:spTree>
    <p:extLst>
      <p:ext uri="{BB962C8B-B14F-4D97-AF65-F5344CB8AC3E}">
        <p14:creationId xmlns:p14="http://schemas.microsoft.com/office/powerpoint/2010/main" val="3842707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8953" indent="-295751"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3005" indent="-236601"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6207" indent="-236601"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29409" indent="-236601"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2611" indent="-23660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75813" indent="-23660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49015" indent="-23660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22217" indent="-23660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17C72AA-9793-4941-AAE1-BC8BF3EAB6B4}" type="slidenum">
              <a:rPr lang="en-US" altLang="ja-JP">
                <a:solidFill>
                  <a:srgbClr val="000000"/>
                </a:solidFill>
                <a:ea typeface="ＭＳ Ｐゴシック" panose="020B0600070205080204" pitchFamily="50" charset="-128"/>
              </a:rPr>
              <a:pPr eaLnBrk="1" hangingPunct="1">
                <a:spcBef>
                  <a:spcPct val="0"/>
                </a:spcBef>
              </a:pPr>
              <a:t>72</a:t>
            </a:fld>
            <a:endParaRPr lang="en-US" altLang="ja-JP">
              <a:solidFill>
                <a:srgbClr val="000000"/>
              </a:solidFill>
              <a:ea typeface="ＭＳ Ｐゴシック" panose="020B0600070205080204" pitchFamily="50" charset="-128"/>
            </a:endParaRPr>
          </a:p>
        </p:txBody>
      </p:sp>
      <p:sp>
        <p:nvSpPr>
          <p:cNvPr id="189443" name="Rectangle 2"/>
          <p:cNvSpPr>
            <a:spLocks noGrp="1" noRot="1" noChangeAspect="1" noChangeArrowheads="1" noTextEdit="1"/>
          </p:cNvSpPr>
          <p:nvPr>
            <p:ph type="sldImg"/>
          </p:nvPr>
        </p:nvSpPr>
        <p:spPr>
          <a:xfrm>
            <a:off x="993775" y="768350"/>
            <a:ext cx="5114925" cy="3835400"/>
          </a:xfrm>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91256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993775" y="768350"/>
            <a:ext cx="5114925" cy="3835400"/>
          </a:xfrm>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t>スライド２３：サービスマニュアルについて</a:t>
            </a:r>
          </a:p>
          <a:p>
            <a:pPr eaLnBrk="1" hangingPunct="1"/>
            <a:r>
              <a:rPr lang="ja-JP" altLang="en-US" smtClean="0"/>
              <a:t>自分の事業所のサービスマニュアルは必ず作って欲しい。</a:t>
            </a:r>
          </a:p>
          <a:p>
            <a:pPr eaLnBrk="1" hangingPunct="1"/>
            <a:r>
              <a:rPr lang="ja-JP" altLang="en-US" smtClean="0"/>
              <a:t>マニュアルはサービスを標準化したものであり、新しい職員がどのような支援・サービス提供をしていったらよいのか理解するためにも必要である。</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C38E0F-C501-430C-9DC6-85E99E1C2680}" type="slidenum">
              <a:rPr lang="en-US" altLang="ja-JP"/>
              <a:pPr/>
              <a:t>73</a:t>
            </a:fld>
            <a:endParaRPr lang="en-US" altLang="ja-JP"/>
          </a:p>
        </p:txBody>
      </p:sp>
      <p:sp>
        <p:nvSpPr>
          <p:cNvPr id="174082" name="Rectangle 2"/>
          <p:cNvSpPr>
            <a:spLocks noGrp="1" noRot="1" noChangeAspect="1" noChangeArrowheads="1" noTextEdit="1"/>
          </p:cNvSpPr>
          <p:nvPr>
            <p:ph type="sldImg"/>
          </p:nvPr>
        </p:nvSpPr>
        <p:spPr>
          <a:xfrm>
            <a:off x="993775" y="768350"/>
            <a:ext cx="5114925" cy="3836988"/>
          </a:xfrm>
          <a:ln/>
        </p:spPr>
      </p:sp>
      <p:sp>
        <p:nvSpPr>
          <p:cNvPr id="174083" name="Rectangle 3"/>
          <p:cNvSpPr>
            <a:spLocks noGrp="1" noChangeArrowheads="1"/>
          </p:cNvSpPr>
          <p:nvPr>
            <p:ph type="body" idx="1"/>
          </p:nvPr>
        </p:nvSpPr>
        <p:spPr/>
        <p:txBody>
          <a:bodyPr/>
          <a:lstStyle/>
          <a:p>
            <a:r>
              <a:rPr lang="en-US" altLang="ja-JP"/>
              <a:t>●</a:t>
            </a:r>
            <a:r>
              <a:rPr lang="ja-JP" altLang="en-US"/>
              <a:t>一人の利用者の就労ライフステージごとの福祉サービス活用例</a:t>
            </a:r>
          </a:p>
          <a:p>
            <a:r>
              <a:rPr lang="ja-JP" altLang="en-US"/>
              <a:t>●就労することにより、私生活にも影響が及ぶ</a:t>
            </a:r>
          </a:p>
        </p:txBody>
      </p:sp>
    </p:spTree>
    <p:extLst>
      <p:ext uri="{BB962C8B-B14F-4D97-AF65-F5344CB8AC3E}">
        <p14:creationId xmlns:p14="http://schemas.microsoft.com/office/powerpoint/2010/main" val="4933998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8458147" y="5467791"/>
            <a:ext cx="6470516" cy="28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2" tIns="47316" rIns="94632" bIns="47316" anchor="b"/>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r" defTabSz="946404" eaLnBrk="1" fontAlgn="base" hangingPunct="1">
              <a:spcBef>
                <a:spcPct val="0"/>
              </a:spcBef>
              <a:spcAft>
                <a:spcPct val="0"/>
              </a:spcAft>
              <a:defRPr/>
            </a:pPr>
            <a:fld id="{CCB3A633-00A8-4A02-9025-3CBA433AC618}" type="slidenum">
              <a:rPr lang="en-US" altLang="ja-JP" sz="1200">
                <a:solidFill>
                  <a:srgbClr val="000000"/>
                </a:solidFill>
                <a:latin typeface="Arial" pitchFamily="34" charset="0"/>
              </a:rPr>
              <a:pPr algn="r" defTabSz="946404" eaLnBrk="1" fontAlgn="base" hangingPunct="1">
                <a:spcBef>
                  <a:spcPct val="0"/>
                </a:spcBef>
                <a:spcAft>
                  <a:spcPct val="0"/>
                </a:spcAft>
                <a:defRPr/>
              </a:pPr>
              <a:t>74</a:t>
            </a:fld>
            <a:endParaRPr lang="en-US" altLang="ja-JP" sz="1200">
              <a:solidFill>
                <a:srgbClr val="000000"/>
              </a:solidFill>
              <a:latin typeface="Arial" pitchFamily="34" charset="0"/>
            </a:endParaRPr>
          </a:p>
        </p:txBody>
      </p:sp>
      <p:sp>
        <p:nvSpPr>
          <p:cNvPr id="295939" name="Rectangle 7"/>
          <p:cNvSpPr txBox="1">
            <a:spLocks noGrp="1" noChangeArrowheads="1"/>
          </p:cNvSpPr>
          <p:nvPr/>
        </p:nvSpPr>
        <p:spPr bwMode="auto">
          <a:xfrm>
            <a:off x="8458147" y="5467791"/>
            <a:ext cx="6470516" cy="28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2" tIns="47316" rIns="94632" bIns="47316" anchor="b"/>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r" defTabSz="946404" eaLnBrk="1" fontAlgn="base" hangingPunct="1">
              <a:spcBef>
                <a:spcPct val="0"/>
              </a:spcBef>
              <a:spcAft>
                <a:spcPct val="0"/>
              </a:spcAft>
              <a:defRPr/>
            </a:pPr>
            <a:fld id="{3CEB8D94-D7AE-407C-9EC2-4D4A35034217}" type="slidenum">
              <a:rPr lang="en-US" altLang="ja-JP" sz="1200">
                <a:solidFill>
                  <a:srgbClr val="000000"/>
                </a:solidFill>
              </a:rPr>
              <a:pPr algn="r" defTabSz="946404" eaLnBrk="1" fontAlgn="base" hangingPunct="1">
                <a:spcBef>
                  <a:spcPct val="0"/>
                </a:spcBef>
                <a:spcAft>
                  <a:spcPct val="0"/>
                </a:spcAft>
                <a:defRPr/>
              </a:pPr>
              <a:t>74</a:t>
            </a:fld>
            <a:endParaRPr lang="en-US" altLang="ja-JP" sz="1200">
              <a:solidFill>
                <a:srgbClr val="000000"/>
              </a:solidFill>
            </a:endParaRPr>
          </a:p>
        </p:txBody>
      </p:sp>
      <p:sp>
        <p:nvSpPr>
          <p:cNvPr id="295940" name="Rectangle 2"/>
          <p:cNvSpPr>
            <a:spLocks noGrp="1" noRot="1" noChangeAspect="1" noChangeArrowheads="1" noTextEdit="1"/>
          </p:cNvSpPr>
          <p:nvPr>
            <p:ph type="sldImg"/>
          </p:nvPr>
        </p:nvSpPr>
        <p:spPr bwMode="auto">
          <a:xfrm>
            <a:off x="6022975" y="431800"/>
            <a:ext cx="2879725" cy="215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a:t>①</a:t>
            </a:r>
            <a:r>
              <a:rPr lang="ja-JP" altLang="en-US"/>
              <a:t>健康・食生活・生活環境</a:t>
            </a:r>
          </a:p>
          <a:p>
            <a:pPr eaLnBrk="1" hangingPunct="1">
              <a:spcBef>
                <a:spcPct val="0"/>
              </a:spcBef>
            </a:pPr>
            <a:r>
              <a:rPr lang="ja-JP" altLang="en-US"/>
              <a:t>②住まう・暮らす</a:t>
            </a:r>
          </a:p>
          <a:p>
            <a:pPr eaLnBrk="1" hangingPunct="1">
              <a:spcBef>
                <a:spcPct val="0"/>
              </a:spcBef>
            </a:pPr>
            <a:r>
              <a:rPr lang="ja-JP" altLang="en-US"/>
              <a:t>③所得・消費</a:t>
            </a:r>
          </a:p>
          <a:p>
            <a:pPr eaLnBrk="1" hangingPunct="1">
              <a:spcBef>
                <a:spcPct val="0"/>
              </a:spcBef>
            </a:pPr>
            <a:r>
              <a:rPr lang="ja-JP" altLang="en-US"/>
              <a:t>④就業・労働</a:t>
            </a:r>
          </a:p>
          <a:p>
            <a:pPr eaLnBrk="1" hangingPunct="1">
              <a:spcBef>
                <a:spcPct val="0"/>
              </a:spcBef>
            </a:pPr>
            <a:r>
              <a:rPr lang="ja-JP" altLang="en-US"/>
              <a:t>⑤育つ・育てる・学ぶ</a:t>
            </a:r>
            <a:r>
              <a:rPr lang="en-US" altLang="ja-JP"/>
              <a:t>1)</a:t>
            </a:r>
            <a:r>
              <a:rPr lang="ja-JP" altLang="en-US"/>
              <a:t>教育関連施設・機関・機会の利用・利便性：児童館・書店・図書館・啓蒙活動・伝統文化</a:t>
            </a:r>
          </a:p>
          <a:p>
            <a:pPr eaLnBrk="1" hangingPunct="1">
              <a:spcBef>
                <a:spcPct val="0"/>
              </a:spcBef>
            </a:pPr>
            <a:r>
              <a:rPr lang="ja-JP" altLang="en-US"/>
              <a:t> </a:t>
            </a:r>
            <a:r>
              <a:rPr lang="en-US" altLang="ja-JP"/>
              <a:t>2)</a:t>
            </a:r>
            <a:r>
              <a:rPr lang="ja-JP" altLang="en-US"/>
              <a:t>小・中・高等学校・専門学校・専修学校の利便性・教育内容・課外授業・クラブ活動，大学教育の利　</a:t>
            </a:r>
          </a:p>
          <a:p>
            <a:pPr eaLnBrk="1" hangingPunct="1">
              <a:spcBef>
                <a:spcPct val="0"/>
              </a:spcBef>
            </a:pPr>
            <a:r>
              <a:rPr lang="ja-JP" altLang="en-US"/>
              <a:t> 　便性・解放性・地域性・地元への還元</a:t>
            </a:r>
          </a:p>
          <a:p>
            <a:pPr eaLnBrk="1" hangingPunct="1">
              <a:spcBef>
                <a:spcPct val="0"/>
              </a:spcBef>
            </a:pPr>
            <a:r>
              <a:rPr lang="ja-JP" altLang="en-US"/>
              <a:t> </a:t>
            </a:r>
            <a:r>
              <a:rPr lang="en-US" altLang="ja-JP"/>
              <a:t>3)</a:t>
            </a:r>
            <a:r>
              <a:rPr lang="ja-JP" altLang="en-US"/>
              <a:t>職業教育の受講機会，生涯教育の受講機会</a:t>
            </a:r>
          </a:p>
          <a:p>
            <a:pPr algn="ctr" eaLnBrk="1" hangingPunct="1">
              <a:spcBef>
                <a:spcPct val="0"/>
              </a:spcBef>
            </a:pPr>
            <a:endParaRPr lang="ja-JP" altLang="en-US"/>
          </a:p>
          <a:p>
            <a:pPr eaLnBrk="1" hangingPunct="1">
              <a:spcBef>
                <a:spcPct val="0"/>
              </a:spcBef>
            </a:pPr>
            <a:r>
              <a:rPr lang="ja-JP" altLang="en-US"/>
              <a:t>⑥コミュニケーション</a:t>
            </a:r>
          </a:p>
          <a:p>
            <a:pPr eaLnBrk="1" hangingPunct="1">
              <a:spcBef>
                <a:spcPct val="0"/>
              </a:spcBef>
            </a:pPr>
            <a:r>
              <a:rPr lang="ja-JP" altLang="en-US"/>
              <a:t>⑦交通・移動</a:t>
            </a:r>
          </a:p>
          <a:p>
            <a:pPr eaLnBrk="1" hangingPunct="1">
              <a:spcBef>
                <a:spcPct val="0"/>
              </a:spcBef>
            </a:pPr>
            <a:r>
              <a:rPr lang="ja-JP" altLang="en-US"/>
              <a:t>⑨地域・社会とのつながり</a:t>
            </a:r>
          </a:p>
          <a:p>
            <a:pPr eaLnBrk="1" hangingPunct="1">
              <a:spcBef>
                <a:spcPct val="0"/>
              </a:spcBef>
            </a:pPr>
            <a:endParaRPr lang="ja-JP" altLang="en-US"/>
          </a:p>
          <a:p>
            <a:pPr eaLnBrk="1" hangingPunct="1">
              <a:spcBef>
                <a:spcPct val="0"/>
              </a:spcBef>
            </a:pPr>
            <a:endParaRPr lang="ja-JP" altLang="en-US"/>
          </a:p>
          <a:p>
            <a:pPr eaLnBrk="1" hangingPunct="1">
              <a:spcBef>
                <a:spcPct val="0"/>
              </a:spcBef>
            </a:pPr>
            <a:endParaRPr lang="ja-JP" altLang="en-US"/>
          </a:p>
          <a:p>
            <a:pPr eaLnBrk="1" hangingPunct="1">
              <a:spcBef>
                <a:spcPct val="0"/>
              </a:spcBef>
            </a:pPr>
            <a:endParaRPr lang="en-US" altLang="ja-JP"/>
          </a:p>
        </p:txBody>
      </p:sp>
    </p:spTree>
    <p:extLst>
      <p:ext uri="{BB962C8B-B14F-4D97-AF65-F5344CB8AC3E}">
        <p14:creationId xmlns:p14="http://schemas.microsoft.com/office/powerpoint/2010/main" val="12181898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990070" y="10566883"/>
            <a:ext cx="3053356" cy="55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4" tIns="47317" rIns="94634" bIns="47317" anchor="b"/>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CB40594-96D5-40D6-B844-9BFDDC46633B}" type="slidenum">
              <a:rPr lang="en-US" altLang="ja-JP">
                <a:solidFill>
                  <a:srgbClr val="000000"/>
                </a:solidFill>
                <a:ea typeface="ＭＳ Ｐゴシック" panose="020B0600070205080204" pitchFamily="50" charset="-128"/>
              </a:rPr>
              <a:pPr algn="r" eaLnBrk="1" hangingPunct="1">
                <a:spcBef>
                  <a:spcPct val="0"/>
                </a:spcBef>
              </a:pPr>
              <a:t>75</a:t>
            </a:fld>
            <a:endParaRPr lang="en-US" altLang="ja-JP">
              <a:solidFill>
                <a:srgbClr val="000000"/>
              </a:solidFill>
              <a:ea typeface="ＭＳ Ｐゴシック" panose="020B0600070205080204" pitchFamily="50" charset="-128"/>
            </a:endParaRPr>
          </a:p>
        </p:txBody>
      </p:sp>
      <p:sp>
        <p:nvSpPr>
          <p:cNvPr id="190467" name="Rectangle 2"/>
          <p:cNvSpPr>
            <a:spLocks noGrp="1" noRot="1" noChangeAspect="1" noChangeArrowheads="1" noTextEdit="1"/>
          </p:cNvSpPr>
          <p:nvPr>
            <p:ph type="sldImg"/>
          </p:nvPr>
        </p:nvSpPr>
        <p:spPr>
          <a:xfrm>
            <a:off x="993775" y="768350"/>
            <a:ext cx="5114925" cy="3835400"/>
          </a:xfrm>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4962672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F6ADFD9-DB3D-4A92-ABB7-9D1194090714}" type="slidenum">
              <a:rPr lang="en-US" altLang="ja-JP"/>
              <a:pPr/>
              <a:t>78</a:t>
            </a:fld>
            <a:endParaRPr lang="en-US" altLang="ja-JP"/>
          </a:p>
        </p:txBody>
      </p:sp>
      <p:sp>
        <p:nvSpPr>
          <p:cNvPr id="18435" name="Rectangle 2"/>
          <p:cNvSpPr>
            <a:spLocks noGrp="1" noRot="1" noChangeAspect="1" noChangeArrowheads="1" noTextEdit="1"/>
          </p:cNvSpPr>
          <p:nvPr>
            <p:ph type="sldImg"/>
          </p:nvPr>
        </p:nvSpPr>
        <p:spPr>
          <a:xfrm>
            <a:off x="993775" y="768350"/>
            <a:ext cx="5114925" cy="3835400"/>
          </a:xfrm>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ja-JP" smtClean="0">
              <a:latin typeface="Arial" panose="020B0604020202020204" pitchFamily="34" charset="0"/>
            </a:endParaRPr>
          </a:p>
        </p:txBody>
      </p:sp>
    </p:spTree>
    <p:extLst>
      <p:ext uri="{BB962C8B-B14F-4D97-AF65-F5344CB8AC3E}">
        <p14:creationId xmlns:p14="http://schemas.microsoft.com/office/powerpoint/2010/main" val="33999955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xfrm>
            <a:off x="993775" y="768350"/>
            <a:ext cx="5114925" cy="3835400"/>
          </a:xfrm>
          <a:ln/>
        </p:spPr>
      </p:sp>
      <p:sp>
        <p:nvSpPr>
          <p:cNvPr id="300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latin typeface="Arial" panose="020B0604020202020204" pitchFamily="34" charset="0"/>
            </a:endParaRPr>
          </a:p>
        </p:txBody>
      </p:sp>
    </p:spTree>
    <p:extLst>
      <p:ext uri="{BB962C8B-B14F-4D97-AF65-F5344CB8AC3E}">
        <p14:creationId xmlns:p14="http://schemas.microsoft.com/office/powerpoint/2010/main" val="32379199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xfrm>
            <a:off x="993775" y="768350"/>
            <a:ext cx="5114925" cy="3835400"/>
          </a:xfrm>
          <a:ln/>
        </p:spPr>
      </p:sp>
      <p:sp>
        <p:nvSpPr>
          <p:cNvPr id="301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Tree>
    <p:extLst>
      <p:ext uri="{BB962C8B-B14F-4D97-AF65-F5344CB8AC3E}">
        <p14:creationId xmlns:p14="http://schemas.microsoft.com/office/powerpoint/2010/main" val="23538359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xfrm>
            <a:off x="993775" y="768350"/>
            <a:ext cx="5114925" cy="3835400"/>
          </a:xfrm>
          <a:ln/>
        </p:spPr>
      </p:sp>
      <p:sp>
        <p:nvSpPr>
          <p:cNvPr id="302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Tree>
    <p:extLst>
      <p:ext uri="{BB962C8B-B14F-4D97-AF65-F5344CB8AC3E}">
        <p14:creationId xmlns:p14="http://schemas.microsoft.com/office/powerpoint/2010/main" val="41629191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1026"/>
          <p:cNvSpPr>
            <a:spLocks noGrp="1" noRot="1" noChangeAspect="1" noChangeArrowheads="1" noTextEdit="1"/>
          </p:cNvSpPr>
          <p:nvPr>
            <p:ph type="sldImg"/>
          </p:nvPr>
        </p:nvSpPr>
        <p:spPr>
          <a:xfrm>
            <a:off x="993775" y="768350"/>
            <a:ext cx="5114925" cy="3835400"/>
          </a:xfrm>
          <a:ln/>
        </p:spPr>
      </p:sp>
      <p:sp>
        <p:nvSpPr>
          <p:cNvPr id="30413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Tree>
    <p:extLst>
      <p:ext uri="{BB962C8B-B14F-4D97-AF65-F5344CB8AC3E}">
        <p14:creationId xmlns:p14="http://schemas.microsoft.com/office/powerpoint/2010/main" val="31618934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bwMode="auto">
          <a:xfrm>
            <a:off x="990600" y="765175"/>
            <a:ext cx="5119688" cy="3840163"/>
          </a:xfrm>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dirty="0" smtClean="0">
              <a:latin typeface="Times New Roman" pitchFamily="18" charset="0"/>
              <a:ea typeface="ＭＳ Ｐ明朝" charset="-128"/>
            </a:endParaRPr>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t>83</a:t>
            </a:fld>
            <a:endParaRPr kumimoji="1" lang="ja-JP" altLang="en-US"/>
          </a:p>
        </p:txBody>
      </p:sp>
    </p:spTree>
    <p:extLst>
      <p:ext uri="{BB962C8B-B14F-4D97-AF65-F5344CB8AC3E}">
        <p14:creationId xmlns:p14="http://schemas.microsoft.com/office/powerpoint/2010/main" val="36069570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4538" y="835025"/>
            <a:ext cx="5559425" cy="4170363"/>
          </a:xfrm>
        </p:spPr>
      </p:sp>
      <p:sp>
        <p:nvSpPr>
          <p:cNvPr id="3" name="ノート プレースホルダー 2"/>
          <p:cNvSpPr>
            <a:spLocks noGrp="1"/>
          </p:cNvSpPr>
          <p:nvPr>
            <p:ph type="body" idx="1"/>
          </p:nvPr>
        </p:nvSpPr>
        <p:spPr/>
        <p:txBody>
          <a:bodyPr/>
          <a:lstStyle/>
          <a:p>
            <a:endParaRPr lang="en-US" altLang="ja-JP" sz="1400" dirty="0">
              <a:latin typeface="+mn-ea"/>
            </a:endParaRPr>
          </a:p>
          <a:p>
            <a:endParaRPr lang="ja-JP" altLang="en-US" sz="1400" dirty="0">
              <a:latin typeface="+mn-ea"/>
            </a:endParaRPr>
          </a:p>
        </p:txBody>
      </p:sp>
      <p:sp>
        <p:nvSpPr>
          <p:cNvPr id="5" name="スライド番号プレースホルダー 4"/>
          <p:cNvSpPr>
            <a:spLocks noGrp="1"/>
          </p:cNvSpPr>
          <p:nvPr>
            <p:ph type="sldNum" sz="quarter" idx="10"/>
          </p:nvPr>
        </p:nvSpPr>
        <p:spPr/>
        <p:txBody>
          <a:bodyPr/>
          <a:lstStyle/>
          <a:p>
            <a:fld id="{1FF4CB16-8B05-4144-8258-971BA002F2D4}" type="slidenum">
              <a:rPr kumimoji="1" lang="ja-JP" altLang="en-US" smtClean="0"/>
              <a:t>85</a:t>
            </a:fld>
            <a:endParaRPr kumimoji="1" lang="ja-JP" altLang="en-US"/>
          </a:p>
        </p:txBody>
      </p:sp>
    </p:spTree>
    <p:extLst>
      <p:ext uri="{BB962C8B-B14F-4D97-AF65-F5344CB8AC3E}">
        <p14:creationId xmlns:p14="http://schemas.microsoft.com/office/powerpoint/2010/main" val="169411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993775" y="768350"/>
            <a:ext cx="5114925" cy="3835400"/>
          </a:xfrm>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19" tIns="47309" rIns="94619" bIns="47309"/>
          <a:lstStyle/>
          <a:p>
            <a:pPr eaLnBrk="1" hangingPunct="1"/>
            <a:r>
              <a:rPr lang="ja-JP" altLang="en-US" smtClean="0"/>
              <a:t>スライド２４</a:t>
            </a:r>
          </a:p>
          <a:p>
            <a:pPr eaLnBrk="1" hangingPunct="1"/>
            <a:r>
              <a:rPr lang="ja-JP" altLang="en-US" smtClean="0"/>
              <a:t>１．個別支援計画は個々の対応をどうやっていくかということであるので、当然、標準のマニュアルに入っていないサービスも生じてくるだろう。例えば、ＡさんとＢさんとの入浴の介助の仕方が異なっていて、Ａさんの介助の仕方はマニュアルにあるが、Ｂさんのは入っていないという場合、マニュアルに加えることを検討して欲しい。一般的なことを書いてあっても全ての人には通用しないものである。Ａさん、Ｂさん、Ｃさん、各々へのサービスというのを積み重ねていってできていったものがマニュアルになる。</a:t>
            </a:r>
          </a:p>
          <a:p>
            <a:pPr eaLnBrk="1" hangingPunct="1"/>
            <a:r>
              <a:rPr lang="ja-JP" altLang="en-US" smtClean="0"/>
              <a:t>２．マニュアルと個別化されたサービスとを、常に見ていく必要がある。そのことを、サービス管理責任者の重要な仕事として考えていただきたい。</a:t>
            </a:r>
          </a:p>
          <a:p>
            <a:pPr eaLnBrk="1" hangingPunct="1"/>
            <a:r>
              <a:rPr lang="ja-JP" altLang="en-US" smtClean="0"/>
              <a:t>３．豊富な経験を持っていて、自分だけはわかっていても他の人はわからないということがある。職場の現状としてはよくあることではないかと思われるが、共有化できるものは共有化してサービスを整理していけば、質の担保という観点からは、大きな効果があると思われる。</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768350"/>
            <a:ext cx="5114925" cy="3835400"/>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1FF4CB16-8B05-4144-8258-971BA002F2D4}" type="slidenum">
              <a:rPr kumimoji="1" lang="ja-JP" altLang="en-US" smtClean="0"/>
              <a:t>86</a:t>
            </a:fld>
            <a:endParaRPr kumimoji="1" lang="ja-JP" altLang="en-US"/>
          </a:p>
        </p:txBody>
      </p:sp>
    </p:spTree>
    <p:extLst>
      <p:ext uri="{BB962C8B-B14F-4D97-AF65-F5344CB8AC3E}">
        <p14:creationId xmlns:p14="http://schemas.microsoft.com/office/powerpoint/2010/main" val="23947688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990070" y="10566883"/>
            <a:ext cx="3053356" cy="55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4" tIns="47317" rIns="94634" bIns="47317" anchor="b"/>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6D2C644E-CF94-45B4-A288-39357151016B}" type="slidenum">
              <a:rPr lang="en-US" altLang="ja-JP">
                <a:solidFill>
                  <a:srgbClr val="000000"/>
                </a:solidFill>
                <a:ea typeface="ＭＳ Ｐゴシック" panose="020B0600070205080204" pitchFamily="50" charset="-128"/>
              </a:rPr>
              <a:pPr algn="r" eaLnBrk="1" hangingPunct="1">
                <a:spcBef>
                  <a:spcPct val="0"/>
                </a:spcBef>
              </a:pPr>
              <a:t>89</a:t>
            </a:fld>
            <a:endParaRPr lang="en-US" altLang="ja-JP">
              <a:solidFill>
                <a:srgbClr val="000000"/>
              </a:solidFill>
              <a:ea typeface="ＭＳ Ｐゴシック" panose="020B0600070205080204" pitchFamily="50" charset="-128"/>
            </a:endParaRPr>
          </a:p>
        </p:txBody>
      </p:sp>
      <p:sp>
        <p:nvSpPr>
          <p:cNvPr id="192515" name="Rectangle 2"/>
          <p:cNvSpPr>
            <a:spLocks noGrp="1" noRot="1" noChangeAspect="1" noChangeArrowheads="1" noTextEdit="1"/>
          </p:cNvSpPr>
          <p:nvPr>
            <p:ph type="sldImg"/>
          </p:nvPr>
        </p:nvSpPr>
        <p:spPr>
          <a:xfrm>
            <a:off x="993775" y="768350"/>
            <a:ext cx="5114925" cy="3835400"/>
          </a:xfrm>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1198261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768350"/>
            <a:ext cx="5114925" cy="3835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8D8CD4-E7C2-4453-B64A-D8BE5794849D}" type="slidenum">
              <a:rPr lang="ja-JP" altLang="en-US" smtClean="0">
                <a:solidFill>
                  <a:prstClr val="black"/>
                </a:solidFill>
              </a:rPr>
              <a:pPr/>
              <a:t>94</a:t>
            </a:fld>
            <a:endParaRPr lang="ja-JP" altLang="en-US">
              <a:solidFill>
                <a:prstClr val="black"/>
              </a:solidFill>
            </a:endParaRPr>
          </a:p>
        </p:txBody>
      </p:sp>
    </p:spTree>
    <p:extLst>
      <p:ext uri="{BB962C8B-B14F-4D97-AF65-F5344CB8AC3E}">
        <p14:creationId xmlns:p14="http://schemas.microsoft.com/office/powerpoint/2010/main" val="38916989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768350"/>
            <a:ext cx="5114925" cy="3835400"/>
          </a:xfrm>
        </p:spPr>
      </p:sp>
      <p:sp>
        <p:nvSpPr>
          <p:cNvPr id="3" name="ノート プレースホルダー 2"/>
          <p:cNvSpPr>
            <a:spLocks noGrp="1"/>
          </p:cNvSpPr>
          <p:nvPr>
            <p:ph type="body" idx="1"/>
          </p:nvPr>
        </p:nvSpPr>
        <p:spPr/>
        <p:txBody>
          <a:bodyPr/>
          <a:lstStyle/>
          <a:p>
            <a:r>
              <a:rPr kumimoji="1" lang="ja-JP" altLang="en-US" dirty="0" smtClean="0"/>
              <a:t>相談支援においては地域支援としての連携ですかね。</a:t>
            </a:r>
            <a:endParaRPr kumimoji="1" lang="en-US" altLang="ja-JP" dirty="0" smtClean="0"/>
          </a:p>
          <a:p>
            <a:r>
              <a:rPr kumimoji="1" lang="ja-JP" altLang="en-US" dirty="0" smtClean="0"/>
              <a:t>児童通所としては、地域連携では？</a:t>
            </a:r>
            <a:endParaRPr kumimoji="1" lang="ja-JP" altLang="en-US" dirty="0"/>
          </a:p>
        </p:txBody>
      </p:sp>
      <p:sp>
        <p:nvSpPr>
          <p:cNvPr id="4" name="スライド番号プレースホルダー 3"/>
          <p:cNvSpPr>
            <a:spLocks noGrp="1"/>
          </p:cNvSpPr>
          <p:nvPr>
            <p:ph type="sldNum" sz="quarter" idx="10"/>
          </p:nvPr>
        </p:nvSpPr>
        <p:spPr/>
        <p:txBody>
          <a:bodyPr/>
          <a:lstStyle/>
          <a:p>
            <a:fld id="{F9DF9924-5AE6-4E62-841C-EA3136C117EF}" type="slidenum">
              <a:rPr lang="ja-JP" altLang="en-US" smtClean="0">
                <a:solidFill>
                  <a:prstClr val="black"/>
                </a:solidFill>
              </a:rPr>
              <a:pPr/>
              <a:t>98</a:t>
            </a:fld>
            <a:endParaRPr lang="ja-JP" altLang="en-US">
              <a:solidFill>
                <a:prstClr val="black"/>
              </a:solidFill>
            </a:endParaRPr>
          </a:p>
        </p:txBody>
      </p:sp>
    </p:spTree>
    <p:extLst>
      <p:ext uri="{BB962C8B-B14F-4D97-AF65-F5344CB8AC3E}">
        <p14:creationId xmlns:p14="http://schemas.microsoft.com/office/powerpoint/2010/main" val="25938463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768350"/>
            <a:ext cx="5114925" cy="3835400"/>
          </a:xfrm>
        </p:spPr>
      </p:sp>
      <p:sp>
        <p:nvSpPr>
          <p:cNvPr id="3" name="ノート プレースホルダー 2"/>
          <p:cNvSpPr>
            <a:spLocks noGrp="1"/>
          </p:cNvSpPr>
          <p:nvPr>
            <p:ph type="body" idx="1"/>
          </p:nvPr>
        </p:nvSpPr>
        <p:spPr/>
        <p:txBody>
          <a:bodyPr/>
          <a:lstStyle/>
          <a:p>
            <a:pPr defTabSz="990478">
              <a:defRPr/>
            </a:pPr>
            <a:r>
              <a:rPr kumimoji="0" lang="ja-JP" altLang="en-US" sz="1300" dirty="0">
                <a:solidFill>
                  <a:srgbClr val="000000"/>
                </a:solidFill>
              </a:rPr>
              <a:t>自然な流れでいけば、「親子の関わりそのものが親の発達、子の発達を促す」ですかね。</a:t>
            </a:r>
            <a:endParaRPr kumimoji="0" lang="en-US" altLang="ja-JP" sz="1300" dirty="0">
              <a:solidFill>
                <a:srgbClr val="000000"/>
              </a:solidFill>
            </a:endParaRPr>
          </a:p>
          <a:p>
            <a:pPr defTabSz="990478">
              <a:defRPr/>
            </a:pPr>
            <a:r>
              <a:rPr kumimoji="0" lang="ja-JP" altLang="en-US" sz="1300" dirty="0">
                <a:solidFill>
                  <a:srgbClr val="000000"/>
                </a:solidFill>
              </a:rPr>
              <a:t>「発達を促す関わり」は、自然な子育てのなかでは起こりにくいですと思います</a:t>
            </a:r>
            <a:endParaRPr kumimoji="0" lang="en-US" altLang="ja-JP" sz="1300" dirty="0">
              <a:solidFill>
                <a:srgbClr val="000000"/>
              </a:solidFill>
            </a:endParaRPr>
          </a:p>
        </p:txBody>
      </p:sp>
      <p:sp>
        <p:nvSpPr>
          <p:cNvPr id="4" name="スライド番号プレースホルダー 3"/>
          <p:cNvSpPr>
            <a:spLocks noGrp="1"/>
          </p:cNvSpPr>
          <p:nvPr>
            <p:ph type="sldNum" sz="quarter" idx="10"/>
          </p:nvPr>
        </p:nvSpPr>
        <p:spPr/>
        <p:txBody>
          <a:bodyPr/>
          <a:lstStyle/>
          <a:p>
            <a:fld id="{F9DF9924-5AE6-4E62-841C-EA3136C117EF}" type="slidenum">
              <a:rPr lang="ja-JP" altLang="en-US" smtClean="0">
                <a:solidFill>
                  <a:prstClr val="black"/>
                </a:solidFill>
              </a:rPr>
              <a:pPr/>
              <a:t>99</a:t>
            </a:fld>
            <a:endParaRPr lang="ja-JP" altLang="en-US">
              <a:solidFill>
                <a:prstClr val="black"/>
              </a:solidFill>
            </a:endParaRPr>
          </a:p>
        </p:txBody>
      </p:sp>
    </p:spTree>
    <p:extLst>
      <p:ext uri="{BB962C8B-B14F-4D97-AF65-F5344CB8AC3E}">
        <p14:creationId xmlns:p14="http://schemas.microsoft.com/office/powerpoint/2010/main" val="39947064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93775" y="768350"/>
            <a:ext cx="5114925" cy="3835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9DF9924-5AE6-4E62-841C-EA3136C117EF}" type="slidenum">
              <a:rPr lang="ja-JP" altLang="en-US" smtClean="0">
                <a:solidFill>
                  <a:prstClr val="black"/>
                </a:solidFill>
              </a:rPr>
              <a:pPr/>
              <a:t>101</a:t>
            </a:fld>
            <a:endParaRPr lang="ja-JP" altLang="en-US">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5A4CAD5-9FBA-4B6D-9973-C2F0370E7BEF}" type="slidenum">
              <a:rPr lang="en-US" altLang="ja-JP" smtClean="0">
                <a:solidFill>
                  <a:srgbClr val="000000"/>
                </a:solidFill>
              </a:rPr>
              <a:pPr/>
              <a:t>103</a:t>
            </a:fld>
            <a:endParaRPr lang="en-US" altLang="ja-JP" smtClean="0">
              <a:solidFill>
                <a:srgbClr val="000000"/>
              </a:solidFill>
            </a:endParaRPr>
          </a:p>
        </p:txBody>
      </p:sp>
      <p:sp>
        <p:nvSpPr>
          <p:cNvPr id="96259" name="Rectangle 2"/>
          <p:cNvSpPr>
            <a:spLocks noGrp="1" noRot="1" noChangeAspect="1" noChangeArrowheads="1" noTextEdit="1"/>
          </p:cNvSpPr>
          <p:nvPr>
            <p:ph type="sldImg"/>
          </p:nvPr>
        </p:nvSpPr>
        <p:spPr>
          <a:xfrm>
            <a:off x="993775" y="768350"/>
            <a:ext cx="5114925" cy="3835400"/>
          </a:xfrm>
          <a:ln/>
        </p:spPr>
      </p:sp>
      <p:sp>
        <p:nvSpPr>
          <p:cNvPr id="96260" name="Rectangle 3"/>
          <p:cNvSpPr>
            <a:spLocks noGrp="1" noChangeArrowheads="1"/>
          </p:cNvSpPr>
          <p:nvPr>
            <p:ph type="body" idx="1"/>
          </p:nvPr>
        </p:nvSpPr>
        <p:spPr>
          <a:noFill/>
          <a:ln/>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4021506" y="9721969"/>
            <a:ext cx="3076694" cy="5103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83" tIns="47842" rIns="95683" bIns="47842"/>
          <a:lstStyle>
            <a:lvl1pPr>
              <a:defRPr kumimoji="1" sz="2100">
                <a:solidFill>
                  <a:schemeClr val="tx1"/>
                </a:solidFill>
                <a:latin typeface="Arial" charset="0"/>
                <a:ea typeface="ＭＳ Ｐゴシック" charset="-128"/>
              </a:defRPr>
            </a:lvl1pPr>
            <a:lvl2pPr marL="777427" indent="-299011">
              <a:defRPr kumimoji="1" sz="2100">
                <a:solidFill>
                  <a:schemeClr val="tx1"/>
                </a:solidFill>
                <a:latin typeface="Arial" charset="0"/>
                <a:ea typeface="ＭＳ Ｐゴシック" charset="-128"/>
              </a:defRPr>
            </a:lvl2pPr>
            <a:lvl3pPr marL="1196041" indent="-239208">
              <a:defRPr kumimoji="1" sz="2100">
                <a:solidFill>
                  <a:schemeClr val="tx1"/>
                </a:solidFill>
                <a:latin typeface="Arial" charset="0"/>
                <a:ea typeface="ＭＳ Ｐゴシック" charset="-128"/>
              </a:defRPr>
            </a:lvl3pPr>
            <a:lvl4pPr marL="1674459" indent="-239208">
              <a:defRPr kumimoji="1" sz="2100">
                <a:solidFill>
                  <a:schemeClr val="tx1"/>
                </a:solidFill>
                <a:latin typeface="Arial" charset="0"/>
                <a:ea typeface="ＭＳ Ｐゴシック" charset="-128"/>
              </a:defRPr>
            </a:lvl4pPr>
            <a:lvl5pPr marL="2152875" indent="-239208">
              <a:defRPr kumimoji="1" sz="2100">
                <a:solidFill>
                  <a:schemeClr val="tx1"/>
                </a:solidFill>
                <a:latin typeface="Arial" charset="0"/>
                <a:ea typeface="ＭＳ Ｐゴシック" charset="-128"/>
              </a:defRPr>
            </a:lvl5pPr>
            <a:lvl6pPr marL="2631292" indent="-239208" eaLnBrk="0" fontAlgn="base" hangingPunct="0">
              <a:spcBef>
                <a:spcPct val="20000"/>
              </a:spcBef>
              <a:spcAft>
                <a:spcPct val="0"/>
              </a:spcAft>
              <a:defRPr kumimoji="1" sz="2100">
                <a:solidFill>
                  <a:schemeClr val="tx1"/>
                </a:solidFill>
                <a:latin typeface="Arial" charset="0"/>
                <a:ea typeface="ＭＳ Ｐゴシック" charset="-128"/>
              </a:defRPr>
            </a:lvl6pPr>
            <a:lvl7pPr marL="3109709" indent="-239208" eaLnBrk="0" fontAlgn="base" hangingPunct="0">
              <a:spcBef>
                <a:spcPct val="20000"/>
              </a:spcBef>
              <a:spcAft>
                <a:spcPct val="0"/>
              </a:spcAft>
              <a:defRPr kumimoji="1" sz="2100">
                <a:solidFill>
                  <a:schemeClr val="tx1"/>
                </a:solidFill>
                <a:latin typeface="Arial" charset="0"/>
                <a:ea typeface="ＭＳ Ｐゴシック" charset="-128"/>
              </a:defRPr>
            </a:lvl7pPr>
            <a:lvl8pPr marL="3588125" indent="-239208" eaLnBrk="0" fontAlgn="base" hangingPunct="0">
              <a:spcBef>
                <a:spcPct val="20000"/>
              </a:spcBef>
              <a:spcAft>
                <a:spcPct val="0"/>
              </a:spcAft>
              <a:defRPr kumimoji="1" sz="2100">
                <a:solidFill>
                  <a:schemeClr val="tx1"/>
                </a:solidFill>
                <a:latin typeface="Arial" charset="0"/>
                <a:ea typeface="ＭＳ Ｐゴシック" charset="-128"/>
              </a:defRPr>
            </a:lvl8pPr>
            <a:lvl9pPr marL="4066543" indent="-239208" eaLnBrk="0" fontAlgn="base" hangingPunct="0">
              <a:spcBef>
                <a:spcPct val="20000"/>
              </a:spcBef>
              <a:spcAft>
                <a:spcPct val="0"/>
              </a:spcAft>
              <a:defRPr kumimoji="1" sz="2100">
                <a:solidFill>
                  <a:schemeClr val="tx1"/>
                </a:solidFill>
                <a:latin typeface="Arial" charset="0"/>
                <a:ea typeface="ＭＳ Ｐゴシック" charset="-128"/>
              </a:defRPr>
            </a:lvl9pPr>
          </a:lstStyle>
          <a:p>
            <a:fld id="{5E0977D6-DE28-45F4-AC07-D8F448CA4A0D}" type="slidenum">
              <a:rPr lang="en-US" altLang="ja-JP" sz="1200">
                <a:solidFill>
                  <a:prstClr val="black"/>
                </a:solidFill>
              </a:rPr>
              <a:pPr/>
              <a:t>109</a:t>
            </a:fld>
            <a:endParaRPr lang="en-US" altLang="ja-JP" sz="1200">
              <a:solidFill>
                <a:prstClr val="black"/>
              </a:solidFill>
            </a:endParaRPr>
          </a:p>
        </p:txBody>
      </p:sp>
      <p:sp>
        <p:nvSpPr>
          <p:cNvPr id="18435" name="Rectangle 2"/>
          <p:cNvSpPr>
            <a:spLocks noGrp="1" noRot="1" noChangeAspect="1" noChangeArrowheads="1" noTextEdit="1"/>
          </p:cNvSpPr>
          <p:nvPr>
            <p:ph type="sldImg"/>
          </p:nvPr>
        </p:nvSpPr>
        <p:spPr>
          <a:xfrm>
            <a:off x="993775" y="768350"/>
            <a:ext cx="5114925" cy="383540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extLst>
      <p:ext uri="{BB962C8B-B14F-4D97-AF65-F5344CB8AC3E}">
        <p14:creationId xmlns:p14="http://schemas.microsoft.com/office/powerpoint/2010/main" val="6064174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xfrm>
            <a:off x="4021505" y="9721332"/>
            <a:ext cx="3076143" cy="511648"/>
          </a:xfrm>
          <a:prstGeom prst="rect">
            <a:avLst/>
          </a:prstGeom>
          <a:noFill/>
        </p:spPr>
        <p:txBody>
          <a:bodyPr lIns="94627" tIns="47312" rIns="94627" bIns="47312"/>
          <a:lstStyle/>
          <a:p>
            <a:pPr defTabSz="944619"/>
            <a:fld id="{ABA68A65-89E0-4F65-8C40-5B78E5698673}" type="slidenum">
              <a:rPr lang="ja-JP" altLang="en-US" smtClean="0">
                <a:solidFill>
                  <a:prstClr val="black"/>
                </a:solidFill>
              </a:rPr>
              <a:pPr defTabSz="944619"/>
              <a:t>120</a:t>
            </a:fld>
            <a:endParaRPr lang="en-US" altLang="ja-JP" smtClean="0">
              <a:solidFill>
                <a:prstClr val="black"/>
              </a:solidFill>
            </a:endParaRPr>
          </a:p>
        </p:txBody>
      </p:sp>
      <p:sp>
        <p:nvSpPr>
          <p:cNvPr id="7171"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p:spPr>
      </p:sp>
      <p:sp>
        <p:nvSpPr>
          <p:cNvPr id="7172" name="Rectangle 3"/>
          <p:cNvSpPr>
            <a:spLocks noGrp="1" noChangeArrowheads="1"/>
          </p:cNvSpPr>
          <p:nvPr>
            <p:ph type="body" idx="1"/>
          </p:nvPr>
        </p:nvSpPr>
        <p:spPr>
          <a:noFill/>
          <a:ln/>
        </p:spPr>
        <p:txBody>
          <a:bodyPr>
            <a:normAutofit/>
          </a:bodyPr>
          <a:lstStyle/>
          <a:p>
            <a:r>
              <a:rPr lang="ja-JP" altLang="en-US" sz="1000" dirty="0">
                <a:latin typeface="HG丸ｺﾞｼｯｸM-PRO" panose="020F0600000000000000" pitchFamily="50" charset="-128"/>
                <a:ea typeface="HG丸ｺﾞｼｯｸM-PRO" panose="020F0600000000000000" pitchFamily="50" charset="-128"/>
              </a:rPr>
              <a:t>・第１種（医療型）自閉症児施設（昭和５５年）→医療型障害児入所施設（平成２４年）</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東京都　　東京都立小児総合医療センター</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三重県　　三重県立小児心療センター　あすなろ学園</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大阪府　　大阪府立精神医療センター　たんぽぽ　</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札幌市　　札幌市児童心療センター）</a:t>
            </a:r>
            <a:endParaRPr lang="en-US" altLang="ja-JP" sz="1000" dirty="0">
              <a:latin typeface="HG丸ｺﾞｼｯｸM-PRO" panose="020F0600000000000000" pitchFamily="50" charset="-128"/>
              <a:ea typeface="HG丸ｺﾞｼｯｸM-PRO" panose="020F0600000000000000" pitchFamily="50" charset="-128"/>
            </a:endParaRPr>
          </a:p>
          <a:p>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・第２種（福祉型）自閉症児施設（昭和５５年）→福祉型障害児入所施設（平成２４年）</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東京都　　袖ヶ浦のび</a:t>
            </a:r>
            <a:r>
              <a:rPr lang="ja-JP" altLang="en-US" sz="1000" dirty="0" err="1">
                <a:latin typeface="HG丸ｺﾞｼｯｸM-PRO" panose="020F0600000000000000" pitchFamily="50" charset="-128"/>
                <a:ea typeface="HG丸ｺﾞｼｯｸM-PRO" panose="020F0600000000000000" pitchFamily="50" charset="-128"/>
              </a:rPr>
              <a:t>ろ</a:t>
            </a:r>
            <a:r>
              <a:rPr lang="ja-JP" altLang="en-US" sz="1000" dirty="0">
                <a:latin typeface="HG丸ｺﾞｼｯｸM-PRO" panose="020F0600000000000000" pitchFamily="50" charset="-128"/>
                <a:ea typeface="HG丸ｺﾞｼｯｸM-PRO" panose="020F0600000000000000" pitchFamily="50" charset="-128"/>
              </a:rPr>
              <a:t>学園</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神奈川県　弘済学園第２児童寮</a:t>
            </a:r>
            <a:endParaRPr lang="en-US" altLang="ja-JP" sz="1000" dirty="0">
              <a:latin typeface="HG丸ｺﾞｼｯｸM-PRO" panose="020F0600000000000000" pitchFamily="50" charset="-128"/>
              <a:ea typeface="HG丸ｺﾞｼｯｸM-PRO" panose="020F0600000000000000" pitchFamily="50" charset="-128"/>
            </a:endParaRPr>
          </a:p>
          <a:p>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・強度行動障害特別処遇事業（平成</a:t>
            </a:r>
            <a:r>
              <a:rPr lang="en-US" altLang="ja-JP" sz="1000" dirty="0">
                <a:latin typeface="HG丸ｺﾞｼｯｸM-PRO" panose="020F0600000000000000" pitchFamily="50" charset="-128"/>
                <a:ea typeface="HG丸ｺﾞｼｯｸM-PRO" panose="020F0600000000000000" pitchFamily="50" charset="-128"/>
              </a:rPr>
              <a:t>5</a:t>
            </a:r>
            <a:r>
              <a:rPr lang="ja-JP" altLang="en-US" sz="1000" dirty="0">
                <a:latin typeface="HG丸ｺﾞｼｯｸM-PRO" panose="020F0600000000000000" pitchFamily="50" charset="-128"/>
                <a:ea typeface="HG丸ｺﾞｼｯｸM-PRO" panose="020F0600000000000000" pitchFamily="50" charset="-128"/>
              </a:rPr>
              <a:t>年）→重度障害者支援加算（平成</a:t>
            </a:r>
            <a:r>
              <a:rPr lang="en-US" altLang="ja-JP" sz="1000" dirty="0">
                <a:latin typeface="HG丸ｺﾞｼｯｸM-PRO" panose="020F0600000000000000" pitchFamily="50" charset="-128"/>
                <a:ea typeface="HG丸ｺﾞｼｯｸM-PRO" panose="020F0600000000000000" pitchFamily="50" charset="-128"/>
              </a:rPr>
              <a:t>18</a:t>
            </a:r>
            <a:r>
              <a:rPr lang="ja-JP" altLang="en-US" sz="1000" dirty="0">
                <a:latin typeface="HG丸ｺﾞｼｯｸM-PRO" panose="020F0600000000000000" pitchFamily="50" charset="-128"/>
                <a:ea typeface="HG丸ｺﾞｼｯｸM-PRO" panose="020F0600000000000000" pitchFamily="50" charset="-128"/>
              </a:rPr>
              <a:t>年）</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H5</a:t>
            </a:r>
            <a:r>
              <a:rPr lang="ja-JP" altLang="en-US" sz="1000" dirty="0">
                <a:latin typeface="HG丸ｺﾞｼｯｸM-PRO" panose="020F0600000000000000" pitchFamily="50" charset="-128"/>
                <a:ea typeface="HG丸ｺﾞｼｯｸM-PRO" panose="020F0600000000000000" pitchFamily="50" charset="-128"/>
              </a:rPr>
              <a:t>：北海道　おしまコロニー、東京都　袖ヶ浦ひかりの学園、岡山県　旭川荘</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H6</a:t>
            </a:r>
            <a:r>
              <a:rPr lang="ja-JP" altLang="en-US" sz="1000" dirty="0">
                <a:latin typeface="HG丸ｺﾞｼｯｸM-PRO" panose="020F0600000000000000" pitchFamily="50" charset="-128"/>
                <a:ea typeface="HG丸ｺﾞｼｯｸM-PRO" panose="020F0600000000000000" pitchFamily="50" charset="-128"/>
              </a:rPr>
              <a:t>：滋賀県　かい</a:t>
            </a:r>
            <a:r>
              <a:rPr lang="ja-JP" altLang="en-US" sz="1000" dirty="0" err="1">
                <a:latin typeface="HG丸ｺﾞｼｯｸM-PRO" panose="020F0600000000000000" pitchFamily="50" charset="-128"/>
                <a:ea typeface="HG丸ｺﾞｼｯｸM-PRO" panose="020F0600000000000000" pitchFamily="50" charset="-128"/>
              </a:rPr>
              <a:t>ぜ</a:t>
            </a:r>
            <a:r>
              <a:rPr lang="ja-JP" altLang="en-US" sz="1000" dirty="0">
                <a:latin typeface="HG丸ｺﾞｼｯｸM-PRO" panose="020F0600000000000000" pitchFamily="50" charset="-128"/>
                <a:ea typeface="HG丸ｺﾞｼｯｸM-PRO" panose="020F0600000000000000" pitchFamily="50" charset="-128"/>
              </a:rPr>
              <a:t>寮、三重県　あさけ学園</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H10</a:t>
            </a:r>
            <a:r>
              <a:rPr lang="ja-JP" altLang="en-US" sz="1000" dirty="0">
                <a:latin typeface="HG丸ｺﾞｼｯｸM-PRO" panose="020F0600000000000000" pitchFamily="50" charset="-128"/>
                <a:ea typeface="HG丸ｺﾞｼｯｸM-PRO" panose="020F0600000000000000" pitchFamily="50" charset="-128"/>
              </a:rPr>
              <a:t>：北海道　厚田は</a:t>
            </a:r>
            <a:r>
              <a:rPr lang="ja-JP" altLang="en-US" sz="1000" dirty="0" err="1">
                <a:latin typeface="HG丸ｺﾞｼｯｸM-PRO" panose="020F0600000000000000" pitchFamily="50" charset="-128"/>
                <a:ea typeface="HG丸ｺﾞｼｯｸM-PRO" panose="020F0600000000000000" pitchFamily="50" charset="-128"/>
              </a:rPr>
              <a:t>ま</a:t>
            </a:r>
            <a:r>
              <a:rPr lang="ja-JP" altLang="en-US" sz="1000" dirty="0">
                <a:latin typeface="HG丸ｺﾞｼｯｸM-PRO" panose="020F0600000000000000" pitchFamily="50" charset="-128"/>
                <a:ea typeface="HG丸ｺﾞｼｯｸM-PRO" panose="020F0600000000000000" pitchFamily="50" charset="-128"/>
              </a:rPr>
              <a:t>なす園、青森県　八甲学園、神奈川県　東やまたレジデンス</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岐阜県　大野やまゆり園、山口県　ひらきの里、愛媛県　いつきの里、</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長崎県　コロニー雲仙、長崎県　草笛が丘、鹿児島県　榎山学園</a:t>
            </a:r>
            <a:endParaRPr lang="en-US" altLang="ja-JP" sz="1000" dirty="0">
              <a:latin typeface="HG丸ｺﾞｼｯｸM-PRO" panose="020F0600000000000000" pitchFamily="50" charset="-128"/>
              <a:ea typeface="HG丸ｺﾞｼｯｸM-PRO" panose="020F0600000000000000" pitchFamily="50" charset="-128"/>
            </a:endParaRPr>
          </a:p>
          <a:p>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・自閉症・発達障害者支援センター運営事業の実施要綱に定める「センターの利用者」</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センターが行う事業の利用対象者は、自閉症（知的障害を伴わない自閉症（高機能自閉症）を含む。）、アスペルガー症候群、レット症候群等の特有な発達障害を有する障害児（者）及びその家族とする。　　　　　　</a:t>
            </a:r>
            <a:endParaRPr lang="en-US" altLang="ja-JP" sz="1000" dirty="0">
              <a:latin typeface="HG丸ｺﾞｼｯｸM-PRO" panose="020F0600000000000000" pitchFamily="50" charset="-128"/>
              <a:ea typeface="HG丸ｺﾞｼｯｸM-PRO" panose="020F0600000000000000" pitchFamily="50" charset="-128"/>
            </a:endParaRPr>
          </a:p>
          <a:p>
            <a:endParaRPr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937151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xfrm>
            <a:off x="4021505" y="9721332"/>
            <a:ext cx="3076143" cy="511648"/>
          </a:xfrm>
          <a:prstGeom prst="rect">
            <a:avLst/>
          </a:prstGeom>
          <a:noFill/>
        </p:spPr>
        <p:txBody>
          <a:bodyPr lIns="94627" tIns="47312" rIns="94627" bIns="47312"/>
          <a:lstStyle/>
          <a:p>
            <a:pPr defTabSz="944619"/>
            <a:fld id="{ABA68A65-89E0-4F65-8C40-5B78E5698673}" type="slidenum">
              <a:rPr lang="ja-JP" altLang="en-US" smtClean="0">
                <a:solidFill>
                  <a:prstClr val="black"/>
                </a:solidFill>
              </a:rPr>
              <a:pPr defTabSz="944619"/>
              <a:t>121</a:t>
            </a:fld>
            <a:endParaRPr lang="en-US" altLang="ja-JP" smtClean="0">
              <a:solidFill>
                <a:prstClr val="black"/>
              </a:solidFill>
            </a:endParaRPr>
          </a:p>
        </p:txBody>
      </p:sp>
      <p:sp>
        <p:nvSpPr>
          <p:cNvPr id="7171"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p:spPr>
      </p:sp>
      <p:sp>
        <p:nvSpPr>
          <p:cNvPr id="7172" name="Rectangle 3"/>
          <p:cNvSpPr>
            <a:spLocks noGrp="1" noChangeArrowheads="1"/>
          </p:cNvSpPr>
          <p:nvPr>
            <p:ph type="body" idx="1"/>
          </p:nvPr>
        </p:nvSpPr>
        <p:spPr>
          <a:noFill/>
          <a:ln/>
        </p:spPr>
        <p:txBody>
          <a:bodyPr>
            <a:normAutofit/>
          </a:bodyPr>
          <a:lstStyle/>
          <a:p>
            <a:r>
              <a:rPr lang="ja-JP" altLang="en-US" sz="1000" dirty="0">
                <a:latin typeface="HG丸ｺﾞｼｯｸM-PRO" panose="020F0600000000000000" pitchFamily="50" charset="-128"/>
                <a:ea typeface="HG丸ｺﾞｼｯｸM-PRO" panose="020F0600000000000000" pitchFamily="50" charset="-128"/>
              </a:rPr>
              <a:t>・第１種（医療型）自閉症児施設（昭和５５年）→医療型障害児入所施設（平成２４年）</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東京都　　東京都立小児総合医療センター</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三重県　　三重県立小児心療センター　あすなろ学園</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大阪府　　大阪府立精神医療センター　たんぽぽ　</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札幌市　　札幌市児童心療センター）</a:t>
            </a:r>
            <a:endParaRPr lang="en-US" altLang="ja-JP" sz="1000" dirty="0">
              <a:latin typeface="HG丸ｺﾞｼｯｸM-PRO" panose="020F0600000000000000" pitchFamily="50" charset="-128"/>
              <a:ea typeface="HG丸ｺﾞｼｯｸM-PRO" panose="020F0600000000000000" pitchFamily="50" charset="-128"/>
            </a:endParaRPr>
          </a:p>
          <a:p>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・第２種（福祉型）自閉症児施設（昭和５５年）→福祉型障害児入所施設（平成２４年）</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東京都　　袖ヶ浦のび</a:t>
            </a:r>
            <a:r>
              <a:rPr lang="ja-JP" altLang="en-US" sz="1000" dirty="0" err="1">
                <a:latin typeface="HG丸ｺﾞｼｯｸM-PRO" panose="020F0600000000000000" pitchFamily="50" charset="-128"/>
                <a:ea typeface="HG丸ｺﾞｼｯｸM-PRO" panose="020F0600000000000000" pitchFamily="50" charset="-128"/>
              </a:rPr>
              <a:t>ろ</a:t>
            </a:r>
            <a:r>
              <a:rPr lang="ja-JP" altLang="en-US" sz="1000" dirty="0">
                <a:latin typeface="HG丸ｺﾞｼｯｸM-PRO" panose="020F0600000000000000" pitchFamily="50" charset="-128"/>
                <a:ea typeface="HG丸ｺﾞｼｯｸM-PRO" panose="020F0600000000000000" pitchFamily="50" charset="-128"/>
              </a:rPr>
              <a:t>学園</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神奈川県　弘済学園第２児童寮</a:t>
            </a:r>
            <a:endParaRPr lang="en-US" altLang="ja-JP" sz="1000" dirty="0">
              <a:latin typeface="HG丸ｺﾞｼｯｸM-PRO" panose="020F0600000000000000" pitchFamily="50" charset="-128"/>
              <a:ea typeface="HG丸ｺﾞｼｯｸM-PRO" panose="020F0600000000000000" pitchFamily="50" charset="-128"/>
            </a:endParaRPr>
          </a:p>
          <a:p>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・強度行動障害特別処遇事業（平成</a:t>
            </a:r>
            <a:r>
              <a:rPr lang="en-US" altLang="ja-JP" sz="1000" dirty="0">
                <a:latin typeface="HG丸ｺﾞｼｯｸM-PRO" panose="020F0600000000000000" pitchFamily="50" charset="-128"/>
                <a:ea typeface="HG丸ｺﾞｼｯｸM-PRO" panose="020F0600000000000000" pitchFamily="50" charset="-128"/>
              </a:rPr>
              <a:t>5</a:t>
            </a:r>
            <a:r>
              <a:rPr lang="ja-JP" altLang="en-US" sz="1000" dirty="0">
                <a:latin typeface="HG丸ｺﾞｼｯｸM-PRO" panose="020F0600000000000000" pitchFamily="50" charset="-128"/>
                <a:ea typeface="HG丸ｺﾞｼｯｸM-PRO" panose="020F0600000000000000" pitchFamily="50" charset="-128"/>
              </a:rPr>
              <a:t>年）→重度障害者支援加算（平成</a:t>
            </a:r>
            <a:r>
              <a:rPr lang="en-US" altLang="ja-JP" sz="1000" dirty="0">
                <a:latin typeface="HG丸ｺﾞｼｯｸM-PRO" panose="020F0600000000000000" pitchFamily="50" charset="-128"/>
                <a:ea typeface="HG丸ｺﾞｼｯｸM-PRO" panose="020F0600000000000000" pitchFamily="50" charset="-128"/>
              </a:rPr>
              <a:t>18</a:t>
            </a:r>
            <a:r>
              <a:rPr lang="ja-JP" altLang="en-US" sz="1000" dirty="0">
                <a:latin typeface="HG丸ｺﾞｼｯｸM-PRO" panose="020F0600000000000000" pitchFamily="50" charset="-128"/>
                <a:ea typeface="HG丸ｺﾞｼｯｸM-PRO" panose="020F0600000000000000" pitchFamily="50" charset="-128"/>
              </a:rPr>
              <a:t>年）</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H5</a:t>
            </a:r>
            <a:r>
              <a:rPr lang="ja-JP" altLang="en-US" sz="1000" dirty="0">
                <a:latin typeface="HG丸ｺﾞｼｯｸM-PRO" panose="020F0600000000000000" pitchFamily="50" charset="-128"/>
                <a:ea typeface="HG丸ｺﾞｼｯｸM-PRO" panose="020F0600000000000000" pitchFamily="50" charset="-128"/>
              </a:rPr>
              <a:t>：北海道　おしまコロニー、東京都　袖ヶ浦ひかりの学園、岡山県　旭川荘</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H6</a:t>
            </a:r>
            <a:r>
              <a:rPr lang="ja-JP" altLang="en-US" sz="1000" dirty="0">
                <a:latin typeface="HG丸ｺﾞｼｯｸM-PRO" panose="020F0600000000000000" pitchFamily="50" charset="-128"/>
                <a:ea typeface="HG丸ｺﾞｼｯｸM-PRO" panose="020F0600000000000000" pitchFamily="50" charset="-128"/>
              </a:rPr>
              <a:t>：滋賀県　かい</a:t>
            </a:r>
            <a:r>
              <a:rPr lang="ja-JP" altLang="en-US" sz="1000" dirty="0" err="1">
                <a:latin typeface="HG丸ｺﾞｼｯｸM-PRO" panose="020F0600000000000000" pitchFamily="50" charset="-128"/>
                <a:ea typeface="HG丸ｺﾞｼｯｸM-PRO" panose="020F0600000000000000" pitchFamily="50" charset="-128"/>
              </a:rPr>
              <a:t>ぜ</a:t>
            </a:r>
            <a:r>
              <a:rPr lang="ja-JP" altLang="en-US" sz="1000" dirty="0">
                <a:latin typeface="HG丸ｺﾞｼｯｸM-PRO" panose="020F0600000000000000" pitchFamily="50" charset="-128"/>
                <a:ea typeface="HG丸ｺﾞｼｯｸM-PRO" panose="020F0600000000000000" pitchFamily="50" charset="-128"/>
              </a:rPr>
              <a:t>寮、三重県　あさけ学園</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H10</a:t>
            </a:r>
            <a:r>
              <a:rPr lang="ja-JP" altLang="en-US" sz="1000" dirty="0">
                <a:latin typeface="HG丸ｺﾞｼｯｸM-PRO" panose="020F0600000000000000" pitchFamily="50" charset="-128"/>
                <a:ea typeface="HG丸ｺﾞｼｯｸM-PRO" panose="020F0600000000000000" pitchFamily="50" charset="-128"/>
              </a:rPr>
              <a:t>：北海道　厚田は</a:t>
            </a:r>
            <a:r>
              <a:rPr lang="ja-JP" altLang="en-US" sz="1000" dirty="0" err="1">
                <a:latin typeface="HG丸ｺﾞｼｯｸM-PRO" panose="020F0600000000000000" pitchFamily="50" charset="-128"/>
                <a:ea typeface="HG丸ｺﾞｼｯｸM-PRO" panose="020F0600000000000000" pitchFamily="50" charset="-128"/>
              </a:rPr>
              <a:t>ま</a:t>
            </a:r>
            <a:r>
              <a:rPr lang="ja-JP" altLang="en-US" sz="1000" dirty="0">
                <a:latin typeface="HG丸ｺﾞｼｯｸM-PRO" panose="020F0600000000000000" pitchFamily="50" charset="-128"/>
                <a:ea typeface="HG丸ｺﾞｼｯｸM-PRO" panose="020F0600000000000000" pitchFamily="50" charset="-128"/>
              </a:rPr>
              <a:t>なす園、青森県　八甲学園、神奈川県　東やまたレジデンス</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岐阜県　大野やまゆり園、山口県　ひらきの里、愛媛県　いつきの里、</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長崎県　コロニー雲仙、長崎県　草笛が丘、鹿児島県　榎山学園</a:t>
            </a:r>
            <a:endParaRPr lang="en-US" altLang="ja-JP" sz="1000" dirty="0">
              <a:latin typeface="HG丸ｺﾞｼｯｸM-PRO" panose="020F0600000000000000" pitchFamily="50" charset="-128"/>
              <a:ea typeface="HG丸ｺﾞｼｯｸM-PRO" panose="020F0600000000000000" pitchFamily="50" charset="-128"/>
            </a:endParaRPr>
          </a:p>
          <a:p>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・自閉症・発達障害者支援センター運営事業の実施要綱に定める「センターの利用者」</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センターが行う事業の利用対象者は、自閉症（知的障害を伴わない自閉症（高機能自閉症）を含む。）、アスペルガー症候群、レット症候群等の特有な発達障害を有する障害児（者）及びその家族とする。　　　　　　</a:t>
            </a:r>
            <a:endParaRPr lang="en-US" altLang="ja-JP" sz="1000" dirty="0">
              <a:latin typeface="HG丸ｺﾞｼｯｸM-PRO" panose="020F0600000000000000" pitchFamily="50" charset="-128"/>
              <a:ea typeface="HG丸ｺﾞｼｯｸM-PRO" panose="020F0600000000000000" pitchFamily="50" charset="-128"/>
            </a:endParaRPr>
          </a:p>
          <a:p>
            <a:endParaRPr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87228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993775" y="768350"/>
            <a:ext cx="5114925" cy="3835400"/>
          </a:xfrm>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t>スライド１９：アセスメント時の視点について</a:t>
            </a:r>
          </a:p>
          <a:p>
            <a:pPr eaLnBrk="1" hangingPunct="1"/>
            <a:r>
              <a:rPr lang="ja-JP" altLang="en-US" smtClean="0"/>
              <a:t>１．一つ一つの現象は生活の中で起こっているということ。そのつながりを常に我々自身が考えておく必要があるということ。</a:t>
            </a:r>
          </a:p>
          <a:p>
            <a:pPr eaLnBrk="1" hangingPunct="1"/>
            <a:r>
              <a:rPr lang="ja-JP" altLang="en-US" smtClean="0"/>
              <a:t>２．利用者の生活の状況を敏感にとらえていくということ。この人の生活の状況はどうなのかなという問いは、常に考えている必要がある。</a:t>
            </a:r>
          </a:p>
          <a:p>
            <a:pPr eaLnBrk="1" hangingPunct="1"/>
            <a:r>
              <a:rPr lang="ja-JP" altLang="en-US" smtClean="0"/>
              <a:t>その中で、健康で文化的な生活の水準を想定しながら、その人らしさというのが出てきているかどうかについても考えていくこと。</a:t>
            </a:r>
          </a:p>
          <a:p>
            <a:pPr eaLnBrk="1" hangingPunct="1"/>
            <a:r>
              <a:rPr lang="ja-JP" altLang="en-US" smtClean="0"/>
              <a:t>３．利用者の訴えを、まずは受けとめること。いい、悪いということではなく、何を訴えようとしているのかということを、まずは受け止める必要がある。</a:t>
            </a:r>
          </a:p>
          <a:p>
            <a:pPr eaLnBrk="1" hangingPunct="1"/>
            <a:r>
              <a:rPr lang="ja-JP" altLang="en-US" smtClean="0"/>
              <a:t>引き受けてから、いろいろなことが発生する。アセスメントは、そういう意味では相互理解の場であって、お互いに交流をしているのである。</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xfrm>
            <a:off x="992188" y="768350"/>
            <a:ext cx="5114925" cy="3836988"/>
          </a:xfrm>
          <a:ln/>
        </p:spPr>
      </p:sp>
      <p:sp>
        <p:nvSpPr>
          <p:cNvPr id="79875"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79876" name="スライド番号プレースホルダ 3"/>
          <p:cNvSpPr>
            <a:spLocks noGrp="1"/>
          </p:cNvSpPr>
          <p:nvPr>
            <p:ph type="sldNum" sz="quarter" idx="5"/>
          </p:nvPr>
        </p:nvSpPr>
        <p:spPr>
          <a:xfrm>
            <a:off x="4020650" y="9720824"/>
            <a:ext cx="3076976" cy="512142"/>
          </a:xfrm>
          <a:prstGeom prst="rect">
            <a:avLst/>
          </a:prstGeom>
          <a:noFill/>
        </p:spPr>
        <p:txBody>
          <a:bodyPr lIns="95457" tIns="47729" rIns="95457" bIns="47729"/>
          <a:lstStyle/>
          <a:p>
            <a:fld id="{2DCDF6FA-399C-4489-B9C7-26575F55E4D1}" type="slidenum">
              <a:rPr lang="en-US" altLang="ja-JP" smtClean="0">
                <a:solidFill>
                  <a:prstClr val="black"/>
                </a:solidFill>
                <a:latin typeface="Arial" pitchFamily="34" charset="0"/>
              </a:rPr>
              <a:pPr/>
              <a:t>123</a:t>
            </a:fld>
            <a:endParaRPr lang="en-US" altLang="ja-JP" smtClean="0">
              <a:solidFill>
                <a:prstClr val="black"/>
              </a:solidFill>
              <a:latin typeface="Arial" pitchFamily="34" charset="0"/>
            </a:endParaRPr>
          </a:p>
        </p:txBody>
      </p:sp>
    </p:spTree>
    <p:extLst>
      <p:ext uri="{BB962C8B-B14F-4D97-AF65-F5344CB8AC3E}">
        <p14:creationId xmlns:p14="http://schemas.microsoft.com/office/powerpoint/2010/main" val="33720866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04130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 1"/>
          <p:cNvSpPr>
            <a:spLocks noGrp="1" noRot="1" noChangeAspect="1" noTextEdit="1"/>
          </p:cNvSpPr>
          <p:nvPr>
            <p:ph type="sldImg"/>
          </p:nvPr>
        </p:nvSpPr>
        <p:spPr>
          <a:xfrm>
            <a:off x="992188" y="766763"/>
            <a:ext cx="5116512" cy="3836987"/>
          </a:xfrm>
          <a:ln/>
        </p:spPr>
      </p:sp>
      <p:sp>
        <p:nvSpPr>
          <p:cNvPr id="139267" name="ノート プレースホルダ 2"/>
          <p:cNvSpPr>
            <a:spLocks noGrp="1"/>
          </p:cNvSpPr>
          <p:nvPr>
            <p:ph type="body" idx="1"/>
          </p:nvPr>
        </p:nvSpPr>
        <p:spPr>
          <a:xfrm>
            <a:off x="708606" y="4861484"/>
            <a:ext cx="5682089" cy="46064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10" tIns="47305" rIns="94610" bIns="47305"/>
          <a:lstStyle/>
          <a:p>
            <a:endParaRPr lang="ja-JP" altLang="en-US" smtClean="0"/>
          </a:p>
        </p:txBody>
      </p:sp>
      <p:sp>
        <p:nvSpPr>
          <p:cNvPr id="139268" name="スライド番号プレースホルダ 3"/>
          <p:cNvSpPr txBox="1">
            <a:spLocks noGrp="1"/>
          </p:cNvSpPr>
          <p:nvPr/>
        </p:nvSpPr>
        <p:spPr bwMode="auto">
          <a:xfrm>
            <a:off x="4021505" y="9722965"/>
            <a:ext cx="3076142" cy="51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10" tIns="47305" rIns="94610" bIns="47305" anchor="b"/>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algn="r" eaLnBrk="1" hangingPunct="1"/>
            <a:fld id="{B1260D66-D639-410B-B066-20D429E93972}" type="slidenum">
              <a:rPr lang="en-US" altLang="ja-JP" sz="1300">
                <a:solidFill>
                  <a:schemeClr val="tx1"/>
                </a:solidFill>
              </a:rPr>
              <a:pPr algn="r" eaLnBrk="1" hangingPunct="1"/>
              <a:t>12</a:t>
            </a:fld>
            <a:endParaRPr lang="en-US" altLang="ja-JP" sz="13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 1"/>
          <p:cNvSpPr>
            <a:spLocks noGrp="1" noRot="1" noChangeAspect="1" noTextEdit="1"/>
          </p:cNvSpPr>
          <p:nvPr>
            <p:ph type="sldImg"/>
          </p:nvPr>
        </p:nvSpPr>
        <p:spPr>
          <a:xfrm>
            <a:off x="992188" y="766763"/>
            <a:ext cx="5116512" cy="3836987"/>
          </a:xfrm>
          <a:ln/>
        </p:spPr>
      </p:sp>
      <p:sp>
        <p:nvSpPr>
          <p:cNvPr id="143363" name="ノート プレースホルダ 2"/>
          <p:cNvSpPr>
            <a:spLocks noGrp="1"/>
          </p:cNvSpPr>
          <p:nvPr>
            <p:ph type="body" idx="1"/>
          </p:nvPr>
        </p:nvSpPr>
        <p:spPr>
          <a:xfrm>
            <a:off x="708606" y="4861484"/>
            <a:ext cx="5682089" cy="46064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10" tIns="47305" rIns="94610" bIns="47305"/>
          <a:lstStyle/>
          <a:p>
            <a:endParaRPr lang="ja-JP" altLang="en-US" smtClean="0"/>
          </a:p>
        </p:txBody>
      </p:sp>
      <p:sp>
        <p:nvSpPr>
          <p:cNvPr id="143364" name="スライド番号プレースホルダ 3"/>
          <p:cNvSpPr txBox="1">
            <a:spLocks noGrp="1"/>
          </p:cNvSpPr>
          <p:nvPr/>
        </p:nvSpPr>
        <p:spPr bwMode="auto">
          <a:xfrm>
            <a:off x="4021505" y="9722965"/>
            <a:ext cx="3076142" cy="51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10" tIns="47305" rIns="94610" bIns="47305" anchor="b"/>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algn="r" eaLnBrk="1" hangingPunct="1"/>
            <a:fld id="{2B5D6571-FC53-4CE7-81DF-48B9D729E38C}" type="slidenum">
              <a:rPr lang="ja-JP" altLang="en-US" sz="1300">
                <a:solidFill>
                  <a:schemeClr val="tx1"/>
                </a:solidFill>
              </a:rPr>
              <a:pPr algn="r" eaLnBrk="1" hangingPunct="1"/>
              <a:t>15</a:t>
            </a:fld>
            <a:endParaRPr lang="en-US" altLang="ja-JP" sz="13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5" y="2130741"/>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5"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3315F59-69A5-40CC-AD13-1D908939599C}" type="datetime1">
              <a:rPr lang="ja-JP" altLang="en-US"/>
              <a:pPr>
                <a:defRPr/>
              </a:pPr>
              <a:t>2017/10/3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55231E-F22A-44E6-9B86-FCA0763949BA}" type="slidenum">
              <a:rPr lang="en-US" altLang="ja-JP"/>
              <a:pPr>
                <a:defRPr/>
              </a:pPr>
              <a:t>‹#›</a:t>
            </a:fld>
            <a:endParaRPr lang="en-US" altLang="ja-JP"/>
          </a:p>
        </p:txBody>
      </p:sp>
    </p:spTree>
    <p:extLst>
      <p:ext uri="{BB962C8B-B14F-4D97-AF65-F5344CB8AC3E}">
        <p14:creationId xmlns:p14="http://schemas.microsoft.com/office/powerpoint/2010/main" val="291541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293FA711-3CB0-407F-AC91-EF28B60C96F9}" type="datetime1">
              <a:rPr lang="ja-JP" altLang="en-US"/>
              <a:pPr>
                <a:defRPr/>
              </a:pPr>
              <a:t>2017/10/3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C9AD97-EFB1-4F93-BF11-E77BDB8D371A}" type="slidenum">
              <a:rPr lang="en-US" altLang="ja-JP"/>
              <a:pPr>
                <a:defRPr/>
              </a:pPr>
              <a:t>‹#›</a:t>
            </a:fld>
            <a:endParaRPr lang="en-US" altLang="ja-JP"/>
          </a:p>
        </p:txBody>
      </p:sp>
    </p:spTree>
    <p:extLst>
      <p:ext uri="{BB962C8B-B14F-4D97-AF65-F5344CB8AC3E}">
        <p14:creationId xmlns:p14="http://schemas.microsoft.com/office/powerpoint/2010/main" val="39693229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E806411-B8B3-43BD-90F4-FAF50A99004B}"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6B69F8A-BB4B-4DCE-8E02-296B5843514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84337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E806411-B8B3-43BD-90F4-FAF50A99004B}"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6B69F8A-BB4B-4DCE-8E02-296B5843514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74294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E806411-B8B3-43BD-90F4-FAF50A99004B}"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6B69F8A-BB4B-4DCE-8E02-296B5843514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08165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E806411-B8B3-43BD-90F4-FAF50A99004B}"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B69F8A-BB4B-4DCE-8E02-296B5843514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8271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E806411-B8B3-43BD-90F4-FAF50A99004B}"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B69F8A-BB4B-4DCE-8E02-296B5843514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2714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806411-B8B3-43BD-90F4-FAF50A99004B}"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B69F8A-BB4B-4DCE-8E02-296B5843514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34996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0"/>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70"/>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806411-B8B3-43BD-90F4-FAF50A99004B}"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B69F8A-BB4B-4DCE-8E02-296B5843514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66245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5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DB64EB-256B-4299-AE75-34E4E6B166D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540132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48FCE7-172E-42C9-9FC3-C41CB2F6652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553718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27"/>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FC11D4-F8AC-4128-B065-13F86E4A4B1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9174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942"/>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942"/>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F53E2778-7D4C-4196-BEAF-BB05B4CF7C87}" type="datetime1">
              <a:rPr lang="ja-JP" altLang="en-US"/>
              <a:pPr>
                <a:defRPr/>
              </a:pPr>
              <a:t>2017/10/3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A383A19-81B9-4BE1-B7F4-E8703A2FF329}" type="slidenum">
              <a:rPr lang="en-US" altLang="ja-JP"/>
              <a:pPr>
                <a:defRPr/>
              </a:pPr>
              <a:t>‹#›</a:t>
            </a:fld>
            <a:endParaRPr lang="en-US" altLang="ja-JP"/>
          </a:p>
        </p:txBody>
      </p:sp>
    </p:spTree>
    <p:extLst>
      <p:ext uri="{BB962C8B-B14F-4D97-AF65-F5344CB8AC3E}">
        <p14:creationId xmlns:p14="http://schemas.microsoft.com/office/powerpoint/2010/main" val="9780841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443BBB-8D63-46C0-BFB3-1EB0B9702A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438918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8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8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0D58AF-0A86-4062-8AF0-341AECBC6CC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682525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5B0663-F771-45DF-B29E-131FC5932D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240725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FC7C892-A600-46F3-922A-13E34DEEA3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986415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7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5AA444-D871-4765-BCAE-9C04E329FCA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93039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D10CDA-97E0-41D8-9A69-A3F77187C93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744147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C811-4D05-4C9E-9A6C-1BC583A3518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757129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4"/>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664"/>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950440-8CBE-425D-AEDE-0B24B57E710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645642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6"/>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698C57-7509-427C-8E7D-22C74B8D66B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754298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64"/>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160CE4-FAB0-4BA4-B356-2D15B567BAC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44027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23"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23" y="1600206"/>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2E6FA846-BAE7-4E0B-9FFE-355318ACABF9}" type="datetime1">
              <a:rPr lang="ja-JP" altLang="en-US" smtClean="0"/>
              <a:t>2017/10/3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8446E5F-960D-4AF8-A065-64B9DFBA82BB}" type="slidenum">
              <a:rPr lang="en-US" altLang="ja-JP"/>
              <a:pPr>
                <a:defRPr/>
              </a:pPr>
              <a:t>‹#›</a:t>
            </a:fld>
            <a:endParaRPr lang="en-US" altLang="ja-JP"/>
          </a:p>
        </p:txBody>
      </p:sp>
    </p:spTree>
    <p:extLst>
      <p:ext uri="{BB962C8B-B14F-4D97-AF65-F5344CB8AC3E}">
        <p14:creationId xmlns:p14="http://schemas.microsoft.com/office/powerpoint/2010/main" val="9722084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119AD6-4994-4E75-8E39-85D8FC676E9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227700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6055FB-6080-48DB-B0B5-4DB57BC95A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205076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17"/>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92803E-F7AD-4CEE-A3F0-BA4410F009F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123091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7E6DB5-4FB5-4ADA-98AD-C2B4C56166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254898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8"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8"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FBBE1B-9BDF-4BD9-9E51-62DCBCA0A2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037824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0FFB14-990F-44A1-A7CB-A0E8C4A1AA1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38950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1092D49-84C3-4752-8F4D-354FBC52CB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437063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6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360B5A-78FE-4BF2-B6E0-F3C0B099E8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627204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877FDF-5C8C-4585-9ABA-81B5B4064A6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611555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4DF2F5-6397-4D7C-92FE-EB7560C1682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12604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5" y="2130741"/>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5"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89BC75A-F621-47C2-AB2A-86A7CDA3CD27}" type="slidenum">
              <a:rPr lang="en-US" altLang="ja-JP"/>
              <a:pPr>
                <a:defRPr/>
              </a:pPr>
              <a:t>‹#›</a:t>
            </a:fld>
            <a:endParaRPr lang="en-US" altLang="ja-JP"/>
          </a:p>
        </p:txBody>
      </p:sp>
    </p:spTree>
    <p:extLst>
      <p:ext uri="{BB962C8B-B14F-4D97-AF65-F5344CB8AC3E}">
        <p14:creationId xmlns:p14="http://schemas.microsoft.com/office/powerpoint/2010/main" val="1684562445"/>
      </p:ext>
    </p:extLst>
  </p:cSld>
  <p:clrMapOvr>
    <a:masterClrMapping/>
  </p:clrMapOvr>
  <p:transition spd="med">
    <p:blinds/>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655"/>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8C960-CB9E-41E4-9597-3AD1436785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222171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DB64EB-256B-4299-AE75-34E4E6B166D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063647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48FCE7-172E-42C9-9FC3-C41CB2F6652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404198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FC11D4-F8AC-4128-B065-13F86E4A4B1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896240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443BBB-8D63-46C0-BFB3-1EB0B9702A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933815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4"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4"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0D58AF-0A86-4062-8AF0-341AECBC6CC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568050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5B0663-F771-45DF-B29E-131FC5932D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078580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FC7C892-A600-46F3-922A-13E34DEEA3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989132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3"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9"/>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3"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5AA444-D871-4765-BCAE-9C04E329FCA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521191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D10CDA-97E0-41D8-9A69-A3F77187C93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78506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476C72-4848-4DBB-878C-1C8483A6C9DD}" type="slidenum">
              <a:rPr lang="en-US" altLang="ja-JP"/>
              <a:pPr>
                <a:defRPr/>
              </a:pPr>
              <a:t>‹#›</a:t>
            </a:fld>
            <a:endParaRPr lang="en-US" altLang="ja-JP"/>
          </a:p>
        </p:txBody>
      </p:sp>
    </p:spTree>
    <p:extLst>
      <p:ext uri="{BB962C8B-B14F-4D97-AF65-F5344CB8AC3E}">
        <p14:creationId xmlns:p14="http://schemas.microsoft.com/office/powerpoint/2010/main" val="1523135956"/>
      </p:ext>
    </p:extLst>
  </p:cSld>
  <p:clrMapOvr>
    <a:masterClrMapping/>
  </p:clrMapOvr>
  <p:transition spd="med">
    <p:blinds/>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C811-4D05-4C9E-9A6C-1BC583A3518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408922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6"/>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4" y="274646"/>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950440-8CBE-425D-AEDE-0B24B57E710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065464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6"/>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698C57-7509-427C-8E7D-22C74B8D66B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208886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6"/>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160CE4-FAB0-4BA4-B356-2D15B567BAC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6902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1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65AA40E-3309-4B31-97C0-86ADC08AE485}" type="slidenum">
              <a:rPr lang="en-US" altLang="ja-JP"/>
              <a:pPr>
                <a:defRPr/>
              </a:pPr>
              <a:t>‹#›</a:t>
            </a:fld>
            <a:endParaRPr lang="en-US" altLang="ja-JP"/>
          </a:p>
        </p:txBody>
      </p:sp>
    </p:spTree>
    <p:extLst>
      <p:ext uri="{BB962C8B-B14F-4D97-AF65-F5344CB8AC3E}">
        <p14:creationId xmlns:p14="http://schemas.microsoft.com/office/powerpoint/2010/main" val="1088710491"/>
      </p:ext>
    </p:extLst>
  </p:cSld>
  <p:clrMapOvr>
    <a:masterClrMapping/>
  </p:clrMapOvr>
  <p:transition spd="med">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24D8949-8992-40B1-ABE1-DCA5299F3EA1}" type="slidenum">
              <a:rPr lang="en-US" altLang="ja-JP"/>
              <a:pPr>
                <a:defRPr/>
              </a:pPr>
              <a:t>‹#›</a:t>
            </a:fld>
            <a:endParaRPr lang="en-US" altLang="ja-JP"/>
          </a:p>
        </p:txBody>
      </p:sp>
    </p:spTree>
    <p:extLst>
      <p:ext uri="{BB962C8B-B14F-4D97-AF65-F5344CB8AC3E}">
        <p14:creationId xmlns:p14="http://schemas.microsoft.com/office/powerpoint/2010/main" val="633377956"/>
      </p:ext>
    </p:extLst>
  </p:cSld>
  <p:clrMapOvr>
    <a:masterClrMapping/>
  </p:clrMapOvr>
  <p:transition spd="med">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95ED72C-905D-40B2-80AB-5E85B33E40B7}" type="slidenum">
              <a:rPr lang="en-US" altLang="ja-JP"/>
              <a:pPr>
                <a:defRPr/>
              </a:pPr>
              <a:t>‹#›</a:t>
            </a:fld>
            <a:endParaRPr lang="en-US" altLang="ja-JP"/>
          </a:p>
        </p:txBody>
      </p:sp>
    </p:spTree>
    <p:extLst>
      <p:ext uri="{BB962C8B-B14F-4D97-AF65-F5344CB8AC3E}">
        <p14:creationId xmlns:p14="http://schemas.microsoft.com/office/powerpoint/2010/main" val="4049383037"/>
      </p:ext>
    </p:extLst>
  </p:cSld>
  <p:clrMapOvr>
    <a:masterClrMapping/>
  </p:clrMapOvr>
  <p:transition spd="med">
    <p:blind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0FAE613-920B-49BF-96D0-63812054D43D}" type="slidenum">
              <a:rPr lang="en-US" altLang="ja-JP"/>
              <a:pPr>
                <a:defRPr/>
              </a:pPr>
              <a:t>‹#›</a:t>
            </a:fld>
            <a:endParaRPr lang="en-US" altLang="ja-JP"/>
          </a:p>
        </p:txBody>
      </p:sp>
    </p:spTree>
    <p:extLst>
      <p:ext uri="{BB962C8B-B14F-4D97-AF65-F5344CB8AC3E}">
        <p14:creationId xmlns:p14="http://schemas.microsoft.com/office/powerpoint/2010/main" val="189792206"/>
      </p:ext>
    </p:extLst>
  </p:cSld>
  <p:clrMapOvr>
    <a:masterClrMapping/>
  </p:clrMapOvr>
  <p:transition spd="med">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F478228-64D2-4C56-B67F-3FC5D5687DD5}" type="slidenum">
              <a:rPr lang="en-US" altLang="ja-JP"/>
              <a:pPr>
                <a:defRPr/>
              </a:pPr>
              <a:t>‹#›</a:t>
            </a:fld>
            <a:endParaRPr lang="en-US" altLang="ja-JP"/>
          </a:p>
        </p:txBody>
      </p:sp>
    </p:spTree>
    <p:extLst>
      <p:ext uri="{BB962C8B-B14F-4D97-AF65-F5344CB8AC3E}">
        <p14:creationId xmlns:p14="http://schemas.microsoft.com/office/powerpoint/2010/main" val="1937468016"/>
      </p:ext>
    </p:extLst>
  </p:cSld>
  <p:clrMapOvr>
    <a:masterClrMapping/>
  </p:clrMapOvr>
  <p:transition spd="med">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07F2B1C7-8345-4420-AFA7-1BA947F6CA5D}" type="datetime1">
              <a:rPr lang="ja-JP" altLang="en-US"/>
              <a:pPr>
                <a:defRPr/>
              </a:pPr>
              <a:t>2017/10/3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22A68AE-91EB-4B0F-85A7-F566EC9E7B7E}" type="slidenum">
              <a:rPr lang="en-US" altLang="ja-JP"/>
              <a:pPr>
                <a:defRPr/>
              </a:pPr>
              <a:t>‹#›</a:t>
            </a:fld>
            <a:endParaRPr lang="en-US" altLang="ja-JP"/>
          </a:p>
        </p:txBody>
      </p:sp>
    </p:spTree>
    <p:extLst>
      <p:ext uri="{BB962C8B-B14F-4D97-AF65-F5344CB8AC3E}">
        <p14:creationId xmlns:p14="http://schemas.microsoft.com/office/powerpoint/2010/main" val="1532147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8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3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8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D24C850-9E63-4057-B6E8-8F1C026A057D}" type="slidenum">
              <a:rPr lang="en-US" altLang="ja-JP"/>
              <a:pPr>
                <a:defRPr/>
              </a:pPr>
              <a:t>‹#›</a:t>
            </a:fld>
            <a:endParaRPr lang="en-US" altLang="ja-JP"/>
          </a:p>
        </p:txBody>
      </p:sp>
    </p:spTree>
    <p:extLst>
      <p:ext uri="{BB962C8B-B14F-4D97-AF65-F5344CB8AC3E}">
        <p14:creationId xmlns:p14="http://schemas.microsoft.com/office/powerpoint/2010/main" val="2014631790"/>
      </p:ext>
    </p:extLst>
  </p:cSld>
  <p:clrMapOvr>
    <a:masterClrMapping/>
  </p:clrMapOvr>
  <p:transition spd="med">
    <p:blind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0D37990-3A81-45F3-AB90-8FFA1B1AA538}" type="slidenum">
              <a:rPr lang="en-US" altLang="ja-JP"/>
              <a:pPr>
                <a:defRPr/>
              </a:pPr>
              <a:t>‹#›</a:t>
            </a:fld>
            <a:endParaRPr lang="en-US" altLang="ja-JP"/>
          </a:p>
        </p:txBody>
      </p:sp>
    </p:spTree>
    <p:extLst>
      <p:ext uri="{BB962C8B-B14F-4D97-AF65-F5344CB8AC3E}">
        <p14:creationId xmlns:p14="http://schemas.microsoft.com/office/powerpoint/2010/main" val="1062065873"/>
      </p:ext>
    </p:extLst>
  </p:cSld>
  <p:clrMapOvr>
    <a:masterClrMapping/>
  </p:clrMapOvr>
  <p:transition spd="med">
    <p:blind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4FAF594-242C-41C9-98F9-395B46358C7C}" type="slidenum">
              <a:rPr lang="en-US" altLang="ja-JP"/>
              <a:pPr>
                <a:defRPr/>
              </a:pPr>
              <a:t>‹#›</a:t>
            </a:fld>
            <a:endParaRPr lang="en-US" altLang="ja-JP"/>
          </a:p>
        </p:txBody>
      </p:sp>
    </p:spTree>
    <p:extLst>
      <p:ext uri="{BB962C8B-B14F-4D97-AF65-F5344CB8AC3E}">
        <p14:creationId xmlns:p14="http://schemas.microsoft.com/office/powerpoint/2010/main" val="3343139993"/>
      </p:ext>
    </p:extLst>
  </p:cSld>
  <p:clrMapOvr>
    <a:masterClrMapping/>
  </p:clrMapOvr>
  <p:transition spd="med">
    <p:blind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942"/>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942"/>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B8A673F-C4E8-4281-B7F7-0A3DF56434E5}" type="slidenum">
              <a:rPr lang="en-US" altLang="ja-JP"/>
              <a:pPr>
                <a:defRPr/>
              </a:pPr>
              <a:t>‹#›</a:t>
            </a:fld>
            <a:endParaRPr lang="en-US" altLang="ja-JP"/>
          </a:p>
        </p:txBody>
      </p:sp>
    </p:spTree>
    <p:extLst>
      <p:ext uri="{BB962C8B-B14F-4D97-AF65-F5344CB8AC3E}">
        <p14:creationId xmlns:p14="http://schemas.microsoft.com/office/powerpoint/2010/main" val="2488168931"/>
      </p:ext>
    </p:extLst>
  </p:cSld>
  <p:clrMapOvr>
    <a:masterClrMapping/>
  </p:clrMapOvr>
  <p:transition spd="med">
    <p:blind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5" y="2130821"/>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5"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D100B5F-7DB5-4E3A-BB49-42432E1ED7F5}" type="datetimeFigureOut">
              <a:rPr lang="ja-JP" altLang="en-US"/>
              <a:pPr>
                <a:defRPr/>
              </a:pPr>
              <a:t>2017/10/3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A0F7D71-A18D-47EC-AE07-8F3065A9F834}" type="slidenum">
              <a:rPr lang="ja-JP" altLang="en-US"/>
              <a:pPr>
                <a:defRPr/>
              </a:pPr>
              <a:t>‹#›</a:t>
            </a:fld>
            <a:endParaRPr lang="ja-JP" altLang="en-US"/>
          </a:p>
        </p:txBody>
      </p:sp>
    </p:spTree>
    <p:extLst>
      <p:ext uri="{BB962C8B-B14F-4D97-AF65-F5344CB8AC3E}">
        <p14:creationId xmlns:p14="http://schemas.microsoft.com/office/powerpoint/2010/main" val="366467282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1E07EF0-91A8-4CBA-A582-8425A2E63E80}" type="datetimeFigureOut">
              <a:rPr lang="ja-JP" altLang="en-US"/>
              <a:pPr>
                <a:defRPr/>
              </a:pPr>
              <a:t>2017/10/3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4AEA2C9-E22B-45DC-9347-EFA7C893D7B3}" type="slidenum">
              <a:rPr lang="ja-JP" altLang="en-US"/>
              <a:pPr>
                <a:defRPr/>
              </a:pPr>
              <a:t>‹#›</a:t>
            </a:fld>
            <a:endParaRPr lang="ja-JP" altLang="en-US"/>
          </a:p>
        </p:txBody>
      </p:sp>
    </p:spTree>
    <p:extLst>
      <p:ext uri="{BB962C8B-B14F-4D97-AF65-F5344CB8AC3E}">
        <p14:creationId xmlns:p14="http://schemas.microsoft.com/office/powerpoint/2010/main" val="382995429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96"/>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72B941D9-AE10-4DE2-89F5-B919A0534C63}" type="datetimeFigureOut">
              <a:rPr lang="ja-JP" altLang="en-US"/>
              <a:pPr>
                <a:defRPr/>
              </a:pPr>
              <a:t>2017/10/3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AF029E1-8D0E-4B22-969C-D630636B5319}" type="slidenum">
              <a:rPr lang="ja-JP" altLang="en-US"/>
              <a:pPr>
                <a:defRPr/>
              </a:pPr>
              <a:t>‹#›</a:t>
            </a:fld>
            <a:endParaRPr lang="ja-JP" altLang="en-US"/>
          </a:p>
        </p:txBody>
      </p:sp>
    </p:spTree>
    <p:extLst>
      <p:ext uri="{BB962C8B-B14F-4D97-AF65-F5344CB8AC3E}">
        <p14:creationId xmlns:p14="http://schemas.microsoft.com/office/powerpoint/2010/main" val="97622457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61416917-310E-4F44-AACA-A08864345364}" type="datetimeFigureOut">
              <a:rPr lang="ja-JP" altLang="en-US"/>
              <a:pPr>
                <a:defRPr/>
              </a:pPr>
              <a:t>2017/10/3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7477FA4-9E65-4CD3-94A3-51F181839890}" type="slidenum">
              <a:rPr lang="ja-JP" altLang="en-US"/>
              <a:pPr>
                <a:defRPr/>
              </a:pPr>
              <a:t>‹#›</a:t>
            </a:fld>
            <a:endParaRPr lang="ja-JP" altLang="en-US"/>
          </a:p>
        </p:txBody>
      </p:sp>
    </p:spTree>
    <p:extLst>
      <p:ext uri="{BB962C8B-B14F-4D97-AF65-F5344CB8AC3E}">
        <p14:creationId xmlns:p14="http://schemas.microsoft.com/office/powerpoint/2010/main" val="376736015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152ED0D2-3141-46EA-B4E2-27BFEC0C4363}" type="datetimeFigureOut">
              <a:rPr lang="ja-JP" altLang="en-US"/>
              <a:pPr>
                <a:defRPr/>
              </a:pPr>
              <a:t>2017/10/3</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87B0131-237F-4487-BDA4-31CC1C9F17CC}" type="slidenum">
              <a:rPr lang="ja-JP" altLang="en-US"/>
              <a:pPr>
                <a:defRPr/>
              </a:pPr>
              <a:t>‹#›</a:t>
            </a:fld>
            <a:endParaRPr lang="ja-JP" altLang="en-US"/>
          </a:p>
        </p:txBody>
      </p:sp>
    </p:spTree>
    <p:extLst>
      <p:ext uri="{BB962C8B-B14F-4D97-AF65-F5344CB8AC3E}">
        <p14:creationId xmlns:p14="http://schemas.microsoft.com/office/powerpoint/2010/main" val="266136844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D7A5CDA3-6AE3-4E09-B1E1-A35DF09FE870}" type="datetimeFigureOut">
              <a:rPr lang="ja-JP" altLang="en-US"/>
              <a:pPr>
                <a:defRPr/>
              </a:pPr>
              <a:t>2017/10/3</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5493906B-D0AC-4E26-8A57-DA54849CAA58}" type="slidenum">
              <a:rPr lang="ja-JP" altLang="en-US"/>
              <a:pPr>
                <a:defRPr/>
              </a:pPr>
              <a:t>‹#›</a:t>
            </a:fld>
            <a:endParaRPr lang="ja-JP" altLang="en-US"/>
          </a:p>
        </p:txBody>
      </p:sp>
    </p:spTree>
    <p:extLst>
      <p:ext uri="{BB962C8B-B14F-4D97-AF65-F5344CB8AC3E}">
        <p14:creationId xmlns:p14="http://schemas.microsoft.com/office/powerpoint/2010/main" val="403243461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1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B054CD99-BF80-429D-8524-24D7341BA1A6}" type="datetime1">
              <a:rPr lang="ja-JP" altLang="en-US"/>
              <a:pPr>
                <a:defRPr/>
              </a:pPr>
              <a:t>2017/10/3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37EF4C6-C165-48E3-B7B4-8AA7D3D087CE}" type="slidenum">
              <a:rPr lang="en-US" altLang="ja-JP"/>
              <a:pPr>
                <a:defRPr/>
              </a:pPr>
              <a:t>‹#›</a:t>
            </a:fld>
            <a:endParaRPr lang="en-US" altLang="ja-JP"/>
          </a:p>
        </p:txBody>
      </p:sp>
    </p:spTree>
    <p:extLst>
      <p:ext uri="{BB962C8B-B14F-4D97-AF65-F5344CB8AC3E}">
        <p14:creationId xmlns:p14="http://schemas.microsoft.com/office/powerpoint/2010/main" val="1227068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CEA6A090-2760-41AA-A80D-C561ECBDD77F}" type="datetimeFigureOut">
              <a:rPr lang="ja-JP" altLang="en-US"/>
              <a:pPr>
                <a:defRPr/>
              </a:pPr>
              <a:t>2017/10/3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839F6DBC-1932-48F7-B6DC-1A7AE29AB4F0}" type="slidenum">
              <a:rPr lang="ja-JP" altLang="en-US"/>
              <a:pPr>
                <a:defRPr/>
              </a:pPr>
              <a:t>‹#›</a:t>
            </a:fld>
            <a:endParaRPr lang="ja-JP" altLang="en-US"/>
          </a:p>
        </p:txBody>
      </p:sp>
    </p:spTree>
    <p:extLst>
      <p:ext uri="{BB962C8B-B14F-4D97-AF65-F5344CB8AC3E}">
        <p14:creationId xmlns:p14="http://schemas.microsoft.com/office/powerpoint/2010/main" val="29010774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8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43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8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BF8DC11-FDF9-4B7F-A6E2-0281F92F3A48}" type="datetimeFigureOut">
              <a:rPr lang="ja-JP" altLang="en-US"/>
              <a:pPr>
                <a:defRPr/>
              </a:pPr>
              <a:t>2017/10/3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A37C7E2-9EEE-4AA5-9CB1-D920F48E3667}" type="slidenum">
              <a:rPr lang="ja-JP" altLang="en-US"/>
              <a:pPr>
                <a:defRPr/>
              </a:pPr>
              <a:t>‹#›</a:t>
            </a:fld>
            <a:endParaRPr lang="ja-JP" altLang="en-US"/>
          </a:p>
        </p:txBody>
      </p:sp>
    </p:spTree>
    <p:extLst>
      <p:ext uri="{BB962C8B-B14F-4D97-AF65-F5344CB8AC3E}">
        <p14:creationId xmlns:p14="http://schemas.microsoft.com/office/powerpoint/2010/main" val="250168469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CC4EDC2-5852-4E10-A55D-DDD5DD166981}" type="datetimeFigureOut">
              <a:rPr lang="ja-JP" altLang="en-US"/>
              <a:pPr>
                <a:defRPr/>
              </a:pPr>
              <a:t>2017/10/3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4B21DF3-718F-41DC-AEB2-BCED9F8355B3}" type="slidenum">
              <a:rPr lang="ja-JP" altLang="en-US"/>
              <a:pPr>
                <a:defRPr/>
              </a:pPr>
              <a:t>‹#›</a:t>
            </a:fld>
            <a:endParaRPr lang="ja-JP" altLang="en-US"/>
          </a:p>
        </p:txBody>
      </p:sp>
    </p:spTree>
    <p:extLst>
      <p:ext uri="{BB962C8B-B14F-4D97-AF65-F5344CB8AC3E}">
        <p14:creationId xmlns:p14="http://schemas.microsoft.com/office/powerpoint/2010/main" val="291316576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CB7DB59-E4C5-4D04-BEE2-A304B0E673AA}" type="datetimeFigureOut">
              <a:rPr lang="ja-JP" altLang="en-US"/>
              <a:pPr>
                <a:defRPr/>
              </a:pPr>
              <a:t>2017/10/3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230C96F-74FA-40B7-865F-4B9BF5194211}" type="slidenum">
              <a:rPr lang="ja-JP" altLang="en-US"/>
              <a:pPr>
                <a:defRPr/>
              </a:pPr>
              <a:t>‹#›</a:t>
            </a:fld>
            <a:endParaRPr lang="ja-JP" altLang="en-US"/>
          </a:p>
        </p:txBody>
      </p:sp>
    </p:spTree>
    <p:extLst>
      <p:ext uri="{BB962C8B-B14F-4D97-AF65-F5344CB8AC3E}">
        <p14:creationId xmlns:p14="http://schemas.microsoft.com/office/powerpoint/2010/main" val="188619564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5024"/>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5024"/>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E3F7736-39C4-4920-9065-417CEB7F3BCC}" type="datetimeFigureOut">
              <a:rPr lang="ja-JP" altLang="en-US"/>
              <a:pPr>
                <a:defRPr/>
              </a:pPr>
              <a:t>2017/10/3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898D9C0-2A19-421F-B38D-498BA45C8412}" type="slidenum">
              <a:rPr lang="ja-JP" altLang="en-US"/>
              <a:pPr>
                <a:defRPr/>
              </a:pPr>
              <a:t>‹#›</a:t>
            </a:fld>
            <a:endParaRPr lang="ja-JP" altLang="en-US"/>
          </a:p>
        </p:txBody>
      </p:sp>
    </p:spTree>
    <p:extLst>
      <p:ext uri="{BB962C8B-B14F-4D97-AF65-F5344CB8AC3E}">
        <p14:creationId xmlns:p14="http://schemas.microsoft.com/office/powerpoint/2010/main" val="234456063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6"/>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3"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3" y="3938920"/>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457205" y="6245225"/>
            <a:ext cx="2133600" cy="476250"/>
          </a:xfrm>
        </p:spPr>
        <p:txBody>
          <a:bodyPr/>
          <a:lstStyle>
            <a:lvl1pPr>
              <a:defRPr/>
            </a:lvl1pPr>
          </a:lstStyle>
          <a:p>
            <a:pPr>
              <a:defRPr/>
            </a:pPr>
            <a:fld id="{45905291-EB35-401B-B319-0B4962AAB5AE}" type="datetimeFigureOut">
              <a:rPr lang="ja-JP" altLang="en-US"/>
              <a:pPr>
                <a:defRPr/>
              </a:pPr>
              <a:t>2017/10/3</a:t>
            </a:fld>
            <a:endParaRPr lang="en-US" altLang="ja-JP"/>
          </a:p>
        </p:txBody>
      </p:sp>
      <p:sp>
        <p:nvSpPr>
          <p:cNvPr id="7" name="フッター プレースホルダー 6"/>
          <p:cNvSpPr>
            <a:spLocks noGrp="1"/>
          </p:cNvSpPr>
          <p:nvPr>
            <p:ph type="ftr" sz="quarter" idx="11"/>
          </p:nvPr>
        </p:nvSpPr>
        <p:spPr>
          <a:xfrm>
            <a:off x="3124205" y="6245225"/>
            <a:ext cx="2895600" cy="476250"/>
          </a:xfrm>
        </p:spPr>
        <p:txBody>
          <a:bodyPr/>
          <a:lstStyle>
            <a:lvl1pPr>
              <a:defRPr/>
            </a:lvl1pPr>
          </a:lstStyle>
          <a:p>
            <a:pPr>
              <a:defRPr/>
            </a:pPr>
            <a:endParaRPr lang="en-US" altLang="ja-JP"/>
          </a:p>
        </p:txBody>
      </p:sp>
      <p:sp>
        <p:nvSpPr>
          <p:cNvPr id="8" name="スライド番号プレースホルダー 7"/>
          <p:cNvSpPr>
            <a:spLocks noGrp="1"/>
          </p:cNvSpPr>
          <p:nvPr>
            <p:ph type="sldNum" sz="quarter" idx="12"/>
          </p:nvPr>
        </p:nvSpPr>
        <p:spPr>
          <a:xfrm>
            <a:off x="6553205" y="6245225"/>
            <a:ext cx="2133600" cy="476250"/>
          </a:xfrm>
        </p:spPr>
        <p:txBody>
          <a:bodyPr/>
          <a:lstStyle>
            <a:lvl1pPr>
              <a:defRPr/>
            </a:lvl1pPr>
          </a:lstStyle>
          <a:p>
            <a:pPr>
              <a:defRPr/>
            </a:pPr>
            <a:fld id="{C0BF7647-B8DF-4E7E-BD9E-FBC4EBF5FDA3}" type="slidenum">
              <a:rPr lang="en-US" altLang="ja-JP"/>
              <a:pPr>
                <a:defRPr/>
              </a:pPr>
              <a:t>‹#›</a:t>
            </a:fld>
            <a:endParaRPr lang="en-US" altLang="ja-JP"/>
          </a:p>
        </p:txBody>
      </p:sp>
    </p:spTree>
    <p:extLst>
      <p:ext uri="{BB962C8B-B14F-4D97-AF65-F5344CB8AC3E}">
        <p14:creationId xmlns:p14="http://schemas.microsoft.com/office/powerpoint/2010/main" val="1017460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5" y="1600206"/>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19545DE8-5DE7-496F-BAEB-D5A81622163E}" type="datetime1">
              <a:rPr lang="ja-JP" altLang="en-US"/>
              <a:pPr>
                <a:defRPr/>
              </a:pPr>
              <a:t>2017/10/3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8399B98-5FDD-4EFE-AE34-34602D6DB005}" type="slidenum">
              <a:rPr lang="ja-JP" altLang="en-US"/>
              <a:pPr>
                <a:defRPr/>
              </a:pPr>
              <a:t>‹#›</a:t>
            </a:fld>
            <a:endParaRPr lang="en-US" altLang="ja-JP"/>
          </a:p>
        </p:txBody>
      </p:sp>
    </p:spTree>
    <p:extLst>
      <p:ext uri="{BB962C8B-B14F-4D97-AF65-F5344CB8AC3E}">
        <p14:creationId xmlns:p14="http://schemas.microsoft.com/office/powerpoint/2010/main" val="1367318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3" y="2131183"/>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23"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資料　分野別講義テキスト「地域生活（身障）」</a:t>
            </a:r>
          </a:p>
        </p:txBody>
      </p:sp>
      <p:sp>
        <p:nvSpPr>
          <p:cNvPr id="6" name="Rectangle 6"/>
          <p:cNvSpPr>
            <a:spLocks noGrp="1" noChangeArrowheads="1"/>
          </p:cNvSpPr>
          <p:nvPr>
            <p:ph type="sldNum" sz="quarter" idx="12"/>
          </p:nvPr>
        </p:nvSpPr>
        <p:spPr>
          <a:ln/>
        </p:spPr>
        <p:txBody>
          <a:bodyPr/>
          <a:lstStyle>
            <a:lvl1pPr>
              <a:defRPr/>
            </a:lvl1pPr>
          </a:lstStyle>
          <a:p>
            <a:pPr>
              <a:defRPr/>
            </a:pPr>
            <a:fld id="{9D98648F-2EF4-47C6-A565-8EC26B5E889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84920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資料　分野別講義テキスト「地域生活（身障）」</a:t>
            </a:r>
          </a:p>
        </p:txBody>
      </p:sp>
      <p:sp>
        <p:nvSpPr>
          <p:cNvPr id="6" name="Rectangle 6"/>
          <p:cNvSpPr>
            <a:spLocks noGrp="1" noChangeArrowheads="1"/>
          </p:cNvSpPr>
          <p:nvPr>
            <p:ph type="sldNum" sz="quarter" idx="12"/>
          </p:nvPr>
        </p:nvSpPr>
        <p:spPr>
          <a:ln/>
        </p:spPr>
        <p:txBody>
          <a:bodyPr/>
          <a:lstStyle>
            <a:lvl1pPr>
              <a:defRPr/>
            </a:lvl1pPr>
          </a:lstStyle>
          <a:p>
            <a:pPr>
              <a:defRPr/>
            </a:pPr>
            <a:fld id="{AE64357A-8A48-4003-9137-7D93C571DA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16051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48" y="4407658"/>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48"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資料　分野別講義テキスト「地域生活（身障）」</a:t>
            </a:r>
          </a:p>
        </p:txBody>
      </p:sp>
      <p:sp>
        <p:nvSpPr>
          <p:cNvPr id="6" name="Rectangle 6"/>
          <p:cNvSpPr>
            <a:spLocks noGrp="1" noChangeArrowheads="1"/>
          </p:cNvSpPr>
          <p:nvPr>
            <p:ph type="sldNum" sz="quarter" idx="12"/>
          </p:nvPr>
        </p:nvSpPr>
        <p:spPr>
          <a:ln/>
        </p:spPr>
        <p:txBody>
          <a:bodyPr/>
          <a:lstStyle>
            <a:lvl1pPr>
              <a:defRPr/>
            </a:lvl1pPr>
          </a:lstStyle>
          <a:p>
            <a:pPr>
              <a:defRPr/>
            </a:pPr>
            <a:fld id="{0F0E72FC-A7BB-4E6E-BD4F-6D20752D525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4699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31527354-B47E-4C7F-A437-FFDE3B6A3874}" type="datetime1">
              <a:rPr lang="ja-JP" altLang="en-US"/>
              <a:pPr>
                <a:defRPr/>
              </a:pPr>
              <a:t>2017/10/3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0F96179-D31B-4E39-9CB9-A29ACC075485}" type="slidenum">
              <a:rPr lang="en-US" altLang="ja-JP"/>
              <a:pPr>
                <a:defRPr/>
              </a:pPr>
              <a:t>‹#›</a:t>
            </a:fld>
            <a:endParaRPr lang="en-US" altLang="ja-JP"/>
          </a:p>
        </p:txBody>
      </p:sp>
    </p:spTree>
    <p:extLst>
      <p:ext uri="{BB962C8B-B14F-4D97-AF65-F5344CB8AC3E}">
        <p14:creationId xmlns:p14="http://schemas.microsoft.com/office/powerpoint/2010/main" val="1283413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資料　分野別講義テキスト「地域生活（身障）」</a:t>
            </a:r>
          </a:p>
        </p:txBody>
      </p:sp>
      <p:sp>
        <p:nvSpPr>
          <p:cNvPr id="7" name="Rectangle 6"/>
          <p:cNvSpPr>
            <a:spLocks noGrp="1" noChangeArrowheads="1"/>
          </p:cNvSpPr>
          <p:nvPr>
            <p:ph type="sldNum" sz="quarter" idx="12"/>
          </p:nvPr>
        </p:nvSpPr>
        <p:spPr>
          <a:ln/>
        </p:spPr>
        <p:txBody>
          <a:bodyPr/>
          <a:lstStyle>
            <a:lvl1pPr>
              <a:defRPr/>
            </a:lvl1pPr>
          </a:lstStyle>
          <a:p>
            <a:pPr>
              <a:defRPr/>
            </a:pPr>
            <a:fld id="{A2B6A0C8-182F-4FB6-A9F9-6320962CC3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40645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21" y="1535113"/>
            <a:ext cx="404006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21" y="2174875"/>
            <a:ext cx="404006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637"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637"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資料　分野別講義テキスト「地域生活（身障）」</a:t>
            </a:r>
          </a:p>
        </p:txBody>
      </p:sp>
      <p:sp>
        <p:nvSpPr>
          <p:cNvPr id="9" name="Rectangle 6"/>
          <p:cNvSpPr>
            <a:spLocks noGrp="1" noChangeArrowheads="1"/>
          </p:cNvSpPr>
          <p:nvPr>
            <p:ph type="sldNum" sz="quarter" idx="12"/>
          </p:nvPr>
        </p:nvSpPr>
        <p:spPr>
          <a:ln/>
        </p:spPr>
        <p:txBody>
          <a:bodyPr/>
          <a:lstStyle>
            <a:lvl1pPr>
              <a:defRPr/>
            </a:lvl1pPr>
          </a:lstStyle>
          <a:p>
            <a:pPr>
              <a:defRPr/>
            </a:pPr>
            <a:fld id="{77F7C31F-3FD1-4E08-A218-3613A23020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63550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資料　分野別講義テキスト「地域生活（身障）」</a:t>
            </a:r>
          </a:p>
        </p:txBody>
      </p:sp>
      <p:sp>
        <p:nvSpPr>
          <p:cNvPr id="5" name="Rectangle 6"/>
          <p:cNvSpPr>
            <a:spLocks noGrp="1" noChangeArrowheads="1"/>
          </p:cNvSpPr>
          <p:nvPr>
            <p:ph type="sldNum" sz="quarter" idx="12"/>
          </p:nvPr>
        </p:nvSpPr>
        <p:spPr>
          <a:ln/>
        </p:spPr>
        <p:txBody>
          <a:bodyPr/>
          <a:lstStyle>
            <a:lvl1pPr>
              <a:defRPr/>
            </a:lvl1pPr>
          </a:lstStyle>
          <a:p>
            <a:pPr>
              <a:defRPr/>
            </a:pPr>
            <a:fld id="{259FC7BD-55C1-4F91-927C-6E750E8C19E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81570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資料　分野別講義テキスト「地域生活（身障）」</a:t>
            </a:r>
          </a:p>
        </p:txBody>
      </p:sp>
      <p:sp>
        <p:nvSpPr>
          <p:cNvPr id="4" name="Rectangle 6"/>
          <p:cNvSpPr>
            <a:spLocks noGrp="1" noChangeArrowheads="1"/>
          </p:cNvSpPr>
          <p:nvPr>
            <p:ph type="sldNum" sz="quarter" idx="12"/>
          </p:nvPr>
        </p:nvSpPr>
        <p:spPr>
          <a:ln/>
        </p:spPr>
        <p:txBody>
          <a:bodyPr/>
          <a:lstStyle>
            <a:lvl1pPr>
              <a:defRPr/>
            </a:lvl1pPr>
          </a:lstStyle>
          <a:p>
            <a:pPr>
              <a:defRPr/>
            </a:pPr>
            <a:fld id="{8A81AF9B-9F69-49FB-8B6A-733BA5D658A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85664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619" y="273449"/>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資料　分野別講義テキスト「地域生活（身障）」</a:t>
            </a:r>
          </a:p>
        </p:txBody>
      </p:sp>
      <p:sp>
        <p:nvSpPr>
          <p:cNvPr id="7" name="Rectangle 6"/>
          <p:cNvSpPr>
            <a:spLocks noGrp="1" noChangeArrowheads="1"/>
          </p:cNvSpPr>
          <p:nvPr>
            <p:ph type="sldNum" sz="quarter" idx="12"/>
          </p:nvPr>
        </p:nvSpPr>
        <p:spPr>
          <a:ln/>
        </p:spPr>
        <p:txBody>
          <a:bodyPr/>
          <a:lstStyle>
            <a:lvl1pPr>
              <a:defRPr/>
            </a:lvl1pPr>
          </a:lstStyle>
          <a:p>
            <a:pPr>
              <a:defRPr/>
            </a:pPr>
            <a:fld id="{D6CD8F44-CBFA-4523-B494-2D1A023449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49081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資料　分野別講義テキスト「地域生活（身障）」</a:t>
            </a:r>
          </a:p>
        </p:txBody>
      </p:sp>
      <p:sp>
        <p:nvSpPr>
          <p:cNvPr id="7" name="Rectangle 6"/>
          <p:cNvSpPr>
            <a:spLocks noGrp="1" noChangeArrowheads="1"/>
          </p:cNvSpPr>
          <p:nvPr>
            <p:ph type="sldNum" sz="quarter" idx="12"/>
          </p:nvPr>
        </p:nvSpPr>
        <p:spPr>
          <a:ln/>
        </p:spPr>
        <p:txBody>
          <a:bodyPr/>
          <a:lstStyle>
            <a:lvl1pPr>
              <a:defRPr/>
            </a:lvl1pPr>
          </a:lstStyle>
          <a:p>
            <a:pPr>
              <a:defRPr/>
            </a:pPr>
            <a:fld id="{F9F08023-7FFC-4D4D-A33C-B316C4F2A67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20130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資料　分野別講義テキスト「地域生活（身障）」</a:t>
            </a:r>
          </a:p>
        </p:txBody>
      </p:sp>
      <p:sp>
        <p:nvSpPr>
          <p:cNvPr id="6" name="Rectangle 6"/>
          <p:cNvSpPr>
            <a:spLocks noGrp="1" noChangeArrowheads="1"/>
          </p:cNvSpPr>
          <p:nvPr>
            <p:ph type="sldNum" sz="quarter" idx="12"/>
          </p:nvPr>
        </p:nvSpPr>
        <p:spPr>
          <a:ln/>
        </p:spPr>
        <p:txBody>
          <a:bodyPr/>
          <a:lstStyle>
            <a:lvl1pPr>
              <a:defRPr/>
            </a:lvl1pPr>
          </a:lstStyle>
          <a:p>
            <a:pPr>
              <a:defRPr/>
            </a:pPr>
            <a:fld id="{BEACAF29-CE7D-4317-8705-6AD8539E0EA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378792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504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5040"/>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資料　分野別講義テキスト「地域生活（身障）」</a:t>
            </a:r>
          </a:p>
        </p:txBody>
      </p:sp>
      <p:sp>
        <p:nvSpPr>
          <p:cNvPr id="6" name="Rectangle 6"/>
          <p:cNvSpPr>
            <a:spLocks noGrp="1" noChangeArrowheads="1"/>
          </p:cNvSpPr>
          <p:nvPr>
            <p:ph type="sldNum" sz="quarter" idx="12"/>
          </p:nvPr>
        </p:nvSpPr>
        <p:spPr>
          <a:ln/>
        </p:spPr>
        <p:txBody>
          <a:bodyPr/>
          <a:lstStyle>
            <a:lvl1pPr>
              <a:defRPr/>
            </a:lvl1pPr>
          </a:lstStyle>
          <a:p>
            <a:pPr>
              <a:defRPr/>
            </a:pPr>
            <a:fld id="{989ACEC7-6102-4CE7-8D18-DFD8904D964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92202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23"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23" y="1600206"/>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solidFill>
                  <a:srgbClr val="000000"/>
                </a:solidFill>
              </a:rPr>
              <a:t>資料　分野別講義テキスト「地域生活（身障）」</a:t>
            </a:r>
          </a:p>
        </p:txBody>
      </p:sp>
      <p:sp>
        <p:nvSpPr>
          <p:cNvPr id="6" name="Rectangle 6"/>
          <p:cNvSpPr>
            <a:spLocks noGrp="1" noChangeArrowheads="1"/>
          </p:cNvSpPr>
          <p:nvPr>
            <p:ph type="sldNum" sz="quarter" idx="12"/>
          </p:nvPr>
        </p:nvSpPr>
        <p:spPr>
          <a:ln/>
        </p:spPr>
        <p:txBody>
          <a:bodyPr/>
          <a:lstStyle>
            <a:lvl1pPr>
              <a:defRPr/>
            </a:lvl1pPr>
          </a:lstStyle>
          <a:p>
            <a:pPr>
              <a:defRPr/>
            </a:pPr>
            <a:fld id="{266AA7E8-A7B5-42A0-9F38-615BF4297BD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892524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23" y="275040"/>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ja-JP" altLang="en-US" smtClean="0">
                <a:solidFill>
                  <a:srgbClr val="000000"/>
                </a:solidFill>
              </a:rPr>
              <a:t>資料　分野別講義テキスト「地域生活（身障）」</a:t>
            </a:r>
            <a:endParaRPr lang="en-US" altLang="ja-JP">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A64ADFE-82FE-47C6-99CE-D099DE3A645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4164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37EDF8A1-FDC0-4F31-BC7A-5100D8576C5C}" type="datetime1">
              <a:rPr lang="ja-JP" altLang="en-US"/>
              <a:pPr>
                <a:defRPr/>
              </a:pPr>
              <a:t>2017/10/3</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F5A5C31-1FD4-44B4-88DB-C297549D2012}" type="slidenum">
              <a:rPr lang="en-US" altLang="ja-JP"/>
              <a:pPr>
                <a:defRPr/>
              </a:pPr>
              <a:t>‹#›</a:t>
            </a:fld>
            <a:endParaRPr lang="en-US" altLang="ja-JP"/>
          </a:p>
        </p:txBody>
      </p:sp>
    </p:spTree>
    <p:extLst>
      <p:ext uri="{BB962C8B-B14F-4D97-AF65-F5344CB8AC3E}">
        <p14:creationId xmlns:p14="http://schemas.microsoft.com/office/powerpoint/2010/main" val="1320131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3" y="2131309"/>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23"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3315F59-69A5-40CC-AD13-1D908939599C}" type="datetime1">
              <a:rPr lang="ja-JP" altLang="en-US">
                <a:solidFill>
                  <a:srgbClr val="000000"/>
                </a:solidFill>
              </a:rPr>
              <a:pPr>
                <a:defRPr/>
              </a:pPr>
              <a:t>2017/10/3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55231E-F22A-44E6-9B86-FCA0763949B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77824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07F2B1C7-8345-4420-AFA7-1BA947F6CA5D}" type="datetime1">
              <a:rPr lang="ja-JP" altLang="en-US">
                <a:solidFill>
                  <a:srgbClr val="000000"/>
                </a:solidFill>
              </a:rPr>
              <a:pPr>
                <a:defRPr/>
              </a:pPr>
              <a:t>2017/10/3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2A68AE-91EB-4B0F-85A7-F566EC9E7B7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975180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784"/>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B054CD99-BF80-429D-8524-24D7341BA1A6}" type="datetime1">
              <a:rPr lang="ja-JP" altLang="en-US">
                <a:solidFill>
                  <a:srgbClr val="000000"/>
                </a:solidFill>
              </a:rPr>
              <a:pPr>
                <a:defRPr/>
              </a:pPr>
              <a:t>2017/10/3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7EF4C6-C165-48E3-B7B4-8AA7D3D087C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24080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14"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31527354-B47E-4C7F-A437-FFDE3B6A3874}" type="datetime1">
              <a:rPr lang="ja-JP" altLang="en-US">
                <a:solidFill>
                  <a:srgbClr val="000000"/>
                </a:solidFill>
              </a:rPr>
              <a:pPr>
                <a:defRPr/>
              </a:pPr>
              <a:t>2017/10/3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F96179-D31B-4E39-9CB9-A29ACC07548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445897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37EDF8A1-FDC0-4F31-BC7A-5100D8576C5C}" type="datetime1">
              <a:rPr lang="ja-JP" altLang="en-US">
                <a:solidFill>
                  <a:srgbClr val="000000"/>
                </a:solidFill>
              </a:rPr>
              <a:pPr>
                <a:defRPr/>
              </a:pPr>
              <a:t>2017/10/3</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5A5C31-1FD4-44B4-88DB-C297549D20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26539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E1575DDA-27B2-4B23-BAC5-FBFAFCE551F9}" type="datetime1">
              <a:rPr lang="ja-JP" altLang="en-US">
                <a:solidFill>
                  <a:srgbClr val="000000"/>
                </a:solidFill>
              </a:rPr>
              <a:pPr>
                <a:defRPr/>
              </a:pPr>
              <a:t>2017/10/3</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684047-1A10-4C09-A200-65322EB9EDB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186848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79B018C-A56A-400C-87E3-54250531882E}" type="datetime1">
              <a:rPr lang="ja-JP" altLang="en-US">
                <a:solidFill>
                  <a:srgbClr val="000000"/>
                </a:solidFill>
              </a:rPr>
              <a:pPr>
                <a:defRPr/>
              </a:pPr>
              <a:t>2017/10/3</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265492B-7D35-4930-ABC9-54C18A416C9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819051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448"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5" y="2735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44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BA1042C7-B0B1-4447-B063-FC6D48029E63}" type="datetime1">
              <a:rPr lang="ja-JP" altLang="en-US">
                <a:solidFill>
                  <a:srgbClr val="000000"/>
                </a:solidFill>
              </a:rPr>
              <a:pPr>
                <a:defRPr/>
              </a:pPr>
              <a:t>2017/10/3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A10D63-702D-456B-832B-821E39C5851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920811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46036AE7-DB02-472F-B98C-9A2BE4E5E26E}" type="datetime1">
              <a:rPr lang="ja-JP" altLang="en-US">
                <a:solidFill>
                  <a:srgbClr val="000000"/>
                </a:solidFill>
              </a:rPr>
              <a:pPr>
                <a:defRPr/>
              </a:pPr>
              <a:t>2017/10/3</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10A88E-AB84-4BE0-917E-419AB159837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30759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293FA711-3CB0-407F-AC91-EF28B60C96F9}" type="datetime1">
              <a:rPr lang="ja-JP" altLang="en-US">
                <a:solidFill>
                  <a:srgbClr val="000000"/>
                </a:solidFill>
              </a:rPr>
              <a:pPr>
                <a:defRPr/>
              </a:pPr>
              <a:t>2017/10/3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C9AD97-EFB1-4F93-BF11-E77BDB8D371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5391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E1575DDA-27B2-4B23-BAC5-FBFAFCE551F9}" type="datetime1">
              <a:rPr lang="ja-JP" altLang="en-US"/>
              <a:pPr>
                <a:defRPr/>
              </a:pPr>
              <a:t>2017/10/3</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E684047-1A10-4C09-A200-65322EB9EDBE}" type="slidenum">
              <a:rPr lang="en-US" altLang="ja-JP"/>
              <a:pPr>
                <a:defRPr/>
              </a:pPr>
              <a:t>‹#›</a:t>
            </a:fld>
            <a:endParaRPr lang="en-US" altLang="ja-JP"/>
          </a:p>
        </p:txBody>
      </p:sp>
    </p:spTree>
    <p:extLst>
      <p:ext uri="{BB962C8B-B14F-4D97-AF65-F5344CB8AC3E}">
        <p14:creationId xmlns:p14="http://schemas.microsoft.com/office/powerpoint/2010/main" val="23878911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516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516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F53E2778-7D4C-4196-BEAF-BB05B4CF7C87}" type="datetime1">
              <a:rPr lang="ja-JP" altLang="en-US">
                <a:solidFill>
                  <a:srgbClr val="000000"/>
                </a:solidFill>
              </a:rPr>
              <a:pPr>
                <a:defRPr/>
              </a:pPr>
              <a:t>2017/10/3</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383A19-81B9-4BE1-B7F4-E8703A2FF3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03783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5" y="2130809"/>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5"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D100B5F-7DB5-4E3A-BB49-42432E1ED7F5}" type="datetimeFigureOut">
              <a:rPr lang="ja-JP" altLang="en-US"/>
              <a:pPr>
                <a:defRPr/>
              </a:pPr>
              <a:t>2017/10/3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A0F7D71-A18D-47EC-AE07-8F3065A9F834}" type="slidenum">
              <a:rPr lang="ja-JP" altLang="en-US"/>
              <a:pPr>
                <a:defRPr/>
              </a:pPr>
              <a:t>‹#›</a:t>
            </a:fld>
            <a:endParaRPr lang="ja-JP" altLang="en-US"/>
          </a:p>
        </p:txBody>
      </p:sp>
    </p:spTree>
    <p:extLst>
      <p:ext uri="{BB962C8B-B14F-4D97-AF65-F5344CB8AC3E}">
        <p14:creationId xmlns:p14="http://schemas.microsoft.com/office/powerpoint/2010/main" val="4008518298"/>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1E07EF0-91A8-4CBA-A582-8425A2E63E80}" type="datetimeFigureOut">
              <a:rPr lang="ja-JP" altLang="en-US"/>
              <a:pPr>
                <a:defRPr/>
              </a:pPr>
              <a:t>2017/10/3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4AEA2C9-E22B-45DC-9347-EFA7C893D7B3}" type="slidenum">
              <a:rPr lang="ja-JP" altLang="en-US"/>
              <a:pPr>
                <a:defRPr/>
              </a:pPr>
              <a:t>‹#›</a:t>
            </a:fld>
            <a:endParaRPr lang="ja-JP" altLang="en-US"/>
          </a:p>
        </p:txBody>
      </p:sp>
    </p:spTree>
    <p:extLst>
      <p:ext uri="{BB962C8B-B14F-4D97-AF65-F5344CB8AC3E}">
        <p14:creationId xmlns:p14="http://schemas.microsoft.com/office/powerpoint/2010/main" val="80294298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4"/>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72B941D9-AE10-4DE2-89F5-B919A0534C63}" type="datetimeFigureOut">
              <a:rPr lang="ja-JP" altLang="en-US"/>
              <a:pPr>
                <a:defRPr/>
              </a:pPr>
              <a:t>2017/10/3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AF029E1-8D0E-4B22-969C-D630636B5319}" type="slidenum">
              <a:rPr lang="ja-JP" altLang="en-US"/>
              <a:pPr>
                <a:defRPr/>
              </a:pPr>
              <a:t>‹#›</a:t>
            </a:fld>
            <a:endParaRPr lang="ja-JP" altLang="en-US"/>
          </a:p>
        </p:txBody>
      </p:sp>
    </p:spTree>
    <p:extLst>
      <p:ext uri="{BB962C8B-B14F-4D97-AF65-F5344CB8AC3E}">
        <p14:creationId xmlns:p14="http://schemas.microsoft.com/office/powerpoint/2010/main" val="105435753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61416917-310E-4F44-AACA-A08864345364}" type="datetimeFigureOut">
              <a:rPr lang="ja-JP" altLang="en-US"/>
              <a:pPr>
                <a:defRPr/>
              </a:pPr>
              <a:t>2017/10/3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7477FA4-9E65-4CD3-94A3-51F181839890}" type="slidenum">
              <a:rPr lang="ja-JP" altLang="en-US"/>
              <a:pPr>
                <a:defRPr/>
              </a:pPr>
              <a:t>‹#›</a:t>
            </a:fld>
            <a:endParaRPr lang="ja-JP" altLang="en-US"/>
          </a:p>
        </p:txBody>
      </p:sp>
    </p:spTree>
    <p:extLst>
      <p:ext uri="{BB962C8B-B14F-4D97-AF65-F5344CB8AC3E}">
        <p14:creationId xmlns:p14="http://schemas.microsoft.com/office/powerpoint/2010/main" val="2603051688"/>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152ED0D2-3141-46EA-B4E2-27BFEC0C4363}" type="datetimeFigureOut">
              <a:rPr lang="ja-JP" altLang="en-US"/>
              <a:pPr>
                <a:defRPr/>
              </a:pPr>
              <a:t>2017/10/3</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87B0131-237F-4487-BDA4-31CC1C9F17CC}" type="slidenum">
              <a:rPr lang="ja-JP" altLang="en-US"/>
              <a:pPr>
                <a:defRPr/>
              </a:pPr>
              <a:t>‹#›</a:t>
            </a:fld>
            <a:endParaRPr lang="ja-JP" altLang="en-US"/>
          </a:p>
        </p:txBody>
      </p:sp>
    </p:spTree>
    <p:extLst>
      <p:ext uri="{BB962C8B-B14F-4D97-AF65-F5344CB8AC3E}">
        <p14:creationId xmlns:p14="http://schemas.microsoft.com/office/powerpoint/2010/main" val="357147858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D7A5CDA3-6AE3-4E09-B1E1-A35DF09FE870}" type="datetimeFigureOut">
              <a:rPr lang="ja-JP" altLang="en-US"/>
              <a:pPr>
                <a:defRPr/>
              </a:pPr>
              <a:t>2017/10/3</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5493906B-D0AC-4E26-8A57-DA54849CAA58}" type="slidenum">
              <a:rPr lang="ja-JP" altLang="en-US"/>
              <a:pPr>
                <a:defRPr/>
              </a:pPr>
              <a:t>‹#›</a:t>
            </a:fld>
            <a:endParaRPr lang="ja-JP" altLang="en-US"/>
          </a:p>
        </p:txBody>
      </p:sp>
    </p:spTree>
    <p:extLst>
      <p:ext uri="{BB962C8B-B14F-4D97-AF65-F5344CB8AC3E}">
        <p14:creationId xmlns:p14="http://schemas.microsoft.com/office/powerpoint/2010/main" val="1539331406"/>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CEA6A090-2760-41AA-A80D-C561ECBDD77F}" type="datetimeFigureOut">
              <a:rPr lang="ja-JP" altLang="en-US"/>
              <a:pPr>
                <a:defRPr/>
              </a:pPr>
              <a:t>2017/10/3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839F6DBC-1932-48F7-B6DC-1A7AE29AB4F0}" type="slidenum">
              <a:rPr lang="ja-JP" altLang="en-US"/>
              <a:pPr>
                <a:defRPr/>
              </a:pPr>
              <a:t>‹#›</a:t>
            </a:fld>
            <a:endParaRPr lang="ja-JP" altLang="en-US"/>
          </a:p>
        </p:txBody>
      </p:sp>
    </p:spTree>
    <p:extLst>
      <p:ext uri="{BB962C8B-B14F-4D97-AF65-F5344CB8AC3E}">
        <p14:creationId xmlns:p14="http://schemas.microsoft.com/office/powerpoint/2010/main" val="397696446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68"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43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6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BF8DC11-FDF9-4B7F-A6E2-0281F92F3A48}" type="datetimeFigureOut">
              <a:rPr lang="ja-JP" altLang="en-US"/>
              <a:pPr>
                <a:defRPr/>
              </a:pPr>
              <a:t>2017/10/3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A37C7E2-9EEE-4AA5-9CB1-D920F48E3667}" type="slidenum">
              <a:rPr lang="ja-JP" altLang="en-US"/>
              <a:pPr>
                <a:defRPr/>
              </a:pPr>
              <a:t>‹#›</a:t>
            </a:fld>
            <a:endParaRPr lang="ja-JP" altLang="en-US"/>
          </a:p>
        </p:txBody>
      </p:sp>
    </p:spTree>
    <p:extLst>
      <p:ext uri="{BB962C8B-B14F-4D97-AF65-F5344CB8AC3E}">
        <p14:creationId xmlns:p14="http://schemas.microsoft.com/office/powerpoint/2010/main" val="518950469"/>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CC4EDC2-5852-4E10-A55D-DDD5DD166981}" type="datetimeFigureOut">
              <a:rPr lang="ja-JP" altLang="en-US"/>
              <a:pPr>
                <a:defRPr/>
              </a:pPr>
              <a:t>2017/10/3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4B21DF3-718F-41DC-AEB2-BCED9F8355B3}" type="slidenum">
              <a:rPr lang="ja-JP" altLang="en-US"/>
              <a:pPr>
                <a:defRPr/>
              </a:pPr>
              <a:t>‹#›</a:t>
            </a:fld>
            <a:endParaRPr lang="ja-JP" altLang="en-US"/>
          </a:p>
        </p:txBody>
      </p:sp>
    </p:spTree>
    <p:extLst>
      <p:ext uri="{BB962C8B-B14F-4D97-AF65-F5344CB8AC3E}">
        <p14:creationId xmlns:p14="http://schemas.microsoft.com/office/powerpoint/2010/main" val="141618953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79B018C-A56A-400C-87E3-54250531882E}" type="datetime1">
              <a:rPr lang="ja-JP" altLang="en-US"/>
              <a:pPr>
                <a:defRPr/>
              </a:pPr>
              <a:t>2017/10/3</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265492B-7D35-4930-ABC9-54C18A416C92}" type="slidenum">
              <a:rPr lang="en-US" altLang="ja-JP"/>
              <a:pPr>
                <a:defRPr/>
              </a:pPr>
              <a:t>‹#›</a:t>
            </a:fld>
            <a:endParaRPr lang="en-US" altLang="ja-JP"/>
          </a:p>
        </p:txBody>
      </p:sp>
    </p:spTree>
    <p:extLst>
      <p:ext uri="{BB962C8B-B14F-4D97-AF65-F5344CB8AC3E}">
        <p14:creationId xmlns:p14="http://schemas.microsoft.com/office/powerpoint/2010/main" val="33832681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CB7DB59-E4C5-4D04-BEE2-A304B0E673AA}" type="datetimeFigureOut">
              <a:rPr lang="ja-JP" altLang="en-US"/>
              <a:pPr>
                <a:defRPr/>
              </a:pPr>
              <a:t>2017/10/3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230C96F-74FA-40B7-865F-4B9BF5194211}" type="slidenum">
              <a:rPr lang="ja-JP" altLang="en-US"/>
              <a:pPr>
                <a:defRPr/>
              </a:pPr>
              <a:t>‹#›</a:t>
            </a:fld>
            <a:endParaRPr lang="ja-JP" altLang="en-US"/>
          </a:p>
        </p:txBody>
      </p:sp>
    </p:spTree>
    <p:extLst>
      <p:ext uri="{BB962C8B-B14F-4D97-AF65-F5344CB8AC3E}">
        <p14:creationId xmlns:p14="http://schemas.microsoft.com/office/powerpoint/2010/main" val="3146031842"/>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5022"/>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5022"/>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E3F7736-39C4-4920-9065-417CEB7F3BCC}" type="datetimeFigureOut">
              <a:rPr lang="ja-JP" altLang="en-US"/>
              <a:pPr>
                <a:defRPr/>
              </a:pPr>
              <a:t>2017/10/3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898D9C0-2A19-421F-B38D-498BA45C8412}" type="slidenum">
              <a:rPr lang="ja-JP" altLang="en-US"/>
              <a:pPr>
                <a:defRPr/>
              </a:pPr>
              <a:t>‹#›</a:t>
            </a:fld>
            <a:endParaRPr lang="ja-JP" altLang="en-US"/>
          </a:p>
        </p:txBody>
      </p:sp>
    </p:spTree>
    <p:extLst>
      <p:ext uri="{BB962C8B-B14F-4D97-AF65-F5344CB8AC3E}">
        <p14:creationId xmlns:p14="http://schemas.microsoft.com/office/powerpoint/2010/main" val="753626668"/>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6"/>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3"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3" y="3938920"/>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457205" y="6245225"/>
            <a:ext cx="2133600" cy="476250"/>
          </a:xfrm>
        </p:spPr>
        <p:txBody>
          <a:bodyPr/>
          <a:lstStyle>
            <a:lvl1pPr>
              <a:defRPr/>
            </a:lvl1pPr>
          </a:lstStyle>
          <a:p>
            <a:pPr>
              <a:defRPr/>
            </a:pPr>
            <a:fld id="{45905291-EB35-401B-B319-0B4962AAB5AE}" type="datetimeFigureOut">
              <a:rPr lang="ja-JP" altLang="en-US"/>
              <a:pPr>
                <a:defRPr/>
              </a:pPr>
              <a:t>2017/10/3</a:t>
            </a:fld>
            <a:endParaRPr lang="en-US" altLang="ja-JP"/>
          </a:p>
        </p:txBody>
      </p:sp>
      <p:sp>
        <p:nvSpPr>
          <p:cNvPr id="7" name="フッター プレースホルダー 6"/>
          <p:cNvSpPr>
            <a:spLocks noGrp="1"/>
          </p:cNvSpPr>
          <p:nvPr>
            <p:ph type="ftr" sz="quarter" idx="11"/>
          </p:nvPr>
        </p:nvSpPr>
        <p:spPr>
          <a:xfrm>
            <a:off x="3124205" y="6245225"/>
            <a:ext cx="2895600" cy="476250"/>
          </a:xfrm>
        </p:spPr>
        <p:txBody>
          <a:bodyPr/>
          <a:lstStyle>
            <a:lvl1pPr>
              <a:defRPr/>
            </a:lvl1pPr>
          </a:lstStyle>
          <a:p>
            <a:pPr>
              <a:defRPr/>
            </a:pPr>
            <a:endParaRPr lang="en-US" altLang="ja-JP"/>
          </a:p>
        </p:txBody>
      </p:sp>
      <p:sp>
        <p:nvSpPr>
          <p:cNvPr id="8" name="スライド番号プレースホルダー 7"/>
          <p:cNvSpPr>
            <a:spLocks noGrp="1"/>
          </p:cNvSpPr>
          <p:nvPr>
            <p:ph type="sldNum" sz="quarter" idx="12"/>
          </p:nvPr>
        </p:nvSpPr>
        <p:spPr>
          <a:xfrm>
            <a:off x="6553205" y="6245225"/>
            <a:ext cx="2133600" cy="476250"/>
          </a:xfrm>
        </p:spPr>
        <p:txBody>
          <a:bodyPr/>
          <a:lstStyle>
            <a:lvl1pPr>
              <a:defRPr/>
            </a:lvl1pPr>
          </a:lstStyle>
          <a:p>
            <a:pPr>
              <a:defRPr/>
            </a:pPr>
            <a:fld id="{C0BF7647-B8DF-4E7E-BD9E-FBC4EBF5FDA3}" type="slidenum">
              <a:rPr lang="en-US" altLang="ja-JP"/>
              <a:pPr>
                <a:defRPr/>
              </a:pPr>
              <a:t>‹#›</a:t>
            </a:fld>
            <a:endParaRPr lang="en-US" altLang="ja-JP"/>
          </a:p>
        </p:txBody>
      </p:sp>
    </p:spTree>
    <p:extLst>
      <p:ext uri="{BB962C8B-B14F-4D97-AF65-F5344CB8AC3E}">
        <p14:creationId xmlns:p14="http://schemas.microsoft.com/office/powerpoint/2010/main" val="38900298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3"/>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8230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161732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8"/>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00841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23509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89152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89308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681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8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3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8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BA1042C7-B0B1-4447-B063-FC6D48029E63}" type="datetime1">
              <a:rPr lang="ja-JP" altLang="en-US"/>
              <a:pPr>
                <a:defRPr/>
              </a:pPr>
              <a:t>2017/10/3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6A10D63-702D-456B-832B-821E39C58513}" type="slidenum">
              <a:rPr lang="en-US" altLang="ja-JP"/>
              <a:pPr>
                <a:defRPr/>
              </a:pPr>
              <a:t>‹#›</a:t>
            </a:fld>
            <a:endParaRPr lang="en-US" altLang="ja-JP"/>
          </a:p>
        </p:txBody>
      </p:sp>
    </p:spTree>
    <p:extLst>
      <p:ext uri="{BB962C8B-B14F-4D97-AF65-F5344CB8AC3E}">
        <p14:creationId xmlns:p14="http://schemas.microsoft.com/office/powerpoint/2010/main" val="14836761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66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02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79116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6"/>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76"/>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07541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6"/>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905456-D052-40B3-A063-9B0E6E7F70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235436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3"/>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2381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55268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8"/>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58242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20789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693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46036AE7-DB02-472F-B98C-9A2BE4E5E26E}" type="datetime1">
              <a:rPr lang="ja-JP" altLang="en-US"/>
              <a:pPr>
                <a:defRPr/>
              </a:pPr>
              <a:t>2017/10/3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510A88E-AB84-4BE0-917E-419AB1598371}" type="slidenum">
              <a:rPr lang="en-US" altLang="ja-JP"/>
              <a:pPr>
                <a:defRPr/>
              </a:pPr>
              <a:t>‹#›</a:t>
            </a:fld>
            <a:endParaRPr lang="en-US" altLang="ja-JP"/>
          </a:p>
        </p:txBody>
      </p:sp>
    </p:spTree>
    <p:extLst>
      <p:ext uri="{BB962C8B-B14F-4D97-AF65-F5344CB8AC3E}">
        <p14:creationId xmlns:p14="http://schemas.microsoft.com/office/powerpoint/2010/main" val="39386528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95277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87699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91288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16516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92334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6"/>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76"/>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C67223-53C3-424F-B824-E399767A52A5}"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F723A48-C93E-42C1-9F67-F61CF3564E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51717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57"/>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E806411-B8B3-43BD-90F4-FAF50A99004B}"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B69F8A-BB4B-4DCE-8E02-296B5843514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57740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806411-B8B3-43BD-90F4-FAF50A99004B}"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B69F8A-BB4B-4DCE-8E02-296B5843514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70900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2"/>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E806411-B8B3-43BD-90F4-FAF50A99004B}"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B69F8A-BB4B-4DCE-8E02-296B5843514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08118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E806411-B8B3-43BD-90F4-FAF50A99004B}" type="datetimeFigureOut">
              <a:rPr lang="ja-JP" altLang="en-US" smtClean="0">
                <a:solidFill>
                  <a:prstClr val="black">
                    <a:tint val="75000"/>
                  </a:prstClr>
                </a:solidFill>
              </a:rPr>
              <a:pPr/>
              <a:t>2017/10/3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B69F8A-BB4B-4DCE-8E02-296B5843514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071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1027" name="Rectangle 3"/>
          <p:cNvSpPr>
            <a:spLocks noGrp="1" noChangeArrowheads="1"/>
          </p:cNvSpPr>
          <p:nvPr>
            <p:ph type="body" idx="1"/>
          </p:nvPr>
        </p:nvSpPr>
        <p:spPr bwMode="auto">
          <a:xfrm>
            <a:off x="457205"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94212" name="Rectangle 4"/>
          <p:cNvSpPr>
            <a:spLocks noGrp="1" noChangeArrowheads="1"/>
          </p:cNvSpPr>
          <p:nvPr>
            <p:ph type="dt" sz="half" idx="2"/>
          </p:nvPr>
        </p:nvSpPr>
        <p:spPr bwMode="auto">
          <a:xfrm>
            <a:off x="457205"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fld id="{0E408B9E-D04C-4B70-8EA4-C668880AF570}" type="datetime1">
              <a:rPr lang="ja-JP" altLang="en-US"/>
              <a:pPr>
                <a:defRPr/>
              </a:pPr>
              <a:t>2017/10/3</a:t>
            </a:fld>
            <a:endParaRPr lang="en-US" altLang="ja-JP"/>
          </a:p>
        </p:txBody>
      </p:sp>
      <p:sp>
        <p:nvSpPr>
          <p:cNvPr id="94213" name="Rectangle 5"/>
          <p:cNvSpPr>
            <a:spLocks noGrp="1" noChangeArrowheads="1"/>
          </p:cNvSpPr>
          <p:nvPr>
            <p:ph type="ftr" sz="quarter" idx="3"/>
          </p:nvPr>
        </p:nvSpPr>
        <p:spPr bwMode="auto">
          <a:xfrm>
            <a:off x="312420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US" altLang="ja-JP"/>
          </a:p>
        </p:txBody>
      </p:sp>
      <p:sp>
        <p:nvSpPr>
          <p:cNvPr id="94214" name="Rectangle 6"/>
          <p:cNvSpPr>
            <a:spLocks noGrp="1" noChangeArrowheads="1"/>
          </p:cNvSpPr>
          <p:nvPr>
            <p:ph type="sldNum" sz="quarter" idx="4"/>
          </p:nvPr>
        </p:nvSpPr>
        <p:spPr bwMode="auto">
          <a:xfrm>
            <a:off x="6553205"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19CE1E1A-D321-4887-B42C-087597FD0CB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 id="2147485029"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ea typeface="ＭＳ Ｐゴシック" pitchFamily="50" charset="-128"/>
              </a:defRPr>
            </a:lvl1pPr>
          </a:lstStyle>
          <a:p>
            <a:pPr>
              <a:defRPr/>
            </a:pPr>
            <a:endParaRPr lang="en-US" altLang="ja-JP">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latin typeface="Arial"/>
            </a:endParaRPr>
          </a:p>
        </p:txBody>
      </p:sp>
      <p:sp>
        <p:nvSpPr>
          <p:cNvPr id="1030" name="Rectangle 6"/>
          <p:cNvSpPr>
            <a:spLocks noGrp="1" noChangeArrowheads="1"/>
          </p:cNvSpPr>
          <p:nvPr>
            <p:ph type="sldNum" sz="quarter" idx="4"/>
          </p:nvPr>
        </p:nvSpPr>
        <p:spPr bwMode="auto">
          <a:xfrm>
            <a:off x="7092462" y="6624638"/>
            <a:ext cx="21336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ea typeface="ＭＳ Ｐゴシック" pitchFamily="50" charset="-128"/>
              </a:defRPr>
            </a:lvl1pPr>
          </a:lstStyle>
          <a:p>
            <a:pPr>
              <a:defRPr/>
            </a:pPr>
            <a:fld id="{94BB9A16-F3BE-4C83-A5C4-FB5122205A4B}" type="slidenum">
              <a:rPr lang="en-US" altLang="ja-JP">
                <a:solidFill>
                  <a:srgbClr val="000000"/>
                </a:solidFill>
                <a:latin typeface="Arial"/>
              </a:rPr>
              <a:pPr>
                <a:defRPr/>
              </a:pPr>
              <a:t>‹#›</a:t>
            </a:fld>
            <a:endParaRPr lang="en-US" altLang="ja-JP">
              <a:solidFill>
                <a:srgbClr val="000000"/>
              </a:solidFill>
              <a:latin typeface="Arial"/>
            </a:endParaRPr>
          </a:p>
        </p:txBody>
      </p:sp>
    </p:spTree>
    <p:extLst>
      <p:ext uri="{BB962C8B-B14F-4D97-AF65-F5344CB8AC3E}">
        <p14:creationId xmlns:p14="http://schemas.microsoft.com/office/powerpoint/2010/main" val="550083087"/>
      </p:ext>
    </p:extLst>
  </p:cSld>
  <p:clrMap bg1="lt1" tx1="dk1" bg2="lt2" tx2="dk2" accent1="accent1" accent2="accent2" accent3="accent3" accent4="accent4" accent5="accent5" accent6="accent6" hlink="hlink" folHlink="folHlink"/>
  <p:sldLayoutIdLst>
    <p:sldLayoutId id="2147485068" r:id="rId1"/>
    <p:sldLayoutId id="2147485069" r:id="rId2"/>
    <p:sldLayoutId id="2147485070" r:id="rId3"/>
    <p:sldLayoutId id="2147485071" r:id="rId4"/>
    <p:sldLayoutId id="2147485072" r:id="rId5"/>
    <p:sldLayoutId id="2147485073" r:id="rId6"/>
    <p:sldLayoutId id="2147485074" r:id="rId7"/>
    <p:sldLayoutId id="2147485075" r:id="rId8"/>
    <p:sldLayoutId id="2147485076" r:id="rId9"/>
    <p:sldLayoutId id="2147485077" r:id="rId10"/>
    <p:sldLayoutId id="2147485078" r:id="rId11"/>
    <p:sldLayoutId id="2147485079" r:id="rId12"/>
    <p:sldLayoutId id="2147485080"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l" eaLnBrk="1" hangingPunct="1">
              <a:spcBef>
                <a:spcPct val="0"/>
              </a:spcBef>
              <a:defRPr sz="1400" b="0">
                <a:latin typeface="Arial"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ctr" eaLnBrk="1" hangingPunct="1">
              <a:spcBef>
                <a:spcPct val="0"/>
              </a:spcBef>
              <a:defRPr sz="1400" b="0">
                <a:latin typeface="Arial"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457950"/>
            <a:ext cx="21336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eaLnBrk="1" hangingPunct="1">
              <a:spcBef>
                <a:spcPct val="0"/>
              </a:spcBef>
              <a:defRPr sz="1400" b="0">
                <a:latin typeface="Arial" charset="0"/>
                <a:ea typeface="ＭＳ Ｐゴシック" pitchFamily="50" charset="-128"/>
              </a:defRPr>
            </a:lvl1pPr>
          </a:lstStyle>
          <a:p>
            <a:pPr>
              <a:defRPr/>
            </a:pPr>
            <a:fld id="{835CFDF7-6A7B-4F18-9F8A-9DBF484D37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99642671"/>
      </p:ext>
    </p:extLst>
  </p:cSld>
  <p:clrMap bg1="lt1" tx1="dk1" bg2="lt2" tx2="dk2" accent1="accent1" accent2="accent2" accent3="accent3" accent4="accent4" accent5="accent5" accent6="accent6" hlink="hlink" folHlink="folHlink"/>
  <p:sldLayoutIdLst>
    <p:sldLayoutId id="2147485082" r:id="rId1"/>
    <p:sldLayoutId id="2147485083" r:id="rId2"/>
    <p:sldLayoutId id="2147485084" r:id="rId3"/>
    <p:sldLayoutId id="2147485085" r:id="rId4"/>
    <p:sldLayoutId id="2147485086" r:id="rId5"/>
    <p:sldLayoutId id="2147485087" r:id="rId6"/>
    <p:sldLayoutId id="2147485088" r:id="rId7"/>
    <p:sldLayoutId id="2147485089" r:id="rId8"/>
    <p:sldLayoutId id="2147485090" r:id="rId9"/>
    <p:sldLayoutId id="2147485091" r:id="rId10"/>
    <p:sldLayoutId id="2147485092"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ea typeface="ＭＳ Ｐゴシック" pitchFamily="50" charset="-128"/>
              </a:defRPr>
            </a:lvl1pPr>
          </a:lstStyle>
          <a:p>
            <a:pPr>
              <a:defRPr/>
            </a:pPr>
            <a:endParaRPr lang="en-US" altLang="ja-JP">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latin typeface="Arial"/>
            </a:endParaRPr>
          </a:p>
        </p:txBody>
      </p:sp>
      <p:sp>
        <p:nvSpPr>
          <p:cNvPr id="1030" name="Rectangle 6"/>
          <p:cNvSpPr>
            <a:spLocks noGrp="1" noChangeArrowheads="1"/>
          </p:cNvSpPr>
          <p:nvPr>
            <p:ph type="sldNum" sz="quarter" idx="4"/>
          </p:nvPr>
        </p:nvSpPr>
        <p:spPr bwMode="auto">
          <a:xfrm>
            <a:off x="7092462" y="6624638"/>
            <a:ext cx="21336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ea typeface="ＭＳ Ｐゴシック" pitchFamily="50" charset="-128"/>
              </a:defRPr>
            </a:lvl1pPr>
          </a:lstStyle>
          <a:p>
            <a:pPr>
              <a:defRPr/>
            </a:pPr>
            <a:fld id="{94BB9A16-F3BE-4C83-A5C4-FB5122205A4B}" type="slidenum">
              <a:rPr lang="en-US" altLang="ja-JP">
                <a:solidFill>
                  <a:srgbClr val="000000"/>
                </a:solidFill>
                <a:latin typeface="Arial"/>
              </a:rPr>
              <a:pPr>
                <a:defRPr/>
              </a:pPr>
              <a:t>‹#›</a:t>
            </a:fld>
            <a:endParaRPr lang="en-US" altLang="ja-JP">
              <a:solidFill>
                <a:srgbClr val="000000"/>
              </a:solidFill>
              <a:latin typeface="Arial"/>
            </a:endParaRPr>
          </a:p>
        </p:txBody>
      </p:sp>
    </p:spTree>
    <p:extLst>
      <p:ext uri="{BB962C8B-B14F-4D97-AF65-F5344CB8AC3E}">
        <p14:creationId xmlns:p14="http://schemas.microsoft.com/office/powerpoint/2010/main" val="2207220455"/>
      </p:ext>
    </p:extLst>
  </p:cSld>
  <p:clrMap bg1="lt1" tx1="dk1" bg2="lt2" tx2="dk2" accent1="accent1" accent2="accent2" accent3="accent3" accent4="accent4" accent5="accent5" accent6="accent6" hlink="hlink" folHlink="folHlink"/>
  <p:sldLayoutIdLst>
    <p:sldLayoutId id="2147485094" r:id="rId1"/>
    <p:sldLayoutId id="2147485095" r:id="rId2"/>
    <p:sldLayoutId id="2147485096" r:id="rId3"/>
    <p:sldLayoutId id="2147485097" r:id="rId4"/>
    <p:sldLayoutId id="2147485098" r:id="rId5"/>
    <p:sldLayoutId id="2147485099" r:id="rId6"/>
    <p:sldLayoutId id="2147485100" r:id="rId7"/>
    <p:sldLayoutId id="2147485101" r:id="rId8"/>
    <p:sldLayoutId id="2147485102" r:id="rId9"/>
    <p:sldLayoutId id="2147485103" r:id="rId10"/>
    <p:sldLayoutId id="2147485104" r:id="rId11"/>
    <p:sldLayoutId id="2147485105" r:id="rId12"/>
    <p:sldLayoutId id="2147485106"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5"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6" tIns="45600" rIns="91176" bIns="4560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57205"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6" tIns="45600" rIns="91176" bIns="4560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11748" name="Rectangle 4"/>
          <p:cNvSpPr>
            <a:spLocks noGrp="1" noChangeArrowheads="1"/>
          </p:cNvSpPr>
          <p:nvPr>
            <p:ph type="dt" sz="half" idx="2"/>
          </p:nvPr>
        </p:nvSpPr>
        <p:spPr bwMode="auto">
          <a:xfrm>
            <a:off x="457205" y="6245225"/>
            <a:ext cx="2133600" cy="476250"/>
          </a:xfrm>
          <a:prstGeom prst="rect">
            <a:avLst/>
          </a:prstGeom>
          <a:noFill/>
          <a:ln w="9525">
            <a:noFill/>
            <a:miter lim="800000"/>
            <a:headEnd/>
            <a:tailEnd/>
          </a:ln>
          <a:effectLst/>
        </p:spPr>
        <p:txBody>
          <a:bodyPr vert="horz" wrap="square" lIns="91176" tIns="45600" rIns="91176" bIns="45600" numCol="1" anchor="t" anchorCtr="0" compatLnSpc="1">
            <a:prstTxWarp prst="textNoShape">
              <a:avLst/>
            </a:prstTxWarp>
          </a:bodyPr>
          <a:lstStyle>
            <a:lvl1pPr algn="l">
              <a:defRPr sz="1400" b="0">
                <a:solidFill>
                  <a:schemeClr val="tx1"/>
                </a:solidFill>
                <a:latin typeface="+mn-lt"/>
                <a:ea typeface="+mn-ea"/>
              </a:defRPr>
            </a:lvl1pPr>
          </a:lstStyle>
          <a:p>
            <a:pPr>
              <a:defRPr/>
            </a:pPr>
            <a:endParaRPr lang="en-US" altLang="ja-JP"/>
          </a:p>
        </p:txBody>
      </p:sp>
      <p:sp>
        <p:nvSpPr>
          <p:cNvPr id="1311749" name="Rectangle 5"/>
          <p:cNvSpPr>
            <a:spLocks noGrp="1" noChangeArrowheads="1"/>
          </p:cNvSpPr>
          <p:nvPr>
            <p:ph type="ftr" sz="quarter" idx="3"/>
          </p:nvPr>
        </p:nvSpPr>
        <p:spPr bwMode="auto">
          <a:xfrm>
            <a:off x="3124205" y="6245225"/>
            <a:ext cx="2895600" cy="476250"/>
          </a:xfrm>
          <a:prstGeom prst="rect">
            <a:avLst/>
          </a:prstGeom>
          <a:noFill/>
          <a:ln w="9525">
            <a:noFill/>
            <a:miter lim="800000"/>
            <a:headEnd/>
            <a:tailEnd/>
          </a:ln>
          <a:effectLst/>
        </p:spPr>
        <p:txBody>
          <a:bodyPr vert="horz" wrap="square" lIns="91176" tIns="45600" rIns="91176" bIns="45600" numCol="1" anchor="t" anchorCtr="0" compatLnSpc="1">
            <a:prstTxWarp prst="textNoShape">
              <a:avLst/>
            </a:prstTxWarp>
          </a:bodyPr>
          <a:lstStyle>
            <a:lvl1pPr algn="ctr">
              <a:defRPr sz="1400" b="0">
                <a:solidFill>
                  <a:schemeClr val="tx1"/>
                </a:solidFill>
                <a:latin typeface="+mn-lt"/>
                <a:ea typeface="+mn-ea"/>
              </a:defRPr>
            </a:lvl1pPr>
          </a:lstStyle>
          <a:p>
            <a:pPr>
              <a:defRPr/>
            </a:pPr>
            <a:endParaRPr lang="en-US" altLang="ja-JP"/>
          </a:p>
        </p:txBody>
      </p:sp>
      <p:sp>
        <p:nvSpPr>
          <p:cNvPr id="1311750" name="Rectangle 6"/>
          <p:cNvSpPr>
            <a:spLocks noGrp="1" noChangeArrowheads="1"/>
          </p:cNvSpPr>
          <p:nvPr>
            <p:ph type="sldNum" sz="quarter" idx="4"/>
          </p:nvPr>
        </p:nvSpPr>
        <p:spPr bwMode="auto">
          <a:xfrm>
            <a:off x="6553205" y="6245225"/>
            <a:ext cx="2133600" cy="476250"/>
          </a:xfrm>
          <a:prstGeom prst="rect">
            <a:avLst/>
          </a:prstGeom>
          <a:noFill/>
          <a:ln w="9525">
            <a:noFill/>
            <a:miter lim="800000"/>
            <a:headEnd/>
            <a:tailEnd/>
          </a:ln>
          <a:effectLst/>
        </p:spPr>
        <p:txBody>
          <a:bodyPr vert="horz" wrap="square" lIns="91176" tIns="45600" rIns="91176" bIns="45600" numCol="1" anchor="t" anchorCtr="0" compatLnSpc="1">
            <a:prstTxWarp prst="textNoShape">
              <a:avLst/>
            </a:prstTxWarp>
          </a:bodyPr>
          <a:lstStyle>
            <a:lvl1pPr algn="r">
              <a:defRPr sz="1400" b="0">
                <a:solidFill>
                  <a:schemeClr val="tx1"/>
                </a:solidFill>
                <a:latin typeface="+mn-lt"/>
                <a:ea typeface="+mn-ea"/>
              </a:defRPr>
            </a:lvl1pPr>
          </a:lstStyle>
          <a:p>
            <a:pPr>
              <a:defRPr/>
            </a:pPr>
            <a:fld id="{F7D767A9-69D6-4417-8BCB-3ABF88F8240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Lst>
  <p:transition spd="med">
    <p:blinds/>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4242" name="タイトル プレースホルダー 1"/>
          <p:cNvSpPr>
            <a:spLocks noGrp="1"/>
          </p:cNvSpPr>
          <p:nvPr>
            <p:ph type="title"/>
          </p:nvPr>
        </p:nvSpPr>
        <p:spPr bwMode="auto">
          <a:xfrm>
            <a:off x="457205"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94243" name="テキスト プレースホルダー 2"/>
          <p:cNvSpPr>
            <a:spLocks noGrp="1"/>
          </p:cNvSpPr>
          <p:nvPr>
            <p:ph type="body" idx="1"/>
          </p:nvPr>
        </p:nvSpPr>
        <p:spPr bwMode="auto">
          <a:xfrm>
            <a:off x="457205"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5" y="6356590"/>
            <a:ext cx="2133600" cy="365125"/>
          </a:xfrm>
          <a:prstGeom prst="rect">
            <a:avLst/>
          </a:prstGeom>
        </p:spPr>
        <p:txBody>
          <a:bodyPr vert="horz" lIns="91440" tIns="45720" rIns="91440" bIns="45720" rtlCol="0" anchor="ctr"/>
          <a:lstStyle>
            <a:lvl1pPr algn="l">
              <a:defRPr sz="1200">
                <a:solidFill>
                  <a:srgbClr val="000000">
                    <a:tint val="75000"/>
                  </a:srgbClr>
                </a:solidFill>
                <a:latin typeface="Arial" charset="0"/>
                <a:ea typeface="+mn-ea"/>
              </a:defRPr>
            </a:lvl1pPr>
          </a:lstStyle>
          <a:p>
            <a:pPr>
              <a:defRPr/>
            </a:pPr>
            <a:fld id="{1824134B-553F-48D9-BDBD-EECE082C45BC}" type="datetimeFigureOut">
              <a:rPr lang="ja-JP" altLang="en-US"/>
              <a:pPr>
                <a:defRPr/>
              </a:pPr>
              <a:t>2017/10/3</a:t>
            </a:fld>
            <a:endParaRPr lang="ja-JP" altLang="en-US"/>
          </a:p>
        </p:txBody>
      </p:sp>
      <p:sp>
        <p:nvSpPr>
          <p:cNvPr id="5" name="フッター プレースホルダー 4"/>
          <p:cNvSpPr>
            <a:spLocks noGrp="1"/>
          </p:cNvSpPr>
          <p:nvPr>
            <p:ph type="ftr" sz="quarter" idx="3"/>
          </p:nvPr>
        </p:nvSpPr>
        <p:spPr>
          <a:xfrm>
            <a:off x="3124205" y="6356590"/>
            <a:ext cx="2895600" cy="365125"/>
          </a:xfrm>
          <a:prstGeom prst="rect">
            <a:avLst/>
          </a:prstGeom>
        </p:spPr>
        <p:txBody>
          <a:bodyPr vert="horz" lIns="91440" tIns="45720" rIns="91440" bIns="45720" rtlCol="0" anchor="ctr"/>
          <a:lstStyle>
            <a:lvl1pPr algn="ctr">
              <a:defRPr sz="1200">
                <a:solidFill>
                  <a:srgbClr val="000000">
                    <a:tint val="75000"/>
                  </a:srgbClr>
                </a:solidFill>
                <a:latin typeface="Arial" charset="0"/>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5" y="6356590"/>
            <a:ext cx="2133600" cy="365125"/>
          </a:xfrm>
          <a:prstGeom prst="rect">
            <a:avLst/>
          </a:prstGeom>
        </p:spPr>
        <p:txBody>
          <a:bodyPr vert="horz" lIns="91440" tIns="45720" rIns="91440" bIns="45720" rtlCol="0" anchor="ctr"/>
          <a:lstStyle>
            <a:lvl1pPr algn="r">
              <a:defRPr sz="1200">
                <a:solidFill>
                  <a:srgbClr val="000000">
                    <a:tint val="75000"/>
                  </a:srgbClr>
                </a:solidFill>
                <a:latin typeface="Arial" charset="0"/>
                <a:ea typeface="+mn-ea"/>
              </a:defRPr>
            </a:lvl1pPr>
          </a:lstStyle>
          <a:p>
            <a:pPr>
              <a:defRPr/>
            </a:pPr>
            <a:fld id="{23AA7174-5F61-4D4F-971A-B45AFD9BE3F9}" type="slidenum">
              <a:rPr lang="ja-JP" altLang="en-US"/>
              <a:pPr>
                <a:defRPr/>
              </a:pPr>
              <a:t>‹#›</a:t>
            </a:fld>
            <a:endParaRPr lang="ja-JP" altLang="en-US"/>
          </a:p>
        </p:txBody>
      </p:sp>
    </p:spTree>
    <p:extLst>
      <p:ext uri="{BB962C8B-B14F-4D97-AF65-F5344CB8AC3E}">
        <p14:creationId xmlns:p14="http://schemas.microsoft.com/office/powerpoint/2010/main" val="2225598"/>
      </p:ext>
    </p:extLst>
  </p:cSld>
  <p:clrMap bg1="lt1" tx1="dk1" bg2="lt2" tx2="dk2" accent1="accent1" accent2="accent2" accent3="accent3" accent4="accent4" accent5="accent5" accent6="accent6" hlink="hlink" folHlink="folHlink"/>
  <p:sldLayoutIdLst>
    <p:sldLayoutId id="2147484977" r:id="rId1"/>
    <p:sldLayoutId id="2147484978" r:id="rId2"/>
    <p:sldLayoutId id="2147484979" r:id="rId3"/>
    <p:sldLayoutId id="2147484980" r:id="rId4"/>
    <p:sldLayoutId id="2147484981" r:id="rId5"/>
    <p:sldLayoutId id="2147484982" r:id="rId6"/>
    <p:sldLayoutId id="2147484983" r:id="rId7"/>
    <p:sldLayoutId id="2147484984" r:id="rId8"/>
    <p:sldLayoutId id="2147484985" r:id="rId9"/>
    <p:sldLayoutId id="2147484986" r:id="rId10"/>
    <p:sldLayoutId id="2147484987" r:id="rId11"/>
    <p:sldLayoutId id="2147484988" r:id="rId12"/>
    <p:sldLayoutId id="2147484989" r:id="rId13"/>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4242"/>
                                        </p:tgtEl>
                                        <p:attrNameLst>
                                          <p:attrName>style.visibility</p:attrName>
                                        </p:attrNameLst>
                                      </p:cBhvr>
                                      <p:to>
                                        <p:strVal val="visible"/>
                                      </p:to>
                                    </p:set>
                                    <p:animEffect transition="in" filter="fade">
                                      <p:cBhvr>
                                        <p:cTn id="7" dur="2000"/>
                                        <p:tgtEl>
                                          <p:spTgt spid="394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4243"/>
                                        </p:tgtEl>
                                        <p:attrNameLst>
                                          <p:attrName>style.visibility</p:attrName>
                                        </p:attrNameLst>
                                      </p:cBhvr>
                                      <p:to>
                                        <p:strVal val="visible"/>
                                      </p:to>
                                    </p:set>
                                    <p:animEffect transition="in" filter="fade">
                                      <p:cBhvr>
                                        <p:cTn id="10" dur="2000"/>
                                        <p:tgtEl>
                                          <p:spTgt spid="394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p:bldP spid="394243" grpId="0">
        <p:tmplLst>
          <p:tmpl>
            <p:tnLst>
              <p:par>
                <p:cTn presetID="10" presetClass="entr" presetSubtype="0" fill="hold" nodeType="withEffect">
                  <p:stCondLst>
                    <p:cond delay="0"/>
                  </p:stCondLst>
                  <p:childTnLst>
                    <p:set>
                      <p:cBhvr>
                        <p:cTn dur="1" fill="hold">
                          <p:stCondLst>
                            <p:cond delay="0"/>
                          </p:stCondLst>
                        </p:cTn>
                        <p:tgtEl>
                          <p:spTgt spid="394243"/>
                        </p:tgtEl>
                        <p:attrNameLst>
                          <p:attrName>style.visibility</p:attrName>
                        </p:attrNameLst>
                      </p:cBhvr>
                      <p:to>
                        <p:strVal val="visible"/>
                      </p:to>
                    </p:set>
                    <p:animEffect transition="in" filter="fade">
                      <p:cBhvr>
                        <p:cTn dur="2000"/>
                        <p:tgtEl>
                          <p:spTgt spid="394243"/>
                        </p:tgtEl>
                      </p:cBhvr>
                    </p:animEffect>
                  </p:childTnLst>
                </p:cTn>
              </p:par>
            </p:tnLst>
          </p:tmpl>
        </p:tmplLst>
      </p:bldP>
    </p:bldLst>
  </p:timing>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kumimoji="1"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kumimoji="1"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kumimoji="1"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kumimoji="1"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23" y="274638"/>
            <a:ext cx="8229600" cy="1143000"/>
          </a:xfrm>
          <a:prstGeom prst="rect">
            <a:avLst/>
          </a:prstGeom>
          <a:noFill/>
          <a:ln w="9525">
            <a:noFill/>
            <a:miter lim="800000"/>
            <a:headEnd/>
            <a:tailEnd/>
          </a:ln>
        </p:spPr>
        <p:txBody>
          <a:bodyPr vert="horz" wrap="square" lIns="91414" tIns="45706" rIns="91414" bIns="45706"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57223" y="1600206"/>
            <a:ext cx="8229600" cy="4525963"/>
          </a:xfrm>
          <a:prstGeom prst="rect">
            <a:avLst/>
          </a:prstGeom>
          <a:noFill/>
          <a:ln w="9525">
            <a:noFill/>
            <a:miter lim="800000"/>
            <a:headEnd/>
            <a:tailEnd/>
          </a:ln>
        </p:spPr>
        <p:txBody>
          <a:bodyPr vert="horz" wrap="square" lIns="91414" tIns="45706" rIns="91414" bIns="4570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23" y="6245225"/>
            <a:ext cx="2133600" cy="476250"/>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lgn="l">
              <a:spcBef>
                <a:spcPct val="0"/>
              </a:spcBef>
              <a:defRPr sz="1400">
                <a:latin typeface="Arial" charset="0"/>
                <a:ea typeface="ＭＳ Ｐゴシック"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5237558" y="0"/>
            <a:ext cx="3906715" cy="238125"/>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spcBef>
                <a:spcPct val="0"/>
              </a:spcBef>
              <a:defRPr sz="1400">
                <a:latin typeface="Arial" charset="0"/>
                <a:ea typeface="ＭＳ Ｐゴシック" charset="-128"/>
              </a:defRPr>
            </a:lvl1pPr>
          </a:lstStyle>
          <a:p>
            <a:pPr algn="ctr">
              <a:defRPr/>
            </a:pPr>
            <a:r>
              <a:rPr lang="en-US" altLang="ja-JP">
                <a:solidFill>
                  <a:srgbClr val="000000"/>
                </a:solidFill>
              </a:rPr>
              <a:t>資料　分野別講義テキスト「地域生活（身障）」</a:t>
            </a:r>
          </a:p>
        </p:txBody>
      </p:sp>
      <p:sp>
        <p:nvSpPr>
          <p:cNvPr id="1030" name="Rectangle 6"/>
          <p:cNvSpPr>
            <a:spLocks noGrp="1" noChangeArrowheads="1"/>
          </p:cNvSpPr>
          <p:nvPr>
            <p:ph type="sldNum" sz="quarter" idx="4"/>
          </p:nvPr>
        </p:nvSpPr>
        <p:spPr bwMode="auto">
          <a:xfrm>
            <a:off x="6899040" y="6597650"/>
            <a:ext cx="2133600" cy="260350"/>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lgn="r">
              <a:spcBef>
                <a:spcPct val="0"/>
              </a:spcBef>
              <a:defRPr sz="1400">
                <a:latin typeface="+mn-ea"/>
                <a:ea typeface="ＭＳ Ｐゴシック" charset="-128"/>
              </a:defRPr>
            </a:lvl1pPr>
          </a:lstStyle>
          <a:p>
            <a:pPr>
              <a:defRPr/>
            </a:pPr>
            <a:fld id="{0CC7E4EF-5E6E-4E76-8C39-36441EAC46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54566758"/>
      </p:ext>
    </p:extLst>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 id="2147485002" r:id="rId12"/>
    <p:sldLayoutId id="2147485003" r:id="rId13"/>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30188" algn="l" rtl="0" eaLnBrk="0" fontAlgn="base" hangingPunct="0">
        <a:spcBef>
          <a:spcPct val="20000"/>
        </a:spcBef>
        <a:spcAft>
          <a:spcPct val="0"/>
        </a:spcAft>
        <a:buChar char="»"/>
        <a:defRPr kumimoji="1" sz="2000">
          <a:solidFill>
            <a:schemeClr val="tx1"/>
          </a:solidFill>
          <a:latin typeface="+mn-lt"/>
          <a:ea typeface="+mn-ea"/>
        </a:defRPr>
      </a:lvl5pPr>
      <a:lvl6pPr marL="2514600" indent="-230188" algn="l" rtl="0" fontAlgn="base">
        <a:spcBef>
          <a:spcPct val="20000"/>
        </a:spcBef>
        <a:spcAft>
          <a:spcPct val="0"/>
        </a:spcAft>
        <a:buChar char="»"/>
        <a:defRPr kumimoji="1" sz="2000">
          <a:solidFill>
            <a:schemeClr val="tx1"/>
          </a:solidFill>
          <a:latin typeface="+mn-lt"/>
          <a:ea typeface="+mn-ea"/>
        </a:defRPr>
      </a:lvl6pPr>
      <a:lvl7pPr marL="2971800" indent="-230188" algn="l" rtl="0" fontAlgn="base">
        <a:spcBef>
          <a:spcPct val="20000"/>
        </a:spcBef>
        <a:spcAft>
          <a:spcPct val="0"/>
        </a:spcAft>
        <a:buChar char="»"/>
        <a:defRPr kumimoji="1" sz="2000">
          <a:solidFill>
            <a:schemeClr val="tx1"/>
          </a:solidFill>
          <a:latin typeface="+mn-lt"/>
          <a:ea typeface="+mn-ea"/>
        </a:defRPr>
      </a:lvl7pPr>
      <a:lvl8pPr marL="3429000" indent="-230188" algn="l" rtl="0" fontAlgn="base">
        <a:spcBef>
          <a:spcPct val="20000"/>
        </a:spcBef>
        <a:spcAft>
          <a:spcPct val="0"/>
        </a:spcAft>
        <a:buChar char="»"/>
        <a:defRPr kumimoji="1" sz="2000">
          <a:solidFill>
            <a:schemeClr val="tx1"/>
          </a:solidFill>
          <a:latin typeface="+mn-lt"/>
          <a:ea typeface="+mn-ea"/>
        </a:defRPr>
      </a:lvl8pPr>
      <a:lvl9pPr marL="3886200" indent="-23018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23"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1027" name="Rectangle 3"/>
          <p:cNvSpPr>
            <a:spLocks noGrp="1" noChangeArrowheads="1"/>
          </p:cNvSpPr>
          <p:nvPr>
            <p:ph type="body" idx="1"/>
          </p:nvPr>
        </p:nvSpPr>
        <p:spPr bwMode="auto">
          <a:xfrm>
            <a:off x="457223"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94212" name="Rectangle 4"/>
          <p:cNvSpPr>
            <a:spLocks noGrp="1" noChangeArrowheads="1"/>
          </p:cNvSpPr>
          <p:nvPr>
            <p:ph type="dt" sz="half" idx="2"/>
          </p:nvPr>
        </p:nvSpPr>
        <p:spPr bwMode="auto">
          <a:xfrm>
            <a:off x="45722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fld id="{0E408B9E-D04C-4B70-8EA4-C668880AF570}" type="datetime1">
              <a:rPr lang="ja-JP" altLang="en-US">
                <a:solidFill>
                  <a:srgbClr val="000000"/>
                </a:solidFill>
              </a:rPr>
              <a:pPr>
                <a:defRPr/>
              </a:pPr>
              <a:t>2017/10/3</a:t>
            </a:fld>
            <a:endParaRPr lang="en-US" altLang="ja-JP">
              <a:solidFill>
                <a:srgbClr val="000000"/>
              </a:solidFill>
            </a:endParaRPr>
          </a:p>
        </p:txBody>
      </p:sp>
      <p:sp>
        <p:nvSpPr>
          <p:cNvPr id="94213" name="Rectangle 5"/>
          <p:cNvSpPr>
            <a:spLocks noGrp="1" noChangeArrowheads="1"/>
          </p:cNvSpPr>
          <p:nvPr>
            <p:ph type="ftr" sz="quarter" idx="3"/>
          </p:nvPr>
        </p:nvSpPr>
        <p:spPr bwMode="auto">
          <a:xfrm>
            <a:off x="3124223"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US" altLang="ja-JP">
              <a:solidFill>
                <a:srgbClr val="000000"/>
              </a:solidFill>
            </a:endParaRPr>
          </a:p>
        </p:txBody>
      </p:sp>
      <p:sp>
        <p:nvSpPr>
          <p:cNvPr id="94214" name="Rectangle 6"/>
          <p:cNvSpPr>
            <a:spLocks noGrp="1" noChangeArrowheads="1"/>
          </p:cNvSpPr>
          <p:nvPr>
            <p:ph type="sldNum" sz="quarter" idx="4"/>
          </p:nvPr>
        </p:nvSpPr>
        <p:spPr bwMode="auto">
          <a:xfrm>
            <a:off x="655322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19CE1E1A-D321-4887-B42C-087597FD0CB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82519462"/>
      </p:ext>
    </p:extLst>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4242" name="タイトル プレースホルダー 1"/>
          <p:cNvSpPr>
            <a:spLocks noGrp="1"/>
          </p:cNvSpPr>
          <p:nvPr>
            <p:ph type="title"/>
          </p:nvPr>
        </p:nvSpPr>
        <p:spPr bwMode="auto">
          <a:xfrm>
            <a:off x="457205"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94243" name="テキスト プレースホルダー 2"/>
          <p:cNvSpPr>
            <a:spLocks noGrp="1"/>
          </p:cNvSpPr>
          <p:nvPr>
            <p:ph type="body" idx="1"/>
          </p:nvPr>
        </p:nvSpPr>
        <p:spPr bwMode="auto">
          <a:xfrm>
            <a:off x="457205"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5" y="6356578"/>
            <a:ext cx="2133600" cy="365125"/>
          </a:xfrm>
          <a:prstGeom prst="rect">
            <a:avLst/>
          </a:prstGeom>
        </p:spPr>
        <p:txBody>
          <a:bodyPr vert="horz" lIns="91440" tIns="45720" rIns="91440" bIns="45720" rtlCol="0" anchor="ctr"/>
          <a:lstStyle>
            <a:lvl1pPr algn="l">
              <a:defRPr sz="1200">
                <a:solidFill>
                  <a:srgbClr val="000000">
                    <a:tint val="75000"/>
                  </a:srgbClr>
                </a:solidFill>
                <a:latin typeface="Arial" charset="0"/>
                <a:ea typeface="+mn-ea"/>
              </a:defRPr>
            </a:lvl1pPr>
          </a:lstStyle>
          <a:p>
            <a:pPr>
              <a:defRPr/>
            </a:pPr>
            <a:fld id="{1824134B-553F-48D9-BDBD-EECE082C45BC}" type="datetimeFigureOut">
              <a:rPr lang="ja-JP" altLang="en-US"/>
              <a:pPr>
                <a:defRPr/>
              </a:pPr>
              <a:t>2017/10/3</a:t>
            </a:fld>
            <a:endParaRPr lang="ja-JP" altLang="en-US"/>
          </a:p>
        </p:txBody>
      </p:sp>
      <p:sp>
        <p:nvSpPr>
          <p:cNvPr id="5" name="フッター プレースホルダー 4"/>
          <p:cNvSpPr>
            <a:spLocks noGrp="1"/>
          </p:cNvSpPr>
          <p:nvPr>
            <p:ph type="ftr" sz="quarter" idx="3"/>
          </p:nvPr>
        </p:nvSpPr>
        <p:spPr>
          <a:xfrm>
            <a:off x="3124205" y="6356578"/>
            <a:ext cx="2895600" cy="365125"/>
          </a:xfrm>
          <a:prstGeom prst="rect">
            <a:avLst/>
          </a:prstGeom>
        </p:spPr>
        <p:txBody>
          <a:bodyPr vert="horz" lIns="91440" tIns="45720" rIns="91440" bIns="45720" rtlCol="0" anchor="ctr"/>
          <a:lstStyle>
            <a:lvl1pPr algn="ctr">
              <a:defRPr sz="1200">
                <a:solidFill>
                  <a:srgbClr val="000000">
                    <a:tint val="75000"/>
                  </a:srgbClr>
                </a:solidFill>
                <a:latin typeface="Arial" charset="0"/>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5" y="6356578"/>
            <a:ext cx="2133600" cy="365125"/>
          </a:xfrm>
          <a:prstGeom prst="rect">
            <a:avLst/>
          </a:prstGeom>
        </p:spPr>
        <p:txBody>
          <a:bodyPr vert="horz" lIns="91440" tIns="45720" rIns="91440" bIns="45720" rtlCol="0" anchor="ctr"/>
          <a:lstStyle>
            <a:lvl1pPr algn="r">
              <a:defRPr sz="1200">
                <a:solidFill>
                  <a:srgbClr val="000000">
                    <a:tint val="75000"/>
                  </a:srgbClr>
                </a:solidFill>
                <a:latin typeface="Arial" charset="0"/>
                <a:ea typeface="+mn-ea"/>
              </a:defRPr>
            </a:lvl1pPr>
          </a:lstStyle>
          <a:p>
            <a:pPr>
              <a:defRPr/>
            </a:pPr>
            <a:fld id="{23AA7174-5F61-4D4F-971A-B45AFD9BE3F9}" type="slidenum">
              <a:rPr lang="ja-JP" altLang="en-US"/>
              <a:pPr>
                <a:defRPr/>
              </a:pPr>
              <a:t>‹#›</a:t>
            </a:fld>
            <a:endParaRPr lang="ja-JP" altLang="en-US"/>
          </a:p>
        </p:txBody>
      </p:sp>
    </p:spTree>
    <p:extLst>
      <p:ext uri="{BB962C8B-B14F-4D97-AF65-F5344CB8AC3E}">
        <p14:creationId xmlns:p14="http://schemas.microsoft.com/office/powerpoint/2010/main" val="2978247599"/>
      </p:ext>
    </p:extLst>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4" r:id="rId8"/>
    <p:sldLayoutId id="2147485025" r:id="rId9"/>
    <p:sldLayoutId id="2147485026" r:id="rId10"/>
    <p:sldLayoutId id="2147485027" r:id="rId11"/>
    <p:sldLayoutId id="2147485028" r:id="rId12"/>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4242"/>
                                        </p:tgtEl>
                                        <p:attrNameLst>
                                          <p:attrName>style.visibility</p:attrName>
                                        </p:attrNameLst>
                                      </p:cBhvr>
                                      <p:to>
                                        <p:strVal val="visible"/>
                                      </p:to>
                                    </p:set>
                                    <p:animEffect transition="in" filter="fade">
                                      <p:cBhvr>
                                        <p:cTn id="7" dur="2000"/>
                                        <p:tgtEl>
                                          <p:spTgt spid="394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4243"/>
                                        </p:tgtEl>
                                        <p:attrNameLst>
                                          <p:attrName>style.visibility</p:attrName>
                                        </p:attrNameLst>
                                      </p:cBhvr>
                                      <p:to>
                                        <p:strVal val="visible"/>
                                      </p:to>
                                    </p:set>
                                    <p:animEffect transition="in" filter="fade">
                                      <p:cBhvr>
                                        <p:cTn id="10" dur="2000"/>
                                        <p:tgtEl>
                                          <p:spTgt spid="394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p:bldP spid="394243" grpId="0">
        <p:tmplLst>
          <p:tmpl>
            <p:tnLst>
              <p:par>
                <p:cTn presetID="10" presetClass="entr" presetSubtype="0" fill="hold" nodeType="withEffect">
                  <p:stCondLst>
                    <p:cond delay="0"/>
                  </p:stCondLst>
                  <p:childTnLst>
                    <p:set>
                      <p:cBhvr>
                        <p:cTn dur="1" fill="hold">
                          <p:stCondLst>
                            <p:cond delay="0"/>
                          </p:stCondLst>
                        </p:cTn>
                        <p:tgtEl>
                          <p:spTgt spid="394243"/>
                        </p:tgtEl>
                        <p:attrNameLst>
                          <p:attrName>style.visibility</p:attrName>
                        </p:attrNameLst>
                      </p:cBhvr>
                      <p:to>
                        <p:strVal val="visible"/>
                      </p:to>
                    </p:set>
                    <p:animEffect transition="in" filter="fade">
                      <p:cBhvr>
                        <p:cTn dur="2000"/>
                        <p:tgtEl>
                          <p:spTgt spid="394243"/>
                        </p:tgtEl>
                      </p:cBhvr>
                    </p:animEffect>
                  </p:childTnLst>
                </p:cTn>
              </p:par>
            </p:tnLst>
          </p:tmpl>
        </p:tmplLst>
      </p:bldP>
    </p:bldLst>
  </p:timing>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kumimoji="1"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kumimoji="1"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kumimoji="1"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kumimoji="1"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8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C67223-53C3-424F-B824-E399767A52A5}" type="datetimeFigureOut">
              <a:rPr lang="ja-JP" altLang="en-US" smtClean="0">
                <a:solidFill>
                  <a:prstClr val="black">
                    <a:tint val="75000"/>
                  </a:prstClr>
                </a:solidFill>
                <a:latin typeface="Calibri"/>
                <a:ea typeface="ＭＳ Ｐゴシック"/>
              </a:rPr>
              <a:pPr fontAlgn="auto">
                <a:spcBef>
                  <a:spcPts val="0"/>
                </a:spcBef>
                <a:spcAft>
                  <a:spcPts val="0"/>
                </a:spcAft>
              </a:pPr>
              <a:t>2017/10/3</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8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8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F723A48-C93E-42C1-9F67-F61CF3564EEA}"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059526731"/>
      </p:ext>
    </p:extLst>
  </p:cSld>
  <p:clrMap bg1="lt1" tx1="dk1" bg2="lt2" tx2="dk2" accent1="accent1" accent2="accent2" accent3="accent3" accent4="accent4" accent5="accent5" accent6="accent6" hlink="hlink" folHlink="folHlink"/>
  <p:sldLayoutIdLst>
    <p:sldLayoutId id="2147485031" r:id="rId1"/>
    <p:sldLayoutId id="2147485032" r:id="rId2"/>
    <p:sldLayoutId id="2147485033" r:id="rId3"/>
    <p:sldLayoutId id="2147485034" r:id="rId4"/>
    <p:sldLayoutId id="2147485035" r:id="rId5"/>
    <p:sldLayoutId id="2147485036" r:id="rId6"/>
    <p:sldLayoutId id="2147485037" r:id="rId7"/>
    <p:sldLayoutId id="2147485038" r:id="rId8"/>
    <p:sldLayoutId id="2147485039" r:id="rId9"/>
    <p:sldLayoutId id="2147485040" r:id="rId10"/>
    <p:sldLayoutId id="2147485041" r:id="rId11"/>
    <p:sldLayoutId id="2147485054"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0000">
            <a:alpha val="18000"/>
          </a:srgb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8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C67223-53C3-424F-B824-E399767A52A5}" type="datetimeFigureOut">
              <a:rPr lang="ja-JP" altLang="en-US" smtClean="0">
                <a:solidFill>
                  <a:prstClr val="black">
                    <a:tint val="75000"/>
                  </a:prstClr>
                </a:solidFill>
                <a:latin typeface="Calibri"/>
                <a:ea typeface="ＭＳ Ｐゴシック"/>
              </a:rPr>
              <a:pPr fontAlgn="auto">
                <a:spcBef>
                  <a:spcPts val="0"/>
                </a:spcBef>
                <a:spcAft>
                  <a:spcPts val="0"/>
                </a:spcAft>
              </a:pPr>
              <a:t>2017/10/3</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8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8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F723A48-C93E-42C1-9F67-F61CF3564EEA}"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46152716"/>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E806411-B8B3-43BD-90F4-FAF50A99004B}" type="datetimeFigureOut">
              <a:rPr lang="ja-JP" altLang="en-US" smtClean="0">
                <a:solidFill>
                  <a:prstClr val="black">
                    <a:tint val="75000"/>
                  </a:prstClr>
                </a:solidFill>
                <a:latin typeface="Calibri"/>
                <a:ea typeface="ＭＳ Ｐゴシック"/>
              </a:rPr>
              <a:pPr fontAlgn="auto">
                <a:spcBef>
                  <a:spcPts val="0"/>
                </a:spcBef>
                <a:spcAft>
                  <a:spcPts val="0"/>
                </a:spcAft>
              </a:pPr>
              <a:t>2017/10/3</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6B69F8A-BB4B-4DCE-8E02-296B5843514D}"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470667463"/>
      </p:ext>
    </p:extLst>
  </p:cSld>
  <p:clrMap bg1="lt1" tx1="dk1" bg2="lt2" tx2="dk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 id="2147485062" r:id="rId7"/>
    <p:sldLayoutId id="2147485063" r:id="rId8"/>
    <p:sldLayoutId id="2147485064" r:id="rId9"/>
    <p:sldLayoutId id="2147485065" r:id="rId10"/>
    <p:sldLayoutId id="214748506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00.xml.rels><?xml version="1.0" encoding="UTF-8" standalone="yes"?>
<Relationships xmlns="http://schemas.openxmlformats.org/package/2006/relationships"><Relationship Id="rId2" Type="http://schemas.openxmlformats.org/officeDocument/2006/relationships/image" Target="../media/image96.gif"/><Relationship Id="rId1" Type="http://schemas.openxmlformats.org/officeDocument/2006/relationships/slideLayout" Target="../slideLayouts/slideLayout7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0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9.xml"/></Relationships>
</file>

<file path=ppt/slides/_rels/slide10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2.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99.jpeg"/><Relationship Id="rId1" Type="http://schemas.openxmlformats.org/officeDocument/2006/relationships/slideLayout" Target="../slideLayouts/slideLayout7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9.xml"/></Relationships>
</file>

<file path=ppt/slides/_rels/slide117.xml.rels><?xml version="1.0" encoding="UTF-8" standalone="yes"?>
<Relationships xmlns="http://schemas.openxmlformats.org/package/2006/relationships"><Relationship Id="rId2" Type="http://schemas.openxmlformats.org/officeDocument/2006/relationships/image" Target="../media/image102.gif"/><Relationship Id="rId1" Type="http://schemas.openxmlformats.org/officeDocument/2006/relationships/slideLayout" Target="../slideLayouts/slideLayout7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25.xml.rels><?xml version="1.0" encoding="UTF-8" standalone="yes"?>
<Relationships xmlns="http://schemas.openxmlformats.org/package/2006/relationships"><Relationship Id="rId3" Type="http://schemas.openxmlformats.org/officeDocument/2006/relationships/image" Target="../media/image104.jpeg"/><Relationship Id="rId7" Type="http://schemas.openxmlformats.org/officeDocument/2006/relationships/image" Target="../media/image108.png"/><Relationship Id="rId2" Type="http://schemas.openxmlformats.org/officeDocument/2006/relationships/image" Target="../media/image103.jpeg"/><Relationship Id="rId1" Type="http://schemas.openxmlformats.org/officeDocument/2006/relationships/slideLayout" Target="../slideLayouts/slideLayout13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1.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hemeOverride" Target="../theme/themeOverride2.x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5.gif"/></Relationships>
</file>

<file path=ppt/slides/_rels/slide5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emf"/></Relationships>
</file>

<file path=ppt/slides/_rels/slide5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3.png"/><Relationship Id="rId7" Type="http://schemas.openxmlformats.org/officeDocument/2006/relationships/image" Target="../media/image18.emf"/><Relationship Id="rId12"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17.emf"/><Relationship Id="rId11" Type="http://schemas.openxmlformats.org/officeDocument/2006/relationships/image" Target="../media/image22.png"/><Relationship Id="rId5" Type="http://schemas.openxmlformats.org/officeDocument/2006/relationships/image" Target="../media/image15.emf"/><Relationship Id="rId10" Type="http://schemas.openxmlformats.org/officeDocument/2006/relationships/image" Target="../media/image21.emf"/><Relationship Id="rId4" Type="http://schemas.openxmlformats.org/officeDocument/2006/relationships/image" Target="../media/image14.emf"/><Relationship Id="rId9" Type="http://schemas.openxmlformats.org/officeDocument/2006/relationships/image" Target="../media/image20.emf"/></Relationships>
</file>

<file path=ppt/slides/_rels/slide5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4.emf"/><Relationship Id="rId7"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hyperlink" Target="http://www.pref.oita.jp/soshiki/12500/noruzo.html" TargetMode="External"/><Relationship Id="rId11" Type="http://schemas.openxmlformats.org/officeDocument/2006/relationships/image" Target="../media/image30.emf"/><Relationship Id="rId5" Type="http://schemas.openxmlformats.org/officeDocument/2006/relationships/image" Target="../media/image26.emf"/><Relationship Id="rId10" Type="http://schemas.openxmlformats.org/officeDocument/2006/relationships/image" Target="../media/image29.png"/><Relationship Id="rId4" Type="http://schemas.openxmlformats.org/officeDocument/2006/relationships/image" Target="../media/image25.emf"/><Relationship Id="rId9" Type="http://schemas.openxmlformats.org/officeDocument/2006/relationships/image" Target="../media/image28.png"/></Relationships>
</file>

<file path=ppt/slides/_rels/slide5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5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57.wmf"/><Relationship Id="rId18" Type="http://schemas.openxmlformats.org/officeDocument/2006/relationships/image" Target="../media/image62.gif"/><Relationship Id="rId3" Type="http://schemas.openxmlformats.org/officeDocument/2006/relationships/image" Target="../media/image48.wmf"/><Relationship Id="rId7" Type="http://schemas.openxmlformats.org/officeDocument/2006/relationships/image" Target="../media/image52.wmf"/><Relationship Id="rId12" Type="http://schemas.openxmlformats.org/officeDocument/2006/relationships/image" Target="../media/image56.wmf"/><Relationship Id="rId17" Type="http://schemas.openxmlformats.org/officeDocument/2006/relationships/image" Target="../media/image61.wmf"/><Relationship Id="rId2" Type="http://schemas.openxmlformats.org/officeDocument/2006/relationships/notesSlide" Target="../notesSlides/notesSlide50.xml"/><Relationship Id="rId16" Type="http://schemas.openxmlformats.org/officeDocument/2006/relationships/image" Target="../media/image60.wmf"/><Relationship Id="rId1" Type="http://schemas.openxmlformats.org/officeDocument/2006/relationships/slideLayout" Target="../slideLayouts/slideLayout7.xml"/><Relationship Id="rId6" Type="http://schemas.openxmlformats.org/officeDocument/2006/relationships/image" Target="../media/image51.wmf"/><Relationship Id="rId11" Type="http://schemas.openxmlformats.org/officeDocument/2006/relationships/image" Target="../media/image55.wmf"/><Relationship Id="rId5" Type="http://schemas.openxmlformats.org/officeDocument/2006/relationships/image" Target="../media/image50.wmf"/><Relationship Id="rId15" Type="http://schemas.openxmlformats.org/officeDocument/2006/relationships/image" Target="../media/image59.wmf"/><Relationship Id="rId10" Type="http://schemas.openxmlformats.org/officeDocument/2006/relationships/image" Target="../media/image54.wmf"/><Relationship Id="rId4" Type="http://schemas.openxmlformats.org/officeDocument/2006/relationships/image" Target="../media/image49.wmf"/><Relationship Id="rId9" Type="http://schemas.openxmlformats.org/officeDocument/2006/relationships/image" Target="../media/image53.wmf"/><Relationship Id="rId14" Type="http://schemas.openxmlformats.org/officeDocument/2006/relationships/image" Target="../media/image58.w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7.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slides/_rels/slide82.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image" Target="../media/image75.jpg"/><Relationship Id="rId4" Type="http://schemas.openxmlformats.org/officeDocument/2006/relationships/image" Target="../media/image74.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78.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9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3.xml"/><Relationship Id="rId1" Type="http://schemas.openxmlformats.org/officeDocument/2006/relationships/slideLayout" Target="../slideLayouts/slideLayout91.xml"/><Relationship Id="rId4" Type="http://schemas.openxmlformats.org/officeDocument/2006/relationships/image" Target="../media/image84.gif"/></Relationships>
</file>

<file path=ppt/slides/_rels/slide9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jpeg"/><Relationship Id="rId3" Type="http://schemas.openxmlformats.org/officeDocument/2006/relationships/image" Target="../media/image85.jpeg"/><Relationship Id="rId7" Type="http://schemas.openxmlformats.org/officeDocument/2006/relationships/image" Target="../media/image89.wmf"/><Relationship Id="rId12" Type="http://schemas.openxmlformats.org/officeDocument/2006/relationships/image" Target="../media/image94.png"/><Relationship Id="rId2" Type="http://schemas.openxmlformats.org/officeDocument/2006/relationships/notesSlide" Target="../notesSlides/notesSlide64.xml"/><Relationship Id="rId1" Type="http://schemas.openxmlformats.org/officeDocument/2006/relationships/slideLayout" Target="../slideLayouts/slideLayout91.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jpeg"/><Relationship Id="rId4" Type="http://schemas.openxmlformats.org/officeDocument/2006/relationships/image" Target="../media/image86.jpeg"/><Relationship Id="rId9" Type="http://schemas.openxmlformats.org/officeDocument/2006/relationships/image" Target="../media/image9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AutoShape 2"/>
          <p:cNvSpPr>
            <a:spLocks noChangeArrowheads="1"/>
          </p:cNvSpPr>
          <p:nvPr/>
        </p:nvSpPr>
        <p:spPr bwMode="auto">
          <a:xfrm>
            <a:off x="680865" y="2205038"/>
            <a:ext cx="8106079" cy="1511994"/>
          </a:xfrm>
          <a:prstGeom prst="rtTriangle">
            <a:avLst/>
          </a:prstGeom>
          <a:gradFill rotWithShape="1">
            <a:gsLst>
              <a:gs pos="0">
                <a:srgbClr val="FFFFE9"/>
              </a:gs>
              <a:gs pos="100000">
                <a:srgbClr val="FFFFB9"/>
              </a:gs>
            </a:gsLst>
            <a:lin ang="5400000" scaled="1"/>
          </a:gradFill>
          <a:ln w="12700" algn="ctr">
            <a:noFill/>
            <a:miter lim="800000"/>
            <a:headEnd/>
            <a:tailEnd/>
          </a:ln>
        </p:spPr>
        <p:txBody>
          <a:bodyPr wrap="none" lIns="74295" tIns="8890" rIns="74295" bIns="8890" anchor="ctr"/>
          <a:lstStyle/>
          <a:p>
            <a:pPr algn="ctr">
              <a:spcBef>
                <a:spcPct val="20000"/>
              </a:spcBef>
            </a:pPr>
            <a:endParaRPr lang="ja-JP" altLang="en-US" sz="1600" dirty="0">
              <a:solidFill>
                <a:srgbClr val="000000"/>
              </a:solidFill>
              <a:latin typeface="HGPｺﾞｼｯｸE" panose="020B0900000000000000" pitchFamily="50" charset="-128"/>
              <a:ea typeface="HGPｺﾞｼｯｸE" panose="020B0900000000000000" pitchFamily="50" charset="-128"/>
            </a:endParaRPr>
          </a:p>
        </p:txBody>
      </p:sp>
      <p:sp>
        <p:nvSpPr>
          <p:cNvPr id="46084" name="Rectangle 3"/>
          <p:cNvSpPr>
            <a:spLocks noGrp="1" noChangeArrowheads="1"/>
          </p:cNvSpPr>
          <p:nvPr>
            <p:ph type="ctrTitle"/>
          </p:nvPr>
        </p:nvSpPr>
        <p:spPr/>
        <p:txBody>
          <a:bodyPr/>
          <a:lstStyle/>
          <a:p>
            <a:pPr eaLnBrk="1" hangingPunct="1"/>
            <a:r>
              <a:rPr lang="ja-JP" altLang="en-US" dirty="0" smtClean="0"/>
              <a:t>アセスメントのポイント</a:t>
            </a:r>
            <a:r>
              <a:rPr lang="en-US" altLang="ja-JP" dirty="0" smtClean="0"/>
              <a:t/>
            </a:r>
            <a:br>
              <a:rPr lang="en-US" altLang="ja-JP" dirty="0" smtClean="0"/>
            </a:br>
            <a:r>
              <a:rPr lang="ja-JP" altLang="en-US" smtClean="0"/>
              <a:t>（</a:t>
            </a:r>
            <a:r>
              <a:rPr lang="ja-JP" altLang="en-US"/>
              <a:t>生活</a:t>
            </a:r>
            <a:r>
              <a:rPr lang="ja-JP" altLang="en-US" smtClean="0"/>
              <a:t>介護・療養介護）</a:t>
            </a:r>
            <a:endParaRPr lang="ja-JP" altLang="en-US" dirty="0" smtClean="0"/>
          </a:p>
        </p:txBody>
      </p:sp>
    </p:spTree>
    <p:extLst>
      <p:ext uri="{BB962C8B-B14F-4D97-AF65-F5344CB8AC3E}">
        <p14:creationId xmlns:p14="http://schemas.microsoft.com/office/powerpoint/2010/main" val="2280812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323530" y="188913"/>
            <a:ext cx="8568952" cy="620712"/>
          </a:xfrm>
          <a:solidFill>
            <a:srgbClr val="CCFFFF"/>
          </a:solidFill>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a:lstStyle/>
          <a:p>
            <a:pPr eaLnBrk="1" hangingPunct="1"/>
            <a:r>
              <a:rPr lang="ja-JP" altLang="en-US" sz="2800" dirty="0" smtClean="0">
                <a:latin typeface="HGP創英角ｺﾞｼｯｸUB" panose="020B0900000000000000" pitchFamily="50" charset="-128"/>
                <a:ea typeface="HGP創英角ｺﾞｼｯｸUB" panose="020B0900000000000000" pitchFamily="50" charset="-128"/>
              </a:rPr>
              <a:t>アセスメントの留意点②</a:t>
            </a:r>
          </a:p>
        </p:txBody>
      </p:sp>
      <p:sp>
        <p:nvSpPr>
          <p:cNvPr id="55299" name="Rectangle 3"/>
          <p:cNvSpPr>
            <a:spLocks noGrp="1" noChangeArrowheads="1"/>
          </p:cNvSpPr>
          <p:nvPr>
            <p:ph type="body" idx="4294967295"/>
          </p:nvPr>
        </p:nvSpPr>
        <p:spPr>
          <a:xfrm>
            <a:off x="250830" y="981075"/>
            <a:ext cx="8642350" cy="5543550"/>
          </a:xfrm>
          <a:ln>
            <a:solidFill>
              <a:schemeClr val="tx1"/>
            </a:solidFill>
          </a:ln>
        </p:spPr>
        <p:txBody>
          <a:bodyPr/>
          <a:lstStyle/>
          <a:p>
            <a:pPr eaLnBrk="1" hangingPunct="1">
              <a:buFontTx/>
              <a:buNone/>
            </a:pPr>
            <a:r>
              <a:rPr lang="en-US" altLang="ja-JP" dirty="0" smtClean="0">
                <a:latin typeface="HGP創英角ｺﾞｼｯｸUB" panose="020B0900000000000000" pitchFamily="50" charset="-128"/>
                <a:ea typeface="HGP創英角ｺﾞｼｯｸUB" panose="020B0900000000000000" pitchFamily="50" charset="-128"/>
              </a:rPr>
              <a:t>①</a:t>
            </a:r>
            <a:r>
              <a:rPr lang="ja-JP" altLang="en-US" dirty="0" smtClean="0">
                <a:latin typeface="HGP創英角ｺﾞｼｯｸUB" panose="020B0900000000000000" pitchFamily="50" charset="-128"/>
                <a:ea typeface="HGP創英角ｺﾞｼｯｸUB" panose="020B0900000000000000" pitchFamily="50" charset="-128"/>
              </a:rPr>
              <a:t>表面的な個々の現象を捉えるのではなく、</a:t>
            </a:r>
            <a:r>
              <a:rPr lang="ja-JP" altLang="en-US" dirty="0" smtClean="0">
                <a:solidFill>
                  <a:srgbClr val="002060"/>
                </a:solidFill>
                <a:latin typeface="HGP創英角ｺﾞｼｯｸUB" panose="020B0900000000000000" pitchFamily="50" charset="-128"/>
                <a:ea typeface="HGP創英角ｺﾞｼｯｸUB" panose="020B0900000000000000" pitchFamily="50" charset="-128"/>
              </a:rPr>
              <a:t>生活の中で</a:t>
            </a:r>
            <a:r>
              <a:rPr lang="ja-JP" altLang="en-US" dirty="0" smtClean="0">
                <a:latin typeface="HGP創英角ｺﾞｼｯｸUB" panose="020B0900000000000000" pitchFamily="50" charset="-128"/>
                <a:ea typeface="HGP創英角ｺﾞｼｯｸUB" panose="020B0900000000000000" pitchFamily="50" charset="-128"/>
              </a:rPr>
              <a:t>起こっている状況を繋がりのあるものとして</a:t>
            </a:r>
            <a:r>
              <a:rPr lang="ja-JP" altLang="en-US" dirty="0" smtClean="0">
                <a:solidFill>
                  <a:srgbClr val="002060"/>
                </a:solidFill>
                <a:latin typeface="HGP創英角ｺﾞｼｯｸUB" panose="020B0900000000000000" pitchFamily="50" charset="-128"/>
                <a:ea typeface="HGP創英角ｺﾞｼｯｸUB" panose="020B0900000000000000" pitchFamily="50" charset="-128"/>
              </a:rPr>
              <a:t>総合的に</a:t>
            </a:r>
            <a:r>
              <a:rPr lang="ja-JP" altLang="en-US" dirty="0" smtClean="0">
                <a:latin typeface="HGP創英角ｺﾞｼｯｸUB" panose="020B0900000000000000" pitchFamily="50" charset="-128"/>
                <a:ea typeface="HGP創英角ｺﾞｼｯｸUB" panose="020B0900000000000000" pitchFamily="50" charset="-128"/>
              </a:rPr>
              <a:t>捉える。</a:t>
            </a:r>
          </a:p>
          <a:p>
            <a:pPr eaLnBrk="1" hangingPunct="1">
              <a:buFontTx/>
              <a:buNone/>
            </a:pPr>
            <a:endParaRPr lang="ja-JP" altLang="en-US" dirty="0" smtClean="0">
              <a:latin typeface="HGP創英角ｺﾞｼｯｸUB" panose="020B0900000000000000" pitchFamily="50" charset="-128"/>
              <a:ea typeface="HGP創英角ｺﾞｼｯｸUB" panose="020B0900000000000000" pitchFamily="50" charset="-128"/>
            </a:endParaRPr>
          </a:p>
          <a:p>
            <a:pPr eaLnBrk="1" hangingPunct="1">
              <a:buFontTx/>
              <a:buNone/>
            </a:pPr>
            <a:r>
              <a:rPr lang="ja-JP" altLang="en-US" dirty="0" smtClean="0">
                <a:latin typeface="HGP創英角ｺﾞｼｯｸUB" panose="020B0900000000000000" pitchFamily="50" charset="-128"/>
                <a:ea typeface="HGP創英角ｺﾞｼｯｸUB" panose="020B0900000000000000" pitchFamily="50" charset="-128"/>
              </a:rPr>
              <a:t>②利用者の生活が人間らしい「健康で文化的な生活」の水準を満たしていない状況を</a:t>
            </a:r>
            <a:r>
              <a:rPr lang="ja-JP" altLang="en-US" dirty="0" smtClean="0">
                <a:solidFill>
                  <a:srgbClr val="002060"/>
                </a:solidFill>
                <a:latin typeface="HGP創英角ｺﾞｼｯｸUB" panose="020B0900000000000000" pitchFamily="50" charset="-128"/>
                <a:ea typeface="HGP創英角ｺﾞｼｯｸUB" panose="020B0900000000000000" pitchFamily="50" charset="-128"/>
              </a:rPr>
              <a:t>敏感</a:t>
            </a:r>
            <a:r>
              <a:rPr lang="ja-JP" altLang="en-US" dirty="0" smtClean="0">
                <a:latin typeface="HGP創英角ｺﾞｼｯｸUB" panose="020B0900000000000000" pitchFamily="50" charset="-128"/>
                <a:ea typeface="HGP創英角ｺﾞｼｯｸUB" panose="020B0900000000000000" pitchFamily="50" charset="-128"/>
              </a:rPr>
              <a:t>に捉える。</a:t>
            </a:r>
          </a:p>
          <a:p>
            <a:pPr eaLnBrk="1" hangingPunct="1">
              <a:buFontTx/>
              <a:buNone/>
            </a:pPr>
            <a:endParaRPr lang="ja-JP" altLang="en-US" dirty="0" smtClean="0">
              <a:latin typeface="HGP創英角ｺﾞｼｯｸUB" panose="020B0900000000000000" pitchFamily="50" charset="-128"/>
              <a:ea typeface="HGP創英角ｺﾞｼｯｸUB" panose="020B0900000000000000" pitchFamily="50" charset="-128"/>
            </a:endParaRPr>
          </a:p>
          <a:p>
            <a:pPr eaLnBrk="1" hangingPunct="1">
              <a:buFontTx/>
              <a:buNone/>
            </a:pPr>
            <a:r>
              <a:rPr lang="ja-JP" altLang="en-US" dirty="0" smtClean="0">
                <a:latin typeface="HGP創英角ｺﾞｼｯｸUB" panose="020B0900000000000000" pitchFamily="50" charset="-128"/>
                <a:ea typeface="HGP創英角ｺﾞｼｯｸUB" panose="020B0900000000000000" pitchFamily="50" charset="-128"/>
              </a:rPr>
              <a:t>③利用者の</a:t>
            </a:r>
            <a:r>
              <a:rPr lang="ja-JP" altLang="en-US" dirty="0" smtClean="0">
                <a:solidFill>
                  <a:srgbClr val="002060"/>
                </a:solidFill>
                <a:latin typeface="HGP創英角ｺﾞｼｯｸUB" panose="020B0900000000000000" pitchFamily="50" charset="-128"/>
                <a:ea typeface="HGP創英角ｺﾞｼｯｸUB" panose="020B0900000000000000" pitchFamily="50" charset="-128"/>
              </a:rPr>
              <a:t>多様な訴えを冷静に受け止め</a:t>
            </a:r>
            <a:r>
              <a:rPr lang="ja-JP" altLang="en-US" dirty="0" smtClean="0">
                <a:latin typeface="HGP創英角ｺﾞｼｯｸUB" panose="020B0900000000000000" pitchFamily="50" charset="-128"/>
                <a:ea typeface="HGP創英角ｺﾞｼｯｸUB" panose="020B0900000000000000" pitchFamily="50" charset="-128"/>
              </a:rPr>
              <a:t>、支援者側も一方的に解釈することのないよう気をつける。</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79512" y="0"/>
            <a:ext cx="8751114" cy="70788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Ⅱ</a:t>
            </a:r>
            <a:r>
              <a:rPr lang="ja-JP" altLang="en-US" sz="2000" b="1" dirty="0" err="1" smtClean="0">
                <a:solidFill>
                  <a:prstClr val="white"/>
                </a:solidFill>
              </a:rPr>
              <a:t>．</a:t>
            </a:r>
            <a:r>
              <a:rPr lang="ja-JP" altLang="en-US" sz="2000" b="1" dirty="0" smtClean="0">
                <a:solidFill>
                  <a:prstClr val="white"/>
                </a:solidFill>
              </a:rPr>
              <a:t>児童発達支援におけるアセスメントのポイント</a:t>
            </a:r>
            <a:endParaRPr lang="en-US" altLang="ja-JP" sz="2000" b="1" dirty="0" smtClean="0">
              <a:solidFill>
                <a:prstClr val="white"/>
              </a:solidFill>
            </a:endParaRPr>
          </a:p>
          <a:p>
            <a:pPr fontAlgn="auto">
              <a:spcBef>
                <a:spcPts val="0"/>
              </a:spcBef>
              <a:spcAft>
                <a:spcPts val="0"/>
              </a:spcAft>
            </a:pPr>
            <a:r>
              <a:rPr lang="ja-JP" altLang="en-US" sz="2000" b="1" dirty="0" smtClean="0">
                <a:solidFill>
                  <a:prstClr val="white"/>
                </a:solidFill>
              </a:rPr>
              <a:t>　　　　　　　　～①中核的な機能は、将来の自立に向けた発達支援・・・本人支援</a:t>
            </a:r>
            <a:endParaRPr lang="ja-JP" altLang="en-US" sz="2000" b="1" dirty="0">
              <a:solidFill>
                <a:prstClr val="white"/>
              </a:solidFill>
            </a:endParaRPr>
          </a:p>
        </p:txBody>
      </p:sp>
      <p:sp>
        <p:nvSpPr>
          <p:cNvPr id="8" name="角丸四角形 7"/>
          <p:cNvSpPr/>
          <p:nvPr/>
        </p:nvSpPr>
        <p:spPr>
          <a:xfrm>
            <a:off x="1115618" y="5129808"/>
            <a:ext cx="3744416" cy="17281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fontAlgn="auto">
              <a:spcBef>
                <a:spcPts val="0"/>
              </a:spcBef>
              <a:spcAft>
                <a:spcPts val="0"/>
              </a:spcAft>
            </a:pPr>
            <a:r>
              <a:rPr lang="ja-JP" altLang="en-US" sz="1600" b="1" dirty="0" smtClean="0">
                <a:solidFill>
                  <a:prstClr val="black"/>
                </a:solidFill>
              </a:rPr>
              <a:t>（ウ</a:t>
            </a:r>
            <a:r>
              <a:rPr lang="en-US" altLang="ja-JP" sz="1600" b="1" dirty="0" smtClean="0">
                <a:solidFill>
                  <a:prstClr val="black"/>
                </a:solidFill>
              </a:rPr>
              <a:t>)</a:t>
            </a:r>
            <a:r>
              <a:rPr lang="ja-JP" altLang="en-US" sz="1600" b="1" dirty="0" smtClean="0">
                <a:solidFill>
                  <a:prstClr val="black"/>
                </a:solidFill>
              </a:rPr>
              <a:t>認知・行動</a:t>
            </a:r>
          </a:p>
          <a:p>
            <a:pPr fontAlgn="auto">
              <a:spcBef>
                <a:spcPts val="0"/>
              </a:spcBef>
              <a:spcAft>
                <a:spcPts val="0"/>
              </a:spcAft>
            </a:pPr>
            <a:r>
              <a:rPr lang="ja-JP" altLang="en-US" sz="1400" dirty="0" smtClean="0">
                <a:solidFill>
                  <a:prstClr val="black"/>
                </a:solidFill>
              </a:rPr>
              <a:t>（ａ）視覚、聴覚、触覚等の感覚や認知の活用</a:t>
            </a:r>
          </a:p>
          <a:p>
            <a:pPr fontAlgn="auto">
              <a:spcBef>
                <a:spcPts val="0"/>
              </a:spcBef>
              <a:spcAft>
                <a:spcPts val="0"/>
              </a:spcAft>
            </a:pPr>
            <a:r>
              <a:rPr lang="ja-JP" altLang="en-US" sz="1400" dirty="0" smtClean="0">
                <a:solidFill>
                  <a:prstClr val="black"/>
                </a:solidFill>
              </a:rPr>
              <a:t>（ｂ）知覚から行動への認知過程の発達</a:t>
            </a:r>
          </a:p>
          <a:p>
            <a:pPr fontAlgn="auto">
              <a:spcBef>
                <a:spcPts val="0"/>
              </a:spcBef>
              <a:spcAft>
                <a:spcPts val="0"/>
              </a:spcAft>
            </a:pPr>
            <a:r>
              <a:rPr lang="ja-JP" altLang="en-US" sz="1400" dirty="0" smtClean="0">
                <a:solidFill>
                  <a:prstClr val="black"/>
                </a:solidFill>
              </a:rPr>
              <a:t>（ｃ）認知や行動の手掛かりとなる概念の形成</a:t>
            </a:r>
          </a:p>
          <a:p>
            <a:pPr fontAlgn="auto">
              <a:spcBef>
                <a:spcPts val="0"/>
              </a:spcBef>
              <a:spcAft>
                <a:spcPts val="0"/>
              </a:spcAft>
            </a:pPr>
            <a:r>
              <a:rPr lang="ja-JP" altLang="en-US" sz="1400" dirty="0" smtClean="0">
                <a:solidFill>
                  <a:prstClr val="black"/>
                </a:solidFill>
              </a:rPr>
              <a:t>（ｄ）数量、大小、色等の習得</a:t>
            </a:r>
          </a:p>
          <a:p>
            <a:pPr fontAlgn="auto">
              <a:spcBef>
                <a:spcPts val="0"/>
              </a:spcBef>
              <a:spcAft>
                <a:spcPts val="0"/>
              </a:spcAft>
            </a:pPr>
            <a:r>
              <a:rPr lang="ja-JP" altLang="en-US" sz="1400" dirty="0" smtClean="0">
                <a:solidFill>
                  <a:prstClr val="black"/>
                </a:solidFill>
              </a:rPr>
              <a:t>（ｅ）認知の偏りへの対応</a:t>
            </a:r>
          </a:p>
          <a:p>
            <a:pPr fontAlgn="auto">
              <a:spcBef>
                <a:spcPts val="0"/>
              </a:spcBef>
              <a:spcAft>
                <a:spcPts val="0"/>
              </a:spcAft>
            </a:pPr>
            <a:r>
              <a:rPr lang="ja-JP" altLang="en-US" sz="1400" dirty="0" smtClean="0">
                <a:solidFill>
                  <a:prstClr val="black"/>
                </a:solidFill>
              </a:rPr>
              <a:t>（ｆ）行動障害への予防及び対応</a:t>
            </a:r>
            <a:endParaRPr lang="ja-JP" altLang="en-US" sz="1400" dirty="0">
              <a:solidFill>
                <a:prstClr val="black"/>
              </a:solidFill>
            </a:endParaRPr>
          </a:p>
        </p:txBody>
      </p:sp>
      <p:sp>
        <p:nvSpPr>
          <p:cNvPr id="9" name="角丸四角形 8"/>
          <p:cNvSpPr/>
          <p:nvPr/>
        </p:nvSpPr>
        <p:spPr>
          <a:xfrm>
            <a:off x="179512" y="3429000"/>
            <a:ext cx="4104456" cy="165618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fontAlgn="auto">
              <a:spcBef>
                <a:spcPts val="0"/>
              </a:spcBef>
              <a:spcAft>
                <a:spcPts val="0"/>
              </a:spcAft>
            </a:pPr>
            <a:r>
              <a:rPr lang="ja-JP" altLang="en-US" sz="1600" b="1" dirty="0" smtClean="0">
                <a:solidFill>
                  <a:prstClr val="black"/>
                </a:solidFill>
              </a:rPr>
              <a:t>（イ）運動・感覚</a:t>
            </a:r>
          </a:p>
          <a:p>
            <a:pPr fontAlgn="auto">
              <a:spcBef>
                <a:spcPts val="0"/>
              </a:spcBef>
              <a:spcAft>
                <a:spcPts val="0"/>
              </a:spcAft>
            </a:pPr>
            <a:r>
              <a:rPr lang="ja-JP" altLang="en-US" sz="1400" dirty="0" smtClean="0">
                <a:solidFill>
                  <a:prstClr val="black"/>
                </a:solidFill>
              </a:rPr>
              <a:t>（ａ）姿勢と運動・動作の基本的技能の向上</a:t>
            </a:r>
          </a:p>
          <a:p>
            <a:pPr fontAlgn="auto">
              <a:spcBef>
                <a:spcPts val="0"/>
              </a:spcBef>
              <a:spcAft>
                <a:spcPts val="0"/>
              </a:spcAft>
            </a:pPr>
            <a:r>
              <a:rPr lang="ja-JP" altLang="en-US" sz="1400" dirty="0" smtClean="0">
                <a:solidFill>
                  <a:prstClr val="black"/>
                </a:solidFill>
              </a:rPr>
              <a:t>（ｂ）姿勢保持と運動・動作の補助的手段の活用</a:t>
            </a:r>
          </a:p>
          <a:p>
            <a:pPr fontAlgn="auto">
              <a:spcBef>
                <a:spcPts val="0"/>
              </a:spcBef>
              <a:spcAft>
                <a:spcPts val="0"/>
              </a:spcAft>
            </a:pPr>
            <a:r>
              <a:rPr lang="ja-JP" altLang="en-US" sz="1400" dirty="0" smtClean="0">
                <a:solidFill>
                  <a:prstClr val="black"/>
                </a:solidFill>
              </a:rPr>
              <a:t>（ｃ）身体の移動能力の向上</a:t>
            </a:r>
          </a:p>
          <a:p>
            <a:pPr fontAlgn="auto">
              <a:spcBef>
                <a:spcPts val="0"/>
              </a:spcBef>
              <a:spcAft>
                <a:spcPts val="0"/>
              </a:spcAft>
            </a:pPr>
            <a:r>
              <a:rPr lang="ja-JP" altLang="en-US" sz="1400" dirty="0" smtClean="0">
                <a:solidFill>
                  <a:prstClr val="black"/>
                </a:solidFill>
              </a:rPr>
              <a:t>（ｄ）保有する感覚の活用</a:t>
            </a:r>
          </a:p>
          <a:p>
            <a:pPr fontAlgn="auto">
              <a:spcBef>
                <a:spcPts val="0"/>
              </a:spcBef>
              <a:spcAft>
                <a:spcPts val="0"/>
              </a:spcAft>
            </a:pPr>
            <a:r>
              <a:rPr lang="ja-JP" altLang="en-US" sz="1400" dirty="0" smtClean="0">
                <a:solidFill>
                  <a:prstClr val="black"/>
                </a:solidFill>
              </a:rPr>
              <a:t>（ｅ）感覚の補助及び代行手段の活用</a:t>
            </a:r>
          </a:p>
          <a:p>
            <a:pPr fontAlgn="auto">
              <a:spcBef>
                <a:spcPts val="0"/>
              </a:spcBef>
              <a:spcAft>
                <a:spcPts val="0"/>
              </a:spcAft>
            </a:pPr>
            <a:r>
              <a:rPr lang="ja-JP" altLang="en-US" sz="1400" dirty="0" smtClean="0">
                <a:solidFill>
                  <a:prstClr val="black"/>
                </a:solidFill>
              </a:rPr>
              <a:t>（ｆ）感覚の特性（感覚の過敏や鈍麻）への対応</a:t>
            </a:r>
            <a:endParaRPr lang="ja-JP" altLang="en-US" sz="1400" dirty="0">
              <a:solidFill>
                <a:prstClr val="black"/>
              </a:solidFill>
            </a:endParaRPr>
          </a:p>
        </p:txBody>
      </p:sp>
      <p:sp>
        <p:nvSpPr>
          <p:cNvPr id="10" name="角丸四角形 9"/>
          <p:cNvSpPr/>
          <p:nvPr/>
        </p:nvSpPr>
        <p:spPr>
          <a:xfrm>
            <a:off x="467544" y="1988840"/>
            <a:ext cx="3240360" cy="14401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fontAlgn="auto">
              <a:spcBef>
                <a:spcPts val="0"/>
              </a:spcBef>
              <a:spcAft>
                <a:spcPts val="0"/>
              </a:spcAft>
            </a:pPr>
            <a:r>
              <a:rPr lang="ja-JP" altLang="en-US" sz="1600" b="1" dirty="0" smtClean="0">
                <a:solidFill>
                  <a:prstClr val="black"/>
                </a:solidFill>
              </a:rPr>
              <a:t>（ア）健康・生活</a:t>
            </a:r>
          </a:p>
          <a:p>
            <a:pPr fontAlgn="auto">
              <a:spcBef>
                <a:spcPts val="0"/>
              </a:spcBef>
              <a:spcAft>
                <a:spcPts val="0"/>
              </a:spcAft>
            </a:pPr>
            <a:r>
              <a:rPr lang="ja-JP" altLang="en-US" sz="1400" dirty="0" smtClean="0">
                <a:solidFill>
                  <a:prstClr val="black"/>
                </a:solidFill>
              </a:rPr>
              <a:t>（ａ）健康状態の把握</a:t>
            </a:r>
          </a:p>
          <a:p>
            <a:pPr fontAlgn="auto">
              <a:spcBef>
                <a:spcPts val="0"/>
              </a:spcBef>
              <a:spcAft>
                <a:spcPts val="0"/>
              </a:spcAft>
            </a:pPr>
            <a:r>
              <a:rPr lang="ja-JP" altLang="en-US" sz="1400" dirty="0" smtClean="0">
                <a:solidFill>
                  <a:prstClr val="black"/>
                </a:solidFill>
              </a:rPr>
              <a:t>（ｂ）健康の増進</a:t>
            </a:r>
          </a:p>
          <a:p>
            <a:pPr fontAlgn="auto">
              <a:spcBef>
                <a:spcPts val="0"/>
              </a:spcBef>
              <a:spcAft>
                <a:spcPts val="0"/>
              </a:spcAft>
            </a:pPr>
            <a:r>
              <a:rPr lang="ja-JP" altLang="en-US" sz="1400" dirty="0" smtClean="0">
                <a:solidFill>
                  <a:prstClr val="black"/>
                </a:solidFill>
              </a:rPr>
              <a:t>（ｃ）リハビリテーションの実施</a:t>
            </a:r>
          </a:p>
          <a:p>
            <a:pPr fontAlgn="auto">
              <a:spcBef>
                <a:spcPts val="0"/>
              </a:spcBef>
              <a:spcAft>
                <a:spcPts val="0"/>
              </a:spcAft>
            </a:pPr>
            <a:r>
              <a:rPr lang="ja-JP" altLang="en-US" sz="1400" dirty="0" smtClean="0">
                <a:solidFill>
                  <a:prstClr val="black"/>
                </a:solidFill>
              </a:rPr>
              <a:t>（ｄ）基本的生活スキルの獲得</a:t>
            </a:r>
          </a:p>
          <a:p>
            <a:pPr fontAlgn="auto">
              <a:spcBef>
                <a:spcPts val="0"/>
              </a:spcBef>
              <a:spcAft>
                <a:spcPts val="0"/>
              </a:spcAft>
            </a:pPr>
            <a:r>
              <a:rPr lang="ja-JP" altLang="en-US" sz="1400" dirty="0" smtClean="0">
                <a:solidFill>
                  <a:prstClr val="black"/>
                </a:solidFill>
              </a:rPr>
              <a:t>（ｅ）構造化等により生活環境を整える</a:t>
            </a:r>
            <a:endParaRPr lang="ja-JP" altLang="en-US" sz="3200" dirty="0">
              <a:solidFill>
                <a:prstClr val="black"/>
              </a:solidFill>
            </a:endParaRPr>
          </a:p>
        </p:txBody>
      </p:sp>
      <p:sp>
        <p:nvSpPr>
          <p:cNvPr id="1025" name="Rectangle 1"/>
          <p:cNvSpPr>
            <a:spLocks noChangeArrowheads="1"/>
          </p:cNvSpPr>
          <p:nvPr/>
        </p:nvSpPr>
        <p:spPr bwMode="auto">
          <a:xfrm>
            <a:off x="179518" y="836750"/>
            <a:ext cx="8784976" cy="10156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indent="133350"/>
            <a:r>
              <a:rPr lang="ja-JP" altLang="en-US" sz="2000" b="1" dirty="0" smtClean="0">
                <a:solidFill>
                  <a:prstClr val="black"/>
                </a:solidFill>
                <a:latin typeface="ＭＳ Ｐゴシック"/>
                <a:cs typeface="Times New Roman" pitchFamily="18" charset="0"/>
              </a:rPr>
              <a:t>障害のある子どもの発達の側面から、「健康・生活」、「運動・感覚」、「認知・行動」、「言語・コミュニケーション」、「人間関係・社会性」の５領域において、将来、 日常生活や社会生活を円滑に営めるようにすることを大きな目標として支援。</a:t>
            </a:r>
            <a:endParaRPr lang="ja-JP" altLang="en-US" sz="4400" b="1" dirty="0" smtClean="0">
              <a:solidFill>
                <a:prstClr val="black"/>
              </a:solidFill>
              <a:latin typeface="ＭＳ Ｐゴシック"/>
              <a:cs typeface="ＭＳ Ｐゴシック" pitchFamily="50" charset="-128"/>
            </a:endParaRPr>
          </a:p>
        </p:txBody>
      </p:sp>
      <p:sp>
        <p:nvSpPr>
          <p:cNvPr id="15" name="角丸四角形 14"/>
          <p:cNvSpPr/>
          <p:nvPr/>
        </p:nvSpPr>
        <p:spPr>
          <a:xfrm>
            <a:off x="5004050" y="4797152"/>
            <a:ext cx="3744416" cy="17281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fontAlgn="auto">
              <a:spcBef>
                <a:spcPts val="0"/>
              </a:spcBef>
              <a:spcAft>
                <a:spcPts val="0"/>
              </a:spcAft>
            </a:pPr>
            <a:r>
              <a:rPr lang="ja-JP" altLang="en-US" sz="1600" b="1" dirty="0" smtClean="0">
                <a:solidFill>
                  <a:prstClr val="black"/>
                </a:solidFill>
              </a:rPr>
              <a:t>（オ）人間関係・社会性</a:t>
            </a:r>
            <a:endParaRPr lang="en-US" altLang="ja-JP" sz="1600" b="1" dirty="0" smtClean="0">
              <a:solidFill>
                <a:prstClr val="black"/>
              </a:solidFill>
            </a:endParaRPr>
          </a:p>
          <a:p>
            <a:pPr fontAlgn="auto">
              <a:spcBef>
                <a:spcPts val="0"/>
              </a:spcBef>
              <a:spcAft>
                <a:spcPts val="0"/>
              </a:spcAft>
            </a:pPr>
            <a:r>
              <a:rPr lang="ja-JP" altLang="en-US" sz="1400" dirty="0" smtClean="0">
                <a:solidFill>
                  <a:prstClr val="black"/>
                </a:solidFill>
              </a:rPr>
              <a:t>（ａ）アタッチメント（愛着行動）の形成</a:t>
            </a:r>
          </a:p>
          <a:p>
            <a:pPr fontAlgn="auto">
              <a:spcBef>
                <a:spcPts val="0"/>
              </a:spcBef>
              <a:spcAft>
                <a:spcPts val="0"/>
              </a:spcAft>
            </a:pPr>
            <a:r>
              <a:rPr lang="ja-JP" altLang="en-US" sz="1400" dirty="0" smtClean="0">
                <a:solidFill>
                  <a:prstClr val="black"/>
                </a:solidFill>
              </a:rPr>
              <a:t>（ｂ）模倣行動の支援</a:t>
            </a:r>
          </a:p>
          <a:p>
            <a:pPr fontAlgn="auto">
              <a:spcBef>
                <a:spcPts val="0"/>
              </a:spcBef>
              <a:spcAft>
                <a:spcPts val="0"/>
              </a:spcAft>
            </a:pPr>
            <a:r>
              <a:rPr lang="ja-JP" altLang="en-US" sz="1400" dirty="0" smtClean="0">
                <a:solidFill>
                  <a:prstClr val="black"/>
                </a:solidFill>
              </a:rPr>
              <a:t>（ｃ）感覚運動遊びから象徴遊びへの支援</a:t>
            </a:r>
          </a:p>
          <a:p>
            <a:pPr fontAlgn="auto">
              <a:spcBef>
                <a:spcPts val="0"/>
              </a:spcBef>
              <a:spcAft>
                <a:spcPts val="0"/>
              </a:spcAft>
            </a:pPr>
            <a:r>
              <a:rPr lang="ja-JP" altLang="en-US" sz="1400" dirty="0" smtClean="0">
                <a:solidFill>
                  <a:prstClr val="black"/>
                </a:solidFill>
              </a:rPr>
              <a:t>（ｄ）一人遊びから協同遊びへの支援</a:t>
            </a:r>
          </a:p>
          <a:p>
            <a:pPr fontAlgn="auto">
              <a:spcBef>
                <a:spcPts val="0"/>
              </a:spcBef>
              <a:spcAft>
                <a:spcPts val="0"/>
              </a:spcAft>
            </a:pPr>
            <a:r>
              <a:rPr lang="ja-JP" altLang="en-US" sz="1400" dirty="0" smtClean="0">
                <a:solidFill>
                  <a:prstClr val="black"/>
                </a:solidFill>
              </a:rPr>
              <a:t>（ｅ）自己の理解とコントロールのための支援</a:t>
            </a:r>
          </a:p>
          <a:p>
            <a:pPr fontAlgn="auto">
              <a:spcBef>
                <a:spcPts val="0"/>
              </a:spcBef>
              <a:spcAft>
                <a:spcPts val="0"/>
              </a:spcAft>
            </a:pPr>
            <a:r>
              <a:rPr lang="ja-JP" altLang="en-US" sz="1400" dirty="0" smtClean="0">
                <a:solidFill>
                  <a:prstClr val="black"/>
                </a:solidFill>
              </a:rPr>
              <a:t>（ｆ）集団への参加への支援</a:t>
            </a:r>
          </a:p>
        </p:txBody>
      </p:sp>
      <p:sp>
        <p:nvSpPr>
          <p:cNvPr id="16" name="角丸四角形 15"/>
          <p:cNvSpPr/>
          <p:nvPr/>
        </p:nvSpPr>
        <p:spPr>
          <a:xfrm>
            <a:off x="3887422" y="2204864"/>
            <a:ext cx="5077072" cy="1800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fontAlgn="auto">
              <a:spcBef>
                <a:spcPts val="0"/>
              </a:spcBef>
              <a:spcAft>
                <a:spcPts val="0"/>
              </a:spcAft>
            </a:pPr>
            <a:r>
              <a:rPr lang="ja-JP" altLang="en-US" sz="1600" b="1" dirty="0" smtClean="0">
                <a:solidFill>
                  <a:prstClr val="black"/>
                </a:solidFill>
              </a:rPr>
              <a:t>（エ）言語・コミュニケーション</a:t>
            </a:r>
          </a:p>
          <a:p>
            <a:pPr fontAlgn="auto">
              <a:spcBef>
                <a:spcPts val="0"/>
              </a:spcBef>
              <a:spcAft>
                <a:spcPts val="0"/>
              </a:spcAft>
            </a:pPr>
            <a:r>
              <a:rPr lang="ja-JP" altLang="en-US" sz="1400" dirty="0" smtClean="0">
                <a:solidFill>
                  <a:prstClr val="black"/>
                </a:solidFill>
              </a:rPr>
              <a:t>（ａ）言語の形成と活用</a:t>
            </a:r>
          </a:p>
          <a:p>
            <a:pPr fontAlgn="auto">
              <a:spcBef>
                <a:spcPts val="0"/>
              </a:spcBef>
              <a:spcAft>
                <a:spcPts val="0"/>
              </a:spcAft>
            </a:pPr>
            <a:r>
              <a:rPr lang="ja-JP" altLang="en-US" sz="1400" dirty="0" smtClean="0">
                <a:solidFill>
                  <a:prstClr val="black"/>
                </a:solidFill>
              </a:rPr>
              <a:t>（ｂ）受容言語と表出言語の支援</a:t>
            </a:r>
          </a:p>
          <a:p>
            <a:pPr fontAlgn="auto">
              <a:spcBef>
                <a:spcPts val="0"/>
              </a:spcBef>
              <a:spcAft>
                <a:spcPts val="0"/>
              </a:spcAft>
            </a:pPr>
            <a:r>
              <a:rPr lang="ja-JP" altLang="en-US" sz="1400" dirty="0" smtClean="0">
                <a:solidFill>
                  <a:prstClr val="black"/>
                </a:solidFill>
              </a:rPr>
              <a:t>（ｃ）人との相互作用によるコミュニケーション能力の獲得</a:t>
            </a:r>
          </a:p>
          <a:p>
            <a:pPr fontAlgn="auto">
              <a:spcBef>
                <a:spcPts val="0"/>
              </a:spcBef>
              <a:spcAft>
                <a:spcPts val="0"/>
              </a:spcAft>
            </a:pPr>
            <a:r>
              <a:rPr lang="ja-JP" altLang="en-US" sz="1400" dirty="0" smtClean="0">
                <a:solidFill>
                  <a:prstClr val="black"/>
                </a:solidFill>
              </a:rPr>
              <a:t>（ｄ）指差し、身振り、サイン等の活用</a:t>
            </a:r>
          </a:p>
          <a:p>
            <a:pPr fontAlgn="auto">
              <a:spcBef>
                <a:spcPts val="0"/>
              </a:spcBef>
              <a:spcAft>
                <a:spcPts val="0"/>
              </a:spcAft>
            </a:pPr>
            <a:r>
              <a:rPr lang="ja-JP" altLang="en-US" sz="1400" dirty="0" smtClean="0">
                <a:solidFill>
                  <a:prstClr val="black"/>
                </a:solidFill>
              </a:rPr>
              <a:t>（ｅ）読み書き能力の向上のための支援</a:t>
            </a:r>
          </a:p>
          <a:p>
            <a:pPr fontAlgn="auto">
              <a:spcBef>
                <a:spcPts val="0"/>
              </a:spcBef>
              <a:spcAft>
                <a:spcPts val="0"/>
              </a:spcAft>
            </a:pPr>
            <a:r>
              <a:rPr lang="ja-JP" altLang="en-US" sz="1400" dirty="0" smtClean="0">
                <a:solidFill>
                  <a:prstClr val="black"/>
                </a:solidFill>
              </a:rPr>
              <a:t>（ｆ）コミュニケーション機器の活用</a:t>
            </a:r>
          </a:p>
          <a:p>
            <a:pPr fontAlgn="auto">
              <a:spcBef>
                <a:spcPts val="0"/>
              </a:spcBef>
              <a:spcAft>
                <a:spcPts val="0"/>
              </a:spcAft>
            </a:pPr>
            <a:r>
              <a:rPr lang="ja-JP" altLang="en-US" sz="1400" dirty="0" smtClean="0">
                <a:solidFill>
                  <a:prstClr val="black"/>
                </a:solidFill>
              </a:rPr>
              <a:t>（ｇ）手話、点字、音声、文字等のコミュニケーション手段の活用</a:t>
            </a:r>
          </a:p>
        </p:txBody>
      </p:sp>
      <p:pic>
        <p:nvPicPr>
          <p:cNvPr id="18" name="図 17" descr="女の子やったー.gif"/>
          <p:cNvPicPr>
            <a:picLocks noChangeAspect="1"/>
          </p:cNvPicPr>
          <p:nvPr/>
        </p:nvPicPr>
        <p:blipFill>
          <a:blip r:embed="rId2" cstate="print"/>
          <a:stretch>
            <a:fillRect/>
          </a:stretch>
        </p:blipFill>
        <p:spPr>
          <a:xfrm>
            <a:off x="3779912" y="4005064"/>
            <a:ext cx="1296144" cy="1094522"/>
          </a:xfrm>
          <a:prstGeom prst="rect">
            <a:avLst/>
          </a:prstGeom>
        </p:spPr>
      </p:pic>
      <p:sp>
        <p:nvSpPr>
          <p:cNvPr id="11"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100</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1564935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79512" y="836712"/>
            <a:ext cx="8712968" cy="720080"/>
          </a:xfrm>
        </p:spPr>
        <p:txBody>
          <a:bodyPr>
            <a:normAutofit/>
          </a:bodyPr>
          <a:lstStyle/>
          <a:p>
            <a:r>
              <a:rPr lang="ja-JP" alt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発達支援におけるアセスメントの意義</a:t>
            </a:r>
          </a:p>
        </p:txBody>
      </p:sp>
      <p:sp>
        <p:nvSpPr>
          <p:cNvPr id="2" name="正方形/長方形 1"/>
          <p:cNvSpPr/>
          <p:nvPr/>
        </p:nvSpPr>
        <p:spPr bwMode="auto">
          <a:xfrm>
            <a:off x="975148" y="2780928"/>
            <a:ext cx="7989359" cy="1296144"/>
          </a:xfrm>
          <a:prstGeom prst="rect">
            <a:avLst/>
          </a:prstGeom>
          <a:solidFill>
            <a:srgbClr val="F9D7F3"/>
          </a:solidFill>
          <a:ln>
            <a:headEnd type="triangle" w="med" len="med"/>
            <a:tailEnd type="triangle" w="med" len="med"/>
          </a:ln>
        </p:spPr>
        <p:style>
          <a:lnRef idx="1">
            <a:schemeClr val="accent6"/>
          </a:lnRef>
          <a:fillRef idx="2">
            <a:schemeClr val="accent6"/>
          </a:fillRef>
          <a:effectRef idx="1">
            <a:schemeClr val="accent6"/>
          </a:effectRef>
          <a:fontRef idx="minor">
            <a:schemeClr val="dk1"/>
          </a:fontRef>
        </p:style>
        <p:txBody>
          <a:bodyPr vert="horz" wrap="square" lIns="74295" tIns="8890" rIns="74295" bIns="8890" numCol="1" rtlCol="0" anchor="ctr" anchorCtr="0" compatLnSpc="1">
            <a:prstTxWarp prst="textNoShape">
              <a:avLst/>
            </a:prstTxWarp>
          </a:bodyPr>
          <a:lstStyle/>
          <a:p>
            <a:pPr algn="ctr"/>
            <a:endParaRPr lang="ja-JP" altLang="en-US" sz="1800" b="1" smtClean="0">
              <a:solidFill>
                <a:prstClr val="black"/>
              </a:solidFill>
              <a:latin typeface="Arial" charset="0"/>
            </a:endParaRPr>
          </a:p>
        </p:txBody>
      </p:sp>
      <p:sp>
        <p:nvSpPr>
          <p:cNvPr id="8" name="円/楕円 7"/>
          <p:cNvSpPr/>
          <p:nvPr/>
        </p:nvSpPr>
        <p:spPr>
          <a:xfrm>
            <a:off x="1259638" y="2132856"/>
            <a:ext cx="1008112" cy="576064"/>
          </a:xfrm>
          <a:prstGeom prst="ellipse">
            <a:avLst/>
          </a:prstGeom>
          <a:solidFill>
            <a:srgbClr val="F79646">
              <a:alpha val="14902"/>
            </a:srgbClr>
          </a:solidFill>
        </p:spPr>
        <p:style>
          <a:lnRef idx="3">
            <a:schemeClr val="lt1"/>
          </a:lnRef>
          <a:fillRef idx="1">
            <a:schemeClr val="accent6"/>
          </a:fillRef>
          <a:effectRef idx="1">
            <a:schemeClr val="accent6"/>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0" name="円/楕円 9"/>
          <p:cNvSpPr/>
          <p:nvPr/>
        </p:nvSpPr>
        <p:spPr>
          <a:xfrm>
            <a:off x="2411760" y="2132856"/>
            <a:ext cx="2376264" cy="576064"/>
          </a:xfrm>
          <a:prstGeom prst="ellipse">
            <a:avLst/>
          </a:prstGeom>
          <a:solidFill>
            <a:srgbClr val="F79646">
              <a:alpha val="14902"/>
            </a:srgbClr>
          </a:solidFill>
        </p:spPr>
        <p:style>
          <a:lnRef idx="3">
            <a:schemeClr val="lt1"/>
          </a:lnRef>
          <a:fillRef idx="1">
            <a:schemeClr val="accent6"/>
          </a:fillRef>
          <a:effectRef idx="1">
            <a:schemeClr val="accent6"/>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1" name="円/楕円 10"/>
          <p:cNvSpPr/>
          <p:nvPr/>
        </p:nvSpPr>
        <p:spPr>
          <a:xfrm>
            <a:off x="4932040" y="2132856"/>
            <a:ext cx="2448272" cy="576064"/>
          </a:xfrm>
          <a:prstGeom prst="ellipse">
            <a:avLst/>
          </a:prstGeom>
          <a:solidFill>
            <a:srgbClr val="F79646">
              <a:alpha val="14902"/>
            </a:srgbClr>
          </a:solidFill>
        </p:spPr>
        <p:style>
          <a:lnRef idx="3">
            <a:schemeClr val="lt1"/>
          </a:lnRef>
          <a:fillRef idx="1">
            <a:schemeClr val="accent6"/>
          </a:fillRef>
          <a:effectRef idx="1">
            <a:schemeClr val="accent6"/>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2" name="円/楕円 11"/>
          <p:cNvSpPr/>
          <p:nvPr/>
        </p:nvSpPr>
        <p:spPr>
          <a:xfrm>
            <a:off x="7596336" y="2132856"/>
            <a:ext cx="1008112" cy="576064"/>
          </a:xfrm>
          <a:prstGeom prst="ellipse">
            <a:avLst/>
          </a:prstGeom>
          <a:solidFill>
            <a:srgbClr val="F79646">
              <a:alpha val="14902"/>
            </a:srgbClr>
          </a:solidFill>
        </p:spPr>
        <p:style>
          <a:lnRef idx="3">
            <a:schemeClr val="lt1"/>
          </a:lnRef>
          <a:fillRef idx="1">
            <a:schemeClr val="accent6"/>
          </a:fillRef>
          <a:effectRef idx="1">
            <a:schemeClr val="accent6"/>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3" name="Rectangle 3"/>
          <p:cNvSpPr txBox="1">
            <a:spLocks noChangeArrowheads="1"/>
          </p:cNvSpPr>
          <p:nvPr/>
        </p:nvSpPr>
        <p:spPr bwMode="auto">
          <a:xfrm>
            <a:off x="539552" y="1772816"/>
            <a:ext cx="8424936" cy="508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sz="2400" b="1" kern="0" dirty="0">
                <a:solidFill>
                  <a:prstClr val="black"/>
                </a:solidFill>
              </a:rPr>
              <a:t>支援に向けた</a:t>
            </a:r>
            <a:r>
              <a:rPr lang="ja-JP" altLang="en-US" sz="2400" b="1" kern="0" dirty="0" smtClean="0">
                <a:solidFill>
                  <a:prstClr val="black"/>
                </a:solidFill>
              </a:rPr>
              <a:t>対象の</a:t>
            </a:r>
            <a:endParaRPr lang="en-US" altLang="ja-JP" sz="2400" b="1" kern="0" dirty="0" smtClean="0">
              <a:solidFill>
                <a:prstClr val="black"/>
              </a:solidFill>
            </a:endParaRPr>
          </a:p>
          <a:p>
            <a:pPr>
              <a:buFontTx/>
              <a:buNone/>
            </a:pPr>
            <a:r>
              <a:rPr lang="en-US" altLang="ja-JP" sz="2400" b="1" kern="0" spc="300" dirty="0" smtClean="0">
                <a:ln w="11430" cmpd="sng">
                  <a:solidFill>
                    <a:srgbClr val="4F81BD">
                      <a:tint val="10000"/>
                    </a:srgbClr>
                  </a:solidFill>
                  <a:prstDash val="solid"/>
                  <a:miter lim="800000"/>
                </a:ln>
                <a:solidFill>
                  <a:srgbClr val="1F497D">
                    <a:lumMod val="75000"/>
                  </a:srgbClr>
                </a:solidFill>
                <a:effectLst>
                  <a:glow rad="45500">
                    <a:srgbClr val="4F81BD">
                      <a:satMod val="220000"/>
                      <a:alpha val="35000"/>
                    </a:srgbClr>
                  </a:glow>
                </a:effectLst>
              </a:rPr>
              <a:t>        </a:t>
            </a:r>
            <a:r>
              <a:rPr lang="ja-JP" altLang="en-US" sz="2400" b="1" kern="0" spc="300" dirty="0" smtClean="0">
                <a:ln w="11430" cmpd="sng">
                  <a:solidFill>
                    <a:srgbClr val="4F81BD">
                      <a:tint val="10000"/>
                    </a:srgbClr>
                  </a:solidFill>
                  <a:prstDash val="solid"/>
                  <a:miter lim="800000"/>
                </a:ln>
                <a:solidFill>
                  <a:srgbClr val="1F497D">
                    <a:lumMod val="75000"/>
                  </a:srgbClr>
                </a:solidFill>
                <a:effectLst>
                  <a:glow rad="45500">
                    <a:srgbClr val="4F81BD">
                      <a:satMod val="220000"/>
                      <a:alpha val="35000"/>
                    </a:srgbClr>
                  </a:glow>
                </a:effectLst>
              </a:rPr>
              <a:t>理解　　</a:t>
            </a:r>
            <a:r>
              <a:rPr lang="ja-JP" altLang="en-US" sz="2400" b="1" kern="0" spc="300" dirty="0" smtClean="0">
                <a:ln w="11430" cmpd="sng">
                  <a:solidFill>
                    <a:srgbClr val="4F81BD">
                      <a:tint val="10000"/>
                    </a:srgbClr>
                  </a:solidFill>
                  <a:prstDash val="solid"/>
                  <a:miter lim="800000"/>
                </a:ln>
                <a:solidFill>
                  <a:srgbClr val="C0504D">
                    <a:lumMod val="50000"/>
                  </a:srgbClr>
                </a:solidFill>
                <a:effectLst>
                  <a:glow rad="45500">
                    <a:srgbClr val="4F81BD">
                      <a:satMod val="220000"/>
                      <a:alpha val="35000"/>
                    </a:srgbClr>
                  </a:glow>
                </a:effectLst>
              </a:rPr>
              <a:t>解釈（見立て）</a:t>
            </a:r>
            <a:r>
              <a:rPr lang="ja-JP" altLang="en-US" sz="2400" kern="0" dirty="0" smtClean="0">
                <a:solidFill>
                  <a:prstClr val="black"/>
                </a:solidFill>
              </a:rPr>
              <a:t>　　</a:t>
            </a:r>
            <a:r>
              <a:rPr lang="ja-JP" altLang="en-US" sz="2400" b="1" kern="0" spc="300" dirty="0" smtClean="0">
                <a:ln w="11430" cmpd="sng">
                  <a:solidFill>
                    <a:srgbClr val="4F81BD">
                      <a:tint val="10000"/>
                    </a:srgbClr>
                  </a:solidFill>
                  <a:prstDash val="solid"/>
                  <a:miter lim="800000"/>
                </a:ln>
                <a:solidFill>
                  <a:srgbClr val="1F497D">
                    <a:lumMod val="50000"/>
                  </a:srgbClr>
                </a:solidFill>
                <a:effectLst>
                  <a:glow rad="45500">
                    <a:srgbClr val="4F81BD">
                      <a:satMod val="220000"/>
                      <a:alpha val="35000"/>
                    </a:srgbClr>
                  </a:glow>
                </a:effectLst>
              </a:rPr>
              <a:t>仮説（手立て）</a:t>
            </a:r>
            <a:r>
              <a:rPr lang="ja-JP" altLang="en-US" sz="2400" kern="0" dirty="0" smtClean="0">
                <a:solidFill>
                  <a:prstClr val="black"/>
                </a:solidFill>
              </a:rPr>
              <a:t>　　　</a:t>
            </a:r>
            <a:r>
              <a:rPr lang="ja-JP" altLang="en-US" sz="2400" b="1" kern="0" spc="300" dirty="0" smtClean="0">
                <a:ln w="11430" cmpd="sng">
                  <a:solidFill>
                    <a:srgbClr val="4F81BD">
                      <a:tint val="10000"/>
                    </a:srgbClr>
                  </a:solidFill>
                  <a:prstDash val="solid"/>
                  <a:miter lim="800000"/>
                </a:ln>
                <a:solidFill>
                  <a:prstClr val="black">
                    <a:lumMod val="95000"/>
                    <a:lumOff val="5000"/>
                  </a:prstClr>
                </a:solidFill>
                <a:effectLst>
                  <a:glow rad="45500">
                    <a:srgbClr val="4F81BD">
                      <a:satMod val="220000"/>
                      <a:alpha val="35000"/>
                    </a:srgbClr>
                  </a:glow>
                </a:effectLst>
              </a:rPr>
              <a:t>検証</a:t>
            </a:r>
            <a:endParaRPr lang="en-US" altLang="ja-JP" sz="2400" kern="0" dirty="0">
              <a:solidFill>
                <a:prstClr val="black">
                  <a:lumMod val="95000"/>
                  <a:lumOff val="5000"/>
                </a:prstClr>
              </a:solidFill>
            </a:endParaRPr>
          </a:p>
          <a:p>
            <a:pPr marL="622300" indent="-622300">
              <a:spcBef>
                <a:spcPts val="1200"/>
              </a:spcBef>
              <a:buFontTx/>
              <a:buNone/>
            </a:pPr>
            <a:r>
              <a:rPr lang="ja-JP" altLang="en-US" sz="2400" kern="0" dirty="0" smtClean="0">
                <a:solidFill>
                  <a:prstClr val="black"/>
                </a:solidFill>
              </a:rPr>
              <a:t>　　</a:t>
            </a:r>
            <a:r>
              <a:rPr lang="ja-JP" altLang="en-US" sz="1800" kern="0" dirty="0" smtClean="0">
                <a:solidFill>
                  <a:prstClr val="black"/>
                </a:solidFill>
              </a:rPr>
              <a:t>「</a:t>
            </a:r>
            <a:r>
              <a:rPr lang="ja-JP" altLang="en-US" sz="1800" kern="0" dirty="0">
                <a:solidFill>
                  <a:prstClr val="black"/>
                </a:solidFill>
              </a:rPr>
              <a:t>一つ一つの情報を自分なりに解釈し、それらを組み立て、生じている問題の成り立ち </a:t>
            </a:r>
            <a:r>
              <a:rPr lang="en-US" altLang="ja-JP" sz="1800" kern="0" dirty="0">
                <a:solidFill>
                  <a:prstClr val="black"/>
                </a:solidFill>
              </a:rPr>
              <a:t>mechanism </a:t>
            </a:r>
            <a:r>
              <a:rPr lang="ja-JP" altLang="en-US" sz="1800" kern="0" dirty="0">
                <a:solidFill>
                  <a:prstClr val="black"/>
                </a:solidFill>
              </a:rPr>
              <a:t>を構成し（まとめ上げ）、支援課題を抽出すること、あるいは、その人がどんな人で、どんな支援を必要としているのかを明らかにすること」</a:t>
            </a:r>
            <a:endParaRPr lang="ja-JP" altLang="en-US" sz="2400" kern="0" dirty="0">
              <a:solidFill>
                <a:prstClr val="black"/>
              </a:solidFill>
            </a:endParaRPr>
          </a:p>
          <a:p>
            <a:pPr marL="0" indent="0" algn="r">
              <a:buFontTx/>
              <a:buNone/>
            </a:pPr>
            <a:r>
              <a:rPr lang="ja-JP" altLang="en-US" sz="1600" kern="0" dirty="0" smtClean="0">
                <a:solidFill>
                  <a:prstClr val="black"/>
                </a:solidFill>
              </a:rPr>
              <a:t>近藤</a:t>
            </a:r>
            <a:r>
              <a:rPr lang="ja-JP" altLang="en-US" sz="1600" kern="0" dirty="0">
                <a:solidFill>
                  <a:prstClr val="black"/>
                </a:solidFill>
              </a:rPr>
              <a:t>直司（</a:t>
            </a:r>
            <a:r>
              <a:rPr lang="en-US" altLang="ja-JP" sz="1600" kern="0" dirty="0">
                <a:solidFill>
                  <a:prstClr val="black"/>
                </a:solidFill>
              </a:rPr>
              <a:t>2012</a:t>
            </a:r>
            <a:r>
              <a:rPr lang="ja-JP" altLang="en-US" sz="1600" kern="0" dirty="0">
                <a:solidFill>
                  <a:prstClr val="black"/>
                </a:solidFill>
              </a:rPr>
              <a:t>）：アセスメント技術を高めるハンドブック．明石書店</a:t>
            </a:r>
            <a:r>
              <a:rPr lang="ja-JP" altLang="en-US" sz="1600" kern="0" dirty="0" smtClean="0">
                <a:solidFill>
                  <a:prstClr val="black"/>
                </a:solidFill>
              </a:rPr>
              <a:t>）</a:t>
            </a:r>
            <a:endParaRPr lang="en-US" altLang="ja-JP" sz="2800" kern="0" dirty="0" smtClean="0">
              <a:solidFill>
                <a:prstClr val="black"/>
              </a:solidFill>
            </a:endParaRPr>
          </a:p>
          <a:p>
            <a:pPr>
              <a:spcBef>
                <a:spcPts val="1800"/>
              </a:spcBef>
            </a:pPr>
            <a:r>
              <a:rPr lang="ja-JP" altLang="en-US" sz="2000" b="1" kern="0" dirty="0" smtClean="0">
                <a:solidFill>
                  <a:prstClr val="black"/>
                </a:solidFill>
              </a:rPr>
              <a:t>包括的アセスメント</a:t>
            </a:r>
            <a:r>
              <a:rPr lang="ja-JP" altLang="en-US" sz="2000" kern="0" dirty="0" smtClean="0">
                <a:solidFill>
                  <a:prstClr val="black"/>
                </a:solidFill>
              </a:rPr>
              <a:t>：多面的</a:t>
            </a:r>
            <a:r>
              <a:rPr lang="ja-JP" altLang="en-US" sz="2000" kern="0" dirty="0">
                <a:solidFill>
                  <a:prstClr val="black"/>
                </a:solidFill>
              </a:rPr>
              <a:t>な</a:t>
            </a:r>
            <a:r>
              <a:rPr lang="ja-JP" altLang="en-US" sz="2000" kern="0" dirty="0" smtClean="0">
                <a:solidFill>
                  <a:prstClr val="black"/>
                </a:solidFill>
              </a:rPr>
              <a:t>情報収集する</a:t>
            </a:r>
            <a:endParaRPr lang="en-US" altLang="ja-JP" sz="2000" kern="0" dirty="0" smtClean="0">
              <a:solidFill>
                <a:prstClr val="black"/>
              </a:solidFill>
            </a:endParaRPr>
          </a:p>
          <a:p>
            <a:pPr marL="0" indent="0">
              <a:spcBef>
                <a:spcPts val="0"/>
              </a:spcBef>
              <a:buFontTx/>
              <a:buNone/>
            </a:pPr>
            <a:r>
              <a:rPr lang="ja-JP" altLang="en-US" sz="2000" kern="0" dirty="0">
                <a:solidFill>
                  <a:prstClr val="black"/>
                </a:solidFill>
              </a:rPr>
              <a:t>　</a:t>
            </a:r>
            <a:r>
              <a:rPr lang="ja-JP" altLang="en-US" sz="2000" kern="0" dirty="0" smtClean="0">
                <a:solidFill>
                  <a:prstClr val="black"/>
                </a:solidFill>
              </a:rPr>
              <a:t>　　　　　　　　　　　　　各情報の関連性を捉える</a:t>
            </a:r>
          </a:p>
          <a:p>
            <a:pPr>
              <a:spcBef>
                <a:spcPts val="1800"/>
              </a:spcBef>
            </a:pPr>
            <a:r>
              <a:rPr lang="ja-JP" altLang="en-US" sz="2000" b="1" kern="0" dirty="0" smtClean="0">
                <a:solidFill>
                  <a:prstClr val="black"/>
                </a:solidFill>
              </a:rPr>
              <a:t>発達的変化、支援の効果を評価し、その時期にあった支援内容への修正、次の支援目標・内容の作成・変更を行う</a:t>
            </a:r>
          </a:p>
          <a:p>
            <a:pPr>
              <a:spcBef>
                <a:spcPts val="1800"/>
              </a:spcBef>
            </a:pPr>
            <a:r>
              <a:rPr lang="ja-JP" altLang="en-US" sz="2000" b="1" kern="0" dirty="0" smtClean="0">
                <a:solidFill>
                  <a:prstClr val="black"/>
                </a:solidFill>
              </a:rPr>
              <a:t>家族を含めた多様な関係者との共通理解を図る</a:t>
            </a:r>
          </a:p>
        </p:txBody>
      </p:sp>
      <p:sp>
        <p:nvSpPr>
          <p:cNvPr id="14" name="下矢印 13"/>
          <p:cNvSpPr/>
          <p:nvPr/>
        </p:nvSpPr>
        <p:spPr>
          <a:xfrm>
            <a:off x="179512" y="1700808"/>
            <a:ext cx="484632" cy="489654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ja-JP" altLang="en-US" sz="1800"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5" name="片側の 2 つの角を切り取った四角形 14"/>
          <p:cNvSpPr/>
          <p:nvPr/>
        </p:nvSpPr>
        <p:spPr>
          <a:xfrm>
            <a:off x="179518" y="764704"/>
            <a:ext cx="8784976" cy="908720"/>
          </a:xfrm>
          <a:prstGeom prst="snip2Same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9" name="テキスト ボックス 18"/>
          <p:cNvSpPr txBox="1"/>
          <p:nvPr/>
        </p:nvSpPr>
        <p:spPr>
          <a:xfrm>
            <a:off x="179512" y="0"/>
            <a:ext cx="8712968" cy="70788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fontAlgn="auto">
              <a:spcBef>
                <a:spcPts val="0"/>
              </a:spcBef>
              <a:spcAft>
                <a:spcPts val="0"/>
              </a:spcAft>
            </a:pPr>
            <a:r>
              <a:rPr lang="en-US" altLang="ja-JP" sz="2000" b="1" dirty="0" smtClean="0">
                <a:solidFill>
                  <a:prstClr val="white"/>
                </a:solidFill>
              </a:rPr>
              <a:t>Ⅱ</a:t>
            </a:r>
            <a:r>
              <a:rPr lang="ja-JP" altLang="en-US" sz="2000" b="1" dirty="0" err="1" smtClean="0">
                <a:solidFill>
                  <a:prstClr val="white"/>
                </a:solidFill>
              </a:rPr>
              <a:t>．</a:t>
            </a:r>
            <a:r>
              <a:rPr lang="ja-JP" altLang="en-US" sz="2000" b="1" dirty="0" smtClean="0">
                <a:solidFill>
                  <a:prstClr val="white"/>
                </a:solidFill>
              </a:rPr>
              <a:t>児童発達支援におけるアセスメントのポイント</a:t>
            </a:r>
            <a:endParaRPr lang="en-US" altLang="ja-JP" sz="2000" b="1" dirty="0" smtClean="0">
              <a:solidFill>
                <a:prstClr val="white"/>
              </a:solidFill>
            </a:endParaRPr>
          </a:p>
          <a:p>
            <a:pPr fontAlgn="auto">
              <a:spcBef>
                <a:spcPts val="0"/>
              </a:spcBef>
              <a:spcAft>
                <a:spcPts val="0"/>
              </a:spcAft>
            </a:pPr>
            <a:r>
              <a:rPr lang="ja-JP" altLang="en-US" sz="2000" b="1" dirty="0" smtClean="0">
                <a:solidFill>
                  <a:prstClr val="white"/>
                </a:solidFill>
              </a:rPr>
              <a:t>　　　　　　　　～①中核的な機能は、将来の自立に向けた発達支援・・・本人支援</a:t>
            </a:r>
            <a:endParaRPr lang="ja-JP" altLang="en-US" sz="2000" b="1" dirty="0">
              <a:solidFill>
                <a:prstClr val="white"/>
              </a:solidFill>
            </a:endParaRPr>
          </a:p>
        </p:txBody>
      </p:sp>
      <p:sp>
        <p:nvSpPr>
          <p:cNvPr id="16"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101</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9707145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764704"/>
            <a:ext cx="8229600" cy="787400"/>
          </a:xfrm>
        </p:spPr>
        <p:txBody>
          <a:bodyPr/>
          <a:lstStyle/>
          <a:p>
            <a:r>
              <a:rPr lang="ja-JP" altLang="en-US" u="sng" dirty="0" smtClean="0">
                <a:solidFill>
                  <a:schemeClr val="tx1"/>
                </a:solidFill>
              </a:rPr>
              <a:t>発達アセスメントの視点</a:t>
            </a:r>
          </a:p>
        </p:txBody>
      </p:sp>
      <p:sp>
        <p:nvSpPr>
          <p:cNvPr id="5123" name="Rectangle 3"/>
          <p:cNvSpPr>
            <a:spLocks noGrp="1" noChangeArrowheads="1"/>
          </p:cNvSpPr>
          <p:nvPr>
            <p:ph type="body" idx="1"/>
          </p:nvPr>
        </p:nvSpPr>
        <p:spPr>
          <a:xfrm>
            <a:off x="251527" y="1628800"/>
            <a:ext cx="8574491" cy="5085184"/>
          </a:xfrm>
        </p:spPr>
        <p:txBody>
          <a:bodyPr>
            <a:normAutofit lnSpcReduction="10000"/>
          </a:bodyPr>
          <a:lstStyle/>
          <a:p>
            <a:pPr>
              <a:lnSpc>
                <a:spcPct val="90000"/>
              </a:lnSpc>
              <a:buFontTx/>
              <a:buNone/>
            </a:pPr>
            <a:r>
              <a:rPr lang="ja-JP" altLang="en-US" dirty="0" smtClean="0"/>
              <a:t>☆こどもの発達の全体像の把握</a:t>
            </a:r>
            <a:r>
              <a:rPr lang="ja-JP" altLang="en-US" sz="2400" dirty="0" smtClean="0"/>
              <a:t>（要因間の関連性も）</a:t>
            </a:r>
            <a:endParaRPr lang="ja-JP" altLang="en-US" sz="2800" dirty="0" smtClean="0"/>
          </a:p>
          <a:p>
            <a:pPr>
              <a:lnSpc>
                <a:spcPct val="90000"/>
              </a:lnSpc>
              <a:spcBef>
                <a:spcPts val="1200"/>
              </a:spcBef>
              <a:buFontTx/>
              <a:buNone/>
            </a:pPr>
            <a:r>
              <a:rPr lang="ja-JP" altLang="en-US" dirty="0" smtClean="0"/>
              <a:t>　</a:t>
            </a:r>
            <a:r>
              <a:rPr lang="ja-JP" altLang="en-US" u="sng" dirty="0" smtClean="0"/>
              <a:t>①</a:t>
            </a:r>
            <a:r>
              <a:rPr lang="ja-JP" altLang="en-US" b="1" u="sng" dirty="0" smtClean="0">
                <a:ln w="10541" cmpd="sng">
                  <a:solidFill>
                    <a:schemeClr val="accent1">
                      <a:shade val="88000"/>
                      <a:satMod val="110000"/>
                    </a:schemeClr>
                  </a:solidFill>
                  <a:prstDash val="solid"/>
                </a:ln>
                <a:solidFill>
                  <a:schemeClr val="accent6">
                    <a:lumMod val="75000"/>
                  </a:schemeClr>
                </a:solidFill>
              </a:rPr>
              <a:t>生理的</a:t>
            </a:r>
            <a:r>
              <a:rPr lang="ja-JP" altLang="en-US" u="sng" dirty="0" smtClean="0"/>
              <a:t>な要因</a:t>
            </a:r>
            <a:r>
              <a:rPr lang="ja-JP" altLang="en-US" sz="2800" dirty="0" smtClean="0">
                <a:solidFill>
                  <a:schemeClr val="accent2">
                    <a:lumMod val="75000"/>
                  </a:schemeClr>
                </a:solidFill>
              </a:rPr>
              <a:t>（生理・医学的側面）</a:t>
            </a:r>
            <a:endParaRPr lang="ja-JP" altLang="en-US" dirty="0" smtClean="0">
              <a:solidFill>
                <a:schemeClr val="accent2">
                  <a:lumMod val="75000"/>
                </a:schemeClr>
              </a:solidFill>
            </a:endParaRPr>
          </a:p>
          <a:p>
            <a:pPr marL="804863" indent="269875">
              <a:lnSpc>
                <a:spcPct val="90000"/>
              </a:lnSpc>
              <a:buFontTx/>
              <a:buNone/>
            </a:pPr>
            <a:r>
              <a:rPr lang="ja-JP" altLang="en-US" sz="2600" dirty="0" smtClean="0"/>
              <a:t>発達及び障害の特性</a:t>
            </a:r>
            <a:r>
              <a:rPr lang="ja-JP" altLang="en-US" sz="2600" dirty="0"/>
              <a:t>、生来的な気質、疾患</a:t>
            </a:r>
            <a:r>
              <a:rPr lang="ja-JP" altLang="en-US" sz="2600" dirty="0" smtClean="0"/>
              <a:t>（診断、病歴、神経・生理学的特徴、服薬等治療方針）など</a:t>
            </a:r>
          </a:p>
          <a:p>
            <a:pPr>
              <a:spcBef>
                <a:spcPts val="1200"/>
              </a:spcBef>
              <a:buFontTx/>
              <a:buNone/>
            </a:pPr>
            <a:r>
              <a:rPr lang="ja-JP" altLang="en-US" dirty="0" smtClean="0"/>
              <a:t>　</a:t>
            </a:r>
            <a:r>
              <a:rPr lang="ja-JP" altLang="en-US" u="sng" dirty="0" smtClean="0"/>
              <a:t>②</a:t>
            </a:r>
            <a:r>
              <a:rPr lang="ja-JP" altLang="en-US"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心理的</a:t>
            </a:r>
            <a:r>
              <a:rPr lang="ja-JP" altLang="en-US" u="sng" dirty="0" smtClean="0"/>
              <a:t>な要因</a:t>
            </a:r>
            <a:r>
              <a:rPr lang="ja-JP" altLang="en-US" sz="2800" dirty="0" smtClean="0">
                <a:solidFill>
                  <a:schemeClr val="accent2">
                    <a:lumMod val="75000"/>
                  </a:schemeClr>
                </a:solidFill>
              </a:rPr>
              <a:t>（心理・学習・教育的側面）</a:t>
            </a:r>
            <a:endParaRPr lang="ja-JP" altLang="en-US" dirty="0" smtClean="0">
              <a:solidFill>
                <a:schemeClr val="accent2">
                  <a:lumMod val="75000"/>
                </a:schemeClr>
              </a:solidFill>
            </a:endParaRPr>
          </a:p>
          <a:p>
            <a:pPr marL="804863" indent="0">
              <a:lnSpc>
                <a:spcPct val="90000"/>
              </a:lnSpc>
              <a:buFontTx/>
              <a:buNone/>
            </a:pPr>
            <a:r>
              <a:rPr lang="ja-JP" altLang="en-US" sz="2800" dirty="0" smtClean="0"/>
              <a:t>　</a:t>
            </a:r>
            <a:r>
              <a:rPr lang="ja-JP" altLang="en-US" sz="2600" dirty="0" smtClean="0"/>
              <a:t>不安、葛藤、希望、自己イメージ、防衛機制など（認知発達、言語コミュニケーション、社会・情動発達、運動発達などの発達面を含む）、反応パタン等の行動特徴</a:t>
            </a:r>
          </a:p>
          <a:p>
            <a:pPr>
              <a:spcBef>
                <a:spcPts val="1200"/>
              </a:spcBef>
              <a:buFontTx/>
              <a:buNone/>
            </a:pPr>
            <a:r>
              <a:rPr lang="ja-JP" altLang="en-US" dirty="0" smtClean="0"/>
              <a:t>　</a:t>
            </a:r>
            <a:r>
              <a:rPr lang="ja-JP" altLang="en-US" u="sng" dirty="0" smtClean="0"/>
              <a:t>③</a:t>
            </a:r>
            <a:r>
              <a:rPr lang="ja-JP" altLang="en-US" b="1" u="sng" dirty="0" smtClean="0">
                <a:ln w="10541" cmpd="sng">
                  <a:solidFill>
                    <a:schemeClr val="accent1">
                      <a:shade val="88000"/>
                      <a:satMod val="110000"/>
                    </a:schemeClr>
                  </a:solidFill>
                  <a:prstDash val="solid"/>
                </a:ln>
                <a:solidFill>
                  <a:srgbClr val="FF0000"/>
                </a:solidFill>
              </a:rPr>
              <a:t>社会的</a:t>
            </a:r>
            <a:r>
              <a:rPr lang="ja-JP" altLang="en-US" u="sng" dirty="0" smtClean="0"/>
              <a:t>な要因</a:t>
            </a:r>
            <a:r>
              <a:rPr lang="ja-JP" altLang="en-US" sz="2800" dirty="0" smtClean="0">
                <a:solidFill>
                  <a:schemeClr val="accent2">
                    <a:lumMod val="75000"/>
                  </a:schemeClr>
                </a:solidFill>
              </a:rPr>
              <a:t>（環境・社会・文化的側面）</a:t>
            </a:r>
            <a:endParaRPr lang="ja-JP" altLang="en-US" dirty="0" smtClean="0">
              <a:solidFill>
                <a:schemeClr val="accent2">
                  <a:lumMod val="75000"/>
                </a:schemeClr>
              </a:solidFill>
            </a:endParaRPr>
          </a:p>
          <a:p>
            <a:pPr marL="804863" indent="269875">
              <a:lnSpc>
                <a:spcPct val="90000"/>
              </a:lnSpc>
              <a:buFontTx/>
              <a:buNone/>
            </a:pPr>
            <a:r>
              <a:rPr lang="ja-JP" altLang="en-US" sz="2600" dirty="0" smtClean="0"/>
              <a:t>対人関係（家族・支援者・仲間等）、関係機関のつながり、環境構成（家庭・学校等）、周囲の理解・かかわり（家族・学校・支援機関等）</a:t>
            </a:r>
            <a:r>
              <a:rPr lang="en-US" altLang="ja-JP" sz="2600" dirty="0" smtClean="0"/>
              <a:t>､</a:t>
            </a:r>
            <a:r>
              <a:rPr lang="ja-JP" altLang="en-US" sz="2600" dirty="0" smtClean="0"/>
              <a:t>周囲の期待・希望など</a:t>
            </a:r>
          </a:p>
        </p:txBody>
      </p:sp>
      <p:sp>
        <p:nvSpPr>
          <p:cNvPr id="7" name="テキスト ボックス 6"/>
          <p:cNvSpPr txBox="1"/>
          <p:nvPr/>
        </p:nvSpPr>
        <p:spPr>
          <a:xfrm>
            <a:off x="179512" y="0"/>
            <a:ext cx="8751114" cy="70788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Ⅱ</a:t>
            </a:r>
            <a:r>
              <a:rPr lang="ja-JP" altLang="en-US" sz="2000" b="1" dirty="0" err="1" smtClean="0">
                <a:solidFill>
                  <a:prstClr val="white"/>
                </a:solidFill>
              </a:rPr>
              <a:t>．</a:t>
            </a:r>
            <a:r>
              <a:rPr lang="ja-JP" altLang="en-US" sz="2000" b="1" dirty="0" smtClean="0">
                <a:solidFill>
                  <a:prstClr val="white"/>
                </a:solidFill>
              </a:rPr>
              <a:t>児童発達支援におけるアセスメントのポイント</a:t>
            </a:r>
            <a:endParaRPr lang="en-US" altLang="ja-JP" sz="2000" b="1" dirty="0" smtClean="0">
              <a:solidFill>
                <a:prstClr val="white"/>
              </a:solidFill>
            </a:endParaRPr>
          </a:p>
          <a:p>
            <a:pPr fontAlgn="auto">
              <a:spcBef>
                <a:spcPts val="0"/>
              </a:spcBef>
              <a:spcAft>
                <a:spcPts val="0"/>
              </a:spcAft>
            </a:pPr>
            <a:r>
              <a:rPr lang="ja-JP" altLang="en-US" sz="2000" b="1" dirty="0" smtClean="0">
                <a:solidFill>
                  <a:prstClr val="white"/>
                </a:solidFill>
              </a:rPr>
              <a:t>　　　　　　　　～①中核的な機能は、将来の自立に向けた発達支援・・・本人支援</a:t>
            </a:r>
            <a:endParaRPr lang="ja-JP" altLang="en-US" sz="2000" b="1" dirty="0">
              <a:solidFill>
                <a:prstClr val="white"/>
              </a:solidFill>
            </a:endParaRPr>
          </a:p>
        </p:txBody>
      </p:sp>
      <p:sp>
        <p:nvSpPr>
          <p:cNvPr id="5"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102</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635220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763688" y="836712"/>
            <a:ext cx="5725257" cy="648072"/>
          </a:xfrm>
          <a:solidFill>
            <a:srgbClr val="E5F5FF"/>
          </a:solidFill>
          <a:ln w="57150">
            <a:solidFill>
              <a:schemeClr val="accent6">
                <a:lumMod val="75000"/>
              </a:schemeClr>
            </a:solidFill>
          </a:ln>
        </p:spPr>
        <p:txBody>
          <a:bodyPr/>
          <a:lstStyle/>
          <a:p>
            <a:pPr eaLnBrk="1" hangingPunct="1">
              <a:defRPr/>
            </a:pPr>
            <a:r>
              <a:rPr lang="ja-JP" altLang="en-US" sz="3600" b="1" dirty="0" smtClean="0">
                <a:solidFill>
                  <a:srgbClr val="006666"/>
                </a:solidFill>
              </a:rPr>
              <a:t>移行支援</a:t>
            </a:r>
          </a:p>
        </p:txBody>
      </p:sp>
      <p:sp>
        <p:nvSpPr>
          <p:cNvPr id="839683" name="Rectangle 3"/>
          <p:cNvSpPr>
            <a:spLocks noGrp="1" noChangeArrowheads="1"/>
          </p:cNvSpPr>
          <p:nvPr>
            <p:ph type="body" idx="1"/>
          </p:nvPr>
        </p:nvSpPr>
        <p:spPr>
          <a:xfrm>
            <a:off x="467547" y="2708958"/>
            <a:ext cx="8109438" cy="3867225"/>
          </a:xfrm>
          <a:ln>
            <a:solidFill>
              <a:srgbClr val="002060"/>
            </a:solidFill>
          </a:ln>
        </p:spPr>
        <p:txBody>
          <a:bodyPr anchor="ctr">
            <a:normAutofit lnSpcReduction="10000"/>
          </a:bodyPr>
          <a:lstStyle/>
          <a:p>
            <a:pPr marL="432000" indent="457200" eaLnBrk="1" hangingPunct="1">
              <a:defRPr/>
            </a:pPr>
            <a:r>
              <a:rPr lang="ja-JP" altLang="en-US" sz="2000" b="1" dirty="0" smtClean="0">
                <a:solidFill>
                  <a:schemeClr val="accent2">
                    <a:lumMod val="75000"/>
                  </a:schemeClr>
                </a:solidFill>
              </a:rPr>
              <a:t>障害理解と受容</a:t>
            </a:r>
          </a:p>
          <a:p>
            <a:pPr marL="432000" indent="457200" eaLnBrk="1" hangingPunct="1">
              <a:defRPr/>
            </a:pPr>
            <a:r>
              <a:rPr lang="ja-JP" altLang="en-US" sz="2000" b="1" dirty="0" smtClean="0">
                <a:solidFill>
                  <a:schemeClr val="accent2">
                    <a:lumMod val="75000"/>
                  </a:schemeClr>
                </a:solidFill>
              </a:rPr>
              <a:t>家族・本人のエンパワメント</a:t>
            </a:r>
          </a:p>
          <a:p>
            <a:pPr marL="432000" indent="457200" eaLnBrk="1" hangingPunct="1">
              <a:defRPr/>
            </a:pPr>
            <a:r>
              <a:rPr lang="ja-JP" altLang="en-US" sz="2000" b="1" dirty="0" smtClean="0">
                <a:solidFill>
                  <a:schemeClr val="accent2">
                    <a:lumMod val="75000"/>
                  </a:schemeClr>
                </a:solidFill>
              </a:rPr>
              <a:t>家族機能の育成・回復</a:t>
            </a:r>
            <a:endParaRPr lang="en-US" altLang="ja-JP" sz="2000" b="1" dirty="0" smtClean="0">
              <a:solidFill>
                <a:schemeClr val="accent2">
                  <a:lumMod val="75000"/>
                </a:schemeClr>
              </a:solidFill>
            </a:endParaRPr>
          </a:p>
          <a:p>
            <a:pPr marL="432000" indent="457200" eaLnBrk="1" hangingPunct="1">
              <a:buFontTx/>
              <a:buNone/>
              <a:defRPr/>
            </a:pPr>
            <a:endParaRPr lang="en-US" altLang="ja-JP" sz="2400" b="1" dirty="0" smtClean="0">
              <a:solidFill>
                <a:schemeClr val="hlink"/>
              </a:solidFill>
            </a:endParaRPr>
          </a:p>
          <a:p>
            <a:pPr marL="432000" indent="0" eaLnBrk="1" hangingPunct="1">
              <a:buFontTx/>
              <a:buNone/>
              <a:defRPr/>
            </a:pPr>
            <a:r>
              <a:rPr lang="ja-JP" altLang="en-US" sz="2400" b="1" dirty="0" smtClean="0">
                <a:solidFill>
                  <a:schemeClr val="accent2">
                    <a:lumMod val="50000"/>
                  </a:schemeClr>
                </a:solidFill>
              </a:rPr>
              <a:t>なぜ「移行支援」を重視すべきか？</a:t>
            </a:r>
          </a:p>
          <a:p>
            <a:pPr marL="432000" indent="457200" eaLnBrk="1" hangingPunct="1">
              <a:defRPr/>
            </a:pPr>
            <a:r>
              <a:rPr lang="ja-JP" altLang="en-US" sz="1800" b="1" u="sng" dirty="0" smtClean="0">
                <a:solidFill>
                  <a:srgbClr val="006600"/>
                </a:solidFill>
              </a:rPr>
              <a:t>全員が通過</a:t>
            </a:r>
            <a:r>
              <a:rPr lang="ja-JP" altLang="en-US" sz="1800" u="sng" dirty="0" smtClean="0">
                <a:solidFill>
                  <a:srgbClr val="006600"/>
                </a:solidFill>
              </a:rPr>
              <a:t>する</a:t>
            </a:r>
            <a:r>
              <a:rPr lang="ja-JP" altLang="en-US" sz="1800" dirty="0" smtClean="0">
                <a:solidFill>
                  <a:srgbClr val="006600"/>
                </a:solidFill>
              </a:rPr>
              <a:t>課題</a:t>
            </a:r>
          </a:p>
          <a:p>
            <a:pPr marL="432000" indent="457200" eaLnBrk="1" hangingPunct="1">
              <a:defRPr/>
            </a:pPr>
            <a:r>
              <a:rPr lang="ja-JP" altLang="en-US" sz="1800" dirty="0" smtClean="0">
                <a:solidFill>
                  <a:srgbClr val="006600"/>
                </a:solidFill>
              </a:rPr>
              <a:t>テーマと目標（学校等行き先を決めること）が明確</a:t>
            </a:r>
          </a:p>
          <a:p>
            <a:pPr marL="432000" indent="457200" eaLnBrk="1" hangingPunct="1">
              <a:defRPr/>
            </a:pPr>
            <a:r>
              <a:rPr lang="ja-JP" altLang="en-US" sz="1800" dirty="0" smtClean="0">
                <a:solidFill>
                  <a:srgbClr val="006600"/>
                </a:solidFill>
              </a:rPr>
              <a:t>選択肢（学校等）が絞られている～</a:t>
            </a:r>
            <a:r>
              <a:rPr lang="ja-JP" altLang="en-US" sz="1800" b="1" u="sng" dirty="0" smtClean="0">
                <a:solidFill>
                  <a:srgbClr val="006600"/>
                </a:solidFill>
              </a:rPr>
              <a:t>現実的な視点</a:t>
            </a:r>
            <a:r>
              <a:rPr lang="ja-JP" altLang="en-US" sz="1800" dirty="0" smtClean="0">
                <a:solidFill>
                  <a:srgbClr val="006600"/>
                </a:solidFill>
              </a:rPr>
              <a:t>に立たされる</a:t>
            </a:r>
          </a:p>
          <a:p>
            <a:pPr marL="432000" indent="457200" eaLnBrk="1" hangingPunct="1">
              <a:defRPr/>
            </a:pPr>
            <a:r>
              <a:rPr lang="ja-JP" altLang="en-US" sz="1800" dirty="0" smtClean="0">
                <a:solidFill>
                  <a:srgbClr val="006600"/>
                </a:solidFill>
              </a:rPr>
              <a:t>日程と期間が定められている</a:t>
            </a:r>
          </a:p>
          <a:p>
            <a:pPr marL="432000" indent="457200" eaLnBrk="1" hangingPunct="1">
              <a:defRPr/>
            </a:pPr>
            <a:r>
              <a:rPr lang="ja-JP" altLang="en-US" sz="1800" dirty="0" smtClean="0">
                <a:solidFill>
                  <a:srgbClr val="006600"/>
                </a:solidFill>
              </a:rPr>
              <a:t>家族全体の現実とそれぞれの方の思いを確認できるチャンス</a:t>
            </a:r>
          </a:p>
          <a:p>
            <a:pPr marL="432000" indent="457200" eaLnBrk="1" hangingPunct="1">
              <a:defRPr/>
            </a:pPr>
            <a:r>
              <a:rPr lang="ja-JP" altLang="en-US" sz="1800" b="1" u="sng" dirty="0" smtClean="0">
                <a:solidFill>
                  <a:srgbClr val="006600"/>
                </a:solidFill>
              </a:rPr>
              <a:t>継続的に振り返り</a:t>
            </a:r>
            <a:r>
              <a:rPr lang="ja-JP" altLang="en-US" sz="1800" dirty="0" smtClean="0">
                <a:solidFill>
                  <a:srgbClr val="006600"/>
                </a:solidFill>
              </a:rPr>
              <a:t>ができる（結果検証）</a:t>
            </a:r>
          </a:p>
        </p:txBody>
      </p:sp>
      <p:sp>
        <p:nvSpPr>
          <p:cNvPr id="5" name="V 字形矢印 4"/>
          <p:cNvSpPr/>
          <p:nvPr/>
        </p:nvSpPr>
        <p:spPr bwMode="auto">
          <a:xfrm>
            <a:off x="4499998" y="2708920"/>
            <a:ext cx="792088" cy="1080120"/>
          </a:xfrm>
          <a:prstGeom prst="notchedRightArrow">
            <a:avLst/>
          </a:prstGeom>
          <a:ln>
            <a:headEnd type="triangle" w="med" len="med"/>
            <a:tailEnd type="triangle" w="med" len="med"/>
          </a:ln>
        </p:spPr>
        <p:style>
          <a:lnRef idx="1">
            <a:schemeClr val="accent1"/>
          </a:lnRef>
          <a:fillRef idx="3">
            <a:schemeClr val="accent1"/>
          </a:fillRef>
          <a:effectRef idx="2">
            <a:schemeClr val="accent1"/>
          </a:effectRef>
          <a:fontRef idx="minor">
            <a:schemeClr val="lt1"/>
          </a:fontRef>
        </p:style>
        <p:txBody>
          <a:bodyPr lIns="74295" tIns="8890" rIns="74295" bIns="8890" anchor="ctr"/>
          <a:lstStyle/>
          <a:p>
            <a:pPr algn="ctr" fontAlgn="auto">
              <a:spcBef>
                <a:spcPts val="0"/>
              </a:spcBef>
              <a:spcAft>
                <a:spcPts val="0"/>
              </a:spcAft>
              <a:defRPr/>
            </a:pPr>
            <a:endParaRPr lang="ja-JP" altLang="en-US" sz="1800">
              <a:solidFill>
                <a:srgbClr val="000000"/>
              </a:solidFill>
            </a:endParaRPr>
          </a:p>
        </p:txBody>
      </p:sp>
      <p:sp>
        <p:nvSpPr>
          <p:cNvPr id="62469" name="テキスト ボックス 5"/>
          <p:cNvSpPr txBox="1">
            <a:spLocks noChangeArrowheads="1"/>
          </p:cNvSpPr>
          <p:nvPr/>
        </p:nvSpPr>
        <p:spPr bwMode="auto">
          <a:xfrm rot="10800000" flipV="1">
            <a:off x="5292080" y="2420888"/>
            <a:ext cx="3672408" cy="181588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0"/>
              </a:spcBef>
              <a:spcAft>
                <a:spcPts val="0"/>
              </a:spcAft>
            </a:pPr>
            <a:r>
              <a:rPr lang="ja-JP" altLang="en-US" sz="1600" dirty="0" smtClean="0">
                <a:solidFill>
                  <a:srgbClr val="000000"/>
                </a:solidFill>
              </a:rPr>
              <a:t>子どものことで気持ちの整理ができ、落ち着いてきた家族においても、</a:t>
            </a:r>
            <a:r>
              <a:rPr lang="ja-JP" altLang="en-US" sz="1600" b="1" u="sng" dirty="0" smtClean="0">
                <a:solidFill>
                  <a:srgbClr val="000000"/>
                </a:solidFill>
              </a:rPr>
              <a:t>移行期の時に新たな混乱が生じていくこと</a:t>
            </a:r>
            <a:r>
              <a:rPr lang="ja-JP" altLang="en-US" sz="1600" dirty="0" smtClean="0">
                <a:solidFill>
                  <a:srgbClr val="000000"/>
                </a:solidFill>
              </a:rPr>
              <a:t>が少なくありません。また、両親の生活・就労状況の変化、兄弟姉妹の進学等も含め、</a:t>
            </a:r>
            <a:r>
              <a:rPr lang="ja-JP" altLang="en-US" sz="1600" b="1" u="sng" dirty="0" smtClean="0">
                <a:solidFill>
                  <a:srgbClr val="000000"/>
                </a:solidFill>
              </a:rPr>
              <a:t>様々な気付きや家族の結びつきを振り返っていく</a:t>
            </a:r>
            <a:r>
              <a:rPr lang="ja-JP" altLang="en-US" sz="1600" dirty="0" smtClean="0">
                <a:solidFill>
                  <a:srgbClr val="000000"/>
                </a:solidFill>
              </a:rPr>
              <a:t>、大切な機会と考えましょう。</a:t>
            </a:r>
            <a:endParaRPr lang="ja-JP" altLang="en-US" sz="1600" dirty="0">
              <a:solidFill>
                <a:srgbClr val="000000"/>
              </a:solidFill>
            </a:endParaRPr>
          </a:p>
        </p:txBody>
      </p:sp>
      <p:sp>
        <p:nvSpPr>
          <p:cNvPr id="7" name="テキスト ボックス 6"/>
          <p:cNvSpPr txBox="1"/>
          <p:nvPr/>
        </p:nvSpPr>
        <p:spPr>
          <a:xfrm>
            <a:off x="162054" y="0"/>
            <a:ext cx="8802434" cy="70788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fontAlgn="auto">
              <a:spcBef>
                <a:spcPts val="0"/>
              </a:spcBef>
              <a:spcAft>
                <a:spcPts val="0"/>
              </a:spcAft>
            </a:pPr>
            <a:r>
              <a:rPr lang="en-US" altLang="ja-JP" sz="2000" b="1" dirty="0" smtClean="0">
                <a:solidFill>
                  <a:prstClr val="white"/>
                </a:solidFill>
              </a:rPr>
              <a:t>Ⅱ</a:t>
            </a:r>
            <a:r>
              <a:rPr lang="ja-JP" altLang="en-US" sz="2000" b="1" dirty="0" err="1" smtClean="0">
                <a:solidFill>
                  <a:prstClr val="white"/>
                </a:solidFill>
              </a:rPr>
              <a:t>．</a:t>
            </a:r>
            <a:r>
              <a:rPr lang="ja-JP" altLang="en-US" sz="2000" b="1" dirty="0" smtClean="0">
                <a:solidFill>
                  <a:prstClr val="white"/>
                </a:solidFill>
              </a:rPr>
              <a:t>児童発達支援におけるアセスメントのポイント</a:t>
            </a:r>
            <a:endParaRPr lang="en-US" altLang="ja-JP" sz="2000" b="1" dirty="0" smtClean="0">
              <a:solidFill>
                <a:prstClr val="white"/>
              </a:solidFill>
            </a:endParaRPr>
          </a:p>
          <a:p>
            <a:pPr fontAlgn="auto">
              <a:spcBef>
                <a:spcPts val="0"/>
              </a:spcBef>
              <a:spcAft>
                <a:spcPts val="0"/>
              </a:spcAft>
            </a:pPr>
            <a:r>
              <a:rPr lang="ja-JP" altLang="en-US" sz="2000" b="1" dirty="0" smtClean="0">
                <a:solidFill>
                  <a:prstClr val="white"/>
                </a:solidFill>
              </a:rPr>
              <a:t>　　　　　　～ ①中核的な機能は、将来の自立に向けた発達支援・・・移行支援</a:t>
            </a:r>
            <a:endParaRPr lang="ja-JP" altLang="en-US" sz="2000" b="1" dirty="0">
              <a:solidFill>
                <a:prstClr val="white"/>
              </a:solidFill>
            </a:endParaRPr>
          </a:p>
        </p:txBody>
      </p:sp>
      <p:sp>
        <p:nvSpPr>
          <p:cNvPr id="8" name="テキスト ボックス 7"/>
          <p:cNvSpPr txBox="1"/>
          <p:nvPr/>
        </p:nvSpPr>
        <p:spPr>
          <a:xfrm>
            <a:off x="251520" y="1628800"/>
            <a:ext cx="856895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ja-JP" altLang="en-US" sz="2000" b="1" dirty="0" smtClean="0">
                <a:solidFill>
                  <a:prstClr val="black"/>
                </a:solidFill>
              </a:rPr>
              <a:t>可能な限り、地域の保育、教育等の支援を受けられるようしていくとともに、同年代の子どもとの仲間作りを図っていくことが必要</a:t>
            </a:r>
            <a:endParaRPr lang="ja-JP" altLang="en-US" sz="2000" b="1" dirty="0">
              <a:solidFill>
                <a:prstClr val="black"/>
              </a:solidFill>
            </a:endParaRPr>
          </a:p>
        </p:txBody>
      </p:sp>
      <p:sp>
        <p:nvSpPr>
          <p:cNvPr id="9"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103</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4198399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39683">
                                            <p:bg/>
                                          </p:spTgt>
                                        </p:tgtEl>
                                        <p:attrNameLst>
                                          <p:attrName>style.visibility</p:attrName>
                                        </p:attrNameLst>
                                      </p:cBhvr>
                                      <p:to>
                                        <p:strVal val="visible"/>
                                      </p:to>
                                    </p:set>
                                    <p:anim calcmode="lin" valueType="num">
                                      <p:cBhvr>
                                        <p:cTn id="7" dur="500" fill="hold"/>
                                        <p:tgtEl>
                                          <p:spTgt spid="839683">
                                            <p:bg/>
                                          </p:spTgt>
                                        </p:tgtEl>
                                        <p:attrNameLst>
                                          <p:attrName>ppt_w</p:attrName>
                                        </p:attrNameLst>
                                      </p:cBhvr>
                                      <p:tavLst>
                                        <p:tav tm="0">
                                          <p:val>
                                            <p:fltVal val="0"/>
                                          </p:val>
                                        </p:tav>
                                        <p:tav tm="100000">
                                          <p:val>
                                            <p:strVal val="#ppt_w"/>
                                          </p:val>
                                        </p:tav>
                                      </p:tavLst>
                                    </p:anim>
                                    <p:anim calcmode="lin" valueType="num">
                                      <p:cBhvr>
                                        <p:cTn id="8" dur="500" fill="hold"/>
                                        <p:tgtEl>
                                          <p:spTgt spid="839683">
                                            <p:bg/>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39683">
                                            <p:txEl>
                                              <p:pRg st="0" end="0"/>
                                            </p:txEl>
                                          </p:spTgt>
                                        </p:tgtEl>
                                        <p:attrNameLst>
                                          <p:attrName>style.visibility</p:attrName>
                                        </p:attrNameLst>
                                      </p:cBhvr>
                                      <p:to>
                                        <p:strVal val="visible"/>
                                      </p:to>
                                    </p:set>
                                    <p:anim calcmode="lin" valueType="num">
                                      <p:cBhvr>
                                        <p:cTn id="13" dur="500" fill="hold"/>
                                        <p:tgtEl>
                                          <p:spTgt spid="8396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3968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39683">
                                            <p:txEl>
                                              <p:pRg st="1" end="1"/>
                                            </p:txEl>
                                          </p:spTgt>
                                        </p:tgtEl>
                                        <p:attrNameLst>
                                          <p:attrName>style.visibility</p:attrName>
                                        </p:attrNameLst>
                                      </p:cBhvr>
                                      <p:to>
                                        <p:strVal val="visible"/>
                                      </p:to>
                                    </p:set>
                                    <p:anim calcmode="lin" valueType="num">
                                      <p:cBhvr>
                                        <p:cTn id="19" dur="500" fill="hold"/>
                                        <p:tgtEl>
                                          <p:spTgt spid="83968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3968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39683">
                                            <p:txEl>
                                              <p:pRg st="2" end="2"/>
                                            </p:txEl>
                                          </p:spTgt>
                                        </p:tgtEl>
                                        <p:attrNameLst>
                                          <p:attrName>style.visibility</p:attrName>
                                        </p:attrNameLst>
                                      </p:cBhvr>
                                      <p:to>
                                        <p:strVal val="visible"/>
                                      </p:to>
                                    </p:set>
                                    <p:anim calcmode="lin" valueType="num">
                                      <p:cBhvr>
                                        <p:cTn id="25" dur="500" fill="hold"/>
                                        <p:tgtEl>
                                          <p:spTgt spid="83968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83968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839683">
                                            <p:txEl>
                                              <p:pRg st="4" end="4"/>
                                            </p:txEl>
                                          </p:spTgt>
                                        </p:tgtEl>
                                        <p:attrNameLst>
                                          <p:attrName>style.visibility</p:attrName>
                                        </p:attrNameLst>
                                      </p:cBhvr>
                                      <p:to>
                                        <p:strVal val="visible"/>
                                      </p:to>
                                    </p:set>
                                    <p:anim calcmode="lin" valueType="num">
                                      <p:cBhvr>
                                        <p:cTn id="31" dur="500" fill="hold"/>
                                        <p:tgtEl>
                                          <p:spTgt spid="83968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83968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839683">
                                            <p:txEl>
                                              <p:pRg st="5" end="5"/>
                                            </p:txEl>
                                          </p:spTgt>
                                        </p:tgtEl>
                                        <p:attrNameLst>
                                          <p:attrName>style.visibility</p:attrName>
                                        </p:attrNameLst>
                                      </p:cBhvr>
                                      <p:to>
                                        <p:strVal val="visible"/>
                                      </p:to>
                                    </p:set>
                                    <p:anim calcmode="lin" valueType="num">
                                      <p:cBhvr>
                                        <p:cTn id="37" dur="500" fill="hold"/>
                                        <p:tgtEl>
                                          <p:spTgt spid="83968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83968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839683">
                                            <p:txEl>
                                              <p:pRg st="6" end="6"/>
                                            </p:txEl>
                                          </p:spTgt>
                                        </p:tgtEl>
                                        <p:attrNameLst>
                                          <p:attrName>style.visibility</p:attrName>
                                        </p:attrNameLst>
                                      </p:cBhvr>
                                      <p:to>
                                        <p:strVal val="visible"/>
                                      </p:to>
                                    </p:set>
                                    <p:anim calcmode="lin" valueType="num">
                                      <p:cBhvr>
                                        <p:cTn id="43" dur="500" fill="hold"/>
                                        <p:tgtEl>
                                          <p:spTgt spid="83968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83968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839683">
                                            <p:txEl>
                                              <p:pRg st="7" end="7"/>
                                            </p:txEl>
                                          </p:spTgt>
                                        </p:tgtEl>
                                        <p:attrNameLst>
                                          <p:attrName>style.visibility</p:attrName>
                                        </p:attrNameLst>
                                      </p:cBhvr>
                                      <p:to>
                                        <p:strVal val="visible"/>
                                      </p:to>
                                    </p:set>
                                    <p:anim calcmode="lin" valueType="num">
                                      <p:cBhvr>
                                        <p:cTn id="49" dur="500" fill="hold"/>
                                        <p:tgtEl>
                                          <p:spTgt spid="83968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3968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839683">
                                            <p:txEl>
                                              <p:pRg st="8" end="8"/>
                                            </p:txEl>
                                          </p:spTgt>
                                        </p:tgtEl>
                                        <p:attrNameLst>
                                          <p:attrName>style.visibility</p:attrName>
                                        </p:attrNameLst>
                                      </p:cBhvr>
                                      <p:to>
                                        <p:strVal val="visible"/>
                                      </p:to>
                                    </p:set>
                                    <p:anim calcmode="lin" valueType="num">
                                      <p:cBhvr>
                                        <p:cTn id="55" dur="500" fill="hold"/>
                                        <p:tgtEl>
                                          <p:spTgt spid="839683">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83968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839683">
                                            <p:txEl>
                                              <p:pRg st="9" end="9"/>
                                            </p:txEl>
                                          </p:spTgt>
                                        </p:tgtEl>
                                        <p:attrNameLst>
                                          <p:attrName>style.visibility</p:attrName>
                                        </p:attrNameLst>
                                      </p:cBhvr>
                                      <p:to>
                                        <p:strVal val="visible"/>
                                      </p:to>
                                    </p:set>
                                    <p:anim calcmode="lin" valueType="num">
                                      <p:cBhvr>
                                        <p:cTn id="61" dur="500" fill="hold"/>
                                        <p:tgtEl>
                                          <p:spTgt spid="839683">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83968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839683">
                                            <p:txEl>
                                              <p:pRg st="10" end="10"/>
                                            </p:txEl>
                                          </p:spTgt>
                                        </p:tgtEl>
                                        <p:attrNameLst>
                                          <p:attrName>style.visibility</p:attrName>
                                        </p:attrNameLst>
                                      </p:cBhvr>
                                      <p:to>
                                        <p:strVal val="visible"/>
                                      </p:to>
                                    </p:set>
                                    <p:anim calcmode="lin" valueType="num">
                                      <p:cBhvr>
                                        <p:cTn id="67" dur="500" fill="hold"/>
                                        <p:tgtEl>
                                          <p:spTgt spid="839683">
                                            <p:txEl>
                                              <p:pRg st="10" end="10"/>
                                            </p:txEl>
                                          </p:spTgt>
                                        </p:tgtEl>
                                        <p:attrNameLst>
                                          <p:attrName>ppt_w</p:attrName>
                                        </p:attrNameLst>
                                      </p:cBhvr>
                                      <p:tavLst>
                                        <p:tav tm="0">
                                          <p:val>
                                            <p:fltVal val="0"/>
                                          </p:val>
                                        </p:tav>
                                        <p:tav tm="100000">
                                          <p:val>
                                            <p:strVal val="#ppt_w"/>
                                          </p:val>
                                        </p:tav>
                                      </p:tavLst>
                                    </p:anim>
                                    <p:anim calcmode="lin" valueType="num">
                                      <p:cBhvr>
                                        <p:cTn id="68" dur="500" fill="hold"/>
                                        <p:tgtEl>
                                          <p:spTgt spid="83968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3" grpId="0" build="p"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2060848"/>
            <a:ext cx="8229600" cy="936104"/>
          </a:xfrm>
          <a:solidFill>
            <a:srgbClr val="FDF9CB"/>
          </a:solidFill>
        </p:spPr>
        <p:style>
          <a:lnRef idx="2">
            <a:schemeClr val="accent4"/>
          </a:lnRef>
          <a:fillRef idx="1">
            <a:schemeClr val="lt1"/>
          </a:fillRef>
          <a:effectRef idx="0">
            <a:schemeClr val="accent4"/>
          </a:effectRef>
          <a:fontRef idx="minor">
            <a:schemeClr val="dk1"/>
          </a:fontRef>
        </p:style>
        <p:txBody>
          <a:bodyPr>
            <a:normAutofit/>
          </a:bodyPr>
          <a:lstStyle/>
          <a:p>
            <a:pPr>
              <a:buNone/>
            </a:pPr>
            <a:r>
              <a:rPr lang="ja-JP" altLang="en-US" sz="2400" dirty="0" smtClean="0"/>
              <a:t>◆発達課題や障害特性への理解を深め、具体的な手立てと見通しを持った取り組みを通して、「障害受容」を支える。</a:t>
            </a:r>
            <a:endParaRPr lang="en-US" altLang="ja-JP" dirty="0" smtClean="0"/>
          </a:p>
          <a:p>
            <a:pPr>
              <a:buNone/>
            </a:pPr>
            <a:endParaRPr kumimoji="1" lang="ja-JP" altLang="en-US" dirty="0"/>
          </a:p>
        </p:txBody>
      </p:sp>
      <p:sp>
        <p:nvSpPr>
          <p:cNvPr id="4" name="テキスト ボックス 3"/>
          <p:cNvSpPr txBox="1"/>
          <p:nvPr/>
        </p:nvSpPr>
        <p:spPr>
          <a:xfrm>
            <a:off x="179512" y="0"/>
            <a:ext cx="6986208" cy="70788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Ⅱ</a:t>
            </a:r>
            <a:r>
              <a:rPr lang="ja-JP" altLang="en-US" sz="2000" b="1" dirty="0" err="1" smtClean="0">
                <a:solidFill>
                  <a:prstClr val="white"/>
                </a:solidFill>
              </a:rPr>
              <a:t>．</a:t>
            </a:r>
            <a:r>
              <a:rPr lang="ja-JP" altLang="en-US" sz="2000" b="1" dirty="0" smtClean="0">
                <a:solidFill>
                  <a:prstClr val="white"/>
                </a:solidFill>
              </a:rPr>
              <a:t>児童発達支援におけるアセスメントのポイント</a:t>
            </a:r>
            <a:endParaRPr lang="en-US" altLang="ja-JP" sz="2000" b="1" dirty="0" smtClean="0">
              <a:solidFill>
                <a:prstClr val="white"/>
              </a:solidFill>
            </a:endParaRPr>
          </a:p>
          <a:p>
            <a:pPr fontAlgn="auto">
              <a:spcBef>
                <a:spcPts val="0"/>
              </a:spcBef>
              <a:spcAft>
                <a:spcPts val="0"/>
              </a:spcAft>
            </a:pPr>
            <a:r>
              <a:rPr lang="ja-JP" altLang="en-US" sz="2000" b="1" dirty="0" smtClean="0">
                <a:solidFill>
                  <a:prstClr val="white"/>
                </a:solidFill>
              </a:rPr>
              <a:t>　　　　　　　　～②家族支援・・・親・家族を含めたトータルな支援</a:t>
            </a:r>
            <a:endParaRPr lang="ja-JP" altLang="en-US" sz="2000" b="1" dirty="0">
              <a:solidFill>
                <a:prstClr val="white"/>
              </a:solidFill>
            </a:endParaRPr>
          </a:p>
        </p:txBody>
      </p:sp>
      <p:sp>
        <p:nvSpPr>
          <p:cNvPr id="5" name="テキスト ボックス 4"/>
          <p:cNvSpPr txBox="1"/>
          <p:nvPr/>
        </p:nvSpPr>
        <p:spPr>
          <a:xfrm>
            <a:off x="683569" y="836750"/>
            <a:ext cx="7487947" cy="83099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fontAlgn="auto">
              <a:spcBef>
                <a:spcPts val="0"/>
              </a:spcBef>
              <a:spcAft>
                <a:spcPts val="0"/>
              </a:spcAft>
            </a:pPr>
            <a:r>
              <a:rPr lang="ja-JP" altLang="en-US" sz="2400" b="1" dirty="0" smtClean="0">
                <a:solidFill>
                  <a:prstClr val="white"/>
                </a:solidFill>
              </a:rPr>
              <a:t>子どもの適切な発達環境を整えるために、</a:t>
            </a:r>
            <a:endParaRPr lang="en-US" altLang="ja-JP" sz="2400" b="1" dirty="0" smtClean="0">
              <a:solidFill>
                <a:prstClr val="white"/>
              </a:solidFill>
            </a:endParaRPr>
          </a:p>
          <a:p>
            <a:pPr fontAlgn="auto">
              <a:spcBef>
                <a:spcPts val="0"/>
              </a:spcBef>
              <a:spcAft>
                <a:spcPts val="0"/>
              </a:spcAft>
            </a:pPr>
            <a:r>
              <a:rPr lang="en-US" altLang="ja-JP" sz="2400" b="1" dirty="0" smtClean="0">
                <a:solidFill>
                  <a:prstClr val="white"/>
                </a:solidFill>
              </a:rPr>
              <a:t>                                              </a:t>
            </a:r>
            <a:r>
              <a:rPr lang="ja-JP" altLang="en-US" sz="2400" b="1" dirty="0" smtClean="0">
                <a:solidFill>
                  <a:prstClr val="white"/>
                </a:solidFill>
              </a:rPr>
              <a:t>親・家族支援を大きな柱とする。</a:t>
            </a:r>
            <a:endParaRPr lang="en-US" altLang="ja-JP" sz="2400" b="1" dirty="0" smtClean="0">
              <a:solidFill>
                <a:prstClr val="white"/>
              </a:solidFill>
            </a:endParaRPr>
          </a:p>
        </p:txBody>
      </p:sp>
      <p:sp>
        <p:nvSpPr>
          <p:cNvPr id="6" name="角丸四角形 5"/>
          <p:cNvSpPr/>
          <p:nvPr/>
        </p:nvSpPr>
        <p:spPr>
          <a:xfrm>
            <a:off x="395536" y="4725144"/>
            <a:ext cx="4104456" cy="1152128"/>
          </a:xfrm>
          <a:prstGeom prst="roundRect">
            <a:avLst/>
          </a:prstGeom>
          <a:solidFill>
            <a:srgbClr val="D7F9FD"/>
          </a:solidFill>
          <a:effectLst>
            <a:glow rad="101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fontAlgn="auto">
              <a:spcBef>
                <a:spcPts val="0"/>
              </a:spcBef>
              <a:spcAft>
                <a:spcPts val="0"/>
              </a:spcAft>
            </a:pPr>
            <a:r>
              <a:rPr lang="ja-JP" altLang="en-US" sz="1600" dirty="0" smtClean="0">
                <a:solidFill>
                  <a:prstClr val="black"/>
                </a:solidFill>
              </a:rPr>
              <a:t>親・保護者が子どもの成長の要であることを自覚し、家庭生活の中にこそ、成人期以降に生活していく力を培う機会があることを、温かく何度でも伝えていく支援</a:t>
            </a:r>
            <a:endParaRPr lang="ja-JP" altLang="en-US" sz="1600" dirty="0">
              <a:solidFill>
                <a:prstClr val="black"/>
              </a:solidFill>
            </a:endParaRPr>
          </a:p>
        </p:txBody>
      </p:sp>
      <p:sp>
        <p:nvSpPr>
          <p:cNvPr id="7" name="角丸四角形 6"/>
          <p:cNvSpPr/>
          <p:nvPr/>
        </p:nvSpPr>
        <p:spPr>
          <a:xfrm>
            <a:off x="4716022" y="4797152"/>
            <a:ext cx="4032448" cy="1628800"/>
          </a:xfrm>
          <a:prstGeom prst="roundRect">
            <a:avLst/>
          </a:prstGeom>
          <a:solidFill>
            <a:srgbClr val="D7F9FD"/>
          </a:solidFill>
          <a:effectLst>
            <a:glow rad="101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fontAlgn="auto">
              <a:spcBef>
                <a:spcPts val="0"/>
              </a:spcBef>
              <a:spcAft>
                <a:spcPts val="0"/>
              </a:spcAft>
            </a:pPr>
            <a:r>
              <a:rPr lang="ja-JP" altLang="en-US" sz="1600" dirty="0" smtClean="0">
                <a:solidFill>
                  <a:prstClr val="black"/>
                </a:solidFill>
              </a:rPr>
              <a:t>親・家族が抱えている生活上の問題、親自身の価値観や子ども状態の受け止め方や理解の仕方、兄弟姉妹も含めた様々な悩み等も考慮した上で、ベストではなく、ケースに応じたよりベターな選択肢や暮らしの工夫を提案していく支援</a:t>
            </a:r>
            <a:endParaRPr lang="ja-JP" altLang="en-US" sz="1600" dirty="0">
              <a:solidFill>
                <a:prstClr val="black"/>
              </a:solidFill>
            </a:endParaRPr>
          </a:p>
        </p:txBody>
      </p:sp>
      <p:sp>
        <p:nvSpPr>
          <p:cNvPr id="8" name="角丸四角形 7"/>
          <p:cNvSpPr/>
          <p:nvPr/>
        </p:nvSpPr>
        <p:spPr>
          <a:xfrm>
            <a:off x="4355978" y="3573016"/>
            <a:ext cx="4392488" cy="1080120"/>
          </a:xfrm>
          <a:prstGeom prst="roundRect">
            <a:avLst/>
          </a:prstGeom>
          <a:solidFill>
            <a:srgbClr val="D7F9FD"/>
          </a:solidFill>
          <a:effectLst>
            <a:glow rad="101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fontAlgn="auto">
              <a:spcBef>
                <a:spcPts val="0"/>
              </a:spcBef>
              <a:spcAft>
                <a:spcPts val="0"/>
              </a:spcAft>
            </a:pPr>
            <a:r>
              <a:rPr lang="ja-JP" altLang="en-US" sz="1800" dirty="0" smtClean="0">
                <a:solidFill>
                  <a:prstClr val="black"/>
                </a:solidFill>
              </a:rPr>
              <a:t>障害のある我が子の発達支援の意味と意義を理解し、子どもの緩やかな成長を喜びとして受け止められるようになる支援</a:t>
            </a:r>
            <a:endParaRPr lang="ja-JP" altLang="en-US" sz="1800" dirty="0">
              <a:solidFill>
                <a:prstClr val="black"/>
              </a:solidFill>
            </a:endParaRPr>
          </a:p>
        </p:txBody>
      </p:sp>
      <p:sp>
        <p:nvSpPr>
          <p:cNvPr id="9" name="角丸四角形 8"/>
          <p:cNvSpPr/>
          <p:nvPr/>
        </p:nvSpPr>
        <p:spPr>
          <a:xfrm>
            <a:off x="611566" y="3645024"/>
            <a:ext cx="3384376" cy="864096"/>
          </a:xfrm>
          <a:prstGeom prst="roundRect">
            <a:avLst/>
          </a:prstGeom>
          <a:solidFill>
            <a:srgbClr val="D7F9FD"/>
          </a:solidFill>
          <a:effectLst>
            <a:glow rad="101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fontAlgn="auto">
              <a:spcBef>
                <a:spcPts val="0"/>
              </a:spcBef>
              <a:spcAft>
                <a:spcPts val="0"/>
              </a:spcAft>
            </a:pPr>
            <a:r>
              <a:rPr lang="ja-JP" altLang="en-US" sz="1800" dirty="0" smtClean="0">
                <a:solidFill>
                  <a:prstClr val="black"/>
                </a:solidFill>
              </a:rPr>
              <a:t>親が我が子の障害とその特徴を理解していくための支援</a:t>
            </a:r>
            <a:endParaRPr lang="ja-JP" altLang="en-US" sz="1800" dirty="0">
              <a:solidFill>
                <a:prstClr val="black"/>
              </a:solidFill>
            </a:endParaRPr>
          </a:p>
        </p:txBody>
      </p:sp>
      <p:sp>
        <p:nvSpPr>
          <p:cNvPr id="10" name="テキスト ボックス 9"/>
          <p:cNvSpPr txBox="1"/>
          <p:nvPr/>
        </p:nvSpPr>
        <p:spPr>
          <a:xfrm>
            <a:off x="323530" y="1700808"/>
            <a:ext cx="2520280" cy="400110"/>
          </a:xfrm>
          <a:prstGeom prst="rect">
            <a:avLst/>
          </a:prstGeom>
          <a:noFill/>
        </p:spPr>
        <p:txBody>
          <a:bodyPr wrap="square" rtlCol="0">
            <a:spAutoFit/>
          </a:bodyPr>
          <a:lstStyle/>
          <a:p>
            <a:pPr fontAlgn="auto">
              <a:spcBef>
                <a:spcPts val="0"/>
              </a:spcBef>
              <a:spcAft>
                <a:spcPts val="0"/>
              </a:spcAft>
            </a:pPr>
            <a:r>
              <a:rPr lang="ja-JP" altLang="en-US" sz="2000" b="1"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Calibri"/>
                <a:ea typeface="ＭＳ Ｐゴシック"/>
              </a:rPr>
              <a:t>そのために・・・</a:t>
            </a:r>
            <a:endParaRPr lang="ja-JP" altLang="en-US" sz="20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Calibri"/>
              <a:ea typeface="ＭＳ Ｐゴシック"/>
            </a:endParaRPr>
          </a:p>
        </p:txBody>
      </p:sp>
      <p:sp>
        <p:nvSpPr>
          <p:cNvPr id="12" name="角丸四角形 11"/>
          <p:cNvSpPr/>
          <p:nvPr/>
        </p:nvSpPr>
        <p:spPr>
          <a:xfrm>
            <a:off x="179518" y="3212976"/>
            <a:ext cx="8784976" cy="3384376"/>
          </a:xfrm>
          <a:prstGeom prst="roundRect">
            <a:avLst/>
          </a:prstGeom>
          <a:solidFill>
            <a:srgbClr val="F1A1E7">
              <a:alpha val="14118"/>
            </a:srgb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prstClr val="white"/>
              </a:solidFill>
            </a:endParaRPr>
          </a:p>
        </p:txBody>
      </p:sp>
      <p:sp>
        <p:nvSpPr>
          <p:cNvPr id="13" name="フローチャート : せん孔テープ 12"/>
          <p:cNvSpPr/>
          <p:nvPr/>
        </p:nvSpPr>
        <p:spPr>
          <a:xfrm>
            <a:off x="395536" y="6093296"/>
            <a:ext cx="4176464" cy="764704"/>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ja-JP" altLang="en-US" sz="1800" dirty="0" smtClean="0">
                <a:solidFill>
                  <a:prstClr val="black"/>
                </a:solidFill>
              </a:rPr>
              <a:t>子どもがより成長していくために！</a:t>
            </a:r>
            <a:endParaRPr lang="ja-JP" altLang="en-US" sz="1800" dirty="0">
              <a:solidFill>
                <a:prstClr val="black"/>
              </a:solidFill>
            </a:endParaRPr>
          </a:p>
        </p:txBody>
      </p:sp>
      <p:sp>
        <p:nvSpPr>
          <p:cNvPr id="14" name="テキスト ボックス 13"/>
          <p:cNvSpPr txBox="1"/>
          <p:nvPr/>
        </p:nvSpPr>
        <p:spPr>
          <a:xfrm>
            <a:off x="1475676" y="3068960"/>
            <a:ext cx="5658921"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fontAlgn="auto">
              <a:spcBef>
                <a:spcPts val="0"/>
              </a:spcBef>
              <a:spcAft>
                <a:spcPts val="0"/>
              </a:spcAft>
            </a:pPr>
            <a:r>
              <a:rPr lang="ja-JP" altLang="en-US" sz="1800" dirty="0" smtClean="0">
                <a:solidFill>
                  <a:prstClr val="white"/>
                </a:solidFill>
              </a:rPr>
              <a:t>複数名以上で検討を重ね、適切なアセスメントの後に・・・</a:t>
            </a:r>
            <a:endParaRPr lang="ja-JP" altLang="en-US" sz="1800" dirty="0">
              <a:solidFill>
                <a:prstClr val="white"/>
              </a:solidFill>
            </a:endParaRPr>
          </a:p>
        </p:txBody>
      </p:sp>
      <p:sp>
        <p:nvSpPr>
          <p:cNvPr id="15"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104</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0365023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0"/>
            <a:ext cx="6986208" cy="70788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Ⅱ</a:t>
            </a:r>
            <a:r>
              <a:rPr lang="ja-JP" altLang="en-US" sz="2000" b="1" dirty="0" err="1" smtClean="0">
                <a:solidFill>
                  <a:prstClr val="white"/>
                </a:solidFill>
              </a:rPr>
              <a:t>．</a:t>
            </a:r>
            <a:r>
              <a:rPr lang="ja-JP" altLang="en-US" sz="2000" b="1" dirty="0" smtClean="0">
                <a:solidFill>
                  <a:prstClr val="white"/>
                </a:solidFill>
              </a:rPr>
              <a:t>児童発達支援におけるアセスメントのポイント</a:t>
            </a:r>
            <a:endParaRPr lang="en-US" altLang="ja-JP" sz="2000" b="1" dirty="0" smtClean="0">
              <a:solidFill>
                <a:prstClr val="white"/>
              </a:solidFill>
            </a:endParaRPr>
          </a:p>
          <a:p>
            <a:pPr fontAlgn="auto">
              <a:spcBef>
                <a:spcPts val="0"/>
              </a:spcBef>
              <a:spcAft>
                <a:spcPts val="0"/>
              </a:spcAft>
            </a:pPr>
            <a:r>
              <a:rPr lang="ja-JP" altLang="en-US" sz="2000" b="1" dirty="0" smtClean="0">
                <a:solidFill>
                  <a:prstClr val="white"/>
                </a:solidFill>
              </a:rPr>
              <a:t>　　　　　　　　～②家族支援・・・親・家族を含めたトータルな支援</a:t>
            </a:r>
            <a:endParaRPr lang="ja-JP" altLang="en-US" sz="2000" b="1" dirty="0">
              <a:solidFill>
                <a:prstClr val="white"/>
              </a:solidFill>
            </a:endParaRPr>
          </a:p>
        </p:txBody>
      </p:sp>
      <p:sp>
        <p:nvSpPr>
          <p:cNvPr id="5" name="テキスト ボックス 4"/>
          <p:cNvSpPr txBox="1"/>
          <p:nvPr/>
        </p:nvSpPr>
        <p:spPr>
          <a:xfrm>
            <a:off x="323528" y="836712"/>
            <a:ext cx="8424936"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fontAlgn="auto">
              <a:spcBef>
                <a:spcPts val="0"/>
              </a:spcBef>
              <a:spcAft>
                <a:spcPts val="0"/>
              </a:spcAft>
            </a:pPr>
            <a:r>
              <a:rPr lang="ja-JP" altLang="en-US" sz="2000" b="1" dirty="0" smtClean="0">
                <a:solidFill>
                  <a:prstClr val="white"/>
                </a:solidFill>
              </a:rPr>
              <a:t>②家族支援・・・親・家族を含めたトータルな支援</a:t>
            </a:r>
            <a:endParaRPr lang="en-US" altLang="ja-JP" sz="2000" b="1" dirty="0" smtClean="0">
              <a:solidFill>
                <a:prstClr val="white"/>
              </a:solidFill>
            </a:endParaRPr>
          </a:p>
          <a:p>
            <a:pPr fontAlgn="auto">
              <a:spcBef>
                <a:spcPts val="0"/>
              </a:spcBef>
              <a:spcAft>
                <a:spcPts val="0"/>
              </a:spcAft>
            </a:pPr>
            <a:r>
              <a:rPr lang="ja-JP" altLang="en-US" sz="2000" b="1" dirty="0" smtClean="0">
                <a:solidFill>
                  <a:prstClr val="white"/>
                </a:solidFill>
              </a:rPr>
              <a:t>　　　　　　　　　　　　　　　　　　　　　を実施する上で必要なアセスメントとは？</a:t>
            </a:r>
            <a:endParaRPr lang="en-US" altLang="ja-JP" sz="2000" b="1" dirty="0" smtClean="0">
              <a:solidFill>
                <a:prstClr val="white"/>
              </a:solidFill>
            </a:endParaRPr>
          </a:p>
        </p:txBody>
      </p:sp>
      <p:sp>
        <p:nvSpPr>
          <p:cNvPr id="18" name="テキスト ボックス 17"/>
          <p:cNvSpPr txBox="1"/>
          <p:nvPr/>
        </p:nvSpPr>
        <p:spPr>
          <a:xfrm>
            <a:off x="251520" y="1700808"/>
            <a:ext cx="8073044" cy="369332"/>
          </a:xfrm>
          <a:prstGeom prst="rect">
            <a:avLst/>
          </a:prstGeom>
          <a:solidFill>
            <a:srgbClr val="FEEFE6"/>
          </a:solidFill>
        </p:spPr>
        <p:style>
          <a:lnRef idx="2">
            <a:schemeClr val="accent4"/>
          </a:lnRef>
          <a:fillRef idx="1">
            <a:schemeClr val="lt1"/>
          </a:fillRef>
          <a:effectRef idx="0">
            <a:schemeClr val="accent4"/>
          </a:effectRef>
          <a:fontRef idx="minor">
            <a:schemeClr val="dk1"/>
          </a:fontRef>
        </p:style>
        <p:txBody>
          <a:bodyPr wrap="none" rtlCol="0">
            <a:spAutoFit/>
          </a:bodyPr>
          <a:lstStyle/>
          <a:p>
            <a:pPr fontAlgn="auto">
              <a:spcBef>
                <a:spcPts val="0"/>
              </a:spcBef>
              <a:spcAft>
                <a:spcPts val="0"/>
              </a:spcAft>
            </a:pPr>
            <a:r>
              <a:rPr lang="ja-JP" altLang="en-US" sz="1800" dirty="0" smtClean="0">
                <a:solidFill>
                  <a:prstClr val="black"/>
                </a:solidFill>
              </a:rPr>
              <a:t>◆保護者のニーズは、子どもの発達のために必要な支援に結びついていくのか？</a:t>
            </a:r>
            <a:endParaRPr lang="en-US" altLang="ja-JP" sz="1800" dirty="0" smtClean="0">
              <a:solidFill>
                <a:prstClr val="black"/>
              </a:solidFill>
            </a:endParaRPr>
          </a:p>
        </p:txBody>
      </p:sp>
      <p:sp>
        <p:nvSpPr>
          <p:cNvPr id="20" name="テキスト ボックス 19"/>
          <p:cNvSpPr txBox="1"/>
          <p:nvPr/>
        </p:nvSpPr>
        <p:spPr>
          <a:xfrm>
            <a:off x="251541" y="3717032"/>
            <a:ext cx="5392823" cy="369332"/>
          </a:xfrm>
          <a:prstGeom prst="rect">
            <a:avLst/>
          </a:prstGeom>
          <a:solidFill>
            <a:srgbClr val="FEEFE6"/>
          </a:solidFill>
        </p:spPr>
        <p:style>
          <a:lnRef idx="2">
            <a:schemeClr val="accent4"/>
          </a:lnRef>
          <a:fillRef idx="1">
            <a:schemeClr val="lt1"/>
          </a:fillRef>
          <a:effectRef idx="0">
            <a:schemeClr val="accent4"/>
          </a:effectRef>
          <a:fontRef idx="minor">
            <a:schemeClr val="dk1"/>
          </a:fontRef>
        </p:style>
        <p:txBody>
          <a:bodyPr wrap="none" rtlCol="0">
            <a:spAutoFit/>
          </a:bodyPr>
          <a:lstStyle/>
          <a:p>
            <a:pPr fontAlgn="auto">
              <a:spcBef>
                <a:spcPts val="0"/>
              </a:spcBef>
              <a:spcAft>
                <a:spcPts val="0"/>
              </a:spcAft>
            </a:pPr>
            <a:r>
              <a:rPr lang="ja-JP" altLang="en-US" sz="1800" dirty="0" smtClean="0">
                <a:solidFill>
                  <a:prstClr val="black"/>
                </a:solidFill>
              </a:rPr>
              <a:t>◆保護者を中心とした支援は、いつまで必要なのか？</a:t>
            </a:r>
            <a:endParaRPr lang="en-US" altLang="ja-JP" sz="1800" dirty="0" smtClean="0">
              <a:solidFill>
                <a:prstClr val="black"/>
              </a:solidFill>
            </a:endParaRPr>
          </a:p>
        </p:txBody>
      </p:sp>
      <p:sp>
        <p:nvSpPr>
          <p:cNvPr id="21" name="テキスト ボックス 20"/>
          <p:cNvSpPr txBox="1"/>
          <p:nvPr/>
        </p:nvSpPr>
        <p:spPr>
          <a:xfrm>
            <a:off x="251520" y="5229200"/>
            <a:ext cx="6893234" cy="369332"/>
          </a:xfrm>
          <a:prstGeom prst="rect">
            <a:avLst/>
          </a:prstGeom>
          <a:solidFill>
            <a:srgbClr val="FEEFE6"/>
          </a:solidFill>
        </p:spPr>
        <p:style>
          <a:lnRef idx="2">
            <a:schemeClr val="accent4"/>
          </a:lnRef>
          <a:fillRef idx="1">
            <a:schemeClr val="lt1"/>
          </a:fillRef>
          <a:effectRef idx="0">
            <a:schemeClr val="accent4"/>
          </a:effectRef>
          <a:fontRef idx="minor">
            <a:schemeClr val="dk1"/>
          </a:fontRef>
        </p:style>
        <p:txBody>
          <a:bodyPr wrap="none" rtlCol="0">
            <a:spAutoFit/>
          </a:bodyPr>
          <a:lstStyle/>
          <a:p>
            <a:pPr fontAlgn="auto">
              <a:spcBef>
                <a:spcPts val="0"/>
              </a:spcBef>
              <a:spcAft>
                <a:spcPts val="0"/>
              </a:spcAft>
            </a:pPr>
            <a:r>
              <a:rPr lang="ja-JP" altLang="en-US" sz="1800" dirty="0" smtClean="0">
                <a:solidFill>
                  <a:prstClr val="black"/>
                </a:solidFill>
              </a:rPr>
              <a:t>◆保護者への支援は、地域の中でどう展開され、連携されているか？</a:t>
            </a:r>
            <a:endParaRPr lang="en-US" altLang="ja-JP" sz="1800" dirty="0" smtClean="0">
              <a:solidFill>
                <a:prstClr val="black"/>
              </a:solidFill>
            </a:endParaRPr>
          </a:p>
        </p:txBody>
      </p:sp>
      <p:sp>
        <p:nvSpPr>
          <p:cNvPr id="22" name="テキスト ボックス 21"/>
          <p:cNvSpPr txBox="1"/>
          <p:nvPr/>
        </p:nvSpPr>
        <p:spPr>
          <a:xfrm>
            <a:off x="755576" y="5589240"/>
            <a:ext cx="7834196" cy="1077218"/>
          </a:xfrm>
          <a:prstGeom prst="rect">
            <a:avLst/>
          </a:prstGeom>
          <a:noFill/>
          <a:ln w="12700">
            <a:solidFill>
              <a:schemeClr val="tx1"/>
            </a:solidFill>
          </a:ln>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☆子育て支援のための関係機関や地域の社会資源との連携の中で、自事業所の役割はどの部分を担っているのかが、事業計画等で示されているのか？</a:t>
            </a:r>
            <a:endParaRPr lang="en-US" altLang="ja-JP" sz="16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☆これまでに地域で機能していた有効な支援が、自事業所が機能したために後退してしまうようなことはなかったか？</a:t>
            </a:r>
            <a:endParaRPr lang="ja-JP" altLang="en-US" sz="1600" dirty="0">
              <a:solidFill>
                <a:prstClr val="black"/>
              </a:solidFill>
              <a:latin typeface="Calibri"/>
              <a:ea typeface="ＭＳ Ｐゴシック"/>
            </a:endParaRPr>
          </a:p>
        </p:txBody>
      </p:sp>
      <p:sp>
        <p:nvSpPr>
          <p:cNvPr id="23" name="テキスト ボックス 22"/>
          <p:cNvSpPr txBox="1"/>
          <p:nvPr/>
        </p:nvSpPr>
        <p:spPr>
          <a:xfrm>
            <a:off x="755576" y="2060867"/>
            <a:ext cx="7834196" cy="1569660"/>
          </a:xfrm>
          <a:prstGeom prst="rect">
            <a:avLst/>
          </a:prstGeom>
          <a:noFill/>
          <a:ln w="12700">
            <a:solidFill>
              <a:schemeClr val="tx1"/>
            </a:solidFill>
          </a:ln>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☆保護者の訴えに対応することで、子どもが得られることは何か？</a:t>
            </a:r>
            <a:endParaRPr lang="en-US" altLang="ja-JP" sz="16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☆保護者の悩みや心配事に丁寧に対応することが、子どもが本当に必要としている支援は何であるかを一緒に考えていく機会となっているのか？</a:t>
            </a:r>
            <a:endParaRPr lang="en-US" altLang="ja-JP" sz="16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☆子どもの発達状況と、子どもの将来像を見通したうえで、いつまでが自事業所のゴールなのか、職員間で確認できているか？またその支援は、自事業所でしか受けられない支援なのか？</a:t>
            </a:r>
            <a:endParaRPr lang="en-US" altLang="ja-JP" sz="1600" dirty="0" smtClean="0">
              <a:solidFill>
                <a:prstClr val="black"/>
              </a:solidFill>
              <a:latin typeface="Calibri"/>
              <a:ea typeface="ＭＳ Ｐゴシック"/>
            </a:endParaRPr>
          </a:p>
        </p:txBody>
      </p:sp>
      <p:sp>
        <p:nvSpPr>
          <p:cNvPr id="24" name="テキスト ボックス 23"/>
          <p:cNvSpPr txBox="1"/>
          <p:nvPr/>
        </p:nvSpPr>
        <p:spPr>
          <a:xfrm>
            <a:off x="755576" y="4077091"/>
            <a:ext cx="7834196" cy="1077218"/>
          </a:xfrm>
          <a:prstGeom prst="rect">
            <a:avLst/>
          </a:prstGeom>
          <a:noFill/>
          <a:ln w="12700">
            <a:solidFill>
              <a:schemeClr val="tx1"/>
            </a:solidFill>
          </a:ln>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☆保護者の訴えや悩みを適切な頻度で、直接面談をして聴き取っているか？</a:t>
            </a:r>
            <a:endParaRPr lang="en-US" altLang="ja-JP" sz="16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☆保護者のストレスの状態とその変化について、職員間で話し合っているか？</a:t>
            </a:r>
            <a:endParaRPr lang="en-US" altLang="ja-JP" sz="16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☆今後生じると予想される保護者のストレスや悩みに対し、事前にその対応策を考えているか？</a:t>
            </a:r>
            <a:endParaRPr lang="en-US" altLang="ja-JP" sz="1600" dirty="0" smtClean="0">
              <a:solidFill>
                <a:prstClr val="black"/>
              </a:solidFill>
              <a:latin typeface="Calibri"/>
              <a:ea typeface="ＭＳ Ｐゴシック"/>
            </a:endParaRPr>
          </a:p>
        </p:txBody>
      </p:sp>
      <p:sp>
        <p:nvSpPr>
          <p:cNvPr id="10"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105</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6974220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175" y="836712"/>
            <a:ext cx="7568257" cy="23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グループ化 29"/>
          <p:cNvGrpSpPr>
            <a:grpSpLocks/>
          </p:cNvGrpSpPr>
          <p:nvPr/>
        </p:nvGrpSpPr>
        <p:grpSpPr bwMode="auto">
          <a:xfrm>
            <a:off x="900258" y="3429070"/>
            <a:ext cx="7416723" cy="2797175"/>
            <a:chOff x="808060" y="3821436"/>
            <a:chExt cx="7415933" cy="2796505"/>
          </a:xfrm>
        </p:grpSpPr>
        <p:sp>
          <p:nvSpPr>
            <p:cNvPr id="10271" name="テキスト ボックス 1"/>
            <p:cNvSpPr txBox="1">
              <a:spLocks noChangeArrowheads="1"/>
            </p:cNvSpPr>
            <p:nvPr/>
          </p:nvSpPr>
          <p:spPr bwMode="auto">
            <a:xfrm>
              <a:off x="808060" y="3821436"/>
              <a:ext cx="492391" cy="135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smtClean="0">
                  <a:solidFill>
                    <a:srgbClr val="000000"/>
                  </a:solidFill>
                </a:rPr>
                <a:t>乳幼児期</a:t>
              </a:r>
            </a:p>
          </p:txBody>
        </p:sp>
        <p:sp>
          <p:nvSpPr>
            <p:cNvPr id="10272" name="テキスト ボックス 2"/>
            <p:cNvSpPr txBox="1">
              <a:spLocks noChangeArrowheads="1"/>
            </p:cNvSpPr>
            <p:nvPr/>
          </p:nvSpPr>
          <p:spPr bwMode="auto">
            <a:xfrm>
              <a:off x="1311904" y="4469352"/>
              <a:ext cx="1292524" cy="98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800" b="1" smtClean="0">
                  <a:solidFill>
                    <a:srgbClr val="000000"/>
                  </a:solidFill>
                </a:rPr>
                <a:t>幼稚園</a:t>
              </a:r>
              <a:endParaRPr lang="en-US" altLang="ja-JP" sz="1800" b="1" smtClean="0">
                <a:solidFill>
                  <a:srgbClr val="000000"/>
                </a:solidFill>
              </a:endParaRPr>
            </a:p>
            <a:p>
              <a:pPr eaLnBrk="1" hangingPunct="1">
                <a:spcBef>
                  <a:spcPct val="0"/>
                </a:spcBef>
                <a:buFontTx/>
                <a:buNone/>
              </a:pPr>
              <a:r>
                <a:rPr lang="ja-JP" altLang="en-US" sz="1800" b="1" smtClean="0">
                  <a:solidFill>
                    <a:srgbClr val="000000"/>
                  </a:solidFill>
                </a:rPr>
                <a:t>　　・</a:t>
              </a:r>
              <a:endParaRPr lang="en-US" altLang="ja-JP" sz="1800" b="1" smtClean="0">
                <a:solidFill>
                  <a:srgbClr val="000000"/>
                </a:solidFill>
              </a:endParaRPr>
            </a:p>
            <a:p>
              <a:pPr eaLnBrk="1" hangingPunct="1">
                <a:spcBef>
                  <a:spcPct val="0"/>
                </a:spcBef>
                <a:buFontTx/>
                <a:buNone/>
              </a:pPr>
              <a:r>
                <a:rPr lang="ja-JP" altLang="en-US" sz="1800" b="1" smtClean="0">
                  <a:solidFill>
                    <a:srgbClr val="000000"/>
                  </a:solidFill>
                </a:rPr>
                <a:t>保育所</a:t>
              </a:r>
              <a:endParaRPr lang="en-US" altLang="ja-JP" sz="1800" b="1" smtClean="0">
                <a:solidFill>
                  <a:srgbClr val="000000"/>
                </a:solidFill>
              </a:endParaRPr>
            </a:p>
            <a:p>
              <a:pPr eaLnBrk="1" hangingPunct="1">
                <a:spcBef>
                  <a:spcPct val="0"/>
                </a:spcBef>
                <a:buFontTx/>
                <a:buNone/>
              </a:pPr>
              <a:endParaRPr lang="ja-JP" altLang="en-US" sz="1800" b="1" smtClean="0">
                <a:solidFill>
                  <a:srgbClr val="000000"/>
                </a:solidFill>
              </a:endParaRPr>
            </a:p>
          </p:txBody>
        </p:sp>
        <p:sp>
          <p:nvSpPr>
            <p:cNvPr id="10273" name="テキスト ボックス 8"/>
            <p:cNvSpPr txBox="1">
              <a:spLocks noChangeArrowheads="1"/>
            </p:cNvSpPr>
            <p:nvPr/>
          </p:nvSpPr>
          <p:spPr bwMode="auto">
            <a:xfrm>
              <a:off x="2680068" y="3821437"/>
              <a:ext cx="492391" cy="99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smtClean="0">
                  <a:solidFill>
                    <a:srgbClr val="000000"/>
                  </a:solidFill>
                </a:rPr>
                <a:t>学 齢 期</a:t>
              </a:r>
            </a:p>
          </p:txBody>
        </p:sp>
        <p:sp>
          <p:nvSpPr>
            <p:cNvPr id="13" name="円/楕円 12"/>
            <p:cNvSpPr/>
            <p:nvPr/>
          </p:nvSpPr>
          <p:spPr bwMode="auto">
            <a:xfrm>
              <a:off x="2535989" y="4824718"/>
              <a:ext cx="720080" cy="1772634"/>
            </a:xfrm>
            <a:prstGeom prst="ellipse">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kumimoji="0" lang="ja-JP" altLang="en-US" sz="4000">
                <a:solidFill>
                  <a:srgbClr val="000000"/>
                </a:solidFill>
              </a:endParaRPr>
            </a:p>
          </p:txBody>
        </p:sp>
        <p:sp>
          <p:nvSpPr>
            <p:cNvPr id="10277" name="テキスト ボックス 9"/>
            <p:cNvSpPr txBox="1">
              <a:spLocks noChangeArrowheads="1"/>
            </p:cNvSpPr>
            <p:nvPr/>
          </p:nvSpPr>
          <p:spPr bwMode="auto">
            <a:xfrm>
              <a:off x="2680067" y="5025890"/>
              <a:ext cx="492391" cy="135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smtClean="0">
                  <a:solidFill>
                    <a:srgbClr val="000000"/>
                  </a:solidFill>
                </a:rPr>
                <a:t>移行期支援</a:t>
              </a:r>
            </a:p>
          </p:txBody>
        </p:sp>
        <p:sp>
          <p:nvSpPr>
            <p:cNvPr id="10278" name="テキスト ボックス 13"/>
            <p:cNvSpPr txBox="1">
              <a:spLocks noChangeArrowheads="1"/>
            </p:cNvSpPr>
            <p:nvPr/>
          </p:nvSpPr>
          <p:spPr bwMode="auto">
            <a:xfrm>
              <a:off x="3544054" y="4445361"/>
              <a:ext cx="461616" cy="95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800" b="1" smtClean="0">
                  <a:solidFill>
                    <a:srgbClr val="000000"/>
                  </a:solidFill>
                </a:rPr>
                <a:t>小学校</a:t>
              </a:r>
            </a:p>
          </p:txBody>
        </p:sp>
        <p:sp>
          <p:nvSpPr>
            <p:cNvPr id="10279" name="テキスト ボックス 14"/>
            <p:cNvSpPr txBox="1">
              <a:spLocks noChangeArrowheads="1"/>
            </p:cNvSpPr>
            <p:nvPr/>
          </p:nvSpPr>
          <p:spPr bwMode="auto">
            <a:xfrm>
              <a:off x="5026388" y="4414048"/>
              <a:ext cx="461616" cy="77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800" b="1" smtClean="0">
                  <a:solidFill>
                    <a:srgbClr val="000000"/>
                  </a:solidFill>
                </a:rPr>
                <a:t>中学校</a:t>
              </a:r>
            </a:p>
          </p:txBody>
        </p:sp>
        <p:sp>
          <p:nvSpPr>
            <p:cNvPr id="10280" name="テキスト ボックス 15"/>
            <p:cNvSpPr txBox="1">
              <a:spLocks noChangeArrowheads="1"/>
            </p:cNvSpPr>
            <p:nvPr/>
          </p:nvSpPr>
          <p:spPr bwMode="auto">
            <a:xfrm>
              <a:off x="6538386" y="4458648"/>
              <a:ext cx="461616" cy="89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800" b="1" smtClean="0">
                  <a:solidFill>
                    <a:srgbClr val="000000"/>
                  </a:solidFill>
                </a:rPr>
                <a:t>高　校　</a:t>
              </a:r>
            </a:p>
          </p:txBody>
        </p:sp>
        <p:sp>
          <p:nvSpPr>
            <p:cNvPr id="18" name="円/楕円 17"/>
            <p:cNvSpPr/>
            <p:nvPr/>
          </p:nvSpPr>
          <p:spPr bwMode="auto">
            <a:xfrm>
              <a:off x="4191990" y="4872887"/>
              <a:ext cx="653885" cy="1724465"/>
            </a:xfrm>
            <a:prstGeom prst="ellipse">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kumimoji="0" lang="ja-JP" altLang="en-US" sz="4000">
                <a:solidFill>
                  <a:srgbClr val="000000"/>
                </a:solidFill>
              </a:endParaRPr>
            </a:p>
          </p:txBody>
        </p:sp>
        <p:sp>
          <p:nvSpPr>
            <p:cNvPr id="10284" name="テキスト ボックス 16"/>
            <p:cNvSpPr txBox="1">
              <a:spLocks noChangeArrowheads="1"/>
            </p:cNvSpPr>
            <p:nvPr/>
          </p:nvSpPr>
          <p:spPr bwMode="auto">
            <a:xfrm>
              <a:off x="4264065" y="5033765"/>
              <a:ext cx="492391"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smtClean="0">
                  <a:solidFill>
                    <a:srgbClr val="000000"/>
                  </a:solidFill>
                </a:rPr>
                <a:t>移行期支援</a:t>
              </a:r>
            </a:p>
          </p:txBody>
        </p:sp>
        <p:grpSp>
          <p:nvGrpSpPr>
            <p:cNvPr id="10285" name="グループ化 26"/>
            <p:cNvGrpSpPr>
              <a:grpSpLocks/>
            </p:cNvGrpSpPr>
            <p:nvPr/>
          </p:nvGrpSpPr>
          <p:grpSpPr bwMode="auto">
            <a:xfrm>
              <a:off x="5614932" y="4845307"/>
              <a:ext cx="800076" cy="1772634"/>
              <a:chOff x="5475648" y="4845307"/>
              <a:chExt cx="800076" cy="1772634"/>
            </a:xfrm>
          </p:grpSpPr>
          <p:sp>
            <p:nvSpPr>
              <p:cNvPr id="20" name="円/楕円 19"/>
              <p:cNvSpPr/>
              <p:nvPr/>
            </p:nvSpPr>
            <p:spPr bwMode="auto">
              <a:xfrm>
                <a:off x="5475648" y="4845307"/>
                <a:ext cx="800076" cy="1772634"/>
              </a:xfrm>
              <a:prstGeom prst="ellipse">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kumimoji="0" lang="ja-JP" altLang="en-US" sz="4000">
                  <a:solidFill>
                    <a:srgbClr val="000000"/>
                  </a:solidFill>
                </a:endParaRPr>
              </a:p>
            </p:txBody>
          </p:sp>
          <p:sp>
            <p:nvSpPr>
              <p:cNvPr id="10294" name="テキスト ボックス 18"/>
              <p:cNvSpPr txBox="1">
                <a:spLocks noChangeArrowheads="1"/>
              </p:cNvSpPr>
              <p:nvPr/>
            </p:nvSpPr>
            <p:spPr bwMode="auto">
              <a:xfrm>
                <a:off x="5629600" y="5033721"/>
                <a:ext cx="492391" cy="135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smtClean="0">
                    <a:solidFill>
                      <a:srgbClr val="000000"/>
                    </a:solidFill>
                  </a:rPr>
                  <a:t>移行期支援</a:t>
                </a:r>
              </a:p>
            </p:txBody>
          </p:sp>
        </p:grpSp>
        <p:sp>
          <p:nvSpPr>
            <p:cNvPr id="10286" name="テキスト ボックス 20"/>
            <p:cNvSpPr txBox="1">
              <a:spLocks noChangeArrowheads="1"/>
            </p:cNvSpPr>
            <p:nvPr/>
          </p:nvSpPr>
          <p:spPr bwMode="auto">
            <a:xfrm>
              <a:off x="7227636" y="3836324"/>
              <a:ext cx="492391" cy="99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smtClean="0">
                  <a:solidFill>
                    <a:srgbClr val="000000"/>
                  </a:solidFill>
                </a:rPr>
                <a:t>成 人 期</a:t>
              </a:r>
            </a:p>
          </p:txBody>
        </p:sp>
        <p:sp>
          <p:nvSpPr>
            <p:cNvPr id="23" name="円/楕円 22"/>
            <p:cNvSpPr/>
            <p:nvPr/>
          </p:nvSpPr>
          <p:spPr bwMode="auto">
            <a:xfrm>
              <a:off x="7094663" y="4803998"/>
              <a:ext cx="1129330" cy="1772634"/>
            </a:xfrm>
            <a:prstGeom prst="ellipse">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kumimoji="0" lang="ja-JP" altLang="en-US" sz="4000">
                <a:solidFill>
                  <a:srgbClr val="000000"/>
                </a:solidFill>
              </a:endParaRPr>
            </a:p>
          </p:txBody>
        </p:sp>
        <p:sp>
          <p:nvSpPr>
            <p:cNvPr id="10290" name="テキスト ボックス 21"/>
            <p:cNvSpPr txBox="1">
              <a:spLocks noChangeArrowheads="1"/>
            </p:cNvSpPr>
            <p:nvPr/>
          </p:nvSpPr>
          <p:spPr bwMode="auto">
            <a:xfrm>
              <a:off x="7259297" y="4979900"/>
              <a:ext cx="800134" cy="150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algn="dist" eaLnBrk="1" hangingPunct="1">
                <a:spcBef>
                  <a:spcPct val="0"/>
                </a:spcBef>
                <a:buFontTx/>
                <a:buNone/>
              </a:pPr>
              <a:r>
                <a:rPr lang="ja-JP" altLang="en-US" sz="2000" b="1" smtClean="0">
                  <a:solidFill>
                    <a:srgbClr val="000000"/>
                  </a:solidFill>
                </a:rPr>
                <a:t>就労支援等</a:t>
              </a:r>
              <a:endParaRPr lang="en-US" altLang="ja-JP" sz="2000" b="1" smtClean="0">
                <a:solidFill>
                  <a:srgbClr val="000000"/>
                </a:solidFill>
              </a:endParaRPr>
            </a:p>
            <a:p>
              <a:pPr algn="dist" eaLnBrk="1" hangingPunct="1">
                <a:spcBef>
                  <a:spcPct val="0"/>
                </a:spcBef>
                <a:buFontTx/>
                <a:buNone/>
              </a:pPr>
              <a:r>
                <a:rPr lang="ja-JP" altLang="en-US" sz="2000" b="1" smtClean="0">
                  <a:solidFill>
                    <a:srgbClr val="000000"/>
                  </a:solidFill>
                </a:rPr>
                <a:t>移行期支援</a:t>
              </a:r>
            </a:p>
          </p:txBody>
        </p:sp>
      </p:grpSp>
      <p:sp>
        <p:nvSpPr>
          <p:cNvPr id="10244" name="テキスト ボックス 30"/>
          <p:cNvSpPr txBox="1">
            <a:spLocks noChangeArrowheads="1"/>
          </p:cNvSpPr>
          <p:nvPr/>
        </p:nvSpPr>
        <p:spPr bwMode="auto">
          <a:xfrm>
            <a:off x="899592" y="6309320"/>
            <a:ext cx="77768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800" b="1" dirty="0" smtClean="0">
                <a:solidFill>
                  <a:srgbClr val="000000"/>
                </a:solidFill>
              </a:rPr>
              <a:t>子どもの将来の幸せを考えた個別の支援計画、サポートファイルの活用</a:t>
            </a:r>
          </a:p>
        </p:txBody>
      </p:sp>
      <p:grpSp>
        <p:nvGrpSpPr>
          <p:cNvPr id="10245" name="グループ化 1"/>
          <p:cNvGrpSpPr>
            <a:grpSpLocks/>
          </p:cNvGrpSpPr>
          <p:nvPr/>
        </p:nvGrpSpPr>
        <p:grpSpPr bwMode="auto">
          <a:xfrm>
            <a:off x="1087447" y="2649538"/>
            <a:ext cx="7517003" cy="931862"/>
            <a:chOff x="1225996" y="2924944"/>
            <a:chExt cx="7228514" cy="931754"/>
          </a:xfrm>
        </p:grpSpPr>
        <p:sp>
          <p:nvSpPr>
            <p:cNvPr id="3" name="ストライプ矢印 2"/>
            <p:cNvSpPr/>
            <p:nvPr/>
          </p:nvSpPr>
          <p:spPr bwMode="auto">
            <a:xfrm>
              <a:off x="1225996" y="2924944"/>
              <a:ext cx="6397580" cy="931754"/>
            </a:xfrm>
            <a:prstGeom prst="stripedRightArrow">
              <a:avLst/>
            </a:prstGeom>
            <a:solidFill>
              <a:srgbClr val="FF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kumimoji="0" lang="ja-JP" altLang="en-US" sz="4000">
                <a:solidFill>
                  <a:srgbClr val="000000"/>
                </a:solidFill>
              </a:endParaRPr>
            </a:p>
          </p:txBody>
        </p:sp>
        <p:sp>
          <p:nvSpPr>
            <p:cNvPr id="10270" name="テキスト ボックス 1"/>
            <p:cNvSpPr txBox="1">
              <a:spLocks noChangeArrowheads="1"/>
            </p:cNvSpPr>
            <p:nvPr/>
          </p:nvSpPr>
          <p:spPr bwMode="auto">
            <a:xfrm>
              <a:off x="2295525" y="3128318"/>
              <a:ext cx="615898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800" smtClean="0">
                  <a:solidFill>
                    <a:srgbClr val="FFFFFF"/>
                  </a:solidFill>
                </a:rPr>
                <a:t>縦の連携（切れ目のない支援）</a:t>
              </a:r>
            </a:p>
          </p:txBody>
        </p:sp>
      </p:grpSp>
      <p:grpSp>
        <p:nvGrpSpPr>
          <p:cNvPr id="10246" name="グループ化 6"/>
          <p:cNvGrpSpPr>
            <a:grpSpLocks/>
          </p:cNvGrpSpPr>
          <p:nvPr/>
        </p:nvGrpSpPr>
        <p:grpSpPr bwMode="auto">
          <a:xfrm>
            <a:off x="32" y="908720"/>
            <a:ext cx="1000125" cy="2592288"/>
            <a:chOff x="0" y="815444"/>
            <a:chExt cx="1000695" cy="2659671"/>
          </a:xfrm>
        </p:grpSpPr>
        <p:sp>
          <p:nvSpPr>
            <p:cNvPr id="5" name="上下矢印 4"/>
            <p:cNvSpPr/>
            <p:nvPr/>
          </p:nvSpPr>
          <p:spPr bwMode="auto">
            <a:xfrm>
              <a:off x="0" y="815444"/>
              <a:ext cx="1000695" cy="2659671"/>
            </a:xfrm>
            <a:prstGeom prst="upDownArrow">
              <a:avLst/>
            </a:prstGeom>
            <a:solidFill>
              <a:srgbClr val="FF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kumimoji="0" lang="ja-JP" altLang="en-US" sz="4000">
                <a:solidFill>
                  <a:srgbClr val="000000"/>
                </a:solidFill>
              </a:endParaRPr>
            </a:p>
          </p:txBody>
        </p:sp>
        <p:sp>
          <p:nvSpPr>
            <p:cNvPr id="10266" name="テキスト ボックス 3"/>
            <p:cNvSpPr txBox="1">
              <a:spLocks noChangeArrowheads="1"/>
            </p:cNvSpPr>
            <p:nvPr/>
          </p:nvSpPr>
          <p:spPr bwMode="auto">
            <a:xfrm>
              <a:off x="178024" y="1168264"/>
              <a:ext cx="615904" cy="2006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algn="dist" eaLnBrk="1" hangingPunct="1">
                <a:spcBef>
                  <a:spcPct val="0"/>
                </a:spcBef>
                <a:buFontTx/>
                <a:buNone/>
              </a:pPr>
              <a:r>
                <a:rPr lang="ja-JP" altLang="en-US" sz="2800" dirty="0" smtClean="0">
                  <a:solidFill>
                    <a:srgbClr val="FFFFFF"/>
                  </a:solidFill>
                </a:rPr>
                <a:t>横の連携</a:t>
              </a:r>
            </a:p>
          </p:txBody>
        </p:sp>
      </p:grpSp>
      <p:sp>
        <p:nvSpPr>
          <p:cNvPr id="37" name="円/楕円 36"/>
          <p:cNvSpPr/>
          <p:nvPr/>
        </p:nvSpPr>
        <p:spPr bwMode="auto">
          <a:xfrm>
            <a:off x="971600" y="4520931"/>
            <a:ext cx="720159" cy="1773058"/>
          </a:xfrm>
          <a:prstGeom prst="ellipse">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kumimoji="0" lang="ja-JP" altLang="en-US" sz="4000">
              <a:solidFill>
                <a:srgbClr val="000000"/>
              </a:solidFill>
            </a:endParaRPr>
          </a:p>
        </p:txBody>
      </p:sp>
      <p:sp>
        <p:nvSpPr>
          <p:cNvPr id="38" name="右矢印 37"/>
          <p:cNvSpPr/>
          <p:nvPr/>
        </p:nvSpPr>
        <p:spPr bwMode="auto">
          <a:xfrm>
            <a:off x="3491880" y="5120576"/>
            <a:ext cx="741738" cy="248055"/>
          </a:xfrm>
          <a:prstGeom prst="rightArrow">
            <a:avLst/>
          </a:prstGeom>
          <a:solidFill>
            <a:srgbClr val="FFC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kumimoji="0" lang="ja-JP" altLang="en-US" sz="4000">
              <a:solidFill>
                <a:srgbClr val="000000"/>
              </a:solidFill>
            </a:endParaRPr>
          </a:p>
        </p:txBody>
      </p:sp>
      <p:sp>
        <p:nvSpPr>
          <p:cNvPr id="39" name="右矢印 38"/>
          <p:cNvSpPr/>
          <p:nvPr/>
        </p:nvSpPr>
        <p:spPr bwMode="auto">
          <a:xfrm>
            <a:off x="5054398" y="5125161"/>
            <a:ext cx="597722" cy="243316"/>
          </a:xfrm>
          <a:prstGeom prst="rightArrow">
            <a:avLst/>
          </a:prstGeom>
          <a:solidFill>
            <a:srgbClr val="FFC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kumimoji="0" lang="ja-JP" altLang="en-US" sz="4000">
              <a:solidFill>
                <a:srgbClr val="000000"/>
              </a:solidFill>
            </a:endParaRPr>
          </a:p>
        </p:txBody>
      </p:sp>
      <p:sp>
        <p:nvSpPr>
          <p:cNvPr id="40" name="右矢印 39"/>
          <p:cNvSpPr/>
          <p:nvPr/>
        </p:nvSpPr>
        <p:spPr bwMode="auto">
          <a:xfrm>
            <a:off x="1786167" y="5125315"/>
            <a:ext cx="741738" cy="248055"/>
          </a:xfrm>
          <a:prstGeom prst="rightArrow">
            <a:avLst/>
          </a:prstGeom>
          <a:solidFill>
            <a:srgbClr val="FFC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kumimoji="0" lang="ja-JP" altLang="en-US" sz="4000">
              <a:solidFill>
                <a:srgbClr val="000000"/>
              </a:solidFill>
            </a:endParaRPr>
          </a:p>
        </p:txBody>
      </p:sp>
      <p:sp>
        <p:nvSpPr>
          <p:cNvPr id="41" name="右矢印 40"/>
          <p:cNvSpPr/>
          <p:nvPr/>
        </p:nvSpPr>
        <p:spPr bwMode="auto">
          <a:xfrm>
            <a:off x="6566566" y="5129900"/>
            <a:ext cx="597722" cy="243316"/>
          </a:xfrm>
          <a:prstGeom prst="rightArrow">
            <a:avLst/>
          </a:prstGeom>
          <a:solidFill>
            <a:srgbClr val="FFC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kumimoji="0" lang="ja-JP" altLang="en-US" sz="4000">
              <a:solidFill>
                <a:srgbClr val="000000"/>
              </a:solidFill>
            </a:endParaRPr>
          </a:p>
        </p:txBody>
      </p:sp>
      <p:sp>
        <p:nvSpPr>
          <p:cNvPr id="10262" name="テキスト ボックス 9"/>
          <p:cNvSpPr txBox="1">
            <a:spLocks noChangeArrowheads="1"/>
          </p:cNvSpPr>
          <p:nvPr/>
        </p:nvSpPr>
        <p:spPr bwMode="auto">
          <a:xfrm>
            <a:off x="1085687" y="4653116"/>
            <a:ext cx="492443" cy="135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smtClean="0">
                <a:solidFill>
                  <a:srgbClr val="000000"/>
                </a:solidFill>
              </a:rPr>
              <a:t>移行期支援</a:t>
            </a:r>
          </a:p>
        </p:txBody>
      </p:sp>
      <p:sp>
        <p:nvSpPr>
          <p:cNvPr id="33" name="テキスト ボックス 32"/>
          <p:cNvSpPr txBox="1"/>
          <p:nvPr/>
        </p:nvSpPr>
        <p:spPr>
          <a:xfrm>
            <a:off x="8327448" y="332656"/>
            <a:ext cx="738664" cy="6192688"/>
          </a:xfrm>
          <a:prstGeom prst="rect">
            <a:avLst/>
          </a:prstGeom>
        </p:spPr>
        <p:style>
          <a:lnRef idx="2">
            <a:schemeClr val="accent4"/>
          </a:lnRef>
          <a:fillRef idx="1">
            <a:schemeClr val="lt1"/>
          </a:fillRef>
          <a:effectRef idx="0">
            <a:schemeClr val="accent4"/>
          </a:effectRef>
          <a:fontRef idx="minor">
            <a:schemeClr val="dk1"/>
          </a:fontRef>
        </p:style>
        <p:txBody>
          <a:bodyPr vert="eaVert" wrap="square" rtlCol="0">
            <a:spAutoFit/>
          </a:bodyPr>
          <a:lstStyle/>
          <a:p>
            <a:pPr fontAlgn="auto">
              <a:spcBef>
                <a:spcPts val="0"/>
              </a:spcBef>
              <a:spcAft>
                <a:spcPts val="0"/>
              </a:spcAft>
            </a:pPr>
            <a:r>
              <a:rPr lang="ja-JP" altLang="en-US" sz="1800" dirty="0" smtClean="0">
                <a:solidFill>
                  <a:prstClr val="black"/>
                </a:solidFill>
              </a:rPr>
              <a:t>連携とは支援者同士のためではなく、子どものために</a:t>
            </a:r>
            <a:endParaRPr lang="en-US" altLang="ja-JP" sz="1800" dirty="0" smtClean="0">
              <a:solidFill>
                <a:prstClr val="black"/>
              </a:solidFill>
            </a:endParaRPr>
          </a:p>
          <a:p>
            <a:pPr fontAlgn="auto">
              <a:spcBef>
                <a:spcPts val="0"/>
              </a:spcBef>
              <a:spcAft>
                <a:spcPts val="0"/>
              </a:spcAft>
            </a:pPr>
            <a:r>
              <a:rPr lang="ja-JP" altLang="en-US" sz="1800" dirty="0" smtClean="0">
                <a:solidFill>
                  <a:prstClr val="black"/>
                </a:solidFill>
              </a:rPr>
              <a:t>　　　　　必要な情報を、必要なだけ共有していくことに留意！</a:t>
            </a:r>
            <a:endParaRPr lang="ja-JP" altLang="en-US" sz="1800" dirty="0">
              <a:solidFill>
                <a:prstClr val="black"/>
              </a:solidFill>
            </a:endParaRPr>
          </a:p>
        </p:txBody>
      </p:sp>
      <p:sp>
        <p:nvSpPr>
          <p:cNvPr id="35" name="テキスト ボックス 34"/>
          <p:cNvSpPr txBox="1"/>
          <p:nvPr/>
        </p:nvSpPr>
        <p:spPr>
          <a:xfrm>
            <a:off x="179534" y="0"/>
            <a:ext cx="6649577" cy="70788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Ⅱ</a:t>
            </a:r>
            <a:r>
              <a:rPr lang="ja-JP" altLang="en-US" sz="2000" b="1" dirty="0" err="1" smtClean="0">
                <a:solidFill>
                  <a:prstClr val="white"/>
                </a:solidFill>
              </a:rPr>
              <a:t>．</a:t>
            </a:r>
            <a:r>
              <a:rPr lang="ja-JP" altLang="en-US" sz="2000" b="1" dirty="0" smtClean="0">
                <a:solidFill>
                  <a:prstClr val="white"/>
                </a:solidFill>
              </a:rPr>
              <a:t>児童発達支援におけるアセスメントのポイント</a:t>
            </a:r>
            <a:endParaRPr lang="en-US" altLang="ja-JP" sz="2000" b="1" dirty="0" smtClean="0">
              <a:solidFill>
                <a:prstClr val="white"/>
              </a:solidFill>
            </a:endParaRPr>
          </a:p>
          <a:p>
            <a:pPr fontAlgn="auto">
              <a:spcBef>
                <a:spcPts val="0"/>
              </a:spcBef>
              <a:spcAft>
                <a:spcPts val="0"/>
              </a:spcAft>
            </a:pPr>
            <a:r>
              <a:rPr lang="ja-JP" altLang="en-US" sz="2000" b="1" dirty="0" smtClean="0">
                <a:solidFill>
                  <a:prstClr val="white"/>
                </a:solidFill>
              </a:rPr>
              <a:t>　　　　　　～③子どものライフステージに応じた一貫した支援</a:t>
            </a:r>
            <a:endParaRPr lang="ja-JP" altLang="en-US" sz="2000" b="1" dirty="0">
              <a:solidFill>
                <a:prstClr val="white"/>
              </a:solidFill>
            </a:endParaRPr>
          </a:p>
        </p:txBody>
      </p:sp>
      <p:sp>
        <p:nvSpPr>
          <p:cNvPr id="36"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106</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65727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47" y="1556794"/>
            <a:ext cx="8656637"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テキスト ボックス 4"/>
          <p:cNvSpPr txBox="1">
            <a:spLocks noChangeArrowheads="1"/>
          </p:cNvSpPr>
          <p:nvPr/>
        </p:nvSpPr>
        <p:spPr bwMode="auto">
          <a:xfrm>
            <a:off x="611560" y="980766"/>
            <a:ext cx="7632848" cy="3381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algn="dist" eaLnBrk="1" hangingPunct="1">
              <a:spcBef>
                <a:spcPct val="0"/>
              </a:spcBef>
              <a:buFontTx/>
              <a:buNone/>
            </a:pPr>
            <a:r>
              <a:rPr lang="ja-JP" altLang="en-US" sz="1600" dirty="0" smtClean="0">
                <a:solidFill>
                  <a:srgbClr val="000000"/>
                </a:solidFill>
              </a:rPr>
              <a:t>障害児入所支援</a:t>
            </a:r>
          </a:p>
        </p:txBody>
      </p:sp>
      <p:sp>
        <p:nvSpPr>
          <p:cNvPr id="27654" name="テキスト ボックス 7"/>
          <p:cNvSpPr txBox="1">
            <a:spLocks noChangeArrowheads="1"/>
          </p:cNvSpPr>
          <p:nvPr/>
        </p:nvSpPr>
        <p:spPr bwMode="auto">
          <a:xfrm>
            <a:off x="539552" y="1412814"/>
            <a:ext cx="2543175" cy="3381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algn="dist" eaLnBrk="1" hangingPunct="1">
              <a:spcBef>
                <a:spcPct val="0"/>
              </a:spcBef>
              <a:buFontTx/>
              <a:buNone/>
            </a:pPr>
            <a:r>
              <a:rPr lang="ja-JP" altLang="en-US" sz="1600" dirty="0" smtClean="0">
                <a:solidFill>
                  <a:srgbClr val="000000"/>
                </a:solidFill>
              </a:rPr>
              <a:t>児童発達支援（通所支援）</a:t>
            </a:r>
          </a:p>
        </p:txBody>
      </p:sp>
      <p:sp>
        <p:nvSpPr>
          <p:cNvPr id="27656" name="テキスト ボックス 11"/>
          <p:cNvSpPr txBox="1">
            <a:spLocks noChangeArrowheads="1"/>
          </p:cNvSpPr>
          <p:nvPr/>
        </p:nvSpPr>
        <p:spPr bwMode="auto">
          <a:xfrm>
            <a:off x="3563888" y="1412814"/>
            <a:ext cx="4752975" cy="3381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algn="dist" eaLnBrk="1" hangingPunct="1">
              <a:spcBef>
                <a:spcPct val="0"/>
              </a:spcBef>
              <a:buFontTx/>
              <a:buNone/>
            </a:pPr>
            <a:r>
              <a:rPr lang="ja-JP" altLang="en-US" sz="1600" dirty="0" smtClean="0">
                <a:solidFill>
                  <a:srgbClr val="000000"/>
                </a:solidFill>
              </a:rPr>
              <a:t>放課後等デイサービス</a:t>
            </a:r>
          </a:p>
        </p:txBody>
      </p:sp>
      <p:sp>
        <p:nvSpPr>
          <p:cNvPr id="27657" name="テキスト ボックス 12"/>
          <p:cNvSpPr txBox="1">
            <a:spLocks noChangeArrowheads="1"/>
          </p:cNvSpPr>
          <p:nvPr/>
        </p:nvSpPr>
        <p:spPr bwMode="auto">
          <a:xfrm>
            <a:off x="8227405" y="3213145"/>
            <a:ext cx="4308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600" smtClean="0">
                <a:solidFill>
                  <a:srgbClr val="000000"/>
                </a:solidFill>
              </a:rPr>
              <a:t>自己肯定感・社会的行動の獲得</a:t>
            </a:r>
          </a:p>
        </p:txBody>
      </p:sp>
      <p:sp>
        <p:nvSpPr>
          <p:cNvPr id="27658" name="テキスト ボックス 13"/>
          <p:cNvSpPr txBox="1">
            <a:spLocks noChangeArrowheads="1"/>
          </p:cNvSpPr>
          <p:nvPr/>
        </p:nvSpPr>
        <p:spPr bwMode="auto">
          <a:xfrm>
            <a:off x="8657618" y="1439863"/>
            <a:ext cx="430887" cy="168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600" smtClean="0">
                <a:solidFill>
                  <a:srgbClr val="000000"/>
                </a:solidFill>
              </a:rPr>
              <a:t>地域における自立</a:t>
            </a:r>
          </a:p>
        </p:txBody>
      </p:sp>
      <p:sp>
        <p:nvSpPr>
          <p:cNvPr id="27659" name="テキスト ボックス 1"/>
          <p:cNvSpPr txBox="1">
            <a:spLocks noChangeArrowheads="1"/>
          </p:cNvSpPr>
          <p:nvPr/>
        </p:nvSpPr>
        <p:spPr bwMode="auto">
          <a:xfrm>
            <a:off x="544520" y="6597665"/>
            <a:ext cx="1724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4000" smtClean="0">
              <a:solidFill>
                <a:srgbClr val="000000"/>
              </a:solidFill>
            </a:endParaRPr>
          </a:p>
        </p:txBody>
      </p:sp>
      <p:sp>
        <p:nvSpPr>
          <p:cNvPr id="12" name="テキスト ボックス 11"/>
          <p:cNvSpPr txBox="1"/>
          <p:nvPr/>
        </p:nvSpPr>
        <p:spPr>
          <a:xfrm>
            <a:off x="179534" y="0"/>
            <a:ext cx="6649577" cy="70788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Ⅱ</a:t>
            </a:r>
            <a:r>
              <a:rPr lang="ja-JP" altLang="en-US" sz="2000" b="1" dirty="0" err="1" smtClean="0">
                <a:solidFill>
                  <a:prstClr val="white"/>
                </a:solidFill>
              </a:rPr>
              <a:t>．</a:t>
            </a:r>
            <a:r>
              <a:rPr lang="ja-JP" altLang="en-US" sz="2000" b="1" dirty="0" smtClean="0">
                <a:solidFill>
                  <a:prstClr val="white"/>
                </a:solidFill>
              </a:rPr>
              <a:t>児童発達支援におけるアセスメントのポイント</a:t>
            </a:r>
            <a:endParaRPr lang="en-US" altLang="ja-JP" sz="2000" b="1" dirty="0" smtClean="0">
              <a:solidFill>
                <a:prstClr val="white"/>
              </a:solidFill>
            </a:endParaRPr>
          </a:p>
          <a:p>
            <a:pPr fontAlgn="auto">
              <a:spcBef>
                <a:spcPts val="0"/>
              </a:spcBef>
              <a:spcAft>
                <a:spcPts val="0"/>
              </a:spcAft>
            </a:pPr>
            <a:r>
              <a:rPr lang="ja-JP" altLang="en-US" sz="2000" b="1" dirty="0" smtClean="0">
                <a:solidFill>
                  <a:prstClr val="white"/>
                </a:solidFill>
              </a:rPr>
              <a:t>　　　　　　～③子どものライフステージに応じた一貫した支援</a:t>
            </a:r>
            <a:endParaRPr lang="ja-JP" altLang="en-US" sz="2000" b="1" dirty="0">
              <a:solidFill>
                <a:prstClr val="white"/>
              </a:solidFill>
            </a:endParaRPr>
          </a:p>
        </p:txBody>
      </p:sp>
      <p:sp>
        <p:nvSpPr>
          <p:cNvPr id="10"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107</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450112122"/>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08720"/>
            <a:ext cx="8229600" cy="720080"/>
          </a:xfrm>
        </p:spPr>
        <p:style>
          <a:lnRef idx="1">
            <a:schemeClr val="accent5"/>
          </a:lnRef>
          <a:fillRef idx="2">
            <a:schemeClr val="accent5"/>
          </a:fillRef>
          <a:effectRef idx="1">
            <a:schemeClr val="accent5"/>
          </a:effectRef>
          <a:fontRef idx="minor">
            <a:schemeClr val="dk1"/>
          </a:fontRef>
        </p:style>
        <p:txBody>
          <a:bodyPr>
            <a:normAutofit/>
          </a:bodyPr>
          <a:lstStyle/>
          <a:p>
            <a:r>
              <a:rPr kumimoji="1" lang="ja-JP" altLang="en-US" sz="3600" dirty="0" smtClean="0"/>
              <a:t>地域連携</a:t>
            </a:r>
            <a:r>
              <a:rPr kumimoji="1" lang="ja-JP" altLang="en-US" sz="2800" dirty="0" smtClean="0"/>
              <a:t>について</a:t>
            </a:r>
            <a:endParaRPr kumimoji="1" lang="ja-JP" altLang="en-US" sz="2800" dirty="0"/>
          </a:p>
        </p:txBody>
      </p:sp>
      <p:sp>
        <p:nvSpPr>
          <p:cNvPr id="3" name="コンテンツ プレースホルダ 2"/>
          <p:cNvSpPr>
            <a:spLocks noGrp="1"/>
          </p:cNvSpPr>
          <p:nvPr>
            <p:ph idx="1"/>
          </p:nvPr>
        </p:nvSpPr>
        <p:spPr>
          <a:xfrm>
            <a:off x="457200" y="1772816"/>
            <a:ext cx="8229600" cy="4752528"/>
          </a:xfrm>
          <a:solidFill>
            <a:srgbClr val="FEE6FC"/>
          </a:solidFill>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fontAlgn="base">
              <a:spcBef>
                <a:spcPct val="0"/>
              </a:spcBef>
              <a:spcAft>
                <a:spcPct val="0"/>
              </a:spcAft>
              <a:buNone/>
            </a:pPr>
            <a:r>
              <a:rPr kumimoji="0" lang="ja-JP" altLang="en-US" sz="2800" dirty="0" smtClean="0">
                <a:solidFill>
                  <a:srgbClr val="000000"/>
                </a:solidFill>
                <a:latin typeface="Verdana" pitchFamily="34" charset="0"/>
              </a:rPr>
              <a:t>　　</a:t>
            </a:r>
            <a:r>
              <a:rPr kumimoji="0" lang="ja-JP" altLang="en-US" sz="2800" b="1" dirty="0" smtClean="0">
                <a:solidFill>
                  <a:srgbClr val="000000"/>
                </a:solidFill>
                <a:latin typeface="Verdana" pitchFamily="34" charset="0"/>
              </a:rPr>
              <a:t>◇</a:t>
            </a:r>
            <a:r>
              <a:rPr kumimoji="0" lang="ja-JP" altLang="en-US" sz="3400" b="1" dirty="0" smtClean="0">
                <a:solidFill>
                  <a:srgbClr val="000000"/>
                </a:solidFill>
                <a:latin typeface="Verdana" pitchFamily="34" charset="0"/>
              </a:rPr>
              <a:t>「気になる」段階から気軽に保護者からの相談に応じたり、子どもへの療育が提供できる身近な場となる。</a:t>
            </a:r>
            <a:endParaRPr kumimoji="0" lang="en-US" altLang="ja-JP" sz="2800" b="1" dirty="0" smtClean="0">
              <a:solidFill>
                <a:srgbClr val="000000"/>
              </a:solidFill>
              <a:latin typeface="Verdana" pitchFamily="34" charset="0"/>
            </a:endParaRPr>
          </a:p>
          <a:p>
            <a:pPr fontAlgn="base">
              <a:spcBef>
                <a:spcPct val="0"/>
              </a:spcBef>
              <a:spcAft>
                <a:spcPct val="0"/>
              </a:spcAft>
              <a:buNone/>
            </a:pPr>
            <a:r>
              <a:rPr kumimoji="0" lang="ja-JP" altLang="en-US" sz="2800" dirty="0" smtClean="0">
                <a:solidFill>
                  <a:srgbClr val="000000"/>
                </a:solidFill>
                <a:latin typeface="Verdana" pitchFamily="34" charset="0"/>
              </a:rPr>
              <a:t>　　　　●一つの事業所で支援は完結してはならない（子どもは地域の宝）</a:t>
            </a:r>
            <a:endParaRPr kumimoji="0" lang="en-US" altLang="ja-JP" sz="2800" dirty="0" smtClean="0">
              <a:solidFill>
                <a:srgbClr val="000000"/>
              </a:solidFill>
              <a:latin typeface="Verdana" pitchFamily="34" charset="0"/>
            </a:endParaRPr>
          </a:p>
          <a:p>
            <a:pPr fontAlgn="base">
              <a:spcBef>
                <a:spcPct val="0"/>
              </a:spcBef>
              <a:spcAft>
                <a:spcPct val="0"/>
              </a:spcAft>
              <a:buNone/>
            </a:pPr>
            <a:r>
              <a:rPr kumimoji="0" lang="ja-JP" altLang="en-US" sz="2800" dirty="0" smtClean="0">
                <a:solidFill>
                  <a:srgbClr val="000000"/>
                </a:solidFill>
                <a:latin typeface="Verdana" pitchFamily="34" charset="0"/>
              </a:rPr>
              <a:t>　　　　●診断を受けないと利用できないことを前提としない工夫</a:t>
            </a:r>
          </a:p>
          <a:p>
            <a:pPr fontAlgn="base">
              <a:spcBef>
                <a:spcPct val="0"/>
              </a:spcBef>
              <a:spcAft>
                <a:spcPct val="0"/>
              </a:spcAft>
              <a:buNone/>
            </a:pPr>
            <a:endParaRPr kumimoji="0" lang="ja-JP" altLang="en-US" sz="2800" dirty="0" smtClean="0">
              <a:solidFill>
                <a:srgbClr val="000000"/>
              </a:solidFill>
              <a:latin typeface="Verdana" pitchFamily="34" charset="0"/>
            </a:endParaRPr>
          </a:p>
          <a:p>
            <a:pPr fontAlgn="base">
              <a:spcBef>
                <a:spcPct val="0"/>
              </a:spcBef>
              <a:spcAft>
                <a:spcPct val="0"/>
              </a:spcAft>
              <a:buNone/>
            </a:pPr>
            <a:r>
              <a:rPr kumimoji="0" lang="ja-JP" altLang="en-US" sz="2800" dirty="0" smtClean="0">
                <a:solidFill>
                  <a:srgbClr val="000000"/>
                </a:solidFill>
                <a:latin typeface="Verdana" pitchFamily="34" charset="0"/>
              </a:rPr>
              <a:t>　</a:t>
            </a:r>
            <a:r>
              <a:rPr kumimoji="0" lang="ja-JP" altLang="en-US" sz="3400" b="1" dirty="0" smtClean="0">
                <a:solidFill>
                  <a:srgbClr val="000000"/>
                </a:solidFill>
                <a:latin typeface="Verdana" pitchFamily="34" charset="0"/>
              </a:rPr>
              <a:t>　◇家族支援を含め個々の状況に応じた療育や発達への支援が、地域の支援システムづくりにつながることを意図して支援を提供する。</a:t>
            </a:r>
            <a:endParaRPr kumimoji="0" lang="en-US" altLang="ja-JP" sz="2800" b="1" dirty="0" smtClean="0">
              <a:solidFill>
                <a:srgbClr val="000000"/>
              </a:solidFill>
              <a:latin typeface="Verdana" pitchFamily="34" charset="0"/>
            </a:endParaRPr>
          </a:p>
          <a:p>
            <a:pPr fontAlgn="base">
              <a:spcBef>
                <a:spcPct val="0"/>
              </a:spcBef>
              <a:spcAft>
                <a:spcPct val="0"/>
              </a:spcAft>
              <a:buNone/>
            </a:pPr>
            <a:r>
              <a:rPr kumimoji="0" lang="ja-JP" altLang="en-US" sz="2800" dirty="0" smtClean="0">
                <a:solidFill>
                  <a:srgbClr val="000000"/>
                </a:solidFill>
                <a:latin typeface="Verdana" pitchFamily="34" charset="0"/>
              </a:rPr>
              <a:t>　　　　●子どもが通過していく機能を果たすための利用前後の時期の連携</a:t>
            </a:r>
            <a:endParaRPr kumimoji="0" lang="en-US" altLang="ja-JP" sz="2800" dirty="0" smtClean="0">
              <a:solidFill>
                <a:srgbClr val="000000"/>
              </a:solidFill>
              <a:latin typeface="Verdana" pitchFamily="34" charset="0"/>
            </a:endParaRPr>
          </a:p>
          <a:p>
            <a:pPr fontAlgn="base">
              <a:spcBef>
                <a:spcPct val="0"/>
              </a:spcBef>
              <a:spcAft>
                <a:spcPct val="0"/>
              </a:spcAft>
              <a:buNone/>
            </a:pPr>
            <a:r>
              <a:rPr kumimoji="0" lang="ja-JP" altLang="en-US" sz="2800" dirty="0" smtClean="0">
                <a:solidFill>
                  <a:srgbClr val="000000"/>
                </a:solidFill>
                <a:latin typeface="Verdana" pitchFamily="34" charset="0"/>
              </a:rPr>
              <a:t>　　　　●地域の中での役割の明確化（事業所の一方的な主張ではない）</a:t>
            </a:r>
            <a:endParaRPr kumimoji="0" lang="en-US" altLang="ja-JP" sz="2800" dirty="0" smtClean="0">
              <a:solidFill>
                <a:srgbClr val="000000"/>
              </a:solidFill>
              <a:latin typeface="Verdana" pitchFamily="34" charset="0"/>
            </a:endParaRPr>
          </a:p>
          <a:p>
            <a:pPr fontAlgn="base">
              <a:spcBef>
                <a:spcPct val="0"/>
              </a:spcBef>
              <a:spcAft>
                <a:spcPct val="0"/>
              </a:spcAft>
              <a:buNone/>
            </a:pPr>
            <a:endParaRPr kumimoji="0" lang="ja-JP" altLang="en-US" sz="2800" dirty="0" smtClean="0">
              <a:solidFill>
                <a:srgbClr val="000000"/>
              </a:solidFill>
              <a:latin typeface="Verdana" pitchFamily="34" charset="0"/>
            </a:endParaRPr>
          </a:p>
          <a:p>
            <a:pPr fontAlgn="base">
              <a:spcBef>
                <a:spcPct val="0"/>
              </a:spcBef>
              <a:spcAft>
                <a:spcPct val="0"/>
              </a:spcAft>
              <a:buNone/>
            </a:pPr>
            <a:r>
              <a:rPr kumimoji="0" lang="ja-JP" altLang="en-US" sz="2800" dirty="0" smtClean="0">
                <a:solidFill>
                  <a:srgbClr val="000000"/>
                </a:solidFill>
                <a:latin typeface="Verdana" pitchFamily="34" charset="0"/>
              </a:rPr>
              <a:t>　　</a:t>
            </a:r>
            <a:r>
              <a:rPr kumimoji="0" lang="ja-JP" altLang="en-US" sz="2800" b="1" dirty="0" smtClean="0">
                <a:solidFill>
                  <a:srgbClr val="000000"/>
                </a:solidFill>
                <a:latin typeface="Verdana" pitchFamily="34" charset="0"/>
              </a:rPr>
              <a:t>◇</a:t>
            </a:r>
            <a:r>
              <a:rPr kumimoji="0" lang="ja-JP" altLang="en-US" sz="3400" b="1" dirty="0" smtClean="0">
                <a:solidFill>
                  <a:srgbClr val="000000"/>
                </a:solidFill>
                <a:latin typeface="Verdana" pitchFamily="34" charset="0"/>
              </a:rPr>
              <a:t>サービス担当者会議への参加等、より積極的な地域連携を心がけ、発達支援の地域拠点として機能発揮する。</a:t>
            </a:r>
            <a:endParaRPr kumimoji="0" lang="en-US" altLang="ja-JP" sz="2800" b="1" dirty="0" smtClean="0">
              <a:solidFill>
                <a:srgbClr val="000000"/>
              </a:solidFill>
              <a:latin typeface="Verdana" pitchFamily="34" charset="0"/>
            </a:endParaRPr>
          </a:p>
          <a:p>
            <a:pPr fontAlgn="base">
              <a:spcBef>
                <a:spcPct val="0"/>
              </a:spcBef>
              <a:spcAft>
                <a:spcPct val="0"/>
              </a:spcAft>
              <a:buNone/>
            </a:pPr>
            <a:r>
              <a:rPr kumimoji="0" lang="ja-JP" altLang="en-US" sz="2800" dirty="0" smtClean="0">
                <a:solidFill>
                  <a:srgbClr val="000000"/>
                </a:solidFill>
                <a:latin typeface="Verdana" pitchFamily="34" charset="0"/>
              </a:rPr>
              <a:t>　　　　●地域と子どもとの接点を常に探っていく</a:t>
            </a:r>
            <a:endParaRPr kumimoji="0" lang="en-US" altLang="ja-JP" sz="2800" dirty="0" smtClean="0">
              <a:solidFill>
                <a:srgbClr val="000000"/>
              </a:solidFill>
              <a:latin typeface="Verdana" pitchFamily="34" charset="0"/>
            </a:endParaRPr>
          </a:p>
          <a:p>
            <a:pPr fontAlgn="base">
              <a:spcBef>
                <a:spcPct val="0"/>
              </a:spcBef>
              <a:spcAft>
                <a:spcPct val="0"/>
              </a:spcAft>
              <a:buNone/>
            </a:pPr>
            <a:r>
              <a:rPr kumimoji="0" lang="ja-JP" altLang="en-US" sz="2800" dirty="0" smtClean="0">
                <a:solidFill>
                  <a:srgbClr val="000000"/>
                </a:solidFill>
                <a:latin typeface="Verdana" pitchFamily="34" charset="0"/>
              </a:rPr>
              <a:t>　　　　●個別支援計画においては、集団活動での参加状況や、集団活動に　　　　</a:t>
            </a:r>
            <a:endParaRPr kumimoji="0" lang="en-US" altLang="ja-JP" sz="2800" dirty="0" smtClean="0">
              <a:solidFill>
                <a:srgbClr val="000000"/>
              </a:solidFill>
              <a:latin typeface="Verdana" pitchFamily="34" charset="0"/>
            </a:endParaRPr>
          </a:p>
          <a:p>
            <a:pPr fontAlgn="base">
              <a:spcBef>
                <a:spcPct val="0"/>
              </a:spcBef>
              <a:spcAft>
                <a:spcPct val="0"/>
              </a:spcAft>
              <a:buNone/>
            </a:pPr>
            <a:r>
              <a:rPr kumimoji="0" lang="ja-JP" altLang="en-US" sz="2800" dirty="0" smtClean="0">
                <a:solidFill>
                  <a:srgbClr val="000000"/>
                </a:solidFill>
                <a:latin typeface="Verdana" pitchFamily="34" charset="0"/>
              </a:rPr>
              <a:t>　　　　参加していくための効果的なやり方を常に確認し、その可能性を探る</a:t>
            </a:r>
            <a:endParaRPr kumimoji="0" lang="en-US" altLang="ja-JP" sz="2800" dirty="0" smtClean="0">
              <a:solidFill>
                <a:srgbClr val="000000"/>
              </a:solidFill>
              <a:latin typeface="Verdana" pitchFamily="34" charset="0"/>
            </a:endParaRPr>
          </a:p>
          <a:p>
            <a:pPr fontAlgn="base">
              <a:spcBef>
                <a:spcPct val="0"/>
              </a:spcBef>
              <a:spcAft>
                <a:spcPct val="0"/>
              </a:spcAft>
              <a:buNone/>
            </a:pPr>
            <a:r>
              <a:rPr kumimoji="0" lang="ja-JP" altLang="en-US" sz="2800" dirty="0" smtClean="0">
                <a:solidFill>
                  <a:srgbClr val="000000"/>
                </a:solidFill>
                <a:latin typeface="Verdana" pitchFamily="34" charset="0"/>
              </a:rPr>
              <a:t>　　　　●地域の中にいる子どものための人材を見つけていく</a:t>
            </a:r>
          </a:p>
        </p:txBody>
      </p:sp>
      <p:sp>
        <p:nvSpPr>
          <p:cNvPr id="5" name="テキスト ボックス 4"/>
          <p:cNvSpPr txBox="1"/>
          <p:nvPr/>
        </p:nvSpPr>
        <p:spPr>
          <a:xfrm>
            <a:off x="179512" y="0"/>
            <a:ext cx="8071440" cy="70788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Ⅱ</a:t>
            </a:r>
            <a:r>
              <a:rPr lang="ja-JP" altLang="en-US" sz="2000" b="1" dirty="0" err="1" smtClean="0">
                <a:solidFill>
                  <a:prstClr val="white"/>
                </a:solidFill>
              </a:rPr>
              <a:t>．</a:t>
            </a:r>
            <a:r>
              <a:rPr lang="ja-JP" altLang="en-US" sz="2000" b="1" dirty="0" smtClean="0">
                <a:solidFill>
                  <a:prstClr val="white"/>
                </a:solidFill>
              </a:rPr>
              <a:t>児童発達支援におけるアセスメントのポイント</a:t>
            </a:r>
            <a:endParaRPr lang="en-US" altLang="ja-JP" sz="2000" b="1" dirty="0" smtClean="0">
              <a:solidFill>
                <a:prstClr val="white"/>
              </a:solidFill>
            </a:endParaRPr>
          </a:p>
          <a:p>
            <a:pPr fontAlgn="auto">
              <a:spcBef>
                <a:spcPts val="0"/>
              </a:spcBef>
              <a:spcAft>
                <a:spcPts val="0"/>
              </a:spcAft>
            </a:pPr>
            <a:r>
              <a:rPr lang="ja-JP" altLang="en-US" sz="2000" b="1" dirty="0" smtClean="0">
                <a:solidFill>
                  <a:prstClr val="white"/>
                </a:solidFill>
              </a:rPr>
              <a:t>　　　　　　～③子どものライフステージに応じた一貫した支援・・・地域連携</a:t>
            </a:r>
            <a:endParaRPr lang="ja-JP" altLang="en-US" sz="2000" b="1" dirty="0">
              <a:solidFill>
                <a:prstClr val="white"/>
              </a:solidFill>
            </a:endParaRPr>
          </a:p>
        </p:txBody>
      </p:sp>
      <p:sp>
        <p:nvSpPr>
          <p:cNvPr id="6"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108</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6535595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2"/>
          <p:cNvSpPr>
            <a:spLocks noChangeArrowheads="1"/>
          </p:cNvSpPr>
          <p:nvPr/>
        </p:nvSpPr>
        <p:spPr bwMode="auto">
          <a:xfrm>
            <a:off x="384457" y="980728"/>
            <a:ext cx="8574492" cy="5877272"/>
          </a:xfrm>
          <a:prstGeom prst="roundRect">
            <a:avLst>
              <a:gd name="adj" fmla="val 0"/>
            </a:avLst>
          </a:prstGeom>
          <a:solidFill>
            <a:srgbClr val="FFFFFF"/>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t" anchorCtr="0"/>
          <a:lstStyle/>
          <a:p>
            <a:pPr marL="342900" indent="-342900">
              <a:buFont typeface="Wingdings" pitchFamily="2" charset="2"/>
              <a:buNone/>
            </a:pPr>
            <a:r>
              <a:rPr lang="ja-JP" altLang="en-US" sz="2400" b="1" u="sng" dirty="0">
                <a:solidFill>
                  <a:prstClr val="black"/>
                </a:solidFill>
                <a:latin typeface="Calibri"/>
                <a:ea typeface="ＭＳ Ｐゴシック"/>
              </a:rPr>
              <a:t>◎</a:t>
            </a:r>
            <a:r>
              <a:rPr lang="ja-JP" altLang="en-US" sz="2400" b="1" u="sng" dirty="0" smtClean="0">
                <a:solidFill>
                  <a:prstClr val="black"/>
                </a:solidFill>
                <a:latin typeface="Calibri"/>
                <a:ea typeface="ＭＳ Ｐゴシック"/>
              </a:rPr>
              <a:t>課題の整理で大切な視点</a:t>
            </a:r>
            <a:endParaRPr lang="en-US" altLang="ja-JP" sz="1100" b="1" u="sng" dirty="0">
              <a:solidFill>
                <a:prstClr val="black"/>
              </a:solidFill>
              <a:latin typeface="Calibri"/>
              <a:ea typeface="ＭＳ Ｐゴシック"/>
            </a:endParaRPr>
          </a:p>
          <a:p>
            <a:pPr marL="342900" indent="-342900">
              <a:spcBef>
                <a:spcPts val="0"/>
              </a:spcBef>
              <a:buFont typeface="Wingdings" pitchFamily="2" charset="2"/>
              <a:buNone/>
            </a:pPr>
            <a:r>
              <a:rPr lang="ja-JP" altLang="en-US" sz="2400" dirty="0" smtClean="0">
                <a:solidFill>
                  <a:prstClr val="black"/>
                </a:solidFill>
                <a:latin typeface="Calibri"/>
                <a:ea typeface="ＭＳ Ｐゴシック"/>
              </a:rPr>
              <a:t>　　</a:t>
            </a:r>
            <a:r>
              <a:rPr lang="ja-JP" altLang="en-US" sz="2000" b="1" dirty="0" smtClean="0">
                <a:solidFill>
                  <a:prstClr val="black"/>
                </a:solidFill>
                <a:latin typeface="Calibri"/>
                <a:ea typeface="ＭＳ Ｐゴシック"/>
              </a:rPr>
              <a:t>・ 主語を明確にすること</a:t>
            </a:r>
            <a:endParaRPr lang="en-US" altLang="ja-JP" sz="2000" b="1" dirty="0" smtClean="0">
              <a:solidFill>
                <a:prstClr val="black"/>
              </a:solidFill>
              <a:latin typeface="Calibri"/>
              <a:ea typeface="ＭＳ Ｐゴシック"/>
            </a:endParaRPr>
          </a:p>
          <a:p>
            <a:pPr marL="342900" indent="-342900">
              <a:spcBef>
                <a:spcPts val="600"/>
              </a:spcBef>
              <a:buFont typeface="Wingdings" pitchFamily="2" charset="2"/>
              <a:buNone/>
            </a:pPr>
            <a:r>
              <a:rPr lang="ja-JP" altLang="en-US" sz="2000" b="1" dirty="0">
                <a:solidFill>
                  <a:prstClr val="black"/>
                </a:solidFill>
                <a:latin typeface="Calibri"/>
                <a:ea typeface="ＭＳ Ｐゴシック"/>
              </a:rPr>
              <a:t>　</a:t>
            </a:r>
            <a:r>
              <a:rPr lang="ja-JP" altLang="en-US" sz="2000" b="1" dirty="0" smtClean="0">
                <a:solidFill>
                  <a:prstClr val="black"/>
                </a:solidFill>
                <a:latin typeface="Calibri"/>
                <a:ea typeface="ＭＳ Ｐゴシック"/>
              </a:rPr>
              <a:t>　・ 事実と思い・推測を区別すること</a:t>
            </a:r>
            <a:endParaRPr lang="en-US" altLang="ja-JP" sz="2000" b="1" dirty="0" smtClean="0">
              <a:solidFill>
                <a:prstClr val="black"/>
              </a:solidFill>
              <a:latin typeface="Calibri"/>
              <a:ea typeface="ＭＳ Ｐゴシック"/>
            </a:endParaRPr>
          </a:p>
          <a:p>
            <a:pPr marL="342900" indent="-342900">
              <a:spcBef>
                <a:spcPts val="600"/>
              </a:spcBef>
              <a:buFont typeface="Wingdings" pitchFamily="2" charset="2"/>
              <a:buNone/>
            </a:pPr>
            <a:r>
              <a:rPr lang="ja-JP" altLang="en-US" sz="2000" b="1" dirty="0">
                <a:solidFill>
                  <a:prstClr val="black"/>
                </a:solidFill>
                <a:latin typeface="Calibri"/>
                <a:ea typeface="ＭＳ Ｐゴシック"/>
              </a:rPr>
              <a:t>　</a:t>
            </a:r>
            <a:r>
              <a:rPr lang="ja-JP" altLang="en-US" sz="2000" b="1" dirty="0" smtClean="0">
                <a:solidFill>
                  <a:prstClr val="black"/>
                </a:solidFill>
                <a:latin typeface="Calibri"/>
                <a:ea typeface="ＭＳ Ｐゴシック"/>
              </a:rPr>
              <a:t>　・ </a:t>
            </a:r>
            <a:r>
              <a:rPr lang="ja-JP" altLang="ja-JP" sz="2000" b="1" dirty="0" smtClean="0">
                <a:solidFill>
                  <a:prstClr val="black"/>
                </a:solidFill>
                <a:latin typeface="Calibri"/>
                <a:ea typeface="ＭＳ Ｐゴシック"/>
              </a:rPr>
              <a:t>全体と</a:t>
            </a:r>
            <a:r>
              <a:rPr lang="ja-JP" altLang="en-US" sz="2000" b="1" dirty="0" smtClean="0">
                <a:solidFill>
                  <a:prstClr val="black"/>
                </a:solidFill>
                <a:latin typeface="Calibri"/>
                <a:ea typeface="ＭＳ Ｐゴシック"/>
              </a:rPr>
              <a:t>部分（生活、発達等の要素）をみること</a:t>
            </a:r>
            <a:endParaRPr lang="en-US" altLang="ja-JP" sz="2000" b="1" dirty="0" smtClean="0">
              <a:solidFill>
                <a:prstClr val="black"/>
              </a:solidFill>
              <a:latin typeface="Calibri"/>
              <a:ea typeface="ＭＳ Ｐゴシック"/>
            </a:endParaRPr>
          </a:p>
          <a:p>
            <a:pPr marL="342900" indent="-342900">
              <a:spcBef>
                <a:spcPts val="600"/>
              </a:spcBef>
              <a:buFont typeface="Wingdings" pitchFamily="2" charset="2"/>
              <a:buNone/>
            </a:pPr>
            <a:r>
              <a:rPr lang="ja-JP" altLang="en-US" sz="2000" b="1" dirty="0" smtClean="0">
                <a:solidFill>
                  <a:prstClr val="black"/>
                </a:solidFill>
                <a:latin typeface="Calibri"/>
                <a:ea typeface="ＭＳ Ｐゴシック"/>
              </a:rPr>
              <a:t>　</a:t>
            </a:r>
            <a:r>
              <a:rPr lang="ja-JP" altLang="en-US" sz="2000" b="1" dirty="0">
                <a:solidFill>
                  <a:prstClr val="black"/>
                </a:solidFill>
                <a:latin typeface="Calibri"/>
                <a:ea typeface="ＭＳ Ｐゴシック"/>
              </a:rPr>
              <a:t>　</a:t>
            </a:r>
            <a:r>
              <a:rPr lang="ja-JP" altLang="en-US" sz="2000" b="1" dirty="0" smtClean="0">
                <a:solidFill>
                  <a:prstClr val="black"/>
                </a:solidFill>
                <a:latin typeface="Calibri"/>
                <a:ea typeface="ＭＳ Ｐゴシック"/>
              </a:rPr>
              <a:t>・ 発達の順序性と非順序性（非定型）の視点</a:t>
            </a:r>
            <a:endParaRPr lang="en-US" altLang="ja-JP" sz="2000" b="1" dirty="0" smtClean="0">
              <a:solidFill>
                <a:prstClr val="black"/>
              </a:solidFill>
              <a:latin typeface="Calibri"/>
              <a:ea typeface="ＭＳ Ｐゴシック"/>
            </a:endParaRPr>
          </a:p>
          <a:p>
            <a:pPr marL="342900" indent="-342900">
              <a:spcBef>
                <a:spcPts val="600"/>
              </a:spcBef>
              <a:buFont typeface="Wingdings" pitchFamily="2" charset="2"/>
              <a:buNone/>
            </a:pPr>
            <a:r>
              <a:rPr lang="ja-JP" altLang="en-US" sz="2000" b="1" dirty="0" smtClean="0">
                <a:solidFill>
                  <a:prstClr val="black"/>
                </a:solidFill>
                <a:latin typeface="Calibri"/>
                <a:ea typeface="ＭＳ Ｐゴシック"/>
              </a:rPr>
              <a:t>　　・発達における関係性のベースづくり、発達の方向性、相互関　　</a:t>
            </a:r>
            <a:endParaRPr lang="en-US" altLang="ja-JP" sz="2000" b="1" dirty="0" smtClean="0">
              <a:solidFill>
                <a:prstClr val="black"/>
              </a:solidFill>
              <a:latin typeface="Calibri"/>
              <a:ea typeface="ＭＳ Ｐゴシック"/>
            </a:endParaRPr>
          </a:p>
          <a:p>
            <a:pPr marL="342900" indent="-342900">
              <a:spcBef>
                <a:spcPts val="600"/>
              </a:spcBef>
              <a:buFont typeface="Wingdings" pitchFamily="2" charset="2"/>
              <a:buNone/>
            </a:pPr>
            <a:r>
              <a:rPr lang="ja-JP" altLang="en-US" sz="2000" b="1" dirty="0" smtClean="0">
                <a:solidFill>
                  <a:prstClr val="black"/>
                </a:solidFill>
                <a:latin typeface="Calibri"/>
                <a:ea typeface="ＭＳ Ｐゴシック"/>
              </a:rPr>
              <a:t>　　　連性の視点</a:t>
            </a:r>
            <a:endParaRPr lang="en-US" altLang="ja-JP" sz="2000" b="1" dirty="0" smtClean="0">
              <a:solidFill>
                <a:prstClr val="black"/>
              </a:solidFill>
              <a:latin typeface="Calibri"/>
              <a:ea typeface="ＭＳ Ｐゴシック"/>
            </a:endParaRPr>
          </a:p>
          <a:p>
            <a:pPr marL="342900" indent="-342900">
              <a:spcBef>
                <a:spcPts val="600"/>
              </a:spcBef>
              <a:buFont typeface="Wingdings" pitchFamily="2" charset="2"/>
              <a:buNone/>
            </a:pPr>
            <a:r>
              <a:rPr lang="ja-JP" altLang="en-US" sz="2000" b="1" dirty="0" smtClean="0">
                <a:solidFill>
                  <a:prstClr val="black"/>
                </a:solidFill>
                <a:latin typeface="Calibri"/>
                <a:ea typeface="ＭＳ Ｐゴシック"/>
              </a:rPr>
              <a:t>　　・ 学習（誤学習と未学習）の視点</a:t>
            </a:r>
          </a:p>
          <a:p>
            <a:pPr marL="342900" indent="-342900">
              <a:lnSpc>
                <a:spcPct val="80000"/>
              </a:lnSpc>
              <a:spcBef>
                <a:spcPts val="600"/>
              </a:spcBef>
              <a:buFont typeface="Wingdings" pitchFamily="2" charset="2"/>
              <a:buNone/>
            </a:pPr>
            <a:r>
              <a:rPr lang="ja-JP" altLang="en-US" sz="2000" b="1" dirty="0" smtClean="0">
                <a:solidFill>
                  <a:prstClr val="black"/>
                </a:solidFill>
                <a:latin typeface="Calibri"/>
                <a:ea typeface="ＭＳ Ｐゴシック"/>
              </a:rPr>
              <a:t>　　・ 得意・強みと苦手・弱さの視点</a:t>
            </a:r>
            <a:endParaRPr lang="en-US" altLang="ja-JP" sz="2000" b="1" dirty="0" smtClean="0">
              <a:solidFill>
                <a:prstClr val="black"/>
              </a:solidFill>
              <a:latin typeface="Calibri"/>
              <a:ea typeface="ＭＳ Ｐゴシック"/>
            </a:endParaRPr>
          </a:p>
          <a:p>
            <a:pPr marL="1169988" indent="-1169988">
              <a:lnSpc>
                <a:spcPct val="80000"/>
              </a:lnSpc>
              <a:spcBef>
                <a:spcPts val="600"/>
              </a:spcBef>
              <a:buFont typeface="Wingdings" pitchFamily="2" charset="2"/>
              <a:buNone/>
            </a:pPr>
            <a:r>
              <a:rPr lang="ja-JP" altLang="en-US" sz="1800" dirty="0">
                <a:solidFill>
                  <a:prstClr val="black"/>
                </a:solidFill>
                <a:latin typeface="Calibri"/>
                <a:ea typeface="ＭＳ Ｐゴシック"/>
              </a:rPr>
              <a:t>　</a:t>
            </a:r>
            <a:r>
              <a:rPr lang="ja-JP" altLang="en-US" sz="1800" dirty="0" smtClean="0">
                <a:solidFill>
                  <a:prstClr val="black"/>
                </a:solidFill>
                <a:latin typeface="Calibri"/>
                <a:ea typeface="ＭＳ Ｐゴシック"/>
              </a:rPr>
              <a:t>　　　⇒苦手・弱さをリフレーミングすることで</a:t>
            </a:r>
            <a:r>
              <a:rPr lang="en-US" altLang="ja-JP" sz="1800" dirty="0" smtClean="0">
                <a:solidFill>
                  <a:prstClr val="black"/>
                </a:solidFill>
                <a:latin typeface="Calibri"/>
                <a:ea typeface="ＭＳ Ｐゴシック"/>
              </a:rPr>
              <a:t>､</a:t>
            </a:r>
            <a:r>
              <a:rPr lang="ja-JP" altLang="en-US" sz="1800" dirty="0" smtClean="0">
                <a:solidFill>
                  <a:prstClr val="black"/>
                </a:solidFill>
                <a:latin typeface="Calibri"/>
                <a:ea typeface="ＭＳ Ｐゴシック"/>
              </a:rPr>
              <a:t>支援の視点に気づくことがある：必ずしも悪いことではない、できている部分もある、　支援に活用できるいい部分がある・・・）</a:t>
            </a:r>
            <a:endParaRPr lang="en-US" altLang="ja-JP" sz="1800" dirty="0" smtClean="0">
              <a:solidFill>
                <a:prstClr val="black"/>
              </a:solidFill>
              <a:latin typeface="Calibri"/>
              <a:ea typeface="ＭＳ Ｐゴシック"/>
            </a:endParaRPr>
          </a:p>
          <a:p>
            <a:pPr marL="981075" indent="-981075">
              <a:lnSpc>
                <a:spcPct val="80000"/>
              </a:lnSpc>
              <a:spcBef>
                <a:spcPts val="600"/>
              </a:spcBef>
              <a:buFont typeface="Wingdings" pitchFamily="2" charset="2"/>
              <a:buNone/>
            </a:pPr>
            <a:r>
              <a:rPr lang="ja-JP" altLang="en-US" sz="1800" dirty="0">
                <a:solidFill>
                  <a:prstClr val="black"/>
                </a:solidFill>
                <a:latin typeface="Calibri"/>
                <a:ea typeface="ＭＳ Ｐゴシック"/>
              </a:rPr>
              <a:t>　</a:t>
            </a:r>
            <a:r>
              <a:rPr lang="ja-JP" altLang="en-US" sz="1800" dirty="0" smtClean="0">
                <a:solidFill>
                  <a:prstClr val="black"/>
                </a:solidFill>
                <a:latin typeface="Calibri"/>
                <a:ea typeface="ＭＳ Ｐゴシック"/>
              </a:rPr>
              <a:t>　　　</a:t>
            </a:r>
            <a:r>
              <a:rPr lang="ja-JP" altLang="en-US" sz="1800" dirty="0">
                <a:solidFill>
                  <a:prstClr val="black"/>
                </a:solidFill>
                <a:latin typeface="Calibri"/>
                <a:ea typeface="ＭＳ Ｐゴシック"/>
              </a:rPr>
              <a:t>⇒</a:t>
            </a:r>
            <a:r>
              <a:rPr lang="ja-JP" altLang="en-US" sz="1800" dirty="0" smtClean="0">
                <a:solidFill>
                  <a:prstClr val="black"/>
                </a:solidFill>
                <a:latin typeface="Calibri"/>
                <a:ea typeface="ＭＳ Ｐゴシック"/>
              </a:rPr>
              <a:t>できている部分を伸ばす、活用する、発展させる</a:t>
            </a:r>
          </a:p>
          <a:p>
            <a:pPr marL="342900" indent="-342900">
              <a:lnSpc>
                <a:spcPct val="80000"/>
              </a:lnSpc>
              <a:spcBef>
                <a:spcPts val="1200"/>
              </a:spcBef>
              <a:buFont typeface="Wingdings" pitchFamily="2" charset="2"/>
              <a:buNone/>
            </a:pPr>
            <a:r>
              <a:rPr lang="ja-JP" altLang="en-US" sz="2000" dirty="0" smtClean="0">
                <a:solidFill>
                  <a:prstClr val="black"/>
                </a:solidFill>
                <a:latin typeface="Calibri"/>
                <a:ea typeface="ＭＳ Ｐゴシック"/>
              </a:rPr>
              <a:t>　　</a:t>
            </a:r>
            <a:r>
              <a:rPr lang="ja-JP" altLang="en-US" sz="2000" b="1" dirty="0" smtClean="0">
                <a:solidFill>
                  <a:prstClr val="black"/>
                </a:solidFill>
                <a:latin typeface="Calibri"/>
                <a:ea typeface="ＭＳ Ｐゴシック"/>
              </a:rPr>
              <a:t>・ 多様な関係機関との役割分担と協働の視点</a:t>
            </a:r>
            <a:endParaRPr lang="en-US" altLang="ja-JP" sz="2000" b="1" dirty="0" smtClean="0">
              <a:solidFill>
                <a:prstClr val="black"/>
              </a:solidFill>
              <a:latin typeface="Calibri"/>
              <a:ea typeface="ＭＳ Ｐゴシック"/>
            </a:endParaRPr>
          </a:p>
          <a:p>
            <a:pPr marL="342900" indent="-342900">
              <a:lnSpc>
                <a:spcPct val="80000"/>
              </a:lnSpc>
              <a:spcBef>
                <a:spcPts val="1200"/>
              </a:spcBef>
              <a:buFont typeface="Wingdings" pitchFamily="2" charset="2"/>
              <a:buNone/>
            </a:pPr>
            <a:r>
              <a:rPr lang="ja-JP" altLang="en-US" sz="1800" dirty="0">
                <a:solidFill>
                  <a:prstClr val="black"/>
                </a:solidFill>
                <a:latin typeface="Calibri"/>
                <a:ea typeface="ＭＳ Ｐゴシック"/>
              </a:rPr>
              <a:t>　</a:t>
            </a:r>
            <a:r>
              <a:rPr lang="ja-JP" altLang="en-US" sz="1800" dirty="0" smtClean="0">
                <a:solidFill>
                  <a:prstClr val="black"/>
                </a:solidFill>
                <a:latin typeface="Calibri"/>
                <a:ea typeface="ＭＳ Ｐゴシック"/>
              </a:rPr>
              <a:t>　　　⇒ 事業所</a:t>
            </a:r>
            <a:r>
              <a:rPr lang="ja-JP" altLang="en-US" sz="1800" dirty="0">
                <a:solidFill>
                  <a:prstClr val="black"/>
                </a:solidFill>
                <a:latin typeface="Calibri"/>
                <a:ea typeface="ＭＳ Ｐゴシック"/>
              </a:rPr>
              <a:t>としてのコンセプトと照らし合わせる</a:t>
            </a:r>
            <a:r>
              <a:rPr lang="ja-JP" altLang="en-US" sz="1800" dirty="0" smtClean="0">
                <a:solidFill>
                  <a:prstClr val="black"/>
                </a:solidFill>
                <a:latin typeface="Calibri"/>
                <a:ea typeface="ＭＳ Ｐゴシック"/>
              </a:rPr>
              <a:t>こと</a:t>
            </a:r>
            <a:endParaRPr lang="en-US" altLang="ja-JP" sz="2000" dirty="0" smtClean="0">
              <a:solidFill>
                <a:prstClr val="black"/>
              </a:solidFill>
              <a:latin typeface="Calibri"/>
              <a:ea typeface="ＭＳ Ｐゴシック"/>
            </a:endParaRPr>
          </a:p>
          <a:p>
            <a:pPr marL="342900" indent="-342900">
              <a:lnSpc>
                <a:spcPct val="80000"/>
              </a:lnSpc>
              <a:spcBef>
                <a:spcPts val="2400"/>
              </a:spcBef>
              <a:buFont typeface="Wingdings" pitchFamily="2" charset="2"/>
              <a:buNone/>
            </a:pPr>
            <a:r>
              <a:rPr lang="ja-JP" altLang="en-US" sz="2000" b="1" dirty="0" smtClean="0">
                <a:solidFill>
                  <a:prstClr val="black"/>
                </a:solidFill>
                <a:latin typeface="Calibri"/>
                <a:ea typeface="ＭＳ Ｐゴシック"/>
              </a:rPr>
              <a:t>　⇒ アセスメントの要約をする</a:t>
            </a:r>
            <a:r>
              <a:rPr lang="ja-JP" altLang="en-US" sz="2000" dirty="0" smtClean="0">
                <a:solidFill>
                  <a:prstClr val="black"/>
                </a:solidFill>
                <a:latin typeface="Calibri"/>
                <a:ea typeface="ＭＳ Ｐゴシック"/>
              </a:rPr>
              <a:t>（</a:t>
            </a:r>
            <a:r>
              <a:rPr lang="en-US" altLang="ja-JP" sz="2000" dirty="0" smtClean="0">
                <a:solidFill>
                  <a:prstClr val="black"/>
                </a:solidFill>
                <a:latin typeface="Calibri"/>
                <a:ea typeface="ＭＳ Ｐゴシック"/>
              </a:rPr>
              <a:t>100</a:t>
            </a:r>
            <a:r>
              <a:rPr lang="ja-JP" altLang="en-US" sz="2000" dirty="0" smtClean="0">
                <a:solidFill>
                  <a:prstClr val="black"/>
                </a:solidFill>
                <a:latin typeface="Calibri"/>
                <a:ea typeface="ＭＳ Ｐゴシック"/>
              </a:rPr>
              <a:t>～</a:t>
            </a:r>
            <a:r>
              <a:rPr lang="en-US" altLang="ja-JP" sz="2000" dirty="0" smtClean="0">
                <a:solidFill>
                  <a:prstClr val="black"/>
                </a:solidFill>
                <a:latin typeface="Calibri"/>
                <a:ea typeface="ＭＳ Ｐゴシック"/>
              </a:rPr>
              <a:t>200</a:t>
            </a:r>
            <a:r>
              <a:rPr lang="ja-JP" altLang="en-US" sz="2000" dirty="0" smtClean="0">
                <a:solidFill>
                  <a:prstClr val="black"/>
                </a:solidFill>
                <a:latin typeface="Calibri"/>
                <a:ea typeface="ＭＳ Ｐゴシック"/>
              </a:rPr>
              <a:t>文字程度）</a:t>
            </a:r>
            <a:endParaRPr lang="ja-JP" altLang="ja-JP" sz="2000" dirty="0" smtClean="0">
              <a:solidFill>
                <a:prstClr val="black"/>
              </a:solidFill>
              <a:latin typeface="Calibri"/>
              <a:ea typeface="ＭＳ Ｐゴシック"/>
            </a:endParaRPr>
          </a:p>
        </p:txBody>
      </p:sp>
      <p:sp>
        <p:nvSpPr>
          <p:cNvPr id="3" name="テキスト ボックス 2"/>
          <p:cNvSpPr txBox="1"/>
          <p:nvPr/>
        </p:nvSpPr>
        <p:spPr>
          <a:xfrm>
            <a:off x="179513" y="0"/>
            <a:ext cx="7744428"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Ⅲ</a:t>
            </a:r>
            <a:r>
              <a:rPr lang="ja-JP" altLang="en-US" sz="2000" b="1" dirty="0" err="1" smtClean="0">
                <a:solidFill>
                  <a:prstClr val="white"/>
                </a:solidFill>
              </a:rPr>
              <a:t>．</a:t>
            </a:r>
            <a:r>
              <a:rPr lang="ja-JP" altLang="en-US" sz="2000" b="1" dirty="0" smtClean="0">
                <a:solidFill>
                  <a:prstClr val="white"/>
                </a:solidFill>
              </a:rPr>
              <a:t>児童期の個別支援計画の作成におけるアセスメント～課題の整理</a:t>
            </a:r>
            <a:endParaRPr lang="ja-JP" altLang="en-US" sz="2000" b="1" dirty="0">
              <a:solidFill>
                <a:prstClr val="white"/>
              </a:solidFill>
            </a:endParaRPr>
          </a:p>
        </p:txBody>
      </p:sp>
      <p:sp>
        <p:nvSpPr>
          <p:cNvPr id="4"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109</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092183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33" y="1"/>
            <a:ext cx="8752459" cy="936625"/>
          </a:xfrm>
          <a:solidFill>
            <a:srgbClr val="CCFFFF"/>
          </a:solidFill>
          <a:ln>
            <a:noFill/>
          </a:ln>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2800" dirty="0" smtClean="0">
                <a:latin typeface="HGP創英角ｺﾞｼｯｸUB" panose="020B0900000000000000" pitchFamily="50" charset="-128"/>
                <a:ea typeface="HGP創英角ｺﾞｼｯｸUB" panose="020B0900000000000000" pitchFamily="50" charset="-128"/>
              </a:rPr>
              <a:t>アセスメントの留意点③</a:t>
            </a:r>
            <a:r>
              <a:rPr lang="en-US" altLang="ja-JP" sz="2800" dirty="0" smtClean="0">
                <a:latin typeface="HGP創英角ｺﾞｼｯｸUB" panose="020B0900000000000000" pitchFamily="50" charset="-128"/>
                <a:ea typeface="HGP創英角ｺﾞｼｯｸUB" panose="020B0900000000000000" pitchFamily="50" charset="-128"/>
              </a:rPr>
              <a:t/>
            </a:r>
            <a:br>
              <a:rPr lang="en-US" altLang="ja-JP" sz="2800" dirty="0" smtClean="0">
                <a:latin typeface="HGP創英角ｺﾞｼｯｸUB" panose="020B0900000000000000" pitchFamily="50" charset="-128"/>
                <a:ea typeface="HGP創英角ｺﾞｼｯｸUB" panose="020B0900000000000000" pitchFamily="50" charset="-128"/>
              </a:rPr>
            </a:br>
            <a:r>
              <a:rPr lang="ja-JP" altLang="en-US" sz="2800" dirty="0" smtClean="0">
                <a:latin typeface="HGP創英角ｺﾞｼｯｸUB" panose="020B0900000000000000" pitchFamily="50" charset="-128"/>
                <a:ea typeface="HGP創英角ｺﾞｼｯｸUB" panose="020B0900000000000000" pitchFamily="50" charset="-128"/>
              </a:rPr>
              <a:t>～</a:t>
            </a:r>
            <a:r>
              <a:rPr lang="ja-JP" altLang="en-US" sz="2800" dirty="0">
                <a:latin typeface="HGP創英角ｺﾞｼｯｸUB" panose="020B0900000000000000" pitchFamily="50" charset="-128"/>
                <a:ea typeface="HGP創英角ｺﾞｼｯｸUB" panose="020B0900000000000000" pitchFamily="50" charset="-128"/>
              </a:rPr>
              <a:t>意思決定支援への配慮：支援の根幹～</a:t>
            </a:r>
          </a:p>
        </p:txBody>
      </p:sp>
      <p:sp>
        <p:nvSpPr>
          <p:cNvPr id="280579" name="コンテンツ プレースホルダー 2"/>
          <p:cNvSpPr>
            <a:spLocks noGrp="1"/>
          </p:cNvSpPr>
          <p:nvPr>
            <p:ph idx="1"/>
          </p:nvPr>
        </p:nvSpPr>
        <p:spPr>
          <a:xfrm>
            <a:off x="179599" y="980728"/>
            <a:ext cx="8707437" cy="5759450"/>
          </a:xfrm>
          <a:ln>
            <a:solidFill>
              <a:schemeClr val="tx1"/>
            </a:solidFill>
            <a:miter lim="800000"/>
            <a:headEnd/>
            <a:tailEnd/>
          </a:ln>
        </p:spPr>
        <p:txBody>
          <a:bodyPr/>
          <a:lstStyle/>
          <a:p>
            <a:pPr eaLnBrk="1" hangingPunct="1">
              <a:buFont typeface="Wingdings" pitchFamily="2" charset="2"/>
              <a:buChar char="l"/>
            </a:pPr>
            <a:r>
              <a:rPr lang="ja-JP" altLang="en-US" sz="4000" dirty="0" smtClean="0">
                <a:latin typeface="HGP創英角ｺﾞｼｯｸUB" pitchFamily="50" charset="-128"/>
                <a:ea typeface="HGP創英角ｺﾞｼｯｸUB" pitchFamily="50" charset="-128"/>
              </a:rPr>
              <a:t>意思のない人はいない。</a:t>
            </a:r>
            <a:endParaRPr lang="en-US" altLang="ja-JP" sz="4000" dirty="0" smtClean="0">
              <a:latin typeface="HGP創英角ｺﾞｼｯｸUB" pitchFamily="50" charset="-128"/>
              <a:ea typeface="HGP創英角ｺﾞｼｯｸUB" pitchFamily="50" charset="-128"/>
            </a:endParaRPr>
          </a:p>
          <a:p>
            <a:pPr eaLnBrk="1" hangingPunct="1">
              <a:buFont typeface="Wingdings" pitchFamily="2" charset="2"/>
              <a:buChar char="l"/>
            </a:pPr>
            <a:r>
              <a:rPr lang="ja-JP" altLang="en-US" sz="4000" dirty="0" smtClean="0">
                <a:latin typeface="HGP創英角ｺﾞｼｯｸUB" pitchFamily="50" charset="-128"/>
                <a:ea typeface="HGP創英角ｺﾞｼｯｸUB" pitchFamily="50" charset="-128"/>
              </a:rPr>
              <a:t>障がいの重い人でも、必ず</a:t>
            </a:r>
            <a:r>
              <a:rPr lang="en-US" altLang="ja-JP" sz="4000" dirty="0" smtClean="0">
                <a:latin typeface="HGP創英角ｺﾞｼｯｸUB" pitchFamily="50" charset="-128"/>
                <a:ea typeface="HGP創英角ｺﾞｼｯｸUB" pitchFamily="50" charset="-128"/>
              </a:rPr>
              <a:t>『</a:t>
            </a:r>
            <a:r>
              <a:rPr lang="ja-JP" altLang="en-US" sz="4000" dirty="0" smtClean="0">
                <a:latin typeface="HGP創英角ｺﾞｼｯｸUB" pitchFamily="50" charset="-128"/>
                <a:ea typeface="HGP創英角ｺﾞｼｯｸUB" pitchFamily="50" charset="-128"/>
              </a:rPr>
              <a:t>意思</a:t>
            </a:r>
            <a:r>
              <a:rPr lang="en-US" altLang="ja-JP" sz="4000" dirty="0" smtClean="0">
                <a:latin typeface="HGP創英角ｺﾞｼｯｸUB" pitchFamily="50" charset="-128"/>
                <a:ea typeface="HGP創英角ｺﾞｼｯｸUB" pitchFamily="50" charset="-128"/>
              </a:rPr>
              <a:t>』</a:t>
            </a:r>
            <a:r>
              <a:rPr lang="ja-JP" altLang="en-US" sz="4000" dirty="0" smtClean="0">
                <a:latin typeface="HGP創英角ｺﾞｼｯｸUB" pitchFamily="50" charset="-128"/>
                <a:ea typeface="HGP創英角ｺﾞｼｯｸUB" pitchFamily="50" charset="-128"/>
              </a:rPr>
              <a:t>はあり、考えや気持ちを持ち自分で決める事が出来る。</a:t>
            </a:r>
            <a:endParaRPr lang="en-US" altLang="ja-JP" sz="4000" dirty="0" smtClean="0">
              <a:latin typeface="HGP創英角ｺﾞｼｯｸUB" pitchFamily="50" charset="-128"/>
              <a:ea typeface="HGP創英角ｺﾞｼｯｸUB" pitchFamily="50" charset="-128"/>
            </a:endParaRPr>
          </a:p>
          <a:p>
            <a:pPr eaLnBrk="1" hangingPunct="1">
              <a:buFont typeface="Wingdings" pitchFamily="2" charset="2"/>
              <a:buChar char="l"/>
            </a:pPr>
            <a:r>
              <a:rPr lang="ja-JP" altLang="en-US" sz="4000" dirty="0" smtClean="0">
                <a:latin typeface="HGP創英角ｺﾞｼｯｸUB" pitchFamily="50" charset="-128"/>
                <a:ea typeface="HGP創英角ｺﾞｼｯｸUB" pitchFamily="50" charset="-128"/>
              </a:rPr>
              <a:t>このことを大前提に支援をしていく必要があり、それぞれ違う形で表現・表出する意思決定のどの部分を、どのように支援をしていくのか模索していく事が大切である。</a:t>
            </a:r>
          </a:p>
        </p:txBody>
      </p:sp>
    </p:spTree>
    <p:extLst>
      <p:ext uri="{BB962C8B-B14F-4D97-AF65-F5344CB8AC3E}">
        <p14:creationId xmlns:p14="http://schemas.microsoft.com/office/powerpoint/2010/main" val="2149101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234" name="Group 2794"/>
          <p:cNvGraphicFramePr>
            <a:graphicFrameLocks noGrp="1"/>
          </p:cNvGraphicFramePr>
          <p:nvPr>
            <p:ph idx="1"/>
            <p:extLst>
              <p:ext uri="{D42A27DB-BD31-4B8C-83A1-F6EECF244321}">
                <p14:modId xmlns:p14="http://schemas.microsoft.com/office/powerpoint/2010/main" val="228890583"/>
              </p:ext>
            </p:extLst>
          </p:nvPr>
        </p:nvGraphicFramePr>
        <p:xfrm>
          <a:off x="179425" y="1490182"/>
          <a:ext cx="8712965" cy="5171959"/>
        </p:xfrm>
        <a:graphic>
          <a:graphicData uri="http://schemas.openxmlformats.org/drawingml/2006/table">
            <a:tbl>
              <a:tblPr/>
              <a:tblGrid>
                <a:gridCol w="593245"/>
                <a:gridCol w="1783018"/>
                <a:gridCol w="2088232"/>
                <a:gridCol w="2218540"/>
                <a:gridCol w="2029930"/>
              </a:tblGrid>
              <a:tr h="6907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charset="0"/>
                        <a:ea typeface="ＭＳ Ｐゴシック" pitchFamily="50"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発達ニーズ・意向等</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の把握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初期状態の評価</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（利用者の状況</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・環境の状況）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支援者の気になること</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・推測できること</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（事例の強み・可能性）</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charset="0"/>
                          <a:ea typeface="ＭＳ Ｐゴシック" pitchFamily="50" charset="-128"/>
                        </a:rPr>
                        <a:t>解決すべき課題</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r>
              <a:tr h="23129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発</a:t>
                      </a:r>
                      <a:endParaRPr kumimoji="1" lang="en-US" altLang="ja-JP" sz="14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達</a:t>
                      </a:r>
                      <a:endParaRPr kumimoji="1" lang="en-US" altLang="ja-JP" sz="14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支</a:t>
                      </a:r>
                      <a:endParaRPr kumimoji="1" lang="en-US" altLang="ja-JP" sz="14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2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家</a:t>
                      </a:r>
                      <a:endParaRPr kumimoji="1" lang="en-US" altLang="ja-JP" sz="14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族</a:t>
                      </a:r>
                      <a:endParaRPr kumimoji="1" lang="en-US" altLang="ja-JP" sz="14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支</a:t>
                      </a:r>
                      <a:endParaRPr kumimoji="1" lang="en-US" altLang="ja-JP" sz="14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90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地</a:t>
                      </a:r>
                      <a:endParaRPr kumimoji="1" lang="en-US" altLang="ja-JP" sz="14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域</a:t>
                      </a:r>
                      <a:endParaRPr kumimoji="1" lang="en-US" altLang="ja-JP" sz="14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連</a:t>
                      </a:r>
                      <a:endParaRPr kumimoji="1" lang="en-US" altLang="ja-JP" sz="14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59" name="Rectangle 2786"/>
          <p:cNvSpPr>
            <a:spLocks noChangeArrowheads="1"/>
          </p:cNvSpPr>
          <p:nvPr/>
        </p:nvSpPr>
        <p:spPr bwMode="auto">
          <a:xfrm>
            <a:off x="1331640" y="764704"/>
            <a:ext cx="6381016" cy="432246"/>
          </a:xfrm>
          <a:prstGeom prst="rect">
            <a:avLst/>
          </a:prstGeom>
          <a:noFill/>
          <a:ln w="12700" algn="ctr">
            <a:noFill/>
            <a:miter lim="800000"/>
            <a:headEnd/>
            <a:tailEnd/>
          </a:ln>
        </p:spPr>
        <p:txBody>
          <a:bodyPr anchor="ctr"/>
          <a:lstStyle/>
          <a:p>
            <a:pPr algn="ctr"/>
            <a:r>
              <a:rPr lang="ja-JP" altLang="en-US" sz="2400" b="1" dirty="0" smtClean="0">
                <a:solidFill>
                  <a:srgbClr val="000000"/>
                </a:solidFill>
                <a:latin typeface="Calibri"/>
                <a:ea typeface="ＭＳ Ｐゴシック"/>
              </a:rPr>
              <a:t>ニーズ・課題の整理表作成時の留意点（例）</a:t>
            </a:r>
            <a:endParaRPr lang="ja-JP" altLang="en-US" sz="1400" b="1" dirty="0">
              <a:solidFill>
                <a:srgbClr val="000000"/>
              </a:solidFill>
              <a:latin typeface="Calibri"/>
              <a:ea typeface="ＭＳ Ｐゴシック"/>
            </a:endParaRPr>
          </a:p>
        </p:txBody>
      </p:sp>
      <p:sp>
        <p:nvSpPr>
          <p:cNvPr id="26661" name="Rectangle 2786"/>
          <p:cNvSpPr>
            <a:spLocks noChangeArrowheads="1"/>
          </p:cNvSpPr>
          <p:nvPr/>
        </p:nvSpPr>
        <p:spPr bwMode="auto">
          <a:xfrm>
            <a:off x="5768445" y="1196790"/>
            <a:ext cx="3375559" cy="346075"/>
          </a:xfrm>
          <a:prstGeom prst="rect">
            <a:avLst/>
          </a:prstGeom>
          <a:noFill/>
          <a:ln w="12700" algn="ctr">
            <a:noFill/>
            <a:miter lim="800000"/>
            <a:headEnd/>
            <a:tailEnd/>
          </a:ln>
        </p:spPr>
        <p:txBody>
          <a:bodyPr anchor="ctr"/>
          <a:lstStyle/>
          <a:p>
            <a:r>
              <a:rPr lang="ja-JP" altLang="en-US" sz="1400" b="1" dirty="0">
                <a:solidFill>
                  <a:srgbClr val="000000"/>
                </a:solidFill>
                <a:latin typeface="Calibri"/>
                <a:ea typeface="ＭＳ Ｐゴシック"/>
              </a:rPr>
              <a:t>　　　　　　　　　　　　　　　　　　　　　　　　　　　　　　　　　　　　　　　　　　　</a:t>
            </a:r>
            <a:r>
              <a:rPr lang="ja-JP" altLang="en-US" sz="1400" b="1" u="sng" dirty="0">
                <a:solidFill>
                  <a:srgbClr val="000000"/>
                </a:solidFill>
                <a:latin typeface="Calibri"/>
                <a:ea typeface="ＭＳ Ｐゴシック"/>
              </a:rPr>
              <a:t>利用者名　　　　　　　　　　　　　　さん</a:t>
            </a:r>
            <a:r>
              <a:rPr lang="ja-JP" altLang="en-US" sz="1600" b="1" dirty="0">
                <a:solidFill>
                  <a:srgbClr val="000000"/>
                </a:solidFill>
                <a:latin typeface="Calibri"/>
                <a:ea typeface="ＭＳ Ｐゴシック"/>
              </a:rPr>
              <a:t/>
            </a:r>
            <a:br>
              <a:rPr lang="ja-JP" altLang="en-US" sz="1600" b="1" dirty="0">
                <a:solidFill>
                  <a:srgbClr val="000000"/>
                </a:solidFill>
                <a:latin typeface="Calibri"/>
                <a:ea typeface="ＭＳ Ｐゴシック"/>
              </a:rPr>
            </a:br>
            <a:endParaRPr lang="ja-JP" altLang="en-US" sz="1600" b="1" dirty="0">
              <a:solidFill>
                <a:srgbClr val="000000"/>
              </a:solidFill>
              <a:latin typeface="Calibri"/>
              <a:ea typeface="ＭＳ Ｐゴシック"/>
            </a:endParaRPr>
          </a:p>
        </p:txBody>
      </p:sp>
      <p:grpSp>
        <p:nvGrpSpPr>
          <p:cNvPr id="2" name="グループ化 2"/>
          <p:cNvGrpSpPr/>
          <p:nvPr/>
        </p:nvGrpSpPr>
        <p:grpSpPr>
          <a:xfrm>
            <a:off x="899592" y="2564904"/>
            <a:ext cx="2376264" cy="1687290"/>
            <a:chOff x="826607" y="2276872"/>
            <a:chExt cx="2856484" cy="1937248"/>
          </a:xfrm>
        </p:grpSpPr>
        <p:sp>
          <p:nvSpPr>
            <p:cNvPr id="14" name="角丸四角形吹き出し 13"/>
            <p:cNvSpPr/>
            <p:nvPr/>
          </p:nvSpPr>
          <p:spPr>
            <a:xfrm>
              <a:off x="826608" y="2492894"/>
              <a:ext cx="2850597" cy="1721225"/>
            </a:xfrm>
            <a:prstGeom prst="wedgeRoundRectCallout">
              <a:avLst>
                <a:gd name="adj1" fmla="val -37892"/>
                <a:gd name="adj2" fmla="val 18043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fontAlgn="auto">
                <a:spcBef>
                  <a:spcPts val="0"/>
                </a:spcBef>
                <a:spcAft>
                  <a:spcPts val="0"/>
                </a:spcAft>
              </a:pPr>
              <a:endParaRPr lang="en-US" altLang="ja-JP" sz="1400" b="1" dirty="0" smtClean="0">
                <a:solidFill>
                  <a:srgbClr val="FF0000"/>
                </a:solidFill>
              </a:endParaRPr>
            </a:p>
          </p:txBody>
        </p:sp>
        <p:sp>
          <p:nvSpPr>
            <p:cNvPr id="13" name="角丸四角形吹き出し 12"/>
            <p:cNvSpPr/>
            <p:nvPr/>
          </p:nvSpPr>
          <p:spPr>
            <a:xfrm>
              <a:off x="832494" y="2492895"/>
              <a:ext cx="2850597" cy="1721225"/>
            </a:xfrm>
            <a:prstGeom prst="wedgeRoundRectCallout">
              <a:avLst>
                <a:gd name="adj1" fmla="val -40494"/>
                <a:gd name="adj2" fmla="val 10649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fontAlgn="auto">
                <a:spcBef>
                  <a:spcPts val="0"/>
                </a:spcBef>
                <a:spcAft>
                  <a:spcPts val="0"/>
                </a:spcAft>
              </a:pPr>
              <a:endParaRPr lang="en-US" altLang="ja-JP" sz="1400" b="1" dirty="0" smtClean="0">
                <a:solidFill>
                  <a:srgbClr val="FF0000"/>
                </a:solidFill>
              </a:endParaRPr>
            </a:p>
          </p:txBody>
        </p:sp>
        <p:sp>
          <p:nvSpPr>
            <p:cNvPr id="9" name="角丸四角形吹き出し 8"/>
            <p:cNvSpPr/>
            <p:nvPr/>
          </p:nvSpPr>
          <p:spPr>
            <a:xfrm>
              <a:off x="826607" y="2276872"/>
              <a:ext cx="2850597" cy="1937248"/>
            </a:xfrm>
            <a:prstGeom prst="wedgeRoundRectCallout">
              <a:avLst>
                <a:gd name="adj1" fmla="val -41794"/>
                <a:gd name="adj2" fmla="val -5911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fontAlgn="auto">
                <a:spcBef>
                  <a:spcPts val="0"/>
                </a:spcBef>
                <a:spcAft>
                  <a:spcPts val="0"/>
                </a:spcAft>
              </a:pPr>
              <a:r>
                <a:rPr lang="ja-JP" altLang="en-US" sz="1200" b="1" dirty="0" smtClean="0">
                  <a:solidFill>
                    <a:srgbClr val="FF0000"/>
                  </a:solidFill>
                  <a:latin typeface="ＭＳ Ｐゴシック"/>
                </a:rPr>
                <a:t>・「誰」欲したニーズ」</a:t>
              </a:r>
              <a:r>
                <a:rPr lang="ja-JP" altLang="en-US" sz="1200" b="1" dirty="0" err="1" smtClean="0">
                  <a:solidFill>
                    <a:srgbClr val="FF0000"/>
                  </a:solidFill>
                  <a:latin typeface="ＭＳ Ｐゴシック"/>
                </a:rPr>
                <a:t>かを</a:t>
              </a:r>
              <a:r>
                <a:rPr lang="ja-JP" altLang="en-US" sz="1200" b="1" dirty="0" smtClean="0">
                  <a:solidFill>
                    <a:srgbClr val="FF0000"/>
                  </a:solidFill>
                  <a:latin typeface="ＭＳ Ｐゴシック"/>
                </a:rPr>
                <a:t>明確に記載し整理することがポイント．</a:t>
              </a:r>
              <a:endParaRPr lang="en-US" altLang="ja-JP" sz="1200" b="1" dirty="0" smtClean="0">
                <a:solidFill>
                  <a:srgbClr val="FF0000"/>
                </a:solidFill>
                <a:latin typeface="ＭＳ Ｐゴシック"/>
              </a:endParaRPr>
            </a:p>
            <a:p>
              <a:pPr marL="93663" indent="-93663" fontAlgn="auto">
                <a:spcBef>
                  <a:spcPts val="0"/>
                </a:spcBef>
                <a:spcAft>
                  <a:spcPts val="0"/>
                </a:spcAft>
              </a:pPr>
              <a:r>
                <a:rPr lang="ja-JP" altLang="en-US" sz="1200" b="1" dirty="0" smtClean="0">
                  <a:solidFill>
                    <a:srgbClr val="FF0000"/>
                  </a:solidFill>
                  <a:latin typeface="ＭＳ Ｐゴシック"/>
                </a:rPr>
                <a:t>　例えば、①保護者のニーズを子どもの</a:t>
              </a:r>
              <a:r>
                <a:rPr lang="ja-JP" altLang="en-US" sz="1200" b="1" dirty="0" err="1" smtClean="0">
                  <a:solidFill>
                    <a:srgbClr val="FF0000"/>
                  </a:solidFill>
                  <a:latin typeface="ＭＳ Ｐゴシック"/>
                </a:rPr>
                <a:t>が</a:t>
              </a:r>
              <a:r>
                <a:rPr lang="ja-JP" altLang="en-US" sz="1200" b="1" dirty="0" smtClean="0">
                  <a:solidFill>
                    <a:srgbClr val="FF0000"/>
                  </a:solidFill>
                  <a:latin typeface="ＭＳ Ｐゴシック"/>
                </a:rPr>
                <a:t>欲したように書かないこと、②支援者から見た発達ニーズ（感覚ニーズや運動ニーズ）もわけること</a:t>
              </a:r>
              <a:endParaRPr lang="en-US" altLang="ja-JP" sz="1200" b="1" dirty="0" smtClean="0">
                <a:solidFill>
                  <a:srgbClr val="FF0000"/>
                </a:solidFill>
                <a:latin typeface="ＭＳ Ｐゴシック"/>
              </a:endParaRPr>
            </a:p>
          </p:txBody>
        </p:sp>
      </p:grpSp>
      <p:grpSp>
        <p:nvGrpSpPr>
          <p:cNvPr id="3" name="グループ化 3"/>
          <p:cNvGrpSpPr/>
          <p:nvPr/>
        </p:nvGrpSpPr>
        <p:grpSpPr>
          <a:xfrm>
            <a:off x="1835702" y="4365104"/>
            <a:ext cx="2232248" cy="2178260"/>
            <a:chOff x="1880491" y="4365104"/>
            <a:chExt cx="2856485" cy="2016223"/>
          </a:xfrm>
        </p:grpSpPr>
        <p:sp>
          <p:nvSpPr>
            <p:cNvPr id="17" name="角丸四角形吹き出し 16"/>
            <p:cNvSpPr/>
            <p:nvPr/>
          </p:nvSpPr>
          <p:spPr>
            <a:xfrm>
              <a:off x="1886379" y="4588095"/>
              <a:ext cx="2850597" cy="1721225"/>
            </a:xfrm>
            <a:prstGeom prst="wedgeRoundRectCallout">
              <a:avLst>
                <a:gd name="adj1" fmla="val 36821"/>
                <a:gd name="adj2" fmla="val -12903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fontAlgn="auto">
                <a:spcBef>
                  <a:spcPts val="0"/>
                </a:spcBef>
                <a:spcAft>
                  <a:spcPts val="0"/>
                </a:spcAft>
              </a:pPr>
              <a:endParaRPr lang="en-US" altLang="ja-JP" sz="1400" b="1" dirty="0" smtClean="0">
                <a:solidFill>
                  <a:srgbClr val="FF0000"/>
                </a:solidFill>
              </a:endParaRPr>
            </a:p>
          </p:txBody>
        </p:sp>
        <p:sp>
          <p:nvSpPr>
            <p:cNvPr id="16" name="角丸四角形吹き出し 15"/>
            <p:cNvSpPr/>
            <p:nvPr/>
          </p:nvSpPr>
          <p:spPr>
            <a:xfrm>
              <a:off x="1886379" y="4588094"/>
              <a:ext cx="2850597" cy="1721225"/>
            </a:xfrm>
            <a:prstGeom prst="wedgeRoundRectCallout">
              <a:avLst>
                <a:gd name="adj1" fmla="val 65817"/>
                <a:gd name="adj2" fmla="val -1504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fontAlgn="auto">
                <a:spcBef>
                  <a:spcPts val="0"/>
                </a:spcBef>
                <a:spcAft>
                  <a:spcPts val="0"/>
                </a:spcAft>
              </a:pPr>
              <a:endParaRPr lang="en-US" altLang="ja-JP" sz="1400" b="1" dirty="0">
                <a:solidFill>
                  <a:srgbClr val="FF0000"/>
                </a:solidFill>
              </a:endParaRPr>
            </a:p>
          </p:txBody>
        </p:sp>
        <p:sp>
          <p:nvSpPr>
            <p:cNvPr id="15" name="角丸四角形吹き出し 14"/>
            <p:cNvSpPr/>
            <p:nvPr/>
          </p:nvSpPr>
          <p:spPr>
            <a:xfrm>
              <a:off x="1880491" y="4365104"/>
              <a:ext cx="2850597" cy="2016223"/>
            </a:xfrm>
            <a:prstGeom prst="wedgeRoundRectCallout">
              <a:avLst>
                <a:gd name="adj1" fmla="val 63757"/>
                <a:gd name="adj2" fmla="val 3272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fontAlgn="auto">
                <a:spcBef>
                  <a:spcPts val="0"/>
                </a:spcBef>
                <a:spcAft>
                  <a:spcPts val="0"/>
                </a:spcAft>
              </a:pPr>
              <a:r>
                <a:rPr lang="ja-JP" altLang="en-US" sz="1200" b="1" dirty="0" smtClean="0">
                  <a:solidFill>
                    <a:srgbClr val="FF0000"/>
                  </a:solidFill>
                  <a:latin typeface="ＭＳ Ｐゴシック"/>
                </a:rPr>
                <a:t>・まずは、聞き取り表、モニタリング情報等に記載されている状況で左記に挙げたニーズに該当する文言をそのまま抽出する。</a:t>
              </a:r>
              <a:endParaRPr lang="en-US" altLang="ja-JP" sz="1200" b="1" dirty="0" smtClean="0">
                <a:solidFill>
                  <a:srgbClr val="FF0000"/>
                </a:solidFill>
                <a:latin typeface="ＭＳ Ｐゴシック"/>
              </a:endParaRPr>
            </a:p>
            <a:p>
              <a:pPr marL="93663" indent="-93663" fontAlgn="auto">
                <a:spcBef>
                  <a:spcPts val="0"/>
                </a:spcBef>
                <a:spcAft>
                  <a:spcPts val="0"/>
                </a:spcAft>
              </a:pPr>
              <a:r>
                <a:rPr lang="ja-JP" altLang="en-US" sz="1200" b="1" dirty="0" smtClean="0">
                  <a:solidFill>
                    <a:srgbClr val="FF0000"/>
                  </a:solidFill>
                  <a:latin typeface="ＭＳ Ｐゴシック"/>
                </a:rPr>
                <a:t>・すでに参考とする書類の記載者（保護者、相談支援専門員、職員等）の主観のもとに記載されている可能性が高いことに留意して読み取る</a:t>
              </a:r>
              <a:endParaRPr lang="en-US" altLang="ja-JP" sz="1200" b="1" dirty="0">
                <a:solidFill>
                  <a:srgbClr val="FF0000"/>
                </a:solidFill>
                <a:latin typeface="ＭＳ Ｐゴシック"/>
              </a:endParaRPr>
            </a:p>
          </p:txBody>
        </p:sp>
      </p:grpSp>
      <p:grpSp>
        <p:nvGrpSpPr>
          <p:cNvPr id="4" name="グループ化 19"/>
          <p:cNvGrpSpPr/>
          <p:nvPr/>
        </p:nvGrpSpPr>
        <p:grpSpPr>
          <a:xfrm>
            <a:off x="4139954" y="3140968"/>
            <a:ext cx="2448272" cy="1646848"/>
            <a:chOff x="1880491" y="4365104"/>
            <a:chExt cx="2856485" cy="2016223"/>
          </a:xfrm>
        </p:grpSpPr>
        <p:sp>
          <p:nvSpPr>
            <p:cNvPr id="21" name="角丸四角形吹き出し 20"/>
            <p:cNvSpPr/>
            <p:nvPr/>
          </p:nvSpPr>
          <p:spPr>
            <a:xfrm>
              <a:off x="1886379" y="4588095"/>
              <a:ext cx="2850597" cy="1721225"/>
            </a:xfrm>
            <a:prstGeom prst="wedgeRoundRectCallout">
              <a:avLst>
                <a:gd name="adj1" fmla="val 54867"/>
                <a:gd name="adj2" fmla="val -1935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fontAlgn="auto">
                <a:spcBef>
                  <a:spcPts val="0"/>
                </a:spcBef>
                <a:spcAft>
                  <a:spcPts val="0"/>
                </a:spcAft>
              </a:pPr>
              <a:endParaRPr lang="en-US" altLang="ja-JP" sz="1400" b="1" dirty="0" smtClean="0">
                <a:solidFill>
                  <a:srgbClr val="FF0000"/>
                </a:solidFill>
              </a:endParaRPr>
            </a:p>
          </p:txBody>
        </p:sp>
        <p:sp>
          <p:nvSpPr>
            <p:cNvPr id="22" name="角丸四角形吹き出し 21"/>
            <p:cNvSpPr/>
            <p:nvPr/>
          </p:nvSpPr>
          <p:spPr>
            <a:xfrm>
              <a:off x="1886379" y="4588094"/>
              <a:ext cx="2850597" cy="1721225"/>
            </a:xfrm>
            <a:prstGeom prst="wedgeRoundRectCallout">
              <a:avLst>
                <a:gd name="adj1" fmla="val 22793"/>
                <a:gd name="adj2" fmla="val 7658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fontAlgn="auto">
                <a:spcBef>
                  <a:spcPts val="0"/>
                </a:spcBef>
                <a:spcAft>
                  <a:spcPts val="0"/>
                </a:spcAft>
              </a:pPr>
              <a:endParaRPr lang="en-US" altLang="ja-JP" sz="1400" b="1" dirty="0">
                <a:solidFill>
                  <a:srgbClr val="FF0000"/>
                </a:solidFill>
              </a:endParaRPr>
            </a:p>
          </p:txBody>
        </p:sp>
        <p:sp>
          <p:nvSpPr>
            <p:cNvPr id="23" name="角丸四角形吹き出し 22"/>
            <p:cNvSpPr/>
            <p:nvPr/>
          </p:nvSpPr>
          <p:spPr>
            <a:xfrm>
              <a:off x="1880491" y="4365104"/>
              <a:ext cx="2850597" cy="2016223"/>
            </a:xfrm>
            <a:prstGeom prst="wedgeRoundRectCallout">
              <a:avLst>
                <a:gd name="adj1" fmla="val -14827"/>
                <a:gd name="adj2" fmla="val 13525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fontAlgn="auto">
                <a:spcBef>
                  <a:spcPts val="0"/>
                </a:spcBef>
                <a:spcAft>
                  <a:spcPts val="0"/>
                </a:spcAft>
              </a:pPr>
              <a:r>
                <a:rPr lang="ja-JP" altLang="en-US" sz="1200" b="1" dirty="0" smtClean="0">
                  <a:solidFill>
                    <a:srgbClr val="FF0000"/>
                  </a:solidFill>
                  <a:latin typeface="ＭＳ Ｐゴシック"/>
                </a:rPr>
                <a:t>・「</a:t>
              </a:r>
              <a:r>
                <a:rPr lang="ja-JP" altLang="en-US" sz="1200" b="1" dirty="0">
                  <a:solidFill>
                    <a:srgbClr val="FF0000"/>
                  </a:solidFill>
                  <a:latin typeface="ＭＳ Ｐゴシック"/>
                </a:rPr>
                <a:t>支援者が気になる」等と思う根拠は何！</a:t>
              </a:r>
              <a:endParaRPr lang="en-US" altLang="ja-JP" sz="1200" b="1" dirty="0">
                <a:solidFill>
                  <a:srgbClr val="FF0000"/>
                </a:solidFill>
                <a:latin typeface="ＭＳ Ｐゴシック"/>
              </a:endParaRPr>
            </a:p>
            <a:p>
              <a:pPr marL="93663" indent="-93663" fontAlgn="auto">
                <a:spcBef>
                  <a:spcPts val="0"/>
                </a:spcBef>
                <a:spcAft>
                  <a:spcPts val="0"/>
                </a:spcAft>
              </a:pPr>
              <a:r>
                <a:rPr lang="ja-JP" altLang="en-US" sz="1200" b="1" dirty="0">
                  <a:solidFill>
                    <a:srgbClr val="FF0000"/>
                  </a:solidFill>
                  <a:latin typeface="ＭＳ Ｐゴシック"/>
                </a:rPr>
                <a:t>・障害</a:t>
              </a:r>
              <a:r>
                <a:rPr lang="ja-JP" altLang="en-US" sz="1200" b="1" dirty="0" smtClean="0">
                  <a:solidFill>
                    <a:srgbClr val="FF0000"/>
                  </a:solidFill>
                  <a:latin typeface="ＭＳ Ｐゴシック"/>
                </a:rPr>
                <a:t>特性や家族像、地域資源等の一般的なイメージから</a:t>
              </a:r>
              <a:r>
                <a:rPr lang="ja-JP" altLang="en-US" sz="1200" b="1" dirty="0">
                  <a:solidFill>
                    <a:srgbClr val="FF0000"/>
                  </a:solidFill>
                  <a:latin typeface="ＭＳ Ｐゴシック"/>
                </a:rPr>
                <a:t>推察される「強み・可能性</a:t>
              </a:r>
              <a:r>
                <a:rPr lang="ja-JP" altLang="en-US" sz="1200" b="1" dirty="0" smtClean="0">
                  <a:solidFill>
                    <a:srgbClr val="FF0000"/>
                  </a:solidFill>
                  <a:latin typeface="ＭＳ Ｐゴシック"/>
                </a:rPr>
                <a:t>」</a:t>
              </a:r>
              <a:r>
                <a:rPr lang="ja-JP" altLang="en-US" sz="1200" b="1" dirty="0">
                  <a:solidFill>
                    <a:srgbClr val="FF0000"/>
                  </a:solidFill>
                  <a:latin typeface="ＭＳ Ｐゴシック"/>
                </a:rPr>
                <a:t>の記載にとどまらない</a:t>
              </a:r>
              <a:r>
                <a:rPr lang="ja-JP" altLang="en-US" sz="1200" b="1" dirty="0" smtClean="0">
                  <a:solidFill>
                    <a:srgbClr val="FF0000"/>
                  </a:solidFill>
                  <a:latin typeface="ＭＳ Ｐゴシック"/>
                </a:rPr>
                <a:t>こと</a:t>
              </a:r>
              <a:endParaRPr lang="en-US" altLang="ja-JP" sz="1200" b="1" dirty="0" smtClean="0">
                <a:solidFill>
                  <a:srgbClr val="FF0000"/>
                </a:solidFill>
                <a:latin typeface="ＭＳ Ｐゴシック"/>
              </a:endParaRPr>
            </a:p>
            <a:p>
              <a:pPr marL="93663" indent="-93663" fontAlgn="auto">
                <a:spcBef>
                  <a:spcPts val="0"/>
                </a:spcBef>
                <a:spcAft>
                  <a:spcPts val="0"/>
                </a:spcAft>
              </a:pPr>
              <a:r>
                <a:rPr lang="ja-JP" altLang="en-US" sz="1200" b="1" dirty="0" smtClean="0">
                  <a:solidFill>
                    <a:srgbClr val="FF0000"/>
                  </a:solidFill>
                  <a:latin typeface="ＭＳ Ｐゴシック"/>
                </a:rPr>
                <a:t>・より個別性</a:t>
              </a:r>
              <a:r>
                <a:rPr lang="ja-JP" altLang="en-US" sz="1200" b="1" dirty="0">
                  <a:solidFill>
                    <a:srgbClr val="FF0000"/>
                  </a:solidFill>
                  <a:latin typeface="ＭＳ Ｐゴシック"/>
                </a:rPr>
                <a:t>を持たせるため、具体的に記載する</a:t>
              </a:r>
              <a:endParaRPr lang="en-US" altLang="ja-JP" sz="1200" b="1" dirty="0">
                <a:solidFill>
                  <a:srgbClr val="FF0000"/>
                </a:solidFill>
                <a:latin typeface="ＭＳ Ｐゴシック"/>
              </a:endParaRPr>
            </a:p>
          </p:txBody>
        </p:sp>
      </p:grpSp>
      <p:grpSp>
        <p:nvGrpSpPr>
          <p:cNvPr id="5" name="グループ化 23"/>
          <p:cNvGrpSpPr/>
          <p:nvPr/>
        </p:nvGrpSpPr>
        <p:grpSpPr>
          <a:xfrm>
            <a:off x="5004048" y="2348880"/>
            <a:ext cx="3888432" cy="706076"/>
            <a:chOff x="1310315" y="4563006"/>
            <a:chExt cx="3426661" cy="2016224"/>
          </a:xfrm>
        </p:grpSpPr>
        <p:sp>
          <p:nvSpPr>
            <p:cNvPr id="25" name="角丸四角形吹き出し 24"/>
            <p:cNvSpPr/>
            <p:nvPr/>
          </p:nvSpPr>
          <p:spPr>
            <a:xfrm>
              <a:off x="1886379" y="4588095"/>
              <a:ext cx="2850597" cy="1721224"/>
            </a:xfrm>
            <a:prstGeom prst="wedgeRoundRectCallout">
              <a:avLst>
                <a:gd name="adj1" fmla="val 33759"/>
                <a:gd name="adj2" fmla="val -8993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fontAlgn="auto">
                <a:spcBef>
                  <a:spcPts val="0"/>
                </a:spcBef>
                <a:spcAft>
                  <a:spcPts val="0"/>
                </a:spcAft>
              </a:pPr>
              <a:endParaRPr lang="en-US" altLang="ja-JP" sz="1400" b="1" dirty="0" smtClean="0">
                <a:solidFill>
                  <a:srgbClr val="FF0000"/>
                </a:solidFill>
              </a:endParaRPr>
            </a:p>
          </p:txBody>
        </p:sp>
        <p:sp>
          <p:nvSpPr>
            <p:cNvPr id="27" name="角丸四角形吹き出し 26"/>
            <p:cNvSpPr/>
            <p:nvPr/>
          </p:nvSpPr>
          <p:spPr>
            <a:xfrm>
              <a:off x="1310315" y="4563006"/>
              <a:ext cx="3426661" cy="2016224"/>
            </a:xfrm>
            <a:prstGeom prst="wedgeRoundRectCallout">
              <a:avLst>
                <a:gd name="adj1" fmla="val -35417"/>
                <a:gd name="adj2" fmla="val -7978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fontAlgn="auto">
                <a:spcBef>
                  <a:spcPts val="0"/>
                </a:spcBef>
                <a:spcAft>
                  <a:spcPts val="0"/>
                </a:spcAft>
              </a:pPr>
              <a:r>
                <a:rPr lang="ja-JP" altLang="en-US" sz="1400" b="1" dirty="0" smtClean="0">
                  <a:solidFill>
                    <a:srgbClr val="FF0000"/>
                  </a:solidFill>
                </a:rPr>
                <a:t>「支援者の知識と技量があからさまになる」</a:t>
              </a:r>
              <a:endParaRPr lang="en-US" altLang="ja-JP" sz="1400" b="1" dirty="0" smtClean="0">
                <a:solidFill>
                  <a:srgbClr val="FF0000"/>
                </a:solidFill>
              </a:endParaRPr>
            </a:p>
            <a:p>
              <a:pPr marL="93663" indent="-93663" fontAlgn="auto">
                <a:spcBef>
                  <a:spcPts val="0"/>
                </a:spcBef>
                <a:spcAft>
                  <a:spcPts val="0"/>
                </a:spcAft>
              </a:pPr>
              <a:r>
                <a:rPr lang="ja-JP" altLang="en-US" sz="1200" b="1" dirty="0" smtClean="0">
                  <a:solidFill>
                    <a:srgbClr val="FF0000"/>
                  </a:solidFill>
                </a:rPr>
                <a:t>・左記の</a:t>
              </a:r>
              <a:r>
                <a:rPr lang="ja-JP" altLang="en-US" sz="1200" b="1" dirty="0">
                  <a:solidFill>
                    <a:srgbClr val="FF0000"/>
                  </a:solidFill>
                </a:rPr>
                <a:t>ニーズの</a:t>
              </a:r>
              <a:r>
                <a:rPr lang="ja-JP" altLang="en-US" sz="1200" b="1" dirty="0" smtClean="0">
                  <a:solidFill>
                    <a:srgbClr val="FF0000"/>
                  </a:solidFill>
                </a:rPr>
                <a:t>把握、状態の評価の内容を基に論理的に</a:t>
              </a:r>
              <a:r>
                <a:rPr lang="ja-JP" altLang="en-US" sz="1200" b="1" dirty="0">
                  <a:solidFill>
                    <a:srgbClr val="FF0000"/>
                  </a:solidFill>
                </a:rPr>
                <a:t>記載</a:t>
              </a:r>
              <a:r>
                <a:rPr lang="ja-JP" altLang="en-US" sz="1200" b="1" dirty="0" smtClean="0">
                  <a:solidFill>
                    <a:srgbClr val="FF0000"/>
                  </a:solidFill>
                </a:rPr>
                <a:t>できる</a:t>
              </a:r>
              <a:r>
                <a:rPr lang="ja-JP" altLang="en-US" sz="1200" b="1" dirty="0">
                  <a:solidFill>
                    <a:srgbClr val="FF0000"/>
                  </a:solidFill>
                </a:rPr>
                <a:t>か</a:t>
              </a:r>
              <a:r>
                <a:rPr lang="ja-JP" altLang="en-US" sz="1200" b="1" dirty="0" smtClean="0">
                  <a:solidFill>
                    <a:srgbClr val="FF0000"/>
                  </a:solidFill>
                </a:rPr>
                <a:t>！</a:t>
              </a:r>
              <a:endParaRPr lang="en-US" altLang="ja-JP" sz="1200" b="1" dirty="0" smtClean="0">
                <a:solidFill>
                  <a:srgbClr val="FF0000"/>
                </a:solidFill>
              </a:endParaRPr>
            </a:p>
          </p:txBody>
        </p:sp>
      </p:grpSp>
      <p:grpSp>
        <p:nvGrpSpPr>
          <p:cNvPr id="6" name="グループ化 27"/>
          <p:cNvGrpSpPr/>
          <p:nvPr/>
        </p:nvGrpSpPr>
        <p:grpSpPr>
          <a:xfrm>
            <a:off x="6732242" y="3789040"/>
            <a:ext cx="1859672" cy="2448272"/>
            <a:chOff x="1880491" y="4365104"/>
            <a:chExt cx="2856485" cy="2016223"/>
          </a:xfrm>
        </p:grpSpPr>
        <p:sp>
          <p:nvSpPr>
            <p:cNvPr id="29" name="角丸四角形吹き出し 28"/>
            <p:cNvSpPr/>
            <p:nvPr/>
          </p:nvSpPr>
          <p:spPr>
            <a:xfrm>
              <a:off x="1886379" y="4588095"/>
              <a:ext cx="2850597" cy="1721225"/>
            </a:xfrm>
            <a:prstGeom prst="wedgeRoundRectCallout">
              <a:avLst>
                <a:gd name="adj1" fmla="val 25102"/>
                <a:gd name="adj2" fmla="val -7716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fontAlgn="auto">
                <a:spcBef>
                  <a:spcPts val="0"/>
                </a:spcBef>
                <a:spcAft>
                  <a:spcPts val="0"/>
                </a:spcAft>
              </a:pPr>
              <a:endParaRPr lang="en-US" altLang="ja-JP" sz="1400" b="1" dirty="0" smtClean="0">
                <a:solidFill>
                  <a:srgbClr val="FF0000"/>
                </a:solidFill>
              </a:endParaRPr>
            </a:p>
          </p:txBody>
        </p:sp>
        <p:sp>
          <p:nvSpPr>
            <p:cNvPr id="30" name="角丸四角形吹き出し 29"/>
            <p:cNvSpPr/>
            <p:nvPr/>
          </p:nvSpPr>
          <p:spPr>
            <a:xfrm>
              <a:off x="1886379" y="4588094"/>
              <a:ext cx="2850597" cy="1721225"/>
            </a:xfrm>
            <a:prstGeom prst="wedgeRoundRectCallout">
              <a:avLst>
                <a:gd name="adj1" fmla="val 54369"/>
                <a:gd name="adj2" fmla="val -261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fontAlgn="auto">
                <a:spcBef>
                  <a:spcPts val="0"/>
                </a:spcBef>
                <a:spcAft>
                  <a:spcPts val="0"/>
                </a:spcAft>
              </a:pPr>
              <a:endParaRPr lang="en-US" altLang="ja-JP" sz="1400" b="1" dirty="0">
                <a:solidFill>
                  <a:srgbClr val="FF0000"/>
                </a:solidFill>
              </a:endParaRPr>
            </a:p>
          </p:txBody>
        </p:sp>
        <p:sp>
          <p:nvSpPr>
            <p:cNvPr id="31" name="角丸四角形吹き出し 30"/>
            <p:cNvSpPr/>
            <p:nvPr/>
          </p:nvSpPr>
          <p:spPr>
            <a:xfrm>
              <a:off x="1880491" y="4365104"/>
              <a:ext cx="2850597" cy="2016223"/>
            </a:xfrm>
            <a:prstGeom prst="wedgeRoundRectCallout">
              <a:avLst>
                <a:gd name="adj1" fmla="val -13934"/>
                <a:gd name="adj2" fmla="val 6151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fontAlgn="auto">
                <a:spcBef>
                  <a:spcPts val="0"/>
                </a:spcBef>
                <a:spcAft>
                  <a:spcPts val="0"/>
                </a:spcAft>
              </a:pPr>
              <a:r>
                <a:rPr lang="ja-JP" altLang="en-US" sz="1200" b="1" dirty="0" smtClean="0">
                  <a:solidFill>
                    <a:srgbClr val="FF0000"/>
                  </a:solidFill>
                  <a:latin typeface="ＭＳ Ｐゴシック"/>
                </a:rPr>
                <a:t>・左記のニーズの記載内容と主語が一致するとは限らない。解決すべき課題の主語を明確化することでどこにアプローチすべきかが定まる</a:t>
              </a:r>
              <a:endParaRPr lang="en-US" altLang="ja-JP" sz="1200" b="1" dirty="0" smtClean="0">
                <a:solidFill>
                  <a:srgbClr val="FF0000"/>
                </a:solidFill>
                <a:latin typeface="ＭＳ Ｐゴシック"/>
              </a:endParaRPr>
            </a:p>
            <a:p>
              <a:pPr marL="93663" indent="-93663" fontAlgn="auto">
                <a:spcBef>
                  <a:spcPts val="0"/>
                </a:spcBef>
                <a:spcAft>
                  <a:spcPts val="0"/>
                </a:spcAft>
              </a:pPr>
              <a:r>
                <a:rPr lang="ja-JP" altLang="en-US" sz="1200" b="1" dirty="0" smtClean="0">
                  <a:solidFill>
                    <a:srgbClr val="FF0000"/>
                  </a:solidFill>
                  <a:latin typeface="ＭＳ Ｐゴシック"/>
                </a:rPr>
                <a:t>・ここで挙げられた記載内容が、「個別支援計画」の具体的な到達目標となりうる</a:t>
              </a:r>
              <a:endParaRPr lang="en-US" altLang="ja-JP" sz="1200" b="1" dirty="0">
                <a:solidFill>
                  <a:srgbClr val="FF0000"/>
                </a:solidFill>
                <a:latin typeface="ＭＳ Ｐゴシック"/>
              </a:endParaRPr>
            </a:p>
          </p:txBody>
        </p:sp>
      </p:grpSp>
      <p:sp>
        <p:nvSpPr>
          <p:cNvPr id="26" name="テキスト ボックス 25"/>
          <p:cNvSpPr txBox="1"/>
          <p:nvPr/>
        </p:nvSpPr>
        <p:spPr>
          <a:xfrm>
            <a:off x="179513" y="0"/>
            <a:ext cx="7744428"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Ⅲ</a:t>
            </a:r>
            <a:r>
              <a:rPr lang="ja-JP" altLang="en-US" sz="2000" b="1" dirty="0" err="1" smtClean="0">
                <a:solidFill>
                  <a:prstClr val="white"/>
                </a:solidFill>
              </a:rPr>
              <a:t>．</a:t>
            </a:r>
            <a:r>
              <a:rPr lang="ja-JP" altLang="en-US" sz="2000" b="1" dirty="0" smtClean="0">
                <a:solidFill>
                  <a:prstClr val="white"/>
                </a:solidFill>
              </a:rPr>
              <a:t>児童期の個別支援計画の作成におけるアセスメント～課題の整理</a:t>
            </a:r>
            <a:endParaRPr lang="ja-JP" altLang="en-US" sz="2000" b="1" dirty="0">
              <a:solidFill>
                <a:prstClr val="white"/>
              </a:solidFill>
            </a:endParaRPr>
          </a:p>
        </p:txBody>
      </p:sp>
      <p:sp>
        <p:nvSpPr>
          <p:cNvPr id="28"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110</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3326420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p:cNvSpPr>
            <a:spLocks noChangeArrowheads="1"/>
          </p:cNvSpPr>
          <p:nvPr/>
        </p:nvSpPr>
        <p:spPr bwMode="auto">
          <a:xfrm>
            <a:off x="827586" y="1268798"/>
            <a:ext cx="7375525" cy="504825"/>
          </a:xfrm>
          <a:prstGeom prst="ellipse">
            <a:avLst/>
          </a:prstGeom>
          <a:gradFill rotWithShape="1">
            <a:gsLst>
              <a:gs pos="0">
                <a:srgbClr val="FFFFE9"/>
              </a:gs>
              <a:gs pos="100000">
                <a:srgbClr val="FFFFB9"/>
              </a:gs>
            </a:gsLst>
            <a:lin ang="5400000" scaled="1"/>
          </a:gradFill>
          <a:ln w="12700" algn="ctr">
            <a:noFill/>
            <a:round/>
            <a:headEnd/>
            <a:tailEnd/>
          </a:ln>
        </p:spPr>
        <p:txBody>
          <a:bodyPr wrap="none" lIns="74295" tIns="8890" rIns="74295" bIns="8890" anchor="ctr"/>
          <a:lstStyle/>
          <a:p>
            <a:pPr algn="ctr"/>
            <a:endParaRPr lang="ja-JP" altLang="en-US" sz="1200">
              <a:solidFill>
                <a:srgbClr val="000000"/>
              </a:solidFill>
              <a:latin typeface="Calibri"/>
              <a:ea typeface="ＭＳ Ｐゴシック"/>
            </a:endParaRPr>
          </a:p>
        </p:txBody>
      </p:sp>
      <p:sp>
        <p:nvSpPr>
          <p:cNvPr id="41" name="Rectangle 3"/>
          <p:cNvSpPr txBox="1">
            <a:spLocks noChangeArrowheads="1"/>
          </p:cNvSpPr>
          <p:nvPr/>
        </p:nvSpPr>
        <p:spPr bwMode="auto">
          <a:xfrm>
            <a:off x="827584" y="980766"/>
            <a:ext cx="7443788" cy="720725"/>
          </a:xfrm>
          <a:prstGeom prst="rect">
            <a:avLst/>
          </a:prstGeom>
          <a:noFill/>
          <a:ln w="9525">
            <a:noFill/>
            <a:miter lim="800000"/>
            <a:headEnd/>
            <a:tailEnd/>
          </a:ln>
        </p:spPr>
        <p:txBody>
          <a:bodyPr lIns="91430" tIns="45714" rIns="91430" bIns="45714" anchor="ctr"/>
          <a:lstStyle/>
          <a:p>
            <a:pPr algn="ctr" eaLnBrk="0" hangingPunct="0">
              <a:defRPr/>
            </a:pPr>
            <a:r>
              <a:rPr lang="ja-JP" altLang="en-US" sz="3200" kern="0" dirty="0" smtClean="0">
                <a:solidFill>
                  <a:srgbClr val="000000"/>
                </a:solidFill>
                <a:latin typeface="Calibri"/>
                <a:ea typeface="ＭＳ Ｐゴシック"/>
              </a:rPr>
              <a:t>ニーズの把握、課題の整理</a:t>
            </a:r>
            <a:endParaRPr lang="ja-JP" altLang="en-US" sz="3200" kern="0" dirty="0">
              <a:solidFill>
                <a:srgbClr val="000000"/>
              </a:solidFill>
              <a:latin typeface="Calibri"/>
              <a:ea typeface="ＭＳ Ｐゴシック"/>
            </a:endParaRPr>
          </a:p>
        </p:txBody>
      </p:sp>
      <p:sp>
        <p:nvSpPr>
          <p:cNvPr id="7" name="コンテンツ プレースホルダ 4"/>
          <p:cNvSpPr txBox="1">
            <a:spLocks/>
          </p:cNvSpPr>
          <p:nvPr/>
        </p:nvSpPr>
        <p:spPr bwMode="auto">
          <a:xfrm>
            <a:off x="251520" y="1916832"/>
            <a:ext cx="8689975" cy="4608512"/>
          </a:xfrm>
          <a:prstGeom prst="rect">
            <a:avLst/>
          </a:prstGeom>
          <a:noFill/>
          <a:ln w="9525">
            <a:noFill/>
            <a:miter lim="800000"/>
            <a:headEnd/>
            <a:tailEnd/>
          </a:ln>
        </p:spPr>
        <p:txBody>
          <a:bodyPr lIns="91430" tIns="45714" rIns="91430" bIns="45714"/>
          <a:lstStyle/>
          <a:p>
            <a:pPr marL="342900" indent="-342900" eaLnBrk="0" hangingPunct="0">
              <a:lnSpc>
                <a:spcPct val="200000"/>
              </a:lnSpc>
              <a:spcBef>
                <a:spcPts val="0"/>
              </a:spcBef>
              <a:buFontTx/>
              <a:buChar char="•"/>
              <a:defRPr/>
            </a:pPr>
            <a:r>
              <a:rPr lang="ja-JP" altLang="en-US" sz="1800" b="1" kern="0" dirty="0" smtClean="0">
                <a:solidFill>
                  <a:srgbClr val="000000"/>
                </a:solidFill>
                <a:latin typeface="Calibri"/>
                <a:ea typeface="ＭＳ Ｐゴシック"/>
              </a:rPr>
              <a:t>本人のニーズ（本人が求めること、経験させるべきこと）をとらえる。</a:t>
            </a:r>
            <a:endParaRPr lang="en-US" altLang="ja-JP" sz="1800" b="1" kern="0" dirty="0" smtClean="0">
              <a:solidFill>
                <a:srgbClr val="000000"/>
              </a:solidFill>
              <a:latin typeface="Calibri"/>
              <a:ea typeface="ＭＳ Ｐゴシック"/>
            </a:endParaRPr>
          </a:p>
          <a:p>
            <a:pPr marL="342900" indent="-342900" eaLnBrk="0" hangingPunct="0">
              <a:lnSpc>
                <a:spcPct val="200000"/>
              </a:lnSpc>
              <a:spcBef>
                <a:spcPts val="0"/>
              </a:spcBef>
              <a:buFontTx/>
              <a:buChar char="•"/>
              <a:defRPr/>
            </a:pPr>
            <a:r>
              <a:rPr lang="ja-JP" altLang="en-US" sz="1800" b="1" kern="0" dirty="0" smtClean="0">
                <a:solidFill>
                  <a:srgbClr val="000000"/>
                </a:solidFill>
                <a:latin typeface="Calibri"/>
                <a:ea typeface="ＭＳ Ｐゴシック"/>
              </a:rPr>
              <a:t>家族</a:t>
            </a:r>
            <a:r>
              <a:rPr lang="ja-JP" altLang="en-US" sz="1800" b="1" kern="0" dirty="0">
                <a:solidFill>
                  <a:srgbClr val="000000"/>
                </a:solidFill>
                <a:latin typeface="Calibri"/>
                <a:ea typeface="ＭＳ Ｐゴシック"/>
              </a:rPr>
              <a:t>の</a:t>
            </a:r>
            <a:r>
              <a:rPr lang="ja-JP" altLang="en-US" sz="1800" b="1" kern="0" dirty="0" smtClean="0">
                <a:solidFill>
                  <a:srgbClr val="000000"/>
                </a:solidFill>
                <a:latin typeface="Calibri"/>
                <a:ea typeface="ＭＳ Ｐゴシック"/>
              </a:rPr>
              <a:t>ニーズをとらえる。</a:t>
            </a:r>
            <a:endParaRPr lang="en-US" altLang="ja-JP" sz="1800" b="1" kern="0" dirty="0">
              <a:solidFill>
                <a:srgbClr val="000000"/>
              </a:solidFill>
              <a:latin typeface="Calibri"/>
              <a:ea typeface="ＭＳ Ｐゴシック"/>
            </a:endParaRPr>
          </a:p>
          <a:p>
            <a:pPr marL="342900" indent="-342900" eaLnBrk="0" hangingPunct="0">
              <a:lnSpc>
                <a:spcPct val="200000"/>
              </a:lnSpc>
              <a:spcBef>
                <a:spcPts val="0"/>
              </a:spcBef>
              <a:buFontTx/>
              <a:buChar char="•"/>
              <a:defRPr/>
            </a:pPr>
            <a:r>
              <a:rPr lang="ja-JP" altLang="en-US" sz="1800" b="1" kern="0" dirty="0" smtClean="0">
                <a:solidFill>
                  <a:srgbClr val="000000"/>
                </a:solidFill>
                <a:latin typeface="Calibri"/>
                <a:ea typeface="ＭＳ Ｐゴシック"/>
              </a:rPr>
              <a:t>生活の中から、「ありのままの」現状をとらえる。</a:t>
            </a:r>
            <a:endParaRPr lang="en-US" altLang="ja-JP" sz="1800" b="1" kern="0" dirty="0" smtClean="0">
              <a:solidFill>
                <a:srgbClr val="000000"/>
              </a:solidFill>
              <a:latin typeface="Calibri"/>
              <a:ea typeface="ＭＳ Ｐゴシック"/>
            </a:endParaRPr>
          </a:p>
          <a:p>
            <a:pPr marL="342900" indent="-342900" eaLnBrk="0" hangingPunct="0">
              <a:lnSpc>
                <a:spcPct val="200000"/>
              </a:lnSpc>
              <a:spcBef>
                <a:spcPts val="0"/>
              </a:spcBef>
              <a:buFontTx/>
              <a:buChar char="•"/>
              <a:defRPr/>
            </a:pPr>
            <a:r>
              <a:rPr lang="ja-JP" altLang="en-US" sz="1800" b="1" kern="0" dirty="0">
                <a:solidFill>
                  <a:srgbClr val="000000"/>
                </a:solidFill>
                <a:latin typeface="Calibri"/>
                <a:ea typeface="ＭＳ Ｐゴシック"/>
              </a:rPr>
              <a:t>背景と</a:t>
            </a:r>
            <a:r>
              <a:rPr lang="ja-JP" altLang="en-US" sz="1800" b="1" kern="0" dirty="0" smtClean="0">
                <a:solidFill>
                  <a:srgbClr val="000000"/>
                </a:solidFill>
                <a:latin typeface="Calibri"/>
                <a:ea typeface="ＭＳ Ｐゴシック"/>
              </a:rPr>
              <a:t>なる発達上の課題、障害特性による課題をとらえる。</a:t>
            </a:r>
            <a:endParaRPr lang="en-US" altLang="ja-JP" sz="1800" b="1" kern="0" dirty="0">
              <a:solidFill>
                <a:srgbClr val="000000"/>
              </a:solidFill>
              <a:latin typeface="Calibri"/>
              <a:ea typeface="ＭＳ Ｐゴシック"/>
            </a:endParaRPr>
          </a:p>
          <a:p>
            <a:pPr marL="342900" indent="-342900" eaLnBrk="0" hangingPunct="0">
              <a:lnSpc>
                <a:spcPct val="200000"/>
              </a:lnSpc>
              <a:spcBef>
                <a:spcPts val="0"/>
              </a:spcBef>
              <a:buFontTx/>
              <a:buChar char="•"/>
              <a:defRPr/>
            </a:pPr>
            <a:r>
              <a:rPr lang="ja-JP" altLang="en-US" sz="1800" b="1" kern="0" dirty="0" smtClean="0">
                <a:solidFill>
                  <a:srgbClr val="000000"/>
                </a:solidFill>
                <a:latin typeface="Calibri"/>
                <a:ea typeface="ＭＳ Ｐゴシック"/>
              </a:rPr>
              <a:t>家族での生活の現実的、具体的場面を想像する。</a:t>
            </a:r>
            <a:endParaRPr lang="en-US" altLang="ja-JP" sz="1800" b="1" kern="0" dirty="0">
              <a:solidFill>
                <a:srgbClr val="000000"/>
              </a:solidFill>
              <a:latin typeface="Calibri"/>
              <a:ea typeface="ＭＳ Ｐゴシック"/>
            </a:endParaRPr>
          </a:p>
          <a:p>
            <a:pPr marL="342900" indent="-342900" eaLnBrk="0" hangingPunct="0">
              <a:lnSpc>
                <a:spcPct val="200000"/>
              </a:lnSpc>
              <a:spcBef>
                <a:spcPts val="0"/>
              </a:spcBef>
              <a:buFontTx/>
              <a:buChar char="•"/>
              <a:defRPr/>
            </a:pPr>
            <a:r>
              <a:rPr lang="ja-JP" altLang="en-US" sz="1800" b="1" kern="0" dirty="0" smtClean="0">
                <a:solidFill>
                  <a:srgbClr val="000000"/>
                </a:solidFill>
                <a:latin typeface="Calibri"/>
                <a:ea typeface="ＭＳ Ｐゴシック"/>
              </a:rPr>
              <a:t>こどもの力や強みをとらえる。</a:t>
            </a:r>
            <a:endParaRPr lang="en-US" altLang="ja-JP" sz="1800" b="1" kern="0" dirty="0" smtClean="0">
              <a:solidFill>
                <a:srgbClr val="000000"/>
              </a:solidFill>
              <a:latin typeface="Calibri"/>
              <a:ea typeface="ＭＳ Ｐゴシック"/>
            </a:endParaRPr>
          </a:p>
          <a:p>
            <a:pPr marL="342900" indent="-342900" eaLnBrk="0" hangingPunct="0">
              <a:lnSpc>
                <a:spcPct val="200000"/>
              </a:lnSpc>
              <a:spcBef>
                <a:spcPts val="0"/>
              </a:spcBef>
              <a:buFontTx/>
              <a:buChar char="•"/>
              <a:defRPr/>
            </a:pPr>
            <a:r>
              <a:rPr lang="ja-JP" altLang="en-US" sz="1800" b="1" kern="0" dirty="0" smtClean="0">
                <a:solidFill>
                  <a:srgbClr val="000000"/>
                </a:solidFill>
                <a:latin typeface="Calibri"/>
                <a:ea typeface="ＭＳ Ｐゴシック"/>
              </a:rPr>
              <a:t>家族の持つ力をとらえ、子育て環境をとらえる。</a:t>
            </a:r>
            <a:endParaRPr lang="en-US" altLang="ja-JP" sz="1800" b="1" kern="0" dirty="0" smtClean="0">
              <a:solidFill>
                <a:srgbClr val="000000"/>
              </a:solidFill>
              <a:latin typeface="Calibri"/>
              <a:ea typeface="ＭＳ Ｐゴシック"/>
            </a:endParaRPr>
          </a:p>
          <a:p>
            <a:pPr marL="342900" indent="-342900" eaLnBrk="0" hangingPunct="0">
              <a:lnSpc>
                <a:spcPct val="200000"/>
              </a:lnSpc>
              <a:spcBef>
                <a:spcPts val="0"/>
              </a:spcBef>
              <a:buFontTx/>
              <a:buChar char="•"/>
              <a:defRPr/>
            </a:pPr>
            <a:r>
              <a:rPr lang="ja-JP" altLang="en-US" sz="1800" b="1" kern="0" dirty="0">
                <a:solidFill>
                  <a:srgbClr val="000000"/>
                </a:solidFill>
                <a:latin typeface="Calibri"/>
                <a:ea typeface="ＭＳ Ｐゴシック"/>
              </a:rPr>
              <a:t>「なぜ！」</a:t>
            </a:r>
            <a:r>
              <a:rPr lang="ja-JP" altLang="en-US" sz="1800" b="1" kern="0" dirty="0" smtClean="0">
                <a:solidFill>
                  <a:srgbClr val="000000"/>
                </a:solidFill>
                <a:latin typeface="Calibri"/>
                <a:ea typeface="ＭＳ Ｐゴシック"/>
              </a:rPr>
              <a:t>を意識して分析する。　なぜ、課題と思うか？　なぜ、できないか？　</a:t>
            </a:r>
            <a:endParaRPr lang="en-US" altLang="ja-JP" sz="1800" b="1" kern="0" dirty="0" smtClean="0">
              <a:solidFill>
                <a:srgbClr val="000000"/>
              </a:solidFill>
              <a:latin typeface="Calibri"/>
              <a:ea typeface="ＭＳ Ｐゴシック"/>
            </a:endParaRPr>
          </a:p>
        </p:txBody>
      </p:sp>
      <p:sp>
        <p:nvSpPr>
          <p:cNvPr id="6" name="テキスト ボックス 5"/>
          <p:cNvSpPr txBox="1"/>
          <p:nvPr/>
        </p:nvSpPr>
        <p:spPr>
          <a:xfrm>
            <a:off x="179512" y="0"/>
            <a:ext cx="7957628"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Ⅲ</a:t>
            </a:r>
            <a:r>
              <a:rPr lang="ja-JP" altLang="en-US" sz="2000" b="1" dirty="0" err="1" smtClean="0">
                <a:solidFill>
                  <a:prstClr val="white"/>
                </a:solidFill>
              </a:rPr>
              <a:t>．</a:t>
            </a:r>
            <a:r>
              <a:rPr lang="ja-JP" altLang="en-US" sz="2000" b="1" dirty="0" smtClean="0">
                <a:solidFill>
                  <a:prstClr val="white"/>
                </a:solidFill>
              </a:rPr>
              <a:t>児童期の個別支援計画の作成におけるアセスメント～ニーズの把握</a:t>
            </a:r>
            <a:endParaRPr lang="ja-JP" altLang="en-US" sz="2000" b="1" dirty="0">
              <a:solidFill>
                <a:prstClr val="white"/>
              </a:solidFill>
            </a:endParaRPr>
          </a:p>
        </p:txBody>
      </p:sp>
      <p:sp>
        <p:nvSpPr>
          <p:cNvPr id="8"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111</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05936453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692696"/>
            <a:ext cx="7344816" cy="782960"/>
          </a:xfrm>
        </p:spPr>
        <p:style>
          <a:lnRef idx="1">
            <a:schemeClr val="accent1"/>
          </a:lnRef>
          <a:fillRef idx="2">
            <a:schemeClr val="accent1"/>
          </a:fillRef>
          <a:effectRef idx="1">
            <a:schemeClr val="accent1"/>
          </a:effectRef>
          <a:fontRef idx="minor">
            <a:schemeClr val="dk1"/>
          </a:fontRef>
        </p:style>
        <p:txBody>
          <a:bodyPr>
            <a:normAutofit/>
          </a:bodyPr>
          <a:lstStyle/>
          <a:p>
            <a:r>
              <a:rPr lang="ja-JP" alt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児童期における</a:t>
            </a:r>
            <a:r>
              <a:rPr kumimoji="1" lang="ja-JP" alt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主訴とは？</a:t>
            </a:r>
            <a:endParaRPr kumimoji="1" lang="ja-JP" alt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 name="コンテンツ プレースホルダ 3" descr="考えている母.jpg"/>
          <p:cNvPicPr>
            <a:picLocks noGrp="1" noChangeAspect="1"/>
          </p:cNvPicPr>
          <p:nvPr>
            <p:ph idx="1"/>
          </p:nvPr>
        </p:nvPicPr>
        <p:blipFill>
          <a:blip r:embed="rId2" cstate="print"/>
          <a:stretch>
            <a:fillRect/>
          </a:stretch>
        </p:blipFill>
        <p:spPr>
          <a:xfrm>
            <a:off x="1187625" y="4636856"/>
            <a:ext cx="1023367" cy="1815364"/>
          </a:xfrm>
        </p:spPr>
      </p:pic>
      <p:sp>
        <p:nvSpPr>
          <p:cNvPr id="5" name="角丸四角形吹き出し 4"/>
          <p:cNvSpPr/>
          <p:nvPr/>
        </p:nvSpPr>
        <p:spPr>
          <a:xfrm>
            <a:off x="179512" y="2780931"/>
            <a:ext cx="2592288" cy="1328023"/>
          </a:xfrm>
          <a:prstGeom prst="wedgeRoundRectCallout">
            <a:avLst>
              <a:gd name="adj1" fmla="val -11903"/>
              <a:gd name="adj2" fmla="val 104380"/>
              <a:gd name="adj3" fmla="val 16667"/>
            </a:avLst>
          </a:prstGeom>
        </p:spPr>
        <p:style>
          <a:lnRef idx="2">
            <a:schemeClr val="accent1"/>
          </a:lnRef>
          <a:fillRef idx="1">
            <a:schemeClr val="lt1"/>
          </a:fillRef>
          <a:effectRef idx="0">
            <a:schemeClr val="accent1"/>
          </a:effectRef>
          <a:fontRef idx="minor">
            <a:schemeClr val="dk1"/>
          </a:fontRef>
        </p:style>
        <p:txBody>
          <a:bodyPr wrap="square" rtlCol="0" anchor="t" anchorCtr="0">
            <a:spAutoFit/>
          </a:bodyPr>
          <a:lstStyle/>
          <a:p>
            <a:pPr fontAlgn="auto">
              <a:spcBef>
                <a:spcPts val="0"/>
              </a:spcBef>
              <a:spcAft>
                <a:spcPts val="0"/>
              </a:spcAft>
            </a:pPr>
            <a:r>
              <a:rPr lang="ja-JP" altLang="en-US" sz="1800" dirty="0" smtClean="0">
                <a:solidFill>
                  <a:prstClr val="black"/>
                </a:solidFill>
              </a:rPr>
              <a:t>ことばが遅いのではと、親戚に言われました。私は心配していないのですが</a:t>
            </a:r>
            <a:r>
              <a:rPr lang="en-US" altLang="ja-JP" sz="1800" dirty="0" smtClean="0">
                <a:solidFill>
                  <a:prstClr val="black"/>
                </a:solidFill>
              </a:rPr>
              <a:t>…</a:t>
            </a:r>
            <a:r>
              <a:rPr lang="ja-JP" altLang="en-US" sz="1800" dirty="0" err="1" smtClean="0">
                <a:solidFill>
                  <a:prstClr val="black"/>
                </a:solidFill>
              </a:rPr>
              <a:t>。</a:t>
            </a:r>
            <a:endParaRPr lang="ja-JP" altLang="en-US" sz="1800" dirty="0">
              <a:solidFill>
                <a:prstClr val="black"/>
              </a:solidFill>
            </a:endParaRPr>
          </a:p>
        </p:txBody>
      </p:sp>
      <p:pic>
        <p:nvPicPr>
          <p:cNvPr id="6" name="図 5" descr="男の子３.gif"/>
          <p:cNvPicPr>
            <a:picLocks noChangeAspect="1"/>
          </p:cNvPicPr>
          <p:nvPr/>
        </p:nvPicPr>
        <p:blipFill>
          <a:blip r:embed="rId3" cstate="print"/>
          <a:stretch>
            <a:fillRect/>
          </a:stretch>
        </p:blipFill>
        <p:spPr>
          <a:xfrm>
            <a:off x="7092284" y="5186182"/>
            <a:ext cx="1597521" cy="1410798"/>
          </a:xfrm>
          <a:prstGeom prst="rect">
            <a:avLst/>
          </a:prstGeom>
        </p:spPr>
      </p:pic>
      <p:sp>
        <p:nvSpPr>
          <p:cNvPr id="7" name="角丸四角形吹き出し 6"/>
          <p:cNvSpPr/>
          <p:nvPr/>
        </p:nvSpPr>
        <p:spPr>
          <a:xfrm>
            <a:off x="6588226" y="3861048"/>
            <a:ext cx="2304256" cy="1188712"/>
          </a:xfrm>
          <a:prstGeom prst="wedgeRoundRectCallout">
            <a:avLst>
              <a:gd name="adj1" fmla="val -20833"/>
              <a:gd name="adj2" fmla="val 7635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ja-JP" altLang="en-US" sz="1800" dirty="0" smtClean="0">
                <a:solidFill>
                  <a:prstClr val="black"/>
                </a:solidFill>
              </a:rPr>
              <a:t>ジュースおかわり！</a:t>
            </a:r>
            <a:endParaRPr lang="en-US" altLang="ja-JP" sz="1800" dirty="0" smtClean="0">
              <a:solidFill>
                <a:prstClr val="black"/>
              </a:solidFill>
            </a:endParaRPr>
          </a:p>
          <a:p>
            <a:pPr algn="ctr" fontAlgn="auto">
              <a:spcBef>
                <a:spcPts val="0"/>
              </a:spcBef>
              <a:spcAft>
                <a:spcPts val="0"/>
              </a:spcAft>
            </a:pPr>
            <a:r>
              <a:rPr lang="ja-JP" altLang="en-US" sz="1800" dirty="0" smtClean="0">
                <a:solidFill>
                  <a:prstClr val="black"/>
                </a:solidFill>
              </a:rPr>
              <a:t>車に乗せて！</a:t>
            </a:r>
            <a:endParaRPr lang="en-US" altLang="ja-JP" sz="1800" dirty="0" smtClean="0">
              <a:solidFill>
                <a:prstClr val="black"/>
              </a:solidFill>
            </a:endParaRPr>
          </a:p>
          <a:p>
            <a:pPr algn="ctr" fontAlgn="auto">
              <a:spcBef>
                <a:spcPts val="0"/>
              </a:spcBef>
              <a:spcAft>
                <a:spcPts val="0"/>
              </a:spcAft>
            </a:pPr>
            <a:r>
              <a:rPr lang="ja-JP" altLang="en-US" sz="1800" dirty="0" smtClean="0">
                <a:solidFill>
                  <a:prstClr val="black"/>
                </a:solidFill>
              </a:rPr>
              <a:t>抱っこして！・・・</a:t>
            </a:r>
            <a:endParaRPr lang="ja-JP" altLang="en-US" sz="1800" dirty="0">
              <a:solidFill>
                <a:prstClr val="black"/>
              </a:solidFill>
            </a:endParaRPr>
          </a:p>
        </p:txBody>
      </p:sp>
      <p:sp>
        <p:nvSpPr>
          <p:cNvPr id="10" name="角丸四角形 9"/>
          <p:cNvSpPr/>
          <p:nvPr/>
        </p:nvSpPr>
        <p:spPr>
          <a:xfrm>
            <a:off x="3059832" y="2636912"/>
            <a:ext cx="3384376" cy="40324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fontAlgn="auto">
              <a:spcBef>
                <a:spcPts val="0"/>
              </a:spcBef>
              <a:spcAft>
                <a:spcPts val="0"/>
              </a:spcAft>
            </a:pPr>
            <a:r>
              <a:rPr lang="ja-JP" altLang="en-US" sz="1800" dirty="0" smtClean="0">
                <a:solidFill>
                  <a:prstClr val="black"/>
                </a:solidFill>
              </a:rPr>
              <a:t>とは言っているお母さんの頭の中は・・・</a:t>
            </a:r>
            <a:endParaRPr lang="en-US" altLang="ja-JP" sz="1800" dirty="0" smtClean="0">
              <a:solidFill>
                <a:prstClr val="black"/>
              </a:solidFill>
            </a:endParaRPr>
          </a:p>
          <a:p>
            <a:pPr fontAlgn="auto">
              <a:spcBef>
                <a:spcPts val="0"/>
              </a:spcBef>
              <a:spcAft>
                <a:spcPts val="0"/>
              </a:spcAft>
            </a:pPr>
            <a:r>
              <a:rPr lang="ja-JP" altLang="en-US" sz="1800" dirty="0" smtClean="0">
                <a:solidFill>
                  <a:prstClr val="black"/>
                </a:solidFill>
              </a:rPr>
              <a:t>★ホントは私も心配！</a:t>
            </a:r>
            <a:endParaRPr lang="en-US" altLang="ja-JP" sz="1800" dirty="0" smtClean="0">
              <a:solidFill>
                <a:prstClr val="black"/>
              </a:solidFill>
            </a:endParaRPr>
          </a:p>
          <a:p>
            <a:pPr fontAlgn="auto">
              <a:spcBef>
                <a:spcPts val="0"/>
              </a:spcBef>
              <a:spcAft>
                <a:spcPts val="0"/>
              </a:spcAft>
            </a:pPr>
            <a:r>
              <a:rPr lang="ja-JP" altLang="en-US" sz="1800" dirty="0" smtClean="0">
                <a:solidFill>
                  <a:prstClr val="black"/>
                </a:solidFill>
              </a:rPr>
              <a:t>★もっと夫も気にしてほしい！</a:t>
            </a:r>
            <a:endParaRPr lang="en-US" altLang="ja-JP" sz="1800" dirty="0" smtClean="0">
              <a:solidFill>
                <a:prstClr val="black"/>
              </a:solidFill>
            </a:endParaRPr>
          </a:p>
          <a:p>
            <a:pPr fontAlgn="auto">
              <a:spcBef>
                <a:spcPts val="0"/>
              </a:spcBef>
              <a:spcAft>
                <a:spcPts val="0"/>
              </a:spcAft>
            </a:pPr>
            <a:r>
              <a:rPr lang="ja-JP" altLang="en-US" sz="1800" dirty="0" smtClean="0">
                <a:solidFill>
                  <a:prstClr val="black"/>
                </a:solidFill>
              </a:rPr>
              <a:t>★言葉のことより、買い物の時に大変なの！</a:t>
            </a:r>
            <a:endParaRPr lang="en-US" altLang="ja-JP" sz="1800" dirty="0" smtClean="0">
              <a:solidFill>
                <a:prstClr val="black"/>
              </a:solidFill>
            </a:endParaRPr>
          </a:p>
          <a:p>
            <a:pPr fontAlgn="auto">
              <a:spcBef>
                <a:spcPts val="0"/>
              </a:spcBef>
              <a:spcAft>
                <a:spcPts val="0"/>
              </a:spcAft>
            </a:pPr>
            <a:r>
              <a:rPr lang="ja-JP" altLang="en-US" sz="1800" dirty="0" smtClean="0">
                <a:solidFill>
                  <a:prstClr val="black"/>
                </a:solidFill>
              </a:rPr>
              <a:t>★私一人で子育てしているような気がするの！</a:t>
            </a:r>
            <a:endParaRPr lang="en-US" altLang="ja-JP" sz="1800" dirty="0" smtClean="0">
              <a:solidFill>
                <a:prstClr val="black"/>
              </a:solidFill>
            </a:endParaRPr>
          </a:p>
          <a:p>
            <a:pPr fontAlgn="auto">
              <a:spcBef>
                <a:spcPts val="0"/>
              </a:spcBef>
              <a:spcAft>
                <a:spcPts val="0"/>
              </a:spcAft>
            </a:pPr>
            <a:r>
              <a:rPr lang="ja-JP" altLang="en-US" sz="1800" dirty="0" smtClean="0">
                <a:solidFill>
                  <a:prstClr val="black"/>
                </a:solidFill>
              </a:rPr>
              <a:t>★今度同窓会があるけど、参加したい！</a:t>
            </a:r>
            <a:endParaRPr lang="en-US" altLang="ja-JP" sz="1800" dirty="0" smtClean="0">
              <a:solidFill>
                <a:prstClr val="black"/>
              </a:solidFill>
            </a:endParaRPr>
          </a:p>
          <a:p>
            <a:pPr fontAlgn="auto">
              <a:spcBef>
                <a:spcPts val="0"/>
              </a:spcBef>
              <a:spcAft>
                <a:spcPts val="0"/>
              </a:spcAft>
            </a:pPr>
            <a:r>
              <a:rPr lang="ja-JP" altLang="en-US" sz="1800" dirty="0" smtClean="0">
                <a:solidFill>
                  <a:prstClr val="black"/>
                </a:solidFill>
              </a:rPr>
              <a:t>★眠い！たっぷり寝たい！</a:t>
            </a:r>
            <a:endParaRPr lang="en-US" altLang="ja-JP" sz="1800" dirty="0" smtClean="0">
              <a:solidFill>
                <a:prstClr val="black"/>
              </a:solidFill>
            </a:endParaRPr>
          </a:p>
          <a:p>
            <a:pPr fontAlgn="auto">
              <a:spcBef>
                <a:spcPts val="0"/>
              </a:spcBef>
              <a:spcAft>
                <a:spcPts val="0"/>
              </a:spcAft>
            </a:pPr>
            <a:r>
              <a:rPr lang="ja-JP" altLang="en-US" sz="1800" dirty="0" smtClean="0">
                <a:solidFill>
                  <a:prstClr val="black"/>
                </a:solidFill>
              </a:rPr>
              <a:t>★姑とうまくいかない！　　　　　　　　　　　</a:t>
            </a:r>
            <a:endParaRPr lang="en-US" altLang="ja-JP" sz="1800" dirty="0" smtClean="0">
              <a:solidFill>
                <a:prstClr val="black"/>
              </a:solidFill>
            </a:endParaRPr>
          </a:p>
          <a:p>
            <a:pPr fontAlgn="auto">
              <a:spcBef>
                <a:spcPts val="0"/>
              </a:spcBef>
              <a:spcAft>
                <a:spcPts val="0"/>
              </a:spcAft>
            </a:pPr>
            <a:r>
              <a:rPr lang="ja-JP" altLang="en-US" sz="1800" dirty="0" smtClean="0">
                <a:solidFill>
                  <a:prstClr val="black"/>
                </a:solidFill>
              </a:rPr>
              <a:t>　　　　　　　　　　　　　　等々</a:t>
            </a:r>
            <a:endParaRPr lang="en-US" altLang="ja-JP" sz="1800" dirty="0" smtClean="0">
              <a:solidFill>
                <a:prstClr val="black"/>
              </a:solidFill>
            </a:endParaRPr>
          </a:p>
        </p:txBody>
      </p:sp>
      <p:sp>
        <p:nvSpPr>
          <p:cNvPr id="11" name="右矢印 10"/>
          <p:cNvSpPr/>
          <p:nvPr/>
        </p:nvSpPr>
        <p:spPr>
          <a:xfrm>
            <a:off x="2699794" y="2924944"/>
            <a:ext cx="576064" cy="108012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2" name="フローチャート : 端子 11"/>
          <p:cNvSpPr/>
          <p:nvPr/>
        </p:nvSpPr>
        <p:spPr>
          <a:xfrm>
            <a:off x="827590" y="1772816"/>
            <a:ext cx="7704856" cy="7200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b="1" dirty="0" smtClean="0">
                <a:solidFill>
                  <a:prstClr val="white"/>
                </a:solidFill>
              </a:rPr>
              <a:t>解決すべき順番は？支援すべき相手は？寄り添うべき相手は誰？</a:t>
            </a:r>
            <a:endParaRPr lang="ja-JP" altLang="en-US" sz="1800" b="1" dirty="0">
              <a:solidFill>
                <a:prstClr val="white"/>
              </a:solidFill>
            </a:endParaRPr>
          </a:p>
        </p:txBody>
      </p:sp>
      <p:sp>
        <p:nvSpPr>
          <p:cNvPr id="14" name="テキスト ボックス 13"/>
          <p:cNvSpPr txBox="1"/>
          <p:nvPr/>
        </p:nvSpPr>
        <p:spPr>
          <a:xfrm>
            <a:off x="179512" y="0"/>
            <a:ext cx="7957628"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Ⅲ</a:t>
            </a:r>
            <a:r>
              <a:rPr lang="ja-JP" altLang="en-US" sz="2000" b="1" dirty="0" err="1" smtClean="0">
                <a:solidFill>
                  <a:prstClr val="white"/>
                </a:solidFill>
              </a:rPr>
              <a:t>．</a:t>
            </a:r>
            <a:r>
              <a:rPr lang="ja-JP" altLang="en-US" sz="2000" b="1" dirty="0" smtClean="0">
                <a:solidFill>
                  <a:prstClr val="white"/>
                </a:solidFill>
              </a:rPr>
              <a:t>児童期の個別支援計画の作成におけるアセスメント～ニーズの把握</a:t>
            </a:r>
            <a:endParaRPr lang="ja-JP" altLang="en-US" sz="2000" b="1" dirty="0">
              <a:solidFill>
                <a:prstClr val="white"/>
              </a:solidFill>
            </a:endParaRPr>
          </a:p>
        </p:txBody>
      </p:sp>
      <p:sp>
        <p:nvSpPr>
          <p:cNvPr id="13"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112</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6192075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8229600" cy="926976"/>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ja-JP" altLang="en-US" sz="2800" b="1" dirty="0" smtClean="0"/>
              <a:t>児童期におけるストレングスアセスメントの留意点</a:t>
            </a:r>
            <a:endParaRPr kumimoji="1" lang="ja-JP" altLang="en-US" sz="2800" b="1" dirty="0"/>
          </a:p>
        </p:txBody>
      </p:sp>
      <p:sp>
        <p:nvSpPr>
          <p:cNvPr id="4" name="テキスト ボックス 3"/>
          <p:cNvSpPr txBox="1"/>
          <p:nvPr/>
        </p:nvSpPr>
        <p:spPr>
          <a:xfrm>
            <a:off x="467544" y="1916870"/>
            <a:ext cx="8208912"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fontAlgn="auto">
              <a:spcBef>
                <a:spcPts val="0"/>
              </a:spcBef>
              <a:spcAft>
                <a:spcPts val="0"/>
              </a:spcAft>
            </a:pPr>
            <a:r>
              <a:rPr lang="ja-JP" altLang="en-US" sz="2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その子どもの興味・関心や得意なところを活かしていくという視点が重要であることには変わりありません</a:t>
            </a:r>
            <a:r>
              <a:rPr lang="ja-JP" altLang="en-US" sz="2400" dirty="0" smtClean="0">
                <a:solidFill>
                  <a:prstClr val="black"/>
                </a:solidFill>
              </a:rPr>
              <a:t>。</a:t>
            </a:r>
            <a:endParaRPr lang="ja-JP" altLang="en-US" sz="2400" dirty="0">
              <a:solidFill>
                <a:prstClr val="black"/>
              </a:solidFill>
            </a:endParaRPr>
          </a:p>
        </p:txBody>
      </p:sp>
      <p:sp>
        <p:nvSpPr>
          <p:cNvPr id="7" name="上矢印 6"/>
          <p:cNvSpPr/>
          <p:nvPr/>
        </p:nvSpPr>
        <p:spPr>
          <a:xfrm>
            <a:off x="8028386" y="3429000"/>
            <a:ext cx="288032" cy="13384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8" name="テキスト ボックス 7"/>
          <p:cNvSpPr txBox="1"/>
          <p:nvPr/>
        </p:nvSpPr>
        <p:spPr>
          <a:xfrm>
            <a:off x="8316416" y="2924944"/>
            <a:ext cx="400110" cy="1821974"/>
          </a:xfrm>
          <a:prstGeom prst="rect">
            <a:avLst/>
          </a:prstGeom>
          <a:noFill/>
          <a:ln>
            <a:solidFill>
              <a:schemeClr val="tx2"/>
            </a:solidFill>
          </a:ln>
        </p:spPr>
        <p:txBody>
          <a:bodyPr vert="eaVert" wrap="none" rtlCol="0">
            <a:spAutoFit/>
          </a:bodyPr>
          <a:lstStyle/>
          <a:p>
            <a:pPr fontAlgn="auto">
              <a:spcBef>
                <a:spcPts val="0"/>
              </a:spcBef>
              <a:spcAft>
                <a:spcPts val="0"/>
              </a:spcAft>
            </a:pPr>
            <a:r>
              <a:rPr lang="ja-JP" altLang="en-US" sz="1400" b="1" dirty="0" smtClean="0">
                <a:solidFill>
                  <a:prstClr val="black"/>
                </a:solidFill>
                <a:latin typeface="Calibri"/>
                <a:ea typeface="ＭＳ Ｐゴシック"/>
              </a:rPr>
              <a:t>興味・関心・得意なこと</a:t>
            </a:r>
            <a:endParaRPr lang="ja-JP" altLang="en-US" sz="1400" b="1" dirty="0">
              <a:solidFill>
                <a:prstClr val="black"/>
              </a:solidFill>
              <a:latin typeface="Calibri"/>
              <a:ea typeface="ＭＳ Ｐゴシック"/>
            </a:endParaRPr>
          </a:p>
        </p:txBody>
      </p:sp>
      <p:sp>
        <p:nvSpPr>
          <p:cNvPr id="13" name="右矢印 12"/>
          <p:cNvSpPr/>
          <p:nvPr/>
        </p:nvSpPr>
        <p:spPr>
          <a:xfrm>
            <a:off x="323530" y="2996952"/>
            <a:ext cx="4896544" cy="576064"/>
          </a:xfrm>
          <a:prstGeom prst="rightArrow">
            <a:avLst/>
          </a:prstGeom>
          <a:solidFill>
            <a:srgbClr val="E5F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b="1" dirty="0" smtClean="0">
                <a:solidFill>
                  <a:srgbClr val="4F81BD">
                    <a:lumMod val="50000"/>
                  </a:srgbClr>
                </a:solidFill>
              </a:rPr>
              <a:t>児　童　期</a:t>
            </a:r>
            <a:endParaRPr lang="ja-JP" altLang="en-US" sz="1800" b="1" dirty="0">
              <a:solidFill>
                <a:srgbClr val="4F81BD">
                  <a:lumMod val="50000"/>
                </a:srgbClr>
              </a:solidFill>
            </a:endParaRPr>
          </a:p>
        </p:txBody>
      </p:sp>
      <p:sp>
        <p:nvSpPr>
          <p:cNvPr id="14" name="テキスト ボックス 13"/>
          <p:cNvSpPr txBox="1"/>
          <p:nvPr/>
        </p:nvSpPr>
        <p:spPr>
          <a:xfrm>
            <a:off x="251520" y="4941168"/>
            <a:ext cx="864096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auto">
              <a:spcBef>
                <a:spcPts val="0"/>
              </a:spcBef>
              <a:spcAft>
                <a:spcPts val="0"/>
              </a:spcAft>
            </a:pPr>
            <a:r>
              <a:rPr lang="ja-JP" altLang="en-US" sz="1800" dirty="0" smtClean="0">
                <a:solidFill>
                  <a:prstClr val="black"/>
                </a:solidFill>
                <a:latin typeface="ＭＳ Ｐゴシック"/>
              </a:rPr>
              <a:t>◎幼い年齢であるほどに、興味・関心や得意なことは見つかっていません。</a:t>
            </a:r>
            <a:endParaRPr lang="en-US" altLang="ja-JP" sz="1800" dirty="0" smtClean="0">
              <a:solidFill>
                <a:prstClr val="black"/>
              </a:solidFill>
              <a:latin typeface="ＭＳ Ｐゴシック"/>
            </a:endParaRPr>
          </a:p>
          <a:p>
            <a:pPr fontAlgn="auto">
              <a:spcBef>
                <a:spcPts val="0"/>
              </a:spcBef>
              <a:spcAft>
                <a:spcPts val="0"/>
              </a:spcAft>
            </a:pPr>
            <a:r>
              <a:rPr lang="ja-JP" altLang="en-US" sz="1800" dirty="0" smtClean="0">
                <a:solidFill>
                  <a:prstClr val="black"/>
                </a:solidFill>
                <a:latin typeface="ＭＳ Ｐゴシック"/>
              </a:rPr>
              <a:t>◎児童期の支援は子どもの興味や関心が広がるような適切なアプローチが大切です。</a:t>
            </a:r>
            <a:endParaRPr lang="en-US" altLang="ja-JP" sz="1800" dirty="0" smtClean="0">
              <a:solidFill>
                <a:prstClr val="black"/>
              </a:solidFill>
              <a:latin typeface="ＭＳ Ｐゴシック"/>
            </a:endParaRPr>
          </a:p>
          <a:p>
            <a:pPr fontAlgn="auto">
              <a:spcBef>
                <a:spcPts val="0"/>
              </a:spcBef>
              <a:spcAft>
                <a:spcPts val="0"/>
              </a:spcAft>
            </a:pPr>
            <a:r>
              <a:rPr lang="ja-JP" altLang="en-US" sz="1800" dirty="0" smtClean="0">
                <a:ln w="1905"/>
                <a:solidFill>
                  <a:prstClr val="black"/>
                </a:solidFill>
                <a:latin typeface="ＭＳ Ｐゴシック"/>
              </a:rPr>
              <a:t>◎関心がありそうに見えることが、決して好きなわけでも、得意なわけでもないことがあるということを、特に児童期の支援では理解しておかなければなりません。</a:t>
            </a:r>
            <a:endParaRPr lang="en-US" altLang="ja-JP" sz="1800" dirty="0" smtClean="0">
              <a:solidFill>
                <a:prstClr val="black"/>
              </a:solidFill>
              <a:latin typeface="ＭＳ Ｐゴシック"/>
            </a:endParaRPr>
          </a:p>
          <a:p>
            <a:pPr fontAlgn="auto">
              <a:spcBef>
                <a:spcPts val="0"/>
              </a:spcBef>
              <a:spcAft>
                <a:spcPts val="0"/>
              </a:spcAft>
            </a:pPr>
            <a:r>
              <a:rPr lang="ja-JP" altLang="en-US" sz="1800" dirty="0" smtClean="0">
                <a:solidFill>
                  <a:prstClr val="black"/>
                </a:solidFill>
                <a:latin typeface="ＭＳ Ｐゴシック"/>
              </a:rPr>
              <a:t>◎発達段階に関する定期的な評価と、子どもの良いところを見つけるために、どのような課題がきっかけとなり、どのような経験を重ねるかを常に再評価していくことを重要です。</a:t>
            </a:r>
            <a:endParaRPr lang="ja-JP" altLang="en-US" sz="1800" dirty="0">
              <a:solidFill>
                <a:prstClr val="black"/>
              </a:solidFill>
              <a:latin typeface="ＭＳ Ｐゴシック"/>
            </a:endParaRPr>
          </a:p>
        </p:txBody>
      </p:sp>
      <p:sp>
        <p:nvSpPr>
          <p:cNvPr id="17" name="二等辺三角形 16"/>
          <p:cNvSpPr/>
          <p:nvPr/>
        </p:nvSpPr>
        <p:spPr>
          <a:xfrm>
            <a:off x="395536" y="3429000"/>
            <a:ext cx="7416824" cy="1346448"/>
          </a:xfrm>
          <a:prstGeom prst="triangle">
            <a:avLst>
              <a:gd name="adj" fmla="val 9981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8" name="涙形 17"/>
          <p:cNvSpPr/>
          <p:nvPr/>
        </p:nvSpPr>
        <p:spPr>
          <a:xfrm>
            <a:off x="6012164" y="3429000"/>
            <a:ext cx="1800201" cy="1331828"/>
          </a:xfrm>
          <a:prstGeom prst="teardrop">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20" name="円/楕円 19"/>
          <p:cNvSpPr/>
          <p:nvPr/>
        </p:nvSpPr>
        <p:spPr>
          <a:xfrm>
            <a:off x="5724147" y="3429000"/>
            <a:ext cx="2059439" cy="98640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21" name="涙形 20"/>
          <p:cNvSpPr/>
          <p:nvPr/>
        </p:nvSpPr>
        <p:spPr>
          <a:xfrm rot="4484643">
            <a:off x="5710005" y="2687499"/>
            <a:ext cx="426315" cy="2182926"/>
          </a:xfrm>
          <a:prstGeom prst="teardrop">
            <a:avLst>
              <a:gd name="adj" fmla="val 183889"/>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22" name="テキスト ボックス 21"/>
          <p:cNvSpPr txBox="1"/>
          <p:nvPr/>
        </p:nvSpPr>
        <p:spPr>
          <a:xfrm>
            <a:off x="4788024" y="3645031"/>
            <a:ext cx="466474" cy="586699"/>
          </a:xfrm>
          <a:prstGeom prst="rect">
            <a:avLst/>
          </a:prstGeom>
          <a:solidFill>
            <a:schemeClr val="accent5">
              <a:lumMod val="40000"/>
              <a:lumOff val="60000"/>
            </a:schemeClr>
          </a:solidFill>
          <a:ln>
            <a:solidFill>
              <a:schemeClr val="tx2"/>
            </a:solidFill>
          </a:ln>
        </p:spPr>
        <p:txBody>
          <a:bodyPr vert="eaVert" wrap="none" rtlCol="0">
            <a:spAutoFit/>
          </a:bodyPr>
          <a:lstStyle/>
          <a:p>
            <a:pPr fontAlgn="auto">
              <a:spcBef>
                <a:spcPts val="0"/>
              </a:spcBef>
              <a:spcAft>
                <a:spcPts val="0"/>
              </a:spcAft>
            </a:pPr>
            <a:r>
              <a:rPr lang="en-US" altLang="ja-JP" sz="1800" b="1" dirty="0" smtClean="0">
                <a:solidFill>
                  <a:prstClr val="black"/>
                </a:solidFill>
                <a:latin typeface="Calibri"/>
                <a:ea typeface="ＭＳ Ｐゴシック"/>
              </a:rPr>
              <a:t>18</a:t>
            </a:r>
            <a:r>
              <a:rPr lang="ja-JP" altLang="en-US" sz="1800" b="1" dirty="0" smtClean="0">
                <a:solidFill>
                  <a:prstClr val="black"/>
                </a:solidFill>
                <a:latin typeface="Calibri"/>
                <a:ea typeface="ＭＳ Ｐゴシック"/>
              </a:rPr>
              <a:t>歳</a:t>
            </a:r>
            <a:endParaRPr lang="ja-JP" altLang="en-US" sz="1800" b="1" dirty="0">
              <a:solidFill>
                <a:prstClr val="black"/>
              </a:solidFill>
              <a:latin typeface="Calibri"/>
              <a:ea typeface="ＭＳ Ｐゴシック"/>
            </a:endParaRPr>
          </a:p>
        </p:txBody>
      </p:sp>
      <p:sp>
        <p:nvSpPr>
          <p:cNvPr id="23" name="テキスト ボックス 22"/>
          <p:cNvSpPr txBox="1"/>
          <p:nvPr/>
        </p:nvSpPr>
        <p:spPr>
          <a:xfrm>
            <a:off x="2411769" y="4005064"/>
            <a:ext cx="461665" cy="547586"/>
          </a:xfrm>
          <a:prstGeom prst="rect">
            <a:avLst/>
          </a:prstGeom>
          <a:solidFill>
            <a:schemeClr val="accent5">
              <a:lumMod val="40000"/>
              <a:lumOff val="60000"/>
            </a:schemeClr>
          </a:solidFill>
          <a:ln>
            <a:solidFill>
              <a:schemeClr val="tx2"/>
            </a:solidFill>
          </a:ln>
        </p:spPr>
        <p:txBody>
          <a:bodyPr vert="eaVert" wrap="none" rtlCol="0">
            <a:spAutoFit/>
          </a:bodyPr>
          <a:lstStyle/>
          <a:p>
            <a:pPr fontAlgn="auto">
              <a:spcBef>
                <a:spcPts val="0"/>
              </a:spcBef>
              <a:spcAft>
                <a:spcPts val="0"/>
              </a:spcAft>
            </a:pPr>
            <a:r>
              <a:rPr lang="ja-JP" altLang="en-US" sz="1800" b="1" dirty="0" smtClean="0">
                <a:solidFill>
                  <a:prstClr val="black"/>
                </a:solidFill>
                <a:latin typeface="Calibri"/>
                <a:ea typeface="ＭＳ Ｐゴシック"/>
              </a:rPr>
              <a:t>就学</a:t>
            </a:r>
            <a:endParaRPr lang="ja-JP" altLang="en-US" sz="1800" b="1" dirty="0">
              <a:solidFill>
                <a:prstClr val="black"/>
              </a:solidFill>
              <a:latin typeface="Calibri"/>
              <a:ea typeface="ＭＳ Ｐゴシック"/>
            </a:endParaRPr>
          </a:p>
        </p:txBody>
      </p:sp>
      <p:sp>
        <p:nvSpPr>
          <p:cNvPr id="24" name="テキスト ボックス 23"/>
          <p:cNvSpPr txBox="1"/>
          <p:nvPr/>
        </p:nvSpPr>
        <p:spPr>
          <a:xfrm>
            <a:off x="323529" y="4149080"/>
            <a:ext cx="461665" cy="547586"/>
          </a:xfrm>
          <a:prstGeom prst="rect">
            <a:avLst/>
          </a:prstGeom>
          <a:noFill/>
          <a:ln>
            <a:solidFill>
              <a:schemeClr val="tx2"/>
            </a:solidFill>
          </a:ln>
        </p:spPr>
        <p:txBody>
          <a:bodyPr vert="eaVert" wrap="none" rtlCol="0">
            <a:spAutoFit/>
          </a:bodyPr>
          <a:lstStyle/>
          <a:p>
            <a:pPr fontAlgn="auto">
              <a:spcBef>
                <a:spcPts val="0"/>
              </a:spcBef>
              <a:spcAft>
                <a:spcPts val="0"/>
              </a:spcAft>
            </a:pPr>
            <a:r>
              <a:rPr lang="ja-JP" altLang="en-US" sz="1800" b="1" dirty="0" smtClean="0">
                <a:solidFill>
                  <a:prstClr val="black"/>
                </a:solidFill>
                <a:latin typeface="Calibri"/>
                <a:ea typeface="ＭＳ Ｐゴシック"/>
              </a:rPr>
              <a:t>誕生</a:t>
            </a:r>
            <a:endParaRPr lang="ja-JP" altLang="en-US" sz="1800" b="1" dirty="0">
              <a:solidFill>
                <a:prstClr val="black"/>
              </a:solidFill>
              <a:latin typeface="Calibri"/>
              <a:ea typeface="ＭＳ Ｐゴシック"/>
            </a:endParaRPr>
          </a:p>
        </p:txBody>
      </p:sp>
      <p:sp>
        <p:nvSpPr>
          <p:cNvPr id="16" name="テキスト ボックス 15"/>
          <p:cNvSpPr txBox="1"/>
          <p:nvPr/>
        </p:nvSpPr>
        <p:spPr>
          <a:xfrm>
            <a:off x="179512" y="0"/>
            <a:ext cx="7957628"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Ⅲ</a:t>
            </a:r>
            <a:r>
              <a:rPr lang="ja-JP" altLang="en-US" sz="2000" b="1" dirty="0" err="1" smtClean="0">
                <a:solidFill>
                  <a:prstClr val="white"/>
                </a:solidFill>
              </a:rPr>
              <a:t>．</a:t>
            </a:r>
            <a:r>
              <a:rPr lang="ja-JP" altLang="en-US" sz="2000" b="1" dirty="0" smtClean="0">
                <a:solidFill>
                  <a:prstClr val="white"/>
                </a:solidFill>
              </a:rPr>
              <a:t>児童期の個別支援計画の作成におけるアセスメント～ニーズの把握</a:t>
            </a:r>
            <a:endParaRPr lang="ja-JP" altLang="en-US" sz="2000" b="1" dirty="0">
              <a:solidFill>
                <a:prstClr val="white"/>
              </a:solidFill>
            </a:endParaRPr>
          </a:p>
        </p:txBody>
      </p:sp>
      <p:sp>
        <p:nvSpPr>
          <p:cNvPr id="19"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113</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9347452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0114"/>
            <a:ext cx="8491066" cy="619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0" y="6488668"/>
            <a:ext cx="9144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fontAlgn="auto">
              <a:spcBef>
                <a:spcPts val="0"/>
              </a:spcBef>
              <a:spcAft>
                <a:spcPts val="0"/>
              </a:spcAft>
            </a:pPr>
            <a:r>
              <a:rPr lang="ja-JP" altLang="en-US" sz="1800" b="1" dirty="0" smtClean="0">
                <a:solidFill>
                  <a:prstClr val="black"/>
                </a:solidFill>
              </a:rPr>
              <a:t>個別支援計画は様々な視点からアセスメントを重ねた結果であり、反映されたもの！</a:t>
            </a:r>
            <a:endParaRPr lang="ja-JP" altLang="en-US" sz="1800" b="1" dirty="0">
              <a:solidFill>
                <a:prstClr val="black"/>
              </a:solidFill>
            </a:endParaRPr>
          </a:p>
        </p:txBody>
      </p:sp>
      <p:sp>
        <p:nvSpPr>
          <p:cNvPr id="7" name="テキスト ボックス 6"/>
          <p:cNvSpPr txBox="1"/>
          <p:nvPr/>
        </p:nvSpPr>
        <p:spPr>
          <a:xfrm>
            <a:off x="179518" y="0"/>
            <a:ext cx="8260595"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Ⅲ</a:t>
            </a:r>
            <a:r>
              <a:rPr lang="ja-JP" altLang="en-US" sz="2000" b="1" dirty="0" err="1" smtClean="0">
                <a:solidFill>
                  <a:prstClr val="white"/>
                </a:solidFill>
              </a:rPr>
              <a:t>．</a:t>
            </a:r>
            <a:r>
              <a:rPr lang="ja-JP" altLang="en-US" sz="2000" b="1" dirty="0" smtClean="0">
                <a:solidFill>
                  <a:prstClr val="white"/>
                </a:solidFill>
              </a:rPr>
              <a:t>児童期の個別支援計画の作成におけるアセスメント～個別支援計画例</a:t>
            </a:r>
            <a:endParaRPr lang="ja-JP" altLang="en-US" sz="2000" b="1" dirty="0">
              <a:solidFill>
                <a:prstClr val="white"/>
              </a:solidFill>
            </a:endParaRPr>
          </a:p>
        </p:txBody>
      </p:sp>
      <p:sp>
        <p:nvSpPr>
          <p:cNvPr id="5"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114</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6620187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690" name="Group 154"/>
          <p:cNvGraphicFramePr>
            <a:graphicFrameLocks noGrp="1"/>
          </p:cNvGraphicFramePr>
          <p:nvPr>
            <p:ph idx="1"/>
          </p:nvPr>
        </p:nvGraphicFramePr>
        <p:xfrm>
          <a:off x="611560" y="2119409"/>
          <a:ext cx="8042030" cy="3562553"/>
        </p:xfrm>
        <a:graphic>
          <a:graphicData uri="http://schemas.openxmlformats.org/drawingml/2006/table">
            <a:tbl>
              <a:tblPr/>
              <a:tblGrid>
                <a:gridCol w="798198">
                  <a:extLst>
                    <a:ext uri="{9D8B030D-6E8A-4147-A177-3AD203B41FA5}">
                      <a16:colId xmlns="" xmlns:a16="http://schemas.microsoft.com/office/drawing/2014/main" val="20000"/>
                    </a:ext>
                  </a:extLst>
                </a:gridCol>
                <a:gridCol w="1462188">
                  <a:extLst>
                    <a:ext uri="{9D8B030D-6E8A-4147-A177-3AD203B41FA5}">
                      <a16:colId xmlns="" xmlns:a16="http://schemas.microsoft.com/office/drawing/2014/main" val="20001"/>
                    </a:ext>
                  </a:extLst>
                </a:gridCol>
                <a:gridCol w="2459133">
                  <a:extLst>
                    <a:ext uri="{9D8B030D-6E8A-4147-A177-3AD203B41FA5}">
                      <a16:colId xmlns="" xmlns:a16="http://schemas.microsoft.com/office/drawing/2014/main" val="20002"/>
                    </a:ext>
                  </a:extLst>
                </a:gridCol>
                <a:gridCol w="1462188">
                  <a:extLst>
                    <a:ext uri="{9D8B030D-6E8A-4147-A177-3AD203B41FA5}">
                      <a16:colId xmlns="" xmlns:a16="http://schemas.microsoft.com/office/drawing/2014/main" val="20003"/>
                    </a:ext>
                  </a:extLst>
                </a:gridCol>
                <a:gridCol w="1381193">
                  <a:extLst>
                    <a:ext uri="{9D8B030D-6E8A-4147-A177-3AD203B41FA5}">
                      <a16:colId xmlns="" xmlns:a16="http://schemas.microsoft.com/office/drawing/2014/main" val="20004"/>
                    </a:ext>
                  </a:extLst>
                </a:gridCol>
                <a:gridCol w="479130">
                  <a:extLst>
                    <a:ext uri="{9D8B030D-6E8A-4147-A177-3AD203B41FA5}">
                      <a16:colId xmlns="" xmlns:a16="http://schemas.microsoft.com/office/drawing/2014/main" val="20005"/>
                    </a:ext>
                  </a:extLst>
                </a:gridCol>
              </a:tblGrid>
              <a:tr h="406017">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○具体的な到達目標及び支援計画等</a:t>
                      </a:r>
                    </a:p>
                  </a:txBody>
                  <a:tcPr marL="84399" marR="84399" marT="45715" marB="45715" anchor="ctr" horzOverflow="overflow">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sng"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anchor="ctr" horzOverflow="overflow">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 xmlns:a16="http://schemas.microsoft.com/office/drawing/2014/main" val="10000"/>
                  </a:ext>
                </a:extLst>
              </a:tr>
              <a:tr h="6631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項  目　</a:t>
                      </a:r>
                    </a:p>
                  </a:txBody>
                  <a:tcPr marL="84399" marR="84399"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具体的な</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到達目標</a:t>
                      </a:r>
                    </a:p>
                  </a:txBody>
                  <a:tcPr marL="84399" marR="8439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支援内容</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（内容・留意点等）</a:t>
                      </a:r>
                    </a:p>
                  </a:txBody>
                  <a:tcPr marL="84399" marR="8439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支援期間</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（頻度・時間・期間等）</a:t>
                      </a:r>
                    </a:p>
                  </a:txBody>
                  <a:tcPr marL="84399" marR="8439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サービス提供機関</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（提供者・担当者等）</a:t>
                      </a:r>
                    </a:p>
                  </a:txBody>
                  <a:tcPr marL="84399" marR="84399"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優先順位</a:t>
                      </a:r>
                    </a:p>
                  </a:txBody>
                  <a:tcPr marL="84399" marR="84399"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extLst>
                  <a:ext uri="{0D108BD9-81ED-4DB2-BD59-A6C34878D82A}">
                    <a16:rowId xmlns="" xmlns:a16="http://schemas.microsoft.com/office/drawing/2014/main" val="10001"/>
                  </a:ext>
                </a:extLst>
              </a:tr>
              <a:tr h="7895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451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8451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399" marR="8439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50219" name="Rectangle 2786"/>
          <p:cNvSpPr>
            <a:spLocks noChangeArrowheads="1"/>
          </p:cNvSpPr>
          <p:nvPr/>
        </p:nvSpPr>
        <p:spPr bwMode="auto">
          <a:xfrm>
            <a:off x="755576" y="980766"/>
            <a:ext cx="7842738" cy="36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b="1" u="sng" dirty="0">
                <a:solidFill>
                  <a:srgbClr val="000000"/>
                </a:solidFill>
              </a:rPr>
              <a:t>利用者名　　　　　　　　　　　　　　</a:t>
            </a:r>
            <a:r>
              <a:rPr lang="ja-JP" altLang="en-US" sz="1600" b="1" dirty="0">
                <a:solidFill>
                  <a:srgbClr val="000000"/>
                </a:solidFill>
              </a:rPr>
              <a:t>　　　　　　　　　　　　　　　　　　</a:t>
            </a:r>
            <a:r>
              <a:rPr lang="ja-JP" altLang="en-US" sz="1400" b="1" u="sng" dirty="0">
                <a:solidFill>
                  <a:srgbClr val="000000"/>
                </a:solidFill>
              </a:rPr>
              <a:t>作成年月日：　　　　年　　月　　日　　</a:t>
            </a:r>
            <a:r>
              <a:rPr lang="ja-JP" altLang="en-US" sz="1400" b="1" dirty="0">
                <a:solidFill>
                  <a:srgbClr val="000000"/>
                </a:solidFill>
              </a:rPr>
              <a:t/>
            </a:r>
            <a:br>
              <a:rPr lang="ja-JP" altLang="en-US" sz="1400" b="1" dirty="0">
                <a:solidFill>
                  <a:srgbClr val="000000"/>
                </a:solidFill>
              </a:rPr>
            </a:br>
            <a:endParaRPr lang="ja-JP" altLang="en-US" sz="1400" b="1" dirty="0">
              <a:solidFill>
                <a:srgbClr val="000000"/>
              </a:solidFill>
            </a:endParaRPr>
          </a:p>
        </p:txBody>
      </p:sp>
      <p:graphicFrame>
        <p:nvGraphicFramePr>
          <p:cNvPr id="12" name="表 11"/>
          <p:cNvGraphicFramePr>
            <a:graphicFrameLocks noGrp="1"/>
          </p:cNvGraphicFramePr>
          <p:nvPr>
            <p:extLst/>
          </p:nvPr>
        </p:nvGraphicFramePr>
        <p:xfrm>
          <a:off x="1403651" y="1412776"/>
          <a:ext cx="7177454" cy="771502"/>
        </p:xfrm>
        <a:graphic>
          <a:graphicData uri="http://schemas.openxmlformats.org/drawingml/2006/table">
            <a:tbl>
              <a:tblPr/>
              <a:tblGrid>
                <a:gridCol w="1661597">
                  <a:extLst>
                    <a:ext uri="{9D8B030D-6E8A-4147-A177-3AD203B41FA5}">
                      <a16:colId xmlns="" xmlns:a16="http://schemas.microsoft.com/office/drawing/2014/main" val="20000"/>
                    </a:ext>
                  </a:extLst>
                </a:gridCol>
                <a:gridCol w="5515857">
                  <a:extLst>
                    <a:ext uri="{9D8B030D-6E8A-4147-A177-3AD203B41FA5}">
                      <a16:colId xmlns="" xmlns:a16="http://schemas.microsoft.com/office/drawing/2014/main" val="20001"/>
                    </a:ext>
                  </a:extLst>
                </a:gridCol>
              </a:tblGrid>
              <a:tr h="413668">
                <a:tc>
                  <a:txBody>
                    <a:bodyPr/>
                    <a:lstStyle/>
                    <a:p>
                      <a:r>
                        <a:rPr kumimoji="1" lang="ja-JP" altLang="en-US" sz="1200" dirty="0" smtClean="0"/>
                        <a:t>長期（内容、期間等）</a:t>
                      </a:r>
                      <a:endParaRPr kumimoji="1" lang="ja-JP" altLang="en-US" sz="1200" dirty="0"/>
                    </a:p>
                  </a:txBody>
                  <a:tcPr marL="84400" marR="84400"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p>
                  </a:txBody>
                  <a:tcPr marL="84400" marR="84400"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57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短期（内容、期間等）</a:t>
                      </a:r>
                    </a:p>
                  </a:txBody>
                  <a:tcPr marL="84400" marR="84400"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endParaRPr kumimoji="1" lang="ja-JP" altLang="en-US" sz="1200" dirty="0"/>
                    </a:p>
                  </a:txBody>
                  <a:tcPr marL="84400" marR="84400"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50233" name="Rectangle 2789"/>
          <p:cNvSpPr>
            <a:spLocks noChangeArrowheads="1"/>
          </p:cNvSpPr>
          <p:nvPr/>
        </p:nvSpPr>
        <p:spPr bwMode="auto">
          <a:xfrm>
            <a:off x="611560" y="5661248"/>
            <a:ext cx="8043497" cy="863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a:solidFill>
                  <a:srgbClr val="000000"/>
                </a:solidFill>
              </a:rPr>
              <a:t>総合的な支援方針</a:t>
            </a:r>
          </a:p>
        </p:txBody>
      </p:sp>
      <p:sp>
        <p:nvSpPr>
          <p:cNvPr id="50234" name="正方形/長方形 16"/>
          <p:cNvSpPr>
            <a:spLocks noChangeArrowheads="1"/>
          </p:cNvSpPr>
          <p:nvPr/>
        </p:nvSpPr>
        <p:spPr bwMode="auto">
          <a:xfrm>
            <a:off x="395555" y="1412814"/>
            <a:ext cx="954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pPr>
            <a:r>
              <a:rPr lang="ja-JP" altLang="en-US" sz="1200" dirty="0">
                <a:solidFill>
                  <a:srgbClr val="000000"/>
                </a:solidFill>
              </a:rPr>
              <a:t>○到達目標</a:t>
            </a:r>
          </a:p>
        </p:txBody>
      </p:sp>
      <p:sp>
        <p:nvSpPr>
          <p:cNvPr id="50235" name="Rectangle 2786"/>
          <p:cNvSpPr>
            <a:spLocks noChangeArrowheads="1"/>
          </p:cNvSpPr>
          <p:nvPr/>
        </p:nvSpPr>
        <p:spPr bwMode="auto">
          <a:xfrm>
            <a:off x="539552" y="6353213"/>
            <a:ext cx="842493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b"/>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dirty="0">
                <a:solidFill>
                  <a:srgbClr val="000000"/>
                </a:solidFill>
              </a:rPr>
              <a:t>平成　　　年　　　月　　　日　　　</a:t>
            </a:r>
            <a:r>
              <a:rPr lang="ja-JP" altLang="en-US" sz="1200" u="sng" dirty="0">
                <a:solidFill>
                  <a:srgbClr val="000000"/>
                </a:solidFill>
              </a:rPr>
              <a:t>利用者氏名　　　　　　　　　　　　　　　　　　</a:t>
            </a:r>
            <a:r>
              <a:rPr lang="ja-JP" altLang="en-US" sz="1200" dirty="0">
                <a:solidFill>
                  <a:srgbClr val="000000"/>
                </a:solidFill>
              </a:rPr>
              <a:t>印　　　</a:t>
            </a:r>
            <a:r>
              <a:rPr lang="ja-JP" altLang="en-US" sz="1200" u="sng" dirty="0">
                <a:solidFill>
                  <a:srgbClr val="000000"/>
                </a:solidFill>
              </a:rPr>
              <a:t>児童発達支援管理責任者　　　　　　　　　　　　　</a:t>
            </a:r>
            <a:r>
              <a:rPr lang="ja-JP" altLang="en-US" sz="1200" dirty="0" smtClean="0">
                <a:solidFill>
                  <a:srgbClr val="000000"/>
                </a:solidFill>
              </a:rPr>
              <a:t>印</a:t>
            </a:r>
            <a:r>
              <a:rPr lang="ja-JP" altLang="en-US" sz="1200" dirty="0">
                <a:solidFill>
                  <a:srgbClr val="000000"/>
                </a:solidFill>
              </a:rPr>
              <a:t>　　　　　　　　　　　</a:t>
            </a:r>
            <a:r>
              <a:rPr lang="ja-JP" altLang="en-US" sz="1200" b="1" dirty="0">
                <a:solidFill>
                  <a:srgbClr val="000000"/>
                </a:solidFill>
              </a:rPr>
              <a:t>　　　　　　　　　　　　　　　　　　　</a:t>
            </a:r>
            <a:r>
              <a:rPr lang="ja-JP" altLang="en-US" sz="1200" b="1" u="sng" dirty="0">
                <a:solidFill>
                  <a:srgbClr val="000000"/>
                </a:solidFill>
              </a:rPr>
              <a:t>　</a:t>
            </a:r>
            <a:endParaRPr lang="ja-JP" altLang="en-US" sz="1200" b="1" dirty="0">
              <a:solidFill>
                <a:srgbClr val="000000"/>
              </a:solidFill>
            </a:endParaRPr>
          </a:p>
        </p:txBody>
      </p:sp>
      <p:sp>
        <p:nvSpPr>
          <p:cNvPr id="13" name="角丸四角形吹き出し 12"/>
          <p:cNvSpPr/>
          <p:nvPr/>
        </p:nvSpPr>
        <p:spPr>
          <a:xfrm>
            <a:off x="5436096" y="3429000"/>
            <a:ext cx="3417820" cy="2088232"/>
          </a:xfrm>
          <a:prstGeom prst="wedgeRoundRectCallout">
            <a:avLst>
              <a:gd name="adj1" fmla="val -60347"/>
              <a:gd name="adj2" fmla="val -4750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200" b="1" dirty="0">
                <a:solidFill>
                  <a:srgbClr val="FF0000"/>
                </a:solidFill>
              </a:rPr>
              <a:t>到達目標に掲げた</a:t>
            </a:r>
            <a:r>
              <a:rPr lang="ja-JP" altLang="en-US" sz="1200" b="1" dirty="0" smtClean="0">
                <a:solidFill>
                  <a:srgbClr val="FF0000"/>
                </a:solidFill>
              </a:rPr>
              <a:t>子どもや家族等の</a:t>
            </a:r>
            <a:r>
              <a:rPr lang="ja-JP" altLang="en-US" sz="1200" b="1" dirty="0">
                <a:solidFill>
                  <a:srgbClr val="FF0000"/>
                </a:solidFill>
              </a:rPr>
              <a:t>様子になるよう、事業所がどのような「専門的な支援</a:t>
            </a:r>
            <a:r>
              <a:rPr lang="ja-JP" altLang="en-US" sz="1200" b="1" dirty="0" smtClean="0">
                <a:solidFill>
                  <a:srgbClr val="FF0000"/>
                </a:solidFill>
              </a:rPr>
              <a:t>」、工夫、配慮を</a:t>
            </a:r>
            <a:r>
              <a:rPr lang="ja-JP" altLang="en-US" sz="1200" b="1" dirty="0">
                <a:solidFill>
                  <a:srgbClr val="FF0000"/>
                </a:solidFill>
              </a:rPr>
              <a:t>行うのか</a:t>
            </a:r>
            <a:r>
              <a:rPr lang="ja-JP" altLang="en-US" sz="1200" b="1" dirty="0" smtClean="0">
                <a:solidFill>
                  <a:srgbClr val="FF0000"/>
                </a:solidFill>
              </a:rPr>
              <a:t>を具体的に記載。家族支援および地域支援の場合も具体的働きかけを記載　　</a:t>
            </a:r>
            <a:r>
              <a:rPr lang="en-US" altLang="ja-JP" sz="1200" b="1" u="sng" dirty="0" smtClean="0">
                <a:solidFill>
                  <a:srgbClr val="FF0000"/>
                </a:solidFill>
              </a:rPr>
              <a:t>【</a:t>
            </a:r>
            <a:r>
              <a:rPr lang="ja-JP" altLang="en-US" sz="1200" b="1" u="sng" dirty="0" smtClean="0">
                <a:solidFill>
                  <a:srgbClr val="FF0000"/>
                </a:solidFill>
              </a:rPr>
              <a:t>主語は事業所</a:t>
            </a:r>
            <a:r>
              <a:rPr lang="en-US" altLang="ja-JP" sz="1200" b="1" u="sng" dirty="0" smtClean="0">
                <a:solidFill>
                  <a:srgbClr val="FF0000"/>
                </a:solidFill>
              </a:rPr>
              <a:t>】</a:t>
            </a:r>
          </a:p>
          <a:p>
            <a:pPr fontAlgn="auto">
              <a:spcBef>
                <a:spcPts val="0"/>
              </a:spcBef>
              <a:spcAft>
                <a:spcPts val="0"/>
              </a:spcAft>
            </a:pPr>
            <a:endParaRPr lang="en-US" altLang="ja-JP" sz="1200" b="1" dirty="0" smtClean="0">
              <a:solidFill>
                <a:srgbClr val="FF0000"/>
              </a:solidFill>
            </a:endParaRPr>
          </a:p>
          <a:p>
            <a:pPr marL="182563" indent="-182563" fontAlgn="auto">
              <a:spcBef>
                <a:spcPts val="0"/>
              </a:spcBef>
              <a:spcAft>
                <a:spcPts val="0"/>
              </a:spcAft>
            </a:pPr>
            <a:r>
              <a:rPr lang="en-US" altLang="ja-JP" sz="1200" b="1" dirty="0" smtClean="0">
                <a:solidFill>
                  <a:srgbClr val="FF0000"/>
                </a:solidFill>
              </a:rPr>
              <a:t>※</a:t>
            </a:r>
            <a:r>
              <a:rPr lang="ja-JP" altLang="en-US" sz="1200" b="1" dirty="0" smtClean="0">
                <a:solidFill>
                  <a:srgbClr val="FF0000"/>
                </a:solidFill>
              </a:rPr>
              <a:t>　</a:t>
            </a:r>
            <a:r>
              <a:rPr lang="ja-JP" altLang="en-US" sz="1200" b="1" dirty="0">
                <a:solidFill>
                  <a:srgbClr val="FF0000"/>
                </a:solidFill>
              </a:rPr>
              <a:t>モニタリング</a:t>
            </a:r>
            <a:r>
              <a:rPr lang="ja-JP" altLang="en-US" sz="1200" b="1" dirty="0" smtClean="0">
                <a:solidFill>
                  <a:srgbClr val="FF0000"/>
                </a:solidFill>
              </a:rPr>
              <a:t>時に、事業所</a:t>
            </a:r>
            <a:r>
              <a:rPr lang="ja-JP" altLang="en-US" sz="1200" b="1" dirty="0">
                <a:solidFill>
                  <a:srgbClr val="FF0000"/>
                </a:solidFill>
              </a:rPr>
              <a:t>の支援</a:t>
            </a:r>
            <a:r>
              <a:rPr lang="ja-JP" altLang="en-US" sz="1200" b="1" dirty="0" smtClean="0">
                <a:solidFill>
                  <a:srgbClr val="FF0000"/>
                </a:solidFill>
              </a:rPr>
              <a:t>の質、力量が問われる⇒達成できなかった場合は子どもや家族、地域のせいではなく、事業所の目標設定や支援内容が悪かったと評価する</a:t>
            </a:r>
            <a:endParaRPr lang="ja-JP" altLang="en-US" sz="1200" b="1" dirty="0">
              <a:solidFill>
                <a:srgbClr val="FF0000"/>
              </a:solidFill>
            </a:endParaRPr>
          </a:p>
        </p:txBody>
      </p:sp>
      <p:sp>
        <p:nvSpPr>
          <p:cNvPr id="14" name="角丸四角形吹き出し 13"/>
          <p:cNvSpPr/>
          <p:nvPr/>
        </p:nvSpPr>
        <p:spPr>
          <a:xfrm>
            <a:off x="3059832" y="4581166"/>
            <a:ext cx="2099313" cy="945617"/>
          </a:xfrm>
          <a:prstGeom prst="wedgeRoundRectCallout">
            <a:avLst>
              <a:gd name="adj1" fmla="val -82464"/>
              <a:gd name="adj2" fmla="val -19034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200" b="1" dirty="0">
                <a:solidFill>
                  <a:srgbClr val="FF0000"/>
                </a:solidFill>
              </a:rPr>
              <a:t>言葉で発せられるニーズだけでなく</a:t>
            </a:r>
            <a:r>
              <a:rPr lang="ja-JP" altLang="en-US" sz="1200" b="1" dirty="0" smtClean="0">
                <a:solidFill>
                  <a:srgbClr val="FF0000"/>
                </a:solidFill>
              </a:rPr>
              <a:t>、子ども</a:t>
            </a:r>
            <a:r>
              <a:rPr lang="ja-JP" altLang="en-US" sz="1200" b="1" dirty="0">
                <a:solidFill>
                  <a:srgbClr val="FF0000"/>
                </a:solidFill>
              </a:rPr>
              <a:t>の成長に必要な「発達ニーズ」</a:t>
            </a:r>
            <a:r>
              <a:rPr lang="ja-JP" altLang="en-US" sz="1200" b="1" dirty="0" smtClean="0">
                <a:solidFill>
                  <a:srgbClr val="FF0000"/>
                </a:solidFill>
              </a:rPr>
              <a:t>も検討して目標を設定</a:t>
            </a:r>
            <a:endParaRPr lang="ja-JP" altLang="en-US" sz="1200" b="1" dirty="0">
              <a:solidFill>
                <a:srgbClr val="FF0000"/>
              </a:solidFill>
            </a:endParaRPr>
          </a:p>
        </p:txBody>
      </p:sp>
      <p:sp>
        <p:nvSpPr>
          <p:cNvPr id="15" name="角丸四角形吹き出し 14"/>
          <p:cNvSpPr/>
          <p:nvPr/>
        </p:nvSpPr>
        <p:spPr>
          <a:xfrm>
            <a:off x="3851939" y="1340768"/>
            <a:ext cx="5146013" cy="1083335"/>
          </a:xfrm>
          <a:prstGeom prst="wedgeRoundRectCallout">
            <a:avLst>
              <a:gd name="adj1" fmla="val -59106"/>
              <a:gd name="adj2" fmla="val -3154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fontAlgn="auto">
              <a:spcBef>
                <a:spcPts val="0"/>
              </a:spcBef>
              <a:spcAft>
                <a:spcPts val="0"/>
              </a:spcAft>
            </a:pPr>
            <a:endParaRPr lang="en-US" altLang="ja-JP" sz="1400" b="1" dirty="0">
              <a:solidFill>
                <a:srgbClr val="FF0000"/>
              </a:solidFill>
            </a:endParaRPr>
          </a:p>
        </p:txBody>
      </p:sp>
      <p:sp>
        <p:nvSpPr>
          <p:cNvPr id="16" name="角丸四角形吹き出し 15"/>
          <p:cNvSpPr/>
          <p:nvPr/>
        </p:nvSpPr>
        <p:spPr>
          <a:xfrm>
            <a:off x="2602443" y="5742025"/>
            <a:ext cx="6362046" cy="927373"/>
          </a:xfrm>
          <a:prstGeom prst="wedgeRoundRectCallout">
            <a:avLst>
              <a:gd name="adj1" fmla="val -57271"/>
              <a:gd name="adj2" fmla="val -4158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fontAlgn="auto">
              <a:spcBef>
                <a:spcPts val="0"/>
              </a:spcBef>
              <a:spcAft>
                <a:spcPts val="0"/>
              </a:spcAft>
            </a:pPr>
            <a:r>
              <a:rPr lang="ja-JP" altLang="en-US" sz="1200" b="1" dirty="0">
                <a:solidFill>
                  <a:srgbClr val="FF0000"/>
                </a:solidFill>
              </a:rPr>
              <a:t>◎事業所として、どの</a:t>
            </a:r>
            <a:r>
              <a:rPr lang="ja-JP" altLang="en-US" sz="1200" b="1" dirty="0" smtClean="0">
                <a:solidFill>
                  <a:srgbClr val="FF0000"/>
                </a:solidFill>
              </a:rPr>
              <a:t>ようなコンセプト</a:t>
            </a:r>
            <a:r>
              <a:rPr lang="ja-JP" altLang="en-US" sz="1200" b="1" dirty="0">
                <a:solidFill>
                  <a:srgbClr val="FF0000"/>
                </a:solidFill>
              </a:rPr>
              <a:t>で支援していくのかも含めて書けると</a:t>
            </a:r>
            <a:r>
              <a:rPr lang="ja-JP" altLang="en-US" sz="1200" b="1" dirty="0" smtClean="0">
                <a:solidFill>
                  <a:srgbClr val="FF0000"/>
                </a:solidFill>
              </a:rPr>
              <a:t>いい</a:t>
            </a:r>
            <a:endParaRPr lang="en-US" altLang="ja-JP" sz="1200" b="1" dirty="0">
              <a:solidFill>
                <a:srgbClr val="FF0000"/>
              </a:solidFill>
            </a:endParaRPr>
          </a:p>
          <a:p>
            <a:pPr fontAlgn="auto">
              <a:spcBef>
                <a:spcPts val="0"/>
              </a:spcBef>
              <a:spcAft>
                <a:spcPts val="0"/>
              </a:spcAft>
            </a:pPr>
            <a:r>
              <a:rPr lang="ja-JP" altLang="en-US" sz="1200" b="1" dirty="0" smtClean="0">
                <a:solidFill>
                  <a:srgbClr val="FF0000"/>
                </a:solidFill>
              </a:rPr>
              <a:t>　　（どのような子どもに育ってほしいのか、育てたいのかなど）</a:t>
            </a:r>
            <a:endParaRPr lang="en-US" altLang="ja-JP" sz="1200" b="1" dirty="0" smtClean="0">
              <a:solidFill>
                <a:srgbClr val="FF0000"/>
              </a:solidFill>
            </a:endParaRPr>
          </a:p>
          <a:p>
            <a:pPr fontAlgn="auto">
              <a:spcBef>
                <a:spcPts val="0"/>
              </a:spcBef>
              <a:spcAft>
                <a:spcPts val="0"/>
              </a:spcAft>
            </a:pPr>
            <a:r>
              <a:rPr lang="ja-JP" altLang="en-US" sz="1200" b="1" dirty="0" smtClean="0">
                <a:solidFill>
                  <a:srgbClr val="FF0000"/>
                </a:solidFill>
              </a:rPr>
              <a:t>◎全体の活動のねらいとの関係がわかるといい</a:t>
            </a:r>
            <a:endParaRPr lang="en-US" altLang="ja-JP" sz="1200" b="1" dirty="0" smtClean="0">
              <a:solidFill>
                <a:srgbClr val="FF0000"/>
              </a:solidFill>
            </a:endParaRPr>
          </a:p>
          <a:p>
            <a:pPr fontAlgn="auto">
              <a:spcBef>
                <a:spcPts val="0"/>
              </a:spcBef>
              <a:spcAft>
                <a:spcPts val="0"/>
              </a:spcAft>
            </a:pPr>
            <a:r>
              <a:rPr lang="ja-JP" altLang="en-US" sz="1200" b="1" dirty="0" smtClean="0">
                <a:solidFill>
                  <a:srgbClr val="FF0000"/>
                </a:solidFill>
              </a:rPr>
              <a:t>◎子ども</a:t>
            </a:r>
            <a:r>
              <a:rPr lang="ja-JP" altLang="en-US" sz="1200" b="1" dirty="0">
                <a:solidFill>
                  <a:srgbClr val="FF0000"/>
                </a:solidFill>
              </a:rPr>
              <a:t>の育ちにいいことがわかると</a:t>
            </a:r>
            <a:r>
              <a:rPr lang="ja-JP" altLang="en-US" sz="1200" b="1" dirty="0" smtClean="0">
                <a:solidFill>
                  <a:srgbClr val="FF0000"/>
                </a:solidFill>
              </a:rPr>
              <a:t>いい</a:t>
            </a:r>
            <a:endParaRPr lang="en-US" altLang="ja-JP" sz="1200" b="1" dirty="0">
              <a:solidFill>
                <a:srgbClr val="FF0000"/>
              </a:solidFill>
            </a:endParaRPr>
          </a:p>
          <a:p>
            <a:pPr fontAlgn="auto">
              <a:spcBef>
                <a:spcPts val="0"/>
              </a:spcBef>
              <a:spcAft>
                <a:spcPts val="0"/>
              </a:spcAft>
            </a:pPr>
            <a:r>
              <a:rPr lang="ja-JP" altLang="en-US" sz="1200" b="1" dirty="0">
                <a:solidFill>
                  <a:srgbClr val="FF0000"/>
                </a:solidFill>
              </a:rPr>
              <a:t>◎支援の見通し、イメージが持てるよう</a:t>
            </a:r>
            <a:r>
              <a:rPr lang="ja-JP" altLang="en-US" sz="1200" b="1" dirty="0" smtClean="0">
                <a:solidFill>
                  <a:srgbClr val="FF0000"/>
                </a:solidFill>
              </a:rPr>
              <a:t>に（</a:t>
            </a:r>
            <a:r>
              <a:rPr lang="en-US" altLang="ja-JP" sz="1200" b="1" dirty="0" smtClean="0">
                <a:solidFill>
                  <a:srgbClr val="FF0000"/>
                </a:solidFill>
              </a:rPr>
              <a:t>1</a:t>
            </a:r>
            <a:r>
              <a:rPr lang="ja-JP" altLang="en-US" sz="1200" b="1" dirty="0" smtClean="0">
                <a:solidFill>
                  <a:srgbClr val="FF0000"/>
                </a:solidFill>
              </a:rPr>
              <a:t>年ではない長いスパンでの見通しも含めて）</a:t>
            </a:r>
            <a:endParaRPr lang="ja-JP" altLang="en-US" sz="1200" b="1" dirty="0">
              <a:solidFill>
                <a:srgbClr val="FF0000"/>
              </a:solidFill>
            </a:endParaRPr>
          </a:p>
        </p:txBody>
      </p:sp>
      <p:sp>
        <p:nvSpPr>
          <p:cNvPr id="19" name="角丸四角形吹き出し 18"/>
          <p:cNvSpPr/>
          <p:nvPr/>
        </p:nvSpPr>
        <p:spPr>
          <a:xfrm>
            <a:off x="179512" y="3621554"/>
            <a:ext cx="2592288" cy="2104572"/>
          </a:xfrm>
          <a:prstGeom prst="wedgeRoundRectCallout">
            <a:avLst>
              <a:gd name="adj1" fmla="val -14903"/>
              <a:gd name="adj2" fmla="val -6698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fontAlgn="auto">
              <a:spcBef>
                <a:spcPts val="0"/>
              </a:spcBef>
              <a:spcAft>
                <a:spcPts val="0"/>
              </a:spcAft>
            </a:pPr>
            <a:r>
              <a:rPr lang="ja-JP" altLang="en-US" sz="1200" b="1" dirty="0" smtClean="0">
                <a:solidFill>
                  <a:srgbClr val="FF0000"/>
                </a:solidFill>
              </a:rPr>
              <a:t>・発達支援と家族支援と地域支援の割合は３：１：１を目安に設定。</a:t>
            </a:r>
            <a:endParaRPr lang="en-US" altLang="ja-JP" sz="1200" b="1" dirty="0" smtClean="0">
              <a:solidFill>
                <a:srgbClr val="FF0000"/>
              </a:solidFill>
            </a:endParaRPr>
          </a:p>
          <a:p>
            <a:pPr marL="93663" indent="-93663" fontAlgn="auto">
              <a:spcBef>
                <a:spcPts val="0"/>
              </a:spcBef>
              <a:spcAft>
                <a:spcPts val="0"/>
              </a:spcAft>
            </a:pPr>
            <a:r>
              <a:rPr lang="ja-JP" altLang="en-US" sz="1200" b="1" dirty="0" smtClean="0">
                <a:solidFill>
                  <a:srgbClr val="FF0000"/>
                </a:solidFill>
              </a:rPr>
              <a:t>　項目欄は、発達支援では発達の領域（運動、遊び・・・）で記載してもよい⇒アセスメントと直結</a:t>
            </a:r>
            <a:endParaRPr lang="en-US" altLang="ja-JP" sz="1200" b="1" dirty="0" smtClean="0">
              <a:solidFill>
                <a:srgbClr val="FF0000"/>
              </a:solidFill>
            </a:endParaRPr>
          </a:p>
          <a:p>
            <a:pPr marL="93663" indent="-93663" fontAlgn="auto">
              <a:spcBef>
                <a:spcPts val="0"/>
              </a:spcBef>
              <a:spcAft>
                <a:spcPts val="0"/>
              </a:spcAft>
            </a:pPr>
            <a:r>
              <a:rPr lang="ja-JP" altLang="en-US" sz="1200" b="1" dirty="0" smtClean="0">
                <a:solidFill>
                  <a:srgbClr val="FF0000"/>
                </a:solidFill>
              </a:rPr>
              <a:t>・「ニーズの整理票」で作成したニーズ</a:t>
            </a:r>
            <a:r>
              <a:rPr lang="ja-JP" altLang="en-US" sz="1200" b="1" dirty="0">
                <a:solidFill>
                  <a:srgbClr val="FF0000"/>
                </a:solidFill>
              </a:rPr>
              <a:t>、</a:t>
            </a:r>
            <a:r>
              <a:rPr lang="ja-JP" altLang="en-US" sz="1200" b="1" dirty="0" smtClean="0">
                <a:solidFill>
                  <a:srgbClr val="FF0000"/>
                </a:solidFill>
              </a:rPr>
              <a:t>発達課題等を書けるよう欄</a:t>
            </a:r>
            <a:r>
              <a:rPr lang="ja-JP" altLang="en-US" sz="1200" b="1" dirty="0">
                <a:solidFill>
                  <a:srgbClr val="FF0000"/>
                </a:solidFill>
              </a:rPr>
              <a:t>を追加</a:t>
            </a:r>
            <a:r>
              <a:rPr lang="ja-JP" altLang="en-US" sz="1200" b="1" dirty="0" smtClean="0">
                <a:solidFill>
                  <a:srgbClr val="FF0000"/>
                </a:solidFill>
              </a:rPr>
              <a:t>してもよい。</a:t>
            </a:r>
            <a:endParaRPr lang="en-US" altLang="ja-JP" sz="1200" b="1" dirty="0" smtClean="0">
              <a:solidFill>
                <a:srgbClr val="FF0000"/>
              </a:solidFill>
            </a:endParaRPr>
          </a:p>
          <a:p>
            <a:pPr marL="93663" indent="-93663" fontAlgn="auto">
              <a:spcBef>
                <a:spcPts val="0"/>
              </a:spcBef>
              <a:spcAft>
                <a:spcPts val="0"/>
              </a:spcAft>
            </a:pPr>
            <a:r>
              <a:rPr lang="ja-JP" altLang="en-US" sz="1200" b="1" dirty="0" smtClean="0">
                <a:solidFill>
                  <a:srgbClr val="FF0000"/>
                </a:solidFill>
              </a:rPr>
              <a:t>・ガイドラインの支援項目を意識するとよい（前頁のように表記も）</a:t>
            </a:r>
            <a:endParaRPr lang="ja-JP" altLang="en-US" sz="1200" b="1" dirty="0">
              <a:solidFill>
                <a:srgbClr val="FF0000"/>
              </a:solidFill>
            </a:endParaRPr>
          </a:p>
        </p:txBody>
      </p:sp>
      <p:sp>
        <p:nvSpPr>
          <p:cNvPr id="18" name="Rectangle 2786"/>
          <p:cNvSpPr>
            <a:spLocks noChangeArrowheads="1"/>
          </p:cNvSpPr>
          <p:nvPr/>
        </p:nvSpPr>
        <p:spPr bwMode="auto">
          <a:xfrm>
            <a:off x="755576" y="404664"/>
            <a:ext cx="7378050" cy="53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b="1" u="sng" dirty="0" smtClean="0">
                <a:solidFill>
                  <a:srgbClr val="000000"/>
                </a:solidFill>
              </a:rPr>
              <a:t>個別</a:t>
            </a:r>
            <a:r>
              <a:rPr lang="ja-JP" altLang="en-US" sz="2800" b="1" u="sng" dirty="0">
                <a:solidFill>
                  <a:srgbClr val="000000"/>
                </a:solidFill>
              </a:rPr>
              <a:t>支援</a:t>
            </a:r>
            <a:r>
              <a:rPr lang="ja-JP" altLang="en-US" sz="2800" b="1" u="sng" dirty="0" smtClean="0">
                <a:solidFill>
                  <a:srgbClr val="000000"/>
                </a:solidFill>
              </a:rPr>
              <a:t>計画作成時の留意点（例）</a:t>
            </a:r>
            <a:endParaRPr lang="ja-JP" altLang="en-US" sz="2800" b="1" u="sng" dirty="0">
              <a:solidFill>
                <a:srgbClr val="000000"/>
              </a:solidFill>
            </a:endParaRPr>
          </a:p>
        </p:txBody>
      </p:sp>
      <p:sp>
        <p:nvSpPr>
          <p:cNvPr id="20" name="角丸四角形吹き出し 19"/>
          <p:cNvSpPr/>
          <p:nvPr/>
        </p:nvSpPr>
        <p:spPr>
          <a:xfrm>
            <a:off x="3851926" y="1340769"/>
            <a:ext cx="5112568" cy="1099037"/>
          </a:xfrm>
          <a:prstGeom prst="wedgeRoundRectCallout">
            <a:avLst>
              <a:gd name="adj1" fmla="val -59347"/>
              <a:gd name="adj2" fmla="val 799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fontAlgn="auto">
              <a:spcBef>
                <a:spcPts val="0"/>
              </a:spcBef>
              <a:spcAft>
                <a:spcPts val="0"/>
              </a:spcAft>
            </a:pPr>
            <a:r>
              <a:rPr lang="ja-JP" altLang="en-US" sz="1300" b="1" dirty="0">
                <a:solidFill>
                  <a:srgbClr val="FF0000"/>
                </a:solidFill>
              </a:rPr>
              <a:t>◎どのような子どもに育ってほしいかを保護者</a:t>
            </a:r>
            <a:r>
              <a:rPr lang="ja-JP" altLang="en-US" sz="1300" b="1" dirty="0" smtClean="0">
                <a:solidFill>
                  <a:srgbClr val="FF0000"/>
                </a:solidFill>
              </a:rPr>
              <a:t>と</a:t>
            </a:r>
            <a:r>
              <a:rPr lang="ja-JP" altLang="en-US" sz="1300" b="1" dirty="0">
                <a:solidFill>
                  <a:srgbClr val="FF0000"/>
                </a:solidFill>
              </a:rPr>
              <a:t>ともに</a:t>
            </a:r>
            <a:endParaRPr lang="en-US" altLang="ja-JP" sz="1300" b="1" dirty="0">
              <a:solidFill>
                <a:srgbClr val="FF0000"/>
              </a:solidFill>
            </a:endParaRPr>
          </a:p>
          <a:p>
            <a:pPr indent="-180975" fontAlgn="auto">
              <a:spcBef>
                <a:spcPts val="0"/>
              </a:spcBef>
              <a:spcAft>
                <a:spcPts val="0"/>
              </a:spcAft>
            </a:pPr>
            <a:r>
              <a:rPr lang="ja-JP" altLang="en-US" sz="1300" b="1" dirty="0">
                <a:solidFill>
                  <a:srgbClr val="FF0000"/>
                </a:solidFill>
              </a:rPr>
              <a:t>◎ワクワク、ドキドキ感のある計画になるように</a:t>
            </a:r>
            <a:r>
              <a:rPr lang="ja-JP" altLang="en-US" sz="1300" b="1" dirty="0" smtClean="0">
                <a:solidFill>
                  <a:srgbClr val="FF0000"/>
                </a:solidFill>
              </a:rPr>
              <a:t>本人とともに</a:t>
            </a:r>
            <a:endParaRPr lang="ja-JP" altLang="en-US" sz="1300" b="1" dirty="0">
              <a:solidFill>
                <a:srgbClr val="FF0000"/>
              </a:solidFill>
            </a:endParaRPr>
          </a:p>
          <a:p>
            <a:pPr indent="-180975" fontAlgn="auto">
              <a:spcBef>
                <a:spcPts val="0"/>
              </a:spcBef>
              <a:spcAft>
                <a:spcPts val="0"/>
              </a:spcAft>
            </a:pPr>
            <a:r>
              <a:rPr lang="ja-JP" altLang="en-US" sz="1300" b="1" dirty="0">
                <a:solidFill>
                  <a:srgbClr val="FF0000"/>
                </a:solidFill>
              </a:rPr>
              <a:t>◎具体的な到達目標とリンクさせることが必要</a:t>
            </a:r>
            <a:endParaRPr lang="en-US" altLang="ja-JP" sz="1300" b="1" dirty="0">
              <a:solidFill>
                <a:srgbClr val="FF0000"/>
              </a:solidFill>
            </a:endParaRPr>
          </a:p>
          <a:p>
            <a:pPr indent="-180975" fontAlgn="auto">
              <a:spcBef>
                <a:spcPts val="0"/>
              </a:spcBef>
              <a:spcAft>
                <a:spcPts val="0"/>
              </a:spcAft>
            </a:pPr>
            <a:r>
              <a:rPr lang="ja-JP" altLang="en-US" sz="1300" b="1" dirty="0">
                <a:solidFill>
                  <a:srgbClr val="FF0000"/>
                </a:solidFill>
              </a:rPr>
              <a:t>◎具体性は必要だが</a:t>
            </a:r>
            <a:r>
              <a:rPr lang="ja-JP" altLang="en-US" sz="1300" b="1" dirty="0" smtClean="0">
                <a:solidFill>
                  <a:srgbClr val="FF0000"/>
                </a:solidFill>
              </a:rPr>
              <a:t>、気持ちの在り方や育む力など緩やか</a:t>
            </a:r>
            <a:r>
              <a:rPr lang="ja-JP" altLang="en-US" sz="1300" b="1" dirty="0">
                <a:solidFill>
                  <a:srgbClr val="FF0000"/>
                </a:solidFill>
              </a:rPr>
              <a:t>な表現</a:t>
            </a:r>
            <a:r>
              <a:rPr lang="ja-JP" altLang="en-US" sz="1300" b="1" dirty="0" smtClean="0">
                <a:solidFill>
                  <a:srgbClr val="FF0000"/>
                </a:solidFill>
              </a:rPr>
              <a:t>も</a:t>
            </a:r>
            <a:endParaRPr lang="en-US" altLang="ja-JP" sz="1300" b="1" dirty="0" smtClean="0">
              <a:solidFill>
                <a:srgbClr val="FF0000"/>
              </a:solidFill>
            </a:endParaRPr>
          </a:p>
          <a:p>
            <a:pPr indent="-180975" fontAlgn="auto">
              <a:spcBef>
                <a:spcPts val="0"/>
              </a:spcBef>
              <a:spcAft>
                <a:spcPts val="0"/>
              </a:spcAft>
            </a:pPr>
            <a:r>
              <a:rPr lang="ja-JP" altLang="en-US" sz="1300" b="1" dirty="0" smtClean="0">
                <a:solidFill>
                  <a:srgbClr val="FF0000"/>
                </a:solidFill>
              </a:rPr>
              <a:t>◎長期目標は約</a:t>
            </a:r>
            <a:r>
              <a:rPr lang="ja-JP" altLang="en-US" sz="1300" b="1" dirty="0">
                <a:solidFill>
                  <a:srgbClr val="FF0000"/>
                </a:solidFill>
              </a:rPr>
              <a:t>１</a:t>
            </a:r>
            <a:r>
              <a:rPr lang="ja-JP" altLang="en-US" sz="1300" b="1" dirty="0" smtClean="0">
                <a:solidFill>
                  <a:srgbClr val="FF0000"/>
                </a:solidFill>
              </a:rPr>
              <a:t>年、短期目標は３～６か月で設定</a:t>
            </a:r>
            <a:endParaRPr lang="en-US" altLang="ja-JP" sz="1300" b="1" dirty="0">
              <a:solidFill>
                <a:srgbClr val="FF0000"/>
              </a:solidFill>
            </a:endParaRPr>
          </a:p>
        </p:txBody>
      </p:sp>
      <p:sp>
        <p:nvSpPr>
          <p:cNvPr id="2" name="角丸四角形吹き出し 1"/>
          <p:cNvSpPr/>
          <p:nvPr/>
        </p:nvSpPr>
        <p:spPr>
          <a:xfrm>
            <a:off x="3131840" y="3212983"/>
            <a:ext cx="1860362" cy="1193473"/>
          </a:xfrm>
          <a:prstGeom prst="wedgeRoundRectCallout">
            <a:avLst>
              <a:gd name="adj1" fmla="val -83821"/>
              <a:gd name="adj2" fmla="val -4899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200" b="1" dirty="0" smtClean="0">
                <a:solidFill>
                  <a:srgbClr val="FF0000"/>
                </a:solidFill>
              </a:rPr>
              <a:t>支援期間終了後（モニタリング時）に到達しているであろう「子どもや家族の</a:t>
            </a:r>
            <a:r>
              <a:rPr lang="ja-JP" altLang="en-US" sz="1200" b="1" dirty="0">
                <a:solidFill>
                  <a:srgbClr val="FF0000"/>
                </a:solidFill>
              </a:rPr>
              <a:t>様子</a:t>
            </a:r>
            <a:r>
              <a:rPr lang="ja-JP" altLang="en-US" sz="1200" b="1" dirty="0" smtClean="0">
                <a:solidFill>
                  <a:srgbClr val="FF0000"/>
                </a:solidFill>
              </a:rPr>
              <a:t>」</a:t>
            </a:r>
            <a:r>
              <a:rPr lang="ja-JP" altLang="en-US" sz="1200" b="1" dirty="0">
                <a:solidFill>
                  <a:srgbClr val="FF0000"/>
                </a:solidFill>
              </a:rPr>
              <a:t>を</a:t>
            </a:r>
            <a:r>
              <a:rPr lang="ja-JP" altLang="en-US" sz="1200" b="1" dirty="0" smtClean="0">
                <a:solidFill>
                  <a:srgbClr val="FF0000"/>
                </a:solidFill>
              </a:rPr>
              <a:t>記載</a:t>
            </a:r>
            <a:endParaRPr lang="en-US" altLang="ja-JP" sz="1200" b="1" dirty="0">
              <a:solidFill>
                <a:srgbClr val="FF0000"/>
              </a:solidFill>
            </a:endParaRPr>
          </a:p>
          <a:p>
            <a:pPr algn="ctr" fontAlgn="auto">
              <a:spcBef>
                <a:spcPts val="0"/>
              </a:spcBef>
              <a:spcAft>
                <a:spcPts val="0"/>
              </a:spcAft>
            </a:pPr>
            <a:r>
              <a:rPr lang="en-US" altLang="ja-JP" sz="1200" b="1" u="sng" dirty="0" smtClean="0">
                <a:solidFill>
                  <a:srgbClr val="FF0000"/>
                </a:solidFill>
              </a:rPr>
              <a:t>【</a:t>
            </a:r>
            <a:r>
              <a:rPr lang="ja-JP" altLang="en-US" sz="1200" b="1" u="sng" dirty="0" smtClean="0">
                <a:solidFill>
                  <a:srgbClr val="FF0000"/>
                </a:solidFill>
              </a:rPr>
              <a:t>主語は子ども・家族</a:t>
            </a:r>
            <a:r>
              <a:rPr lang="en-US" altLang="ja-JP" sz="1200" b="1" u="sng" dirty="0" smtClean="0">
                <a:solidFill>
                  <a:srgbClr val="FF0000"/>
                </a:solidFill>
              </a:rPr>
              <a:t>】</a:t>
            </a:r>
            <a:endParaRPr lang="ja-JP" altLang="en-US" sz="1200" b="1" spc="-100" dirty="0">
              <a:solidFill>
                <a:srgbClr val="FF0000"/>
              </a:solidFill>
            </a:endParaRPr>
          </a:p>
        </p:txBody>
      </p:sp>
      <p:sp>
        <p:nvSpPr>
          <p:cNvPr id="22" name="テキスト ボックス 21"/>
          <p:cNvSpPr txBox="1"/>
          <p:nvPr/>
        </p:nvSpPr>
        <p:spPr>
          <a:xfrm>
            <a:off x="179513" y="0"/>
            <a:ext cx="8002512"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Ⅲ</a:t>
            </a:r>
            <a:r>
              <a:rPr lang="ja-JP" altLang="en-US" sz="2000" b="1" dirty="0" err="1" smtClean="0">
                <a:solidFill>
                  <a:prstClr val="white"/>
                </a:solidFill>
              </a:rPr>
              <a:t>．</a:t>
            </a:r>
            <a:r>
              <a:rPr lang="ja-JP" altLang="en-US" sz="2000" b="1" dirty="0" smtClean="0">
                <a:solidFill>
                  <a:prstClr val="white"/>
                </a:solidFill>
              </a:rPr>
              <a:t>児童期の個別支援計画の作成におけるアセスメント～個別支援計画</a:t>
            </a:r>
            <a:endParaRPr lang="ja-JP" altLang="en-US" sz="2000" b="1" dirty="0">
              <a:solidFill>
                <a:prstClr val="white"/>
              </a:solidFill>
            </a:endParaRPr>
          </a:p>
        </p:txBody>
      </p:sp>
      <p:sp>
        <p:nvSpPr>
          <p:cNvPr id="17"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115</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83450320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88" y="548680"/>
            <a:ext cx="9039225" cy="630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23529" y="0"/>
            <a:ext cx="7128792"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fontAlgn="auto">
              <a:spcBef>
                <a:spcPts val="0"/>
              </a:spcBef>
              <a:spcAft>
                <a:spcPts val="0"/>
              </a:spcAft>
            </a:pPr>
            <a:r>
              <a:rPr lang="en-US" altLang="ja-JP" sz="2000" b="1" dirty="0" smtClean="0">
                <a:solidFill>
                  <a:prstClr val="white"/>
                </a:solidFill>
              </a:rPr>
              <a:t>Ⅳ</a:t>
            </a:r>
            <a:r>
              <a:rPr lang="ja-JP" altLang="en-US" sz="2000" b="1" dirty="0" err="1" smtClean="0">
                <a:solidFill>
                  <a:prstClr val="white"/>
                </a:solidFill>
              </a:rPr>
              <a:t>．</a:t>
            </a:r>
            <a:r>
              <a:rPr lang="ja-JP" altLang="en-US" sz="2000" b="1" dirty="0" smtClean="0">
                <a:solidFill>
                  <a:prstClr val="white"/>
                </a:solidFill>
              </a:rPr>
              <a:t>まとめ～児童期の支援におけるアセスメントのポイント</a:t>
            </a:r>
            <a:endParaRPr lang="ja-JP" altLang="en-US" sz="2000" b="1" dirty="0">
              <a:solidFill>
                <a:prstClr val="white"/>
              </a:solidFill>
            </a:endParaRPr>
          </a:p>
        </p:txBody>
      </p:sp>
      <p:sp>
        <p:nvSpPr>
          <p:cNvPr id="4"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116</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1088208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9" y="0"/>
            <a:ext cx="7128792"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fontAlgn="auto">
              <a:spcBef>
                <a:spcPts val="0"/>
              </a:spcBef>
              <a:spcAft>
                <a:spcPts val="0"/>
              </a:spcAft>
            </a:pPr>
            <a:r>
              <a:rPr lang="en-US" altLang="ja-JP" sz="2000" b="1" dirty="0" smtClean="0">
                <a:solidFill>
                  <a:prstClr val="white"/>
                </a:solidFill>
              </a:rPr>
              <a:t>Ⅳ</a:t>
            </a:r>
            <a:r>
              <a:rPr lang="ja-JP" altLang="en-US" sz="2000" b="1" dirty="0" err="1" smtClean="0">
                <a:solidFill>
                  <a:prstClr val="white"/>
                </a:solidFill>
              </a:rPr>
              <a:t>．</a:t>
            </a:r>
            <a:r>
              <a:rPr lang="ja-JP" altLang="en-US" sz="2000" b="1" dirty="0" smtClean="0">
                <a:solidFill>
                  <a:prstClr val="white"/>
                </a:solidFill>
              </a:rPr>
              <a:t>まとめ～児童期の支援におけるアセスメントのポイント</a:t>
            </a:r>
            <a:endParaRPr lang="ja-JP" altLang="en-US" sz="2000" b="1" dirty="0">
              <a:solidFill>
                <a:prstClr val="white"/>
              </a:solidFill>
            </a:endParaRPr>
          </a:p>
        </p:txBody>
      </p:sp>
      <p:sp>
        <p:nvSpPr>
          <p:cNvPr id="5" name="上カーブ矢印 4"/>
          <p:cNvSpPr/>
          <p:nvPr/>
        </p:nvSpPr>
        <p:spPr>
          <a:xfrm rot="19035593">
            <a:off x="359756" y="3273481"/>
            <a:ext cx="8562667" cy="1335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black"/>
              </a:solidFill>
            </a:endParaRPr>
          </a:p>
        </p:txBody>
      </p:sp>
      <p:pic>
        <p:nvPicPr>
          <p:cNvPr id="10" name="図 9" descr="20.gif"/>
          <p:cNvPicPr>
            <a:picLocks noChangeAspect="1"/>
          </p:cNvPicPr>
          <p:nvPr/>
        </p:nvPicPr>
        <p:blipFill>
          <a:blip r:embed="rId2" cstate="print"/>
          <a:stretch>
            <a:fillRect/>
          </a:stretch>
        </p:blipFill>
        <p:spPr>
          <a:xfrm>
            <a:off x="2051722" y="2204864"/>
            <a:ext cx="2341984" cy="2016708"/>
          </a:xfrm>
          <a:prstGeom prst="rect">
            <a:avLst/>
          </a:prstGeom>
        </p:spPr>
      </p:pic>
      <p:sp>
        <p:nvSpPr>
          <p:cNvPr id="11" name="円/楕円 10"/>
          <p:cNvSpPr/>
          <p:nvPr/>
        </p:nvSpPr>
        <p:spPr>
          <a:xfrm>
            <a:off x="467546" y="1052736"/>
            <a:ext cx="5904656" cy="4680520"/>
          </a:xfrm>
          <a:prstGeom prst="ellipse">
            <a:avLst/>
          </a:prstGeom>
          <a:solidFill>
            <a:srgbClr val="92B1D6">
              <a:alpha val="7843"/>
            </a:srgbClr>
          </a:solidFill>
        </p:spPr>
        <p:style>
          <a:lnRef idx="3">
            <a:schemeClr val="lt1"/>
          </a:lnRef>
          <a:fillRef idx="1">
            <a:schemeClr val="accent1"/>
          </a:fillRef>
          <a:effectRef idx="1">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2" name="角丸四角形 11"/>
          <p:cNvSpPr/>
          <p:nvPr/>
        </p:nvSpPr>
        <p:spPr>
          <a:xfrm>
            <a:off x="4067944" y="1196752"/>
            <a:ext cx="1944216" cy="5760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lang="ja-JP" altLang="en-US" sz="3600" dirty="0" smtClean="0">
                <a:solidFill>
                  <a:prstClr val="white"/>
                </a:solidFill>
              </a:rPr>
              <a:t>環境</a:t>
            </a:r>
            <a:endParaRPr lang="ja-JP" altLang="en-US" sz="3600" dirty="0">
              <a:solidFill>
                <a:prstClr val="white"/>
              </a:solidFill>
            </a:endParaRPr>
          </a:p>
        </p:txBody>
      </p:sp>
      <p:sp>
        <p:nvSpPr>
          <p:cNvPr id="13" name="右矢印 12"/>
          <p:cNvSpPr/>
          <p:nvPr/>
        </p:nvSpPr>
        <p:spPr>
          <a:xfrm rot="2333006">
            <a:off x="946484" y="1964037"/>
            <a:ext cx="2305363" cy="2748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4" name="右矢印 13"/>
          <p:cNvSpPr/>
          <p:nvPr/>
        </p:nvSpPr>
        <p:spPr>
          <a:xfrm rot="2333006">
            <a:off x="1999017" y="1766042"/>
            <a:ext cx="1435975" cy="2295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5" name="右矢印 14"/>
          <p:cNvSpPr/>
          <p:nvPr/>
        </p:nvSpPr>
        <p:spPr>
          <a:xfrm rot="714830">
            <a:off x="2211590" y="1285408"/>
            <a:ext cx="2123240" cy="27120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6" name="角丸四角形 15"/>
          <p:cNvSpPr/>
          <p:nvPr/>
        </p:nvSpPr>
        <p:spPr>
          <a:xfrm>
            <a:off x="539558" y="836712"/>
            <a:ext cx="2051720" cy="8640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ja-JP" altLang="en-US" dirty="0" smtClean="0">
                <a:solidFill>
                  <a:prstClr val="white"/>
                </a:solidFill>
              </a:rPr>
              <a:t>アセスメント</a:t>
            </a:r>
            <a:endParaRPr lang="ja-JP" altLang="en-US" sz="1800" dirty="0">
              <a:solidFill>
                <a:prstClr val="white"/>
              </a:solidFill>
            </a:endParaRPr>
          </a:p>
        </p:txBody>
      </p:sp>
      <p:sp>
        <p:nvSpPr>
          <p:cNvPr id="17" name="テキスト ボックス 16"/>
          <p:cNvSpPr txBox="1"/>
          <p:nvPr/>
        </p:nvSpPr>
        <p:spPr>
          <a:xfrm>
            <a:off x="5148064" y="5877310"/>
            <a:ext cx="3637534"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fontAlgn="auto">
              <a:spcBef>
                <a:spcPts val="0"/>
              </a:spcBef>
              <a:spcAft>
                <a:spcPts val="0"/>
              </a:spcAft>
            </a:pPr>
            <a:r>
              <a:rPr lang="ja-JP" altLang="en-US" sz="1800" dirty="0" smtClean="0">
                <a:solidFill>
                  <a:prstClr val="black"/>
                </a:solidFill>
              </a:rPr>
              <a:t>事業所の自己評価結果による</a:t>
            </a:r>
            <a:endParaRPr lang="en-US" altLang="ja-JP" sz="1800" dirty="0" smtClean="0">
              <a:solidFill>
                <a:prstClr val="black"/>
              </a:solidFill>
            </a:endParaRPr>
          </a:p>
          <a:p>
            <a:pPr fontAlgn="auto">
              <a:spcBef>
                <a:spcPts val="0"/>
              </a:spcBef>
              <a:spcAft>
                <a:spcPts val="0"/>
              </a:spcAft>
            </a:pPr>
            <a:r>
              <a:rPr lang="ja-JP" altLang="en-US" sz="1800" dirty="0" smtClean="0">
                <a:solidFill>
                  <a:prstClr val="black"/>
                </a:solidFill>
              </a:rPr>
              <a:t>児童発達支援の質の評価及び改善</a:t>
            </a:r>
            <a:endParaRPr lang="ja-JP" altLang="en-US" sz="1800" dirty="0">
              <a:solidFill>
                <a:prstClr val="black"/>
              </a:solidFill>
            </a:endParaRPr>
          </a:p>
        </p:txBody>
      </p:sp>
      <p:sp>
        <p:nvSpPr>
          <p:cNvPr id="18" name="上矢印 17"/>
          <p:cNvSpPr/>
          <p:nvPr/>
        </p:nvSpPr>
        <p:spPr>
          <a:xfrm rot="18609907">
            <a:off x="4908373" y="3941017"/>
            <a:ext cx="2376779" cy="1014913"/>
          </a:xfrm>
          <a:prstGeom prst="upArrow">
            <a:avLst>
              <a:gd name="adj1" fmla="val 43347"/>
              <a:gd name="adj2" fmla="val 66904"/>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endParaRPr lang="ja-JP" altLang="en-US" sz="1800">
              <a:solidFill>
                <a:prstClr val="black"/>
              </a:solidFill>
            </a:endParaRPr>
          </a:p>
        </p:txBody>
      </p:sp>
      <p:sp>
        <p:nvSpPr>
          <p:cNvPr id="19" name="星 6 18"/>
          <p:cNvSpPr/>
          <p:nvPr/>
        </p:nvSpPr>
        <p:spPr>
          <a:xfrm>
            <a:off x="6516216" y="4509120"/>
            <a:ext cx="2304256" cy="1296144"/>
          </a:xfrm>
          <a:prstGeom prst="star6">
            <a:avLst>
              <a:gd name="adj" fmla="val 37827"/>
              <a:gd name="hf" fmla="val 115470"/>
            </a:avLst>
          </a:prstGeom>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r>
              <a:rPr lang="ja-JP" altLang="en-US" sz="2400" b="1" dirty="0" smtClean="0">
                <a:solidFill>
                  <a:prstClr val="white"/>
                </a:solidFill>
              </a:rPr>
              <a:t>事業所</a:t>
            </a:r>
            <a:endParaRPr lang="ja-JP" altLang="en-US" sz="2400" b="1" dirty="0">
              <a:solidFill>
                <a:prstClr val="white"/>
              </a:solidFill>
            </a:endParaRPr>
          </a:p>
        </p:txBody>
      </p:sp>
      <p:sp>
        <p:nvSpPr>
          <p:cNvPr id="20" name="星 6 19"/>
          <p:cNvSpPr/>
          <p:nvPr/>
        </p:nvSpPr>
        <p:spPr>
          <a:xfrm>
            <a:off x="7812360" y="1772816"/>
            <a:ext cx="1080120" cy="576064"/>
          </a:xfrm>
          <a:prstGeom prst="star6">
            <a:avLst>
              <a:gd name="adj" fmla="val 37827"/>
              <a:gd name="hf" fmla="val 115470"/>
            </a:avLst>
          </a:prstGeom>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endParaRPr lang="ja-JP" altLang="en-US" sz="1800" dirty="0">
              <a:solidFill>
                <a:prstClr val="white"/>
              </a:solidFill>
            </a:endParaRPr>
          </a:p>
        </p:txBody>
      </p:sp>
      <p:sp>
        <p:nvSpPr>
          <p:cNvPr id="21" name="星 6 20"/>
          <p:cNvSpPr/>
          <p:nvPr/>
        </p:nvSpPr>
        <p:spPr>
          <a:xfrm>
            <a:off x="7668346" y="3212976"/>
            <a:ext cx="1224136" cy="792088"/>
          </a:xfrm>
          <a:prstGeom prst="star6">
            <a:avLst>
              <a:gd name="adj" fmla="val 37827"/>
              <a:gd name="hf" fmla="val 115470"/>
            </a:avLst>
          </a:prstGeom>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r>
              <a:rPr lang="ja-JP" altLang="en-US" sz="1800" b="1" dirty="0">
                <a:solidFill>
                  <a:prstClr val="white"/>
                </a:solidFill>
              </a:rPr>
              <a:t>事業所</a:t>
            </a:r>
          </a:p>
        </p:txBody>
      </p:sp>
      <p:sp>
        <p:nvSpPr>
          <p:cNvPr id="22" name="星 6 21"/>
          <p:cNvSpPr/>
          <p:nvPr/>
        </p:nvSpPr>
        <p:spPr>
          <a:xfrm>
            <a:off x="3203848" y="6093296"/>
            <a:ext cx="1080120" cy="576064"/>
          </a:xfrm>
          <a:prstGeom prst="star6">
            <a:avLst>
              <a:gd name="adj" fmla="val 37827"/>
              <a:gd name="hf" fmla="val 115470"/>
            </a:avLst>
          </a:prstGeom>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r>
              <a:rPr lang="ja-JP" altLang="en-US" sz="1600" b="1" dirty="0">
                <a:solidFill>
                  <a:prstClr val="white"/>
                </a:solidFill>
              </a:rPr>
              <a:t>事業所</a:t>
            </a:r>
          </a:p>
        </p:txBody>
      </p:sp>
      <p:sp>
        <p:nvSpPr>
          <p:cNvPr id="23" name="星 6 22"/>
          <p:cNvSpPr/>
          <p:nvPr/>
        </p:nvSpPr>
        <p:spPr>
          <a:xfrm>
            <a:off x="6876256" y="2564904"/>
            <a:ext cx="1080120" cy="576064"/>
          </a:xfrm>
          <a:prstGeom prst="star6">
            <a:avLst>
              <a:gd name="adj" fmla="val 37827"/>
              <a:gd name="hf" fmla="val 115470"/>
            </a:avLst>
          </a:prstGeom>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r>
              <a:rPr lang="ja-JP" altLang="en-US" sz="1600" b="1" dirty="0">
                <a:solidFill>
                  <a:prstClr val="white"/>
                </a:solidFill>
              </a:rPr>
              <a:t>事業所</a:t>
            </a:r>
          </a:p>
        </p:txBody>
      </p:sp>
      <p:sp>
        <p:nvSpPr>
          <p:cNvPr id="24" name="星 6 23"/>
          <p:cNvSpPr/>
          <p:nvPr/>
        </p:nvSpPr>
        <p:spPr>
          <a:xfrm>
            <a:off x="7740352" y="908720"/>
            <a:ext cx="1080120" cy="576064"/>
          </a:xfrm>
          <a:prstGeom prst="star6">
            <a:avLst>
              <a:gd name="adj" fmla="val 37827"/>
              <a:gd name="hf" fmla="val 115470"/>
            </a:avLst>
          </a:prstGeom>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endParaRPr lang="ja-JP" altLang="en-US" sz="1800" dirty="0">
              <a:solidFill>
                <a:prstClr val="white"/>
              </a:solidFill>
            </a:endParaRPr>
          </a:p>
        </p:txBody>
      </p:sp>
      <p:sp>
        <p:nvSpPr>
          <p:cNvPr id="26" name="テキスト ボックス 25"/>
          <p:cNvSpPr txBox="1"/>
          <p:nvPr/>
        </p:nvSpPr>
        <p:spPr>
          <a:xfrm>
            <a:off x="251541" y="2132894"/>
            <a:ext cx="1323439" cy="4340291"/>
          </a:xfrm>
          <a:prstGeom prst="rect">
            <a:avLst/>
          </a:prstGeom>
        </p:spPr>
        <p:style>
          <a:lnRef idx="1">
            <a:schemeClr val="accent3"/>
          </a:lnRef>
          <a:fillRef idx="2">
            <a:schemeClr val="accent3"/>
          </a:fillRef>
          <a:effectRef idx="1">
            <a:schemeClr val="accent3"/>
          </a:effectRef>
          <a:fontRef idx="minor">
            <a:schemeClr val="dk1"/>
          </a:fontRef>
        </p:style>
        <p:txBody>
          <a:bodyPr vert="eaVert" wrap="none" rtlCol="0">
            <a:spAutoFit/>
          </a:bodyPr>
          <a:lstStyle/>
          <a:p>
            <a:pPr fontAlgn="auto">
              <a:spcBef>
                <a:spcPts val="0"/>
              </a:spcBef>
              <a:spcAft>
                <a:spcPts val="0"/>
              </a:spcAft>
            </a:pPr>
            <a:r>
              <a:rPr lang="ja-JP" altLang="en-US" sz="1800" dirty="0" smtClean="0">
                <a:solidFill>
                  <a:prstClr val="black"/>
                </a:solidFill>
              </a:rPr>
              <a:t>保護者のニーズと子ども自身のニーズは</a:t>
            </a:r>
            <a:endParaRPr lang="en-US" altLang="ja-JP" sz="1800" dirty="0" smtClean="0">
              <a:solidFill>
                <a:prstClr val="black"/>
              </a:solidFill>
            </a:endParaRPr>
          </a:p>
          <a:p>
            <a:pPr fontAlgn="auto">
              <a:spcBef>
                <a:spcPts val="0"/>
              </a:spcBef>
              <a:spcAft>
                <a:spcPts val="0"/>
              </a:spcAft>
            </a:pPr>
            <a:r>
              <a:rPr lang="ja-JP" altLang="en-US" sz="1800" dirty="0" smtClean="0">
                <a:solidFill>
                  <a:prstClr val="black"/>
                </a:solidFill>
              </a:rPr>
              <a:t>　　　　　　必ずしも一致するわけではない。</a:t>
            </a:r>
            <a:endParaRPr lang="en-US" altLang="ja-JP" sz="1800" dirty="0" smtClean="0">
              <a:solidFill>
                <a:prstClr val="black"/>
              </a:solidFill>
            </a:endParaRPr>
          </a:p>
          <a:p>
            <a:pPr fontAlgn="auto">
              <a:spcBef>
                <a:spcPts val="0"/>
              </a:spcBef>
              <a:spcAft>
                <a:spcPts val="0"/>
              </a:spcAft>
            </a:pPr>
            <a:r>
              <a:rPr lang="ja-JP" altLang="en-US" sz="1800" dirty="0" smtClean="0">
                <a:solidFill>
                  <a:prstClr val="black"/>
                </a:solidFill>
              </a:rPr>
              <a:t>発達の段階にある子どものニーズは</a:t>
            </a:r>
            <a:endParaRPr lang="en-US" altLang="ja-JP" sz="1800" dirty="0" smtClean="0">
              <a:solidFill>
                <a:prstClr val="black"/>
              </a:solidFill>
            </a:endParaRPr>
          </a:p>
          <a:p>
            <a:pPr fontAlgn="auto">
              <a:spcBef>
                <a:spcPts val="0"/>
              </a:spcBef>
              <a:spcAft>
                <a:spcPts val="0"/>
              </a:spcAft>
            </a:pPr>
            <a:r>
              <a:rPr lang="ja-JP" altLang="en-US" sz="1800" dirty="0" smtClean="0">
                <a:solidFill>
                  <a:prstClr val="black"/>
                </a:solidFill>
              </a:rPr>
              <a:t>　　　　　　　　　　　　　　　　　　変化しやすい</a:t>
            </a:r>
            <a:r>
              <a:rPr lang="ja-JP" altLang="en-US" sz="2000" dirty="0" smtClean="0">
                <a:solidFill>
                  <a:prstClr val="black"/>
                </a:solidFill>
              </a:rPr>
              <a:t>。</a:t>
            </a:r>
            <a:endParaRPr lang="ja-JP" altLang="en-US" sz="2000" dirty="0">
              <a:solidFill>
                <a:prstClr val="black"/>
              </a:solidFill>
            </a:endParaRPr>
          </a:p>
        </p:txBody>
      </p:sp>
      <p:sp>
        <p:nvSpPr>
          <p:cNvPr id="2" name="円/楕円 1"/>
          <p:cNvSpPr/>
          <p:nvPr/>
        </p:nvSpPr>
        <p:spPr>
          <a:xfrm rot="2571754">
            <a:off x="5296538" y="2821374"/>
            <a:ext cx="504056" cy="216024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auto">
              <a:spcBef>
                <a:spcPts val="0"/>
              </a:spcBef>
              <a:spcAft>
                <a:spcPts val="0"/>
              </a:spcAft>
            </a:pPr>
            <a:r>
              <a:rPr lang="ja-JP" altLang="en-US" sz="1800" dirty="0" smtClean="0">
                <a:solidFill>
                  <a:prstClr val="white"/>
                </a:solidFill>
              </a:rPr>
              <a:t>子どもの育ち</a:t>
            </a:r>
            <a:endParaRPr lang="ja-JP" altLang="en-US" sz="1800" dirty="0">
              <a:solidFill>
                <a:prstClr val="white"/>
              </a:solidFill>
            </a:endParaRPr>
          </a:p>
        </p:txBody>
      </p:sp>
      <p:sp>
        <p:nvSpPr>
          <p:cNvPr id="25"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117</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8786584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995" y="2130601"/>
            <a:ext cx="8308615" cy="1470025"/>
          </a:xfrm>
        </p:spPr>
        <p:txBody>
          <a:bodyPr>
            <a:noAutofit/>
          </a:bodyPr>
          <a:lstStyle/>
          <a:p>
            <a:pPr algn="l"/>
            <a:r>
              <a:rPr lang="ja-JP" altLang="en-US" sz="3600" b="1" dirty="0" smtClean="0"/>
              <a:t>＜参考＞</a:t>
            </a:r>
            <a:r>
              <a:rPr lang="en-US" altLang="ja-JP" sz="3600" b="1" dirty="0" smtClean="0"/>
              <a:t/>
            </a:r>
            <a:br>
              <a:rPr lang="en-US" altLang="ja-JP" sz="3600" b="1" dirty="0" smtClean="0"/>
            </a:br>
            <a:r>
              <a:rPr lang="ja-JP" altLang="en-US" sz="3600" b="1" dirty="0" smtClean="0"/>
              <a:t>　　　　発達</a:t>
            </a:r>
            <a:r>
              <a:rPr lang="ja-JP" altLang="en-US" sz="3600" b="1" dirty="0"/>
              <a:t>障害児・者への支援に</a:t>
            </a:r>
            <a:r>
              <a:rPr lang="ja-JP" altLang="en-US" sz="3600" b="1" dirty="0" smtClean="0"/>
              <a:t>おける</a:t>
            </a:r>
            <a:r>
              <a:rPr lang="en-US" altLang="ja-JP" sz="3600" b="1" dirty="0" smtClean="0"/>
              <a:t/>
            </a:r>
            <a:br>
              <a:rPr lang="en-US" altLang="ja-JP" sz="3600" b="1" dirty="0" smtClean="0"/>
            </a:br>
            <a:r>
              <a:rPr lang="ja-JP" altLang="en-US" sz="3600" b="1" dirty="0" smtClean="0"/>
              <a:t>　　　　　　　　アセスメント</a:t>
            </a:r>
            <a:r>
              <a:rPr lang="ja-JP" altLang="en-US" sz="3600" b="1" dirty="0"/>
              <a:t>のポイント</a:t>
            </a:r>
            <a:r>
              <a:rPr lang="en-US" altLang="ja-JP" sz="3600" b="1" dirty="0"/>
              <a:t/>
            </a:r>
            <a:br>
              <a:rPr lang="en-US" altLang="ja-JP" sz="3600" b="1" dirty="0"/>
            </a:br>
            <a:endParaRPr kumimoji="1" lang="ja-JP" altLang="en-US" sz="3600"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118</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1140423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p:cNvGrpSpPr/>
          <p:nvPr/>
        </p:nvGrpSpPr>
        <p:grpSpPr>
          <a:xfrm>
            <a:off x="3837108" y="1299900"/>
            <a:ext cx="1959028" cy="1661050"/>
            <a:chOff x="5010196" y="584682"/>
            <a:chExt cx="1959028" cy="1692189"/>
          </a:xfrm>
          <a:gradFill flip="none" rotWithShape="1">
            <a:gsLst>
              <a:gs pos="0">
                <a:schemeClr val="bg1">
                  <a:lumMod val="9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grpSpPr>
        <p:sp>
          <p:nvSpPr>
            <p:cNvPr id="36" name="円/楕円 35"/>
            <p:cNvSpPr/>
            <p:nvPr/>
          </p:nvSpPr>
          <p:spPr>
            <a:xfrm>
              <a:off x="5010196" y="584682"/>
              <a:ext cx="1959028" cy="169218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テキスト ボックス 36"/>
            <p:cNvSpPr txBox="1"/>
            <p:nvPr/>
          </p:nvSpPr>
          <p:spPr>
            <a:xfrm>
              <a:off x="5347780" y="749285"/>
              <a:ext cx="1283117" cy="533029"/>
            </a:xfrm>
            <a:prstGeom prst="rect">
              <a:avLst/>
            </a:prstGeom>
            <a:noFill/>
            <a:ln>
              <a:noFill/>
            </a:ln>
          </p:spPr>
          <p:txBody>
            <a:bodyPr wrap="square" rtlCol="0">
              <a:spAutoFit/>
            </a:bodyPr>
            <a:lstStyle/>
            <a:p>
              <a:r>
                <a:rPr lang="ja-JP" altLang="en-US" sz="1400" dirty="0" smtClean="0">
                  <a:solidFill>
                    <a:prstClr val="black"/>
                  </a:solidFill>
                  <a:latin typeface="ＭＳ Ｐゴシック"/>
                </a:rPr>
                <a:t>知的な遅れを伴うこともある</a:t>
              </a:r>
              <a:endParaRPr lang="ja-JP" altLang="en-US" sz="1400" dirty="0">
                <a:solidFill>
                  <a:prstClr val="black"/>
                </a:solidFill>
                <a:latin typeface="ＭＳ Ｐゴシック"/>
              </a:endParaRPr>
            </a:p>
          </p:txBody>
        </p:sp>
      </p:grpSp>
      <p:grpSp>
        <p:nvGrpSpPr>
          <p:cNvPr id="39" name="グループ化 38"/>
          <p:cNvGrpSpPr/>
          <p:nvPr/>
        </p:nvGrpSpPr>
        <p:grpSpPr>
          <a:xfrm>
            <a:off x="2176656" y="2412048"/>
            <a:ext cx="3173393" cy="1985584"/>
            <a:chOff x="2434830" y="3105542"/>
            <a:chExt cx="3173393" cy="1985584"/>
          </a:xfrm>
        </p:grpSpPr>
        <p:sp>
          <p:nvSpPr>
            <p:cNvPr id="40" name="角丸四角形 39"/>
            <p:cNvSpPr/>
            <p:nvPr/>
          </p:nvSpPr>
          <p:spPr>
            <a:xfrm>
              <a:off x="2434830" y="3105542"/>
              <a:ext cx="3173393" cy="1985584"/>
            </a:xfrm>
            <a:prstGeom prst="roundRect">
              <a:avLst/>
            </a:prstGeom>
            <a:solidFill>
              <a:srgbClr val="FFCCCC">
                <a:alpha val="6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42" name="角丸四角形 41"/>
            <p:cNvSpPr/>
            <p:nvPr/>
          </p:nvSpPr>
          <p:spPr>
            <a:xfrm>
              <a:off x="2636533" y="3326054"/>
              <a:ext cx="2782086" cy="369332"/>
            </a:xfrm>
            <a:prstGeom prst="roundRect">
              <a:avLst/>
            </a:prstGeom>
            <a:solidFill>
              <a:schemeClr val="accent4">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white"/>
                  </a:solidFill>
                </a:rPr>
                <a:t>　</a:t>
              </a:r>
              <a:r>
                <a:rPr lang="ja-JP" altLang="en-US" sz="2000" b="1" dirty="0" smtClean="0">
                  <a:solidFill>
                    <a:prstClr val="white"/>
                  </a:solidFill>
                </a:rPr>
                <a:t>自　閉　症</a:t>
              </a:r>
              <a:endParaRPr lang="ja-JP" altLang="en-US" sz="2000" b="1" dirty="0">
                <a:solidFill>
                  <a:prstClr val="white"/>
                </a:solidFill>
              </a:endParaRPr>
            </a:p>
          </p:txBody>
        </p:sp>
        <p:grpSp>
          <p:nvGrpSpPr>
            <p:cNvPr id="43" name="グループ化 42"/>
            <p:cNvGrpSpPr/>
            <p:nvPr/>
          </p:nvGrpSpPr>
          <p:grpSpPr>
            <a:xfrm>
              <a:off x="2645486" y="4492673"/>
              <a:ext cx="2817680" cy="400110"/>
              <a:chOff x="2635884" y="4605782"/>
              <a:chExt cx="2817680" cy="400110"/>
            </a:xfrm>
          </p:grpSpPr>
          <p:sp>
            <p:nvSpPr>
              <p:cNvPr id="45" name="角丸四角形 44"/>
              <p:cNvSpPr/>
              <p:nvPr/>
            </p:nvSpPr>
            <p:spPr>
              <a:xfrm>
                <a:off x="2635884" y="4624060"/>
                <a:ext cx="2817680" cy="369332"/>
              </a:xfrm>
              <a:prstGeom prst="roundRect">
                <a:avLst/>
              </a:prstGeom>
              <a:solidFill>
                <a:schemeClr val="tx2">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white"/>
                    </a:solidFill>
                  </a:rPr>
                  <a:t>　</a:t>
                </a:r>
                <a:endParaRPr lang="ja-JP" altLang="en-US" sz="2000" dirty="0">
                  <a:solidFill>
                    <a:prstClr val="white"/>
                  </a:solidFill>
                </a:endParaRPr>
              </a:p>
            </p:txBody>
          </p:sp>
          <p:sp>
            <p:nvSpPr>
              <p:cNvPr id="46" name="テキスト ボックス 45"/>
              <p:cNvSpPr txBox="1"/>
              <p:nvPr/>
            </p:nvSpPr>
            <p:spPr>
              <a:xfrm>
                <a:off x="2752649" y="4605782"/>
                <a:ext cx="2560391" cy="400110"/>
              </a:xfrm>
              <a:prstGeom prst="rect">
                <a:avLst/>
              </a:prstGeom>
              <a:noFill/>
              <a:ln>
                <a:noFill/>
              </a:ln>
            </p:spPr>
            <p:txBody>
              <a:bodyPr wrap="square" rtlCol="0">
                <a:spAutoFit/>
              </a:bodyPr>
              <a:lstStyle/>
              <a:p>
                <a:r>
                  <a:rPr lang="ja-JP" altLang="en-US" sz="2000" b="1" dirty="0">
                    <a:solidFill>
                      <a:prstClr val="white"/>
                    </a:solidFill>
                  </a:rPr>
                  <a:t>アスペルガー症候群</a:t>
                </a:r>
                <a:r>
                  <a:rPr lang="ja-JP" altLang="en-US" sz="1600" b="1" dirty="0" smtClean="0">
                    <a:solidFill>
                      <a:prstClr val="black"/>
                    </a:solidFill>
                  </a:rPr>
                  <a:t>　　　</a:t>
                </a:r>
                <a:r>
                  <a:rPr lang="ja-JP" altLang="en-US" sz="1600" dirty="0" smtClean="0">
                    <a:solidFill>
                      <a:prstClr val="black"/>
                    </a:solidFill>
                  </a:rPr>
                  <a:t>　　　　　　　</a:t>
                </a:r>
                <a:endParaRPr lang="en-US" altLang="ja-JP" sz="1600" dirty="0" smtClean="0">
                  <a:solidFill>
                    <a:srgbClr val="FF0000"/>
                  </a:solidFill>
                  <a:latin typeface="ＭＳ Ｐゴシック"/>
                </a:endParaRPr>
              </a:p>
            </p:txBody>
          </p:sp>
        </p:grpSp>
        <p:sp>
          <p:nvSpPr>
            <p:cNvPr id="44" name="テキスト ボックス 43"/>
            <p:cNvSpPr txBox="1"/>
            <p:nvPr/>
          </p:nvSpPr>
          <p:spPr>
            <a:xfrm>
              <a:off x="2784241" y="3913668"/>
              <a:ext cx="2622082" cy="400110"/>
            </a:xfrm>
            <a:prstGeom prst="rect">
              <a:avLst/>
            </a:prstGeom>
            <a:noFill/>
          </p:spPr>
          <p:txBody>
            <a:bodyPr wrap="square" rtlCol="0">
              <a:spAutoFit/>
            </a:bodyPr>
            <a:lstStyle/>
            <a:p>
              <a:r>
                <a:rPr lang="ja-JP" altLang="en-US" sz="2000" b="1" dirty="0" smtClean="0">
                  <a:solidFill>
                    <a:prstClr val="black"/>
                  </a:solidFill>
                  <a:latin typeface="ＭＳ Ｐゴシック"/>
                </a:rPr>
                <a:t>広汎性発達障害</a:t>
              </a:r>
              <a:r>
                <a:rPr lang="ja-JP" altLang="en-US" sz="1100" b="1" dirty="0" smtClean="0">
                  <a:solidFill>
                    <a:prstClr val="black"/>
                  </a:solidFill>
                  <a:latin typeface="ＭＳ Ｐゴシック"/>
                </a:rPr>
                <a:t>　（</a:t>
              </a:r>
              <a:r>
                <a:rPr lang="en-US" altLang="ja-JP" sz="1100" b="1" dirty="0" smtClean="0">
                  <a:solidFill>
                    <a:prstClr val="black"/>
                  </a:solidFill>
                  <a:latin typeface="ＭＳ Ｐゴシック"/>
                </a:rPr>
                <a:t>PDD</a:t>
              </a:r>
              <a:r>
                <a:rPr lang="ja-JP" altLang="en-US" sz="1100" b="1" dirty="0" smtClean="0">
                  <a:solidFill>
                    <a:prstClr val="black"/>
                  </a:solidFill>
                  <a:latin typeface="ＭＳ Ｐゴシック"/>
                </a:rPr>
                <a:t>）</a:t>
              </a:r>
              <a:r>
                <a:rPr lang="ja-JP" altLang="en-US" sz="1600" dirty="0" smtClean="0">
                  <a:solidFill>
                    <a:prstClr val="black"/>
                  </a:solidFill>
                  <a:latin typeface="ＭＳ Ｐゴシック"/>
                </a:rPr>
                <a:t>　　</a:t>
              </a:r>
              <a:r>
                <a:rPr lang="ja-JP" altLang="en-US" sz="1600" dirty="0" smtClean="0">
                  <a:solidFill>
                    <a:prstClr val="black"/>
                  </a:solidFill>
                </a:rPr>
                <a:t>　　　　　　　　　　　　　　</a:t>
              </a:r>
              <a:endParaRPr lang="en-US" altLang="ja-JP" sz="1600" dirty="0" smtClean="0">
                <a:solidFill>
                  <a:srgbClr val="FF0000"/>
                </a:solidFill>
                <a:latin typeface="ＭＳ Ｐゴシック"/>
              </a:endParaRPr>
            </a:p>
          </p:txBody>
        </p:sp>
      </p:grpSp>
      <p:sp>
        <p:nvSpPr>
          <p:cNvPr id="50" name="角丸四角形吹き出し 49"/>
          <p:cNvSpPr/>
          <p:nvPr/>
        </p:nvSpPr>
        <p:spPr>
          <a:xfrm>
            <a:off x="350253" y="4500048"/>
            <a:ext cx="4307648" cy="1271621"/>
          </a:xfrm>
          <a:prstGeom prst="wedgeRoundRectCallout">
            <a:avLst>
              <a:gd name="adj1" fmla="val -4615"/>
              <a:gd name="adj2" fmla="val -80411"/>
              <a:gd name="adj3" fmla="val 16667"/>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51" name="テキスト ボックス 50"/>
          <p:cNvSpPr txBox="1"/>
          <p:nvPr/>
        </p:nvSpPr>
        <p:spPr>
          <a:xfrm>
            <a:off x="494269" y="4602118"/>
            <a:ext cx="4869819" cy="1169551"/>
          </a:xfrm>
          <a:prstGeom prst="rect">
            <a:avLst/>
          </a:prstGeom>
          <a:noFill/>
        </p:spPr>
        <p:txBody>
          <a:bodyPr wrap="square" rtlCol="0">
            <a:spAutoFit/>
          </a:bodyPr>
          <a:lstStyle/>
          <a:p>
            <a:r>
              <a:rPr lang="ja-JP" altLang="en-US" sz="1400" dirty="0" smtClean="0">
                <a:solidFill>
                  <a:srgbClr val="4BACC6">
                    <a:lumMod val="60000"/>
                    <a:lumOff val="40000"/>
                  </a:srgbClr>
                </a:solidFill>
                <a:latin typeface="ＭＳ Ｐゴシック"/>
              </a:rPr>
              <a:t>● </a:t>
            </a:r>
            <a:r>
              <a:rPr lang="ja-JP" altLang="en-US" sz="1400" u="heavy" dirty="0" smtClean="0">
                <a:solidFill>
                  <a:prstClr val="black"/>
                </a:solidFill>
                <a:uFill>
                  <a:solidFill>
                    <a:srgbClr val="FF66CC"/>
                  </a:solidFill>
                </a:uFill>
                <a:latin typeface="ＭＳ Ｐゴシック"/>
              </a:rPr>
              <a:t>基本的に、言葉の発達の遅れはない</a:t>
            </a:r>
            <a:endParaRPr lang="en-US" altLang="ja-JP" sz="1400" u="heavy" dirty="0" smtClean="0">
              <a:solidFill>
                <a:prstClr val="black"/>
              </a:solidFill>
              <a:uFill>
                <a:solidFill>
                  <a:srgbClr val="FF66CC"/>
                </a:solidFill>
              </a:uFill>
              <a:latin typeface="ＭＳ Ｐゴシック"/>
            </a:endParaRPr>
          </a:p>
          <a:p>
            <a:r>
              <a:rPr lang="ja-JP" altLang="en-US" sz="1400" dirty="0" smtClean="0">
                <a:solidFill>
                  <a:srgbClr val="4BACC6">
                    <a:lumMod val="60000"/>
                    <a:lumOff val="40000"/>
                  </a:srgbClr>
                </a:solidFill>
                <a:latin typeface="ＭＳ Ｐゴシック"/>
              </a:rPr>
              <a:t>● </a:t>
            </a:r>
            <a:r>
              <a:rPr lang="ja-JP" altLang="en-US" sz="1400" dirty="0" smtClean="0">
                <a:solidFill>
                  <a:prstClr val="black"/>
                </a:solidFill>
                <a:latin typeface="ＭＳ Ｐゴシック"/>
              </a:rPr>
              <a:t>コミュニケーションの障害</a:t>
            </a:r>
            <a:endParaRPr lang="en-US" altLang="ja-JP" sz="1400" dirty="0" smtClean="0">
              <a:solidFill>
                <a:prstClr val="black"/>
              </a:solidFill>
              <a:latin typeface="ＭＳ Ｐゴシック"/>
            </a:endParaRPr>
          </a:p>
          <a:p>
            <a:r>
              <a:rPr lang="ja-JP" altLang="en-US" sz="1400" dirty="0" smtClean="0">
                <a:solidFill>
                  <a:srgbClr val="4BACC6">
                    <a:lumMod val="60000"/>
                    <a:lumOff val="40000"/>
                  </a:srgbClr>
                </a:solidFill>
                <a:latin typeface="ＭＳ Ｐゴシック"/>
              </a:rPr>
              <a:t>● </a:t>
            </a:r>
            <a:r>
              <a:rPr lang="ja-JP" altLang="en-US" sz="1400" dirty="0" smtClean="0">
                <a:solidFill>
                  <a:prstClr val="black"/>
                </a:solidFill>
                <a:latin typeface="ＭＳ Ｐゴシック"/>
              </a:rPr>
              <a:t>対人関係・社会性の障害</a:t>
            </a:r>
            <a:endParaRPr lang="en-US" altLang="ja-JP" sz="1400" dirty="0" smtClean="0">
              <a:solidFill>
                <a:prstClr val="black"/>
              </a:solidFill>
              <a:latin typeface="ＭＳ Ｐゴシック"/>
            </a:endParaRPr>
          </a:p>
          <a:p>
            <a:r>
              <a:rPr lang="ja-JP" altLang="en-US" sz="1400" dirty="0" smtClean="0">
                <a:solidFill>
                  <a:srgbClr val="4BACC6">
                    <a:lumMod val="60000"/>
                    <a:lumOff val="40000"/>
                  </a:srgbClr>
                </a:solidFill>
                <a:latin typeface="ＭＳ Ｐゴシック"/>
              </a:rPr>
              <a:t>● </a:t>
            </a:r>
            <a:r>
              <a:rPr lang="ja-JP" altLang="en-US" sz="1400" dirty="0" smtClean="0">
                <a:solidFill>
                  <a:prstClr val="black"/>
                </a:solidFill>
                <a:latin typeface="ＭＳ Ｐゴシック"/>
              </a:rPr>
              <a:t>パターン化した行動、興味・関心のかたより</a:t>
            </a:r>
            <a:endParaRPr lang="en-US" altLang="ja-JP" sz="1400" dirty="0" smtClean="0">
              <a:solidFill>
                <a:prstClr val="black"/>
              </a:solidFill>
              <a:latin typeface="ＭＳ Ｐゴシック"/>
            </a:endParaRPr>
          </a:p>
          <a:p>
            <a:r>
              <a:rPr lang="ja-JP" altLang="en-US" sz="1400" dirty="0" smtClean="0">
                <a:solidFill>
                  <a:srgbClr val="4BACC6">
                    <a:lumMod val="60000"/>
                    <a:lumOff val="40000"/>
                  </a:srgbClr>
                </a:solidFill>
                <a:latin typeface="ＭＳ Ｐゴシック"/>
              </a:rPr>
              <a:t>● </a:t>
            </a:r>
            <a:r>
              <a:rPr lang="ja-JP" altLang="en-US" sz="1400" dirty="0" smtClean="0">
                <a:solidFill>
                  <a:prstClr val="black"/>
                </a:solidFill>
                <a:latin typeface="ＭＳ Ｐゴシック"/>
              </a:rPr>
              <a:t>不器用（言語発達に比べて）</a:t>
            </a:r>
            <a:endParaRPr lang="en-US" altLang="ja-JP" sz="1400" dirty="0" smtClean="0">
              <a:solidFill>
                <a:prstClr val="black"/>
              </a:solidFill>
              <a:latin typeface="ＭＳ Ｐゴシック"/>
            </a:endParaRPr>
          </a:p>
        </p:txBody>
      </p:sp>
      <p:sp>
        <p:nvSpPr>
          <p:cNvPr id="55" name="テキスト ボックス 54"/>
          <p:cNvSpPr txBox="1"/>
          <p:nvPr/>
        </p:nvSpPr>
        <p:spPr>
          <a:xfrm>
            <a:off x="-36511" y="5771669"/>
            <a:ext cx="9152684" cy="1061829"/>
          </a:xfrm>
          <a:prstGeom prst="rect">
            <a:avLst/>
          </a:prstGeom>
          <a:noFill/>
          <a:ln>
            <a:noFill/>
            <a:prstDash val="lgDash"/>
          </a:ln>
        </p:spPr>
        <p:txBody>
          <a:bodyPr wrap="square" rtlCol="0">
            <a:spAutoFit/>
          </a:bodyPr>
          <a:lstStyle/>
          <a:p>
            <a:r>
              <a:rPr lang="ja-JP" altLang="en-US" sz="1050" dirty="0">
                <a:solidFill>
                  <a:prstClr val="black"/>
                </a:solidFill>
                <a:latin typeface="ＭＳ Ｐ明朝" panose="02020600040205080304" pitchFamily="18" charset="-128"/>
                <a:ea typeface="ＭＳ Ｐ明朝" panose="02020600040205080304" pitchFamily="18" charset="-128"/>
              </a:rPr>
              <a:t>（</a:t>
            </a:r>
            <a:r>
              <a:rPr lang="ja-JP" altLang="en-US" sz="1050" dirty="0" smtClean="0">
                <a:solidFill>
                  <a:prstClr val="black"/>
                </a:solidFill>
                <a:latin typeface="ＭＳ Ｐ明朝" panose="02020600040205080304" pitchFamily="18" charset="-128"/>
                <a:ea typeface="ＭＳ Ｐ明朝" panose="02020600040205080304" pitchFamily="18" charset="-128"/>
              </a:rPr>
              <a:t>参考）　発達障害に関連して使われることのある用語</a:t>
            </a:r>
            <a:endParaRPr lang="en-US" altLang="ja-JP" sz="1050" dirty="0" smtClean="0">
              <a:solidFill>
                <a:prstClr val="black"/>
              </a:solidFill>
              <a:latin typeface="ＭＳ Ｐ明朝" panose="02020600040205080304" pitchFamily="18" charset="-128"/>
              <a:ea typeface="ＭＳ Ｐ明朝" panose="02020600040205080304" pitchFamily="18" charset="-128"/>
            </a:endParaRPr>
          </a:p>
          <a:p>
            <a:r>
              <a:rPr lang="ja-JP" altLang="en-US" sz="1050" dirty="0" smtClean="0">
                <a:solidFill>
                  <a:prstClr val="black"/>
                </a:solidFill>
                <a:latin typeface="ＭＳ Ｐ明朝" panose="02020600040205080304" pitchFamily="18" charset="-128"/>
                <a:ea typeface="ＭＳ Ｐ明朝" panose="02020600040205080304" pitchFamily="18" charset="-128"/>
              </a:rPr>
              <a:t>　  ・</a:t>
            </a:r>
            <a:r>
              <a:rPr lang="zh-TW" altLang="en-US" sz="1050" dirty="0" smtClean="0">
                <a:solidFill>
                  <a:prstClr val="black"/>
                </a:solidFill>
                <a:latin typeface="ＭＳ Ｐ明朝" panose="02020600040205080304" pitchFamily="18" charset="-128"/>
                <a:ea typeface="ＭＳ Ｐ明朝" panose="02020600040205080304" pitchFamily="18" charset="-128"/>
              </a:rPr>
              <a:t>強度</a:t>
            </a:r>
            <a:r>
              <a:rPr lang="zh-TW" altLang="en-US" sz="1050" dirty="0">
                <a:solidFill>
                  <a:prstClr val="black"/>
                </a:solidFill>
                <a:latin typeface="ＭＳ Ｐ明朝" panose="02020600040205080304" pitchFamily="18" charset="-128"/>
                <a:ea typeface="ＭＳ Ｐ明朝" panose="02020600040205080304" pitchFamily="18" charset="-128"/>
              </a:rPr>
              <a:t>行動</a:t>
            </a:r>
            <a:r>
              <a:rPr lang="zh-TW" altLang="en-US" sz="1050" dirty="0" smtClean="0">
                <a:solidFill>
                  <a:prstClr val="black"/>
                </a:solidFill>
                <a:latin typeface="ＭＳ Ｐ明朝" panose="02020600040205080304" pitchFamily="18" charset="-128"/>
                <a:ea typeface="ＭＳ Ｐ明朝" panose="02020600040205080304" pitchFamily="18" charset="-128"/>
              </a:rPr>
              <a:t>障害</a:t>
            </a:r>
            <a:r>
              <a:rPr lang="ja-JP" altLang="en-US" sz="1050" dirty="0" smtClean="0">
                <a:solidFill>
                  <a:prstClr val="black"/>
                </a:solidFill>
                <a:latin typeface="ＭＳ Ｐ明朝" panose="02020600040205080304" pitchFamily="18" charset="-128"/>
                <a:ea typeface="ＭＳ Ｐ明朝" panose="02020600040205080304" pitchFamily="18" charset="-128"/>
              </a:rPr>
              <a:t>：激しい自傷や他害などがあり、特別な支援が必要な状態。　</a:t>
            </a:r>
            <a:endParaRPr lang="en-US" altLang="ja-JP" sz="1050" dirty="0" smtClean="0">
              <a:solidFill>
                <a:prstClr val="black"/>
              </a:solidFill>
              <a:latin typeface="ＭＳ Ｐ明朝" panose="02020600040205080304" pitchFamily="18" charset="-128"/>
              <a:ea typeface="ＭＳ Ｐ明朝" panose="02020600040205080304" pitchFamily="18" charset="-128"/>
            </a:endParaRPr>
          </a:p>
          <a:p>
            <a:r>
              <a:rPr lang="ja-JP" altLang="en-US" sz="1050" dirty="0" smtClean="0">
                <a:solidFill>
                  <a:prstClr val="black"/>
                </a:solidFill>
                <a:latin typeface="ＭＳ Ｐ明朝" panose="02020600040205080304" pitchFamily="18" charset="-128"/>
                <a:ea typeface="ＭＳ Ｐ明朝" panose="02020600040205080304" pitchFamily="18" charset="-128"/>
              </a:rPr>
              <a:t>　  ・高機能：知的な遅れを伴わないこと。</a:t>
            </a:r>
            <a:endParaRPr lang="en-US" altLang="ja-JP" sz="1050" dirty="0" smtClean="0">
              <a:solidFill>
                <a:prstClr val="black"/>
              </a:solidFill>
              <a:latin typeface="ＭＳ Ｐ明朝" panose="02020600040205080304" pitchFamily="18" charset="-128"/>
              <a:ea typeface="ＭＳ Ｐ明朝" panose="02020600040205080304" pitchFamily="18" charset="-128"/>
            </a:endParaRPr>
          </a:p>
          <a:p>
            <a:r>
              <a:rPr lang="ja-JP" altLang="en-US" sz="1050" dirty="0" smtClean="0">
                <a:solidFill>
                  <a:prstClr val="black"/>
                </a:solidFill>
                <a:latin typeface="ＭＳ Ｐ明朝" panose="02020600040205080304" pitchFamily="18" charset="-128"/>
                <a:ea typeface="ＭＳ Ｐ明朝" panose="02020600040205080304" pitchFamily="18" charset="-128"/>
              </a:rPr>
              <a:t>　  ・自閉症スペクトラム障害</a:t>
            </a:r>
            <a:r>
              <a:rPr lang="en-US" altLang="ja-JP" sz="1050" dirty="0" smtClean="0">
                <a:solidFill>
                  <a:prstClr val="black"/>
                </a:solidFill>
                <a:latin typeface="ＭＳ Ｐ明朝" panose="02020600040205080304" pitchFamily="18" charset="-128"/>
                <a:ea typeface="ＭＳ Ｐ明朝" panose="02020600040205080304" pitchFamily="18" charset="-128"/>
              </a:rPr>
              <a:t>(ASD)</a:t>
            </a:r>
            <a:r>
              <a:rPr lang="ja-JP" altLang="en-US" sz="1050" dirty="0" smtClean="0">
                <a:solidFill>
                  <a:prstClr val="black"/>
                </a:solidFill>
                <a:latin typeface="ＭＳ Ｐ明朝" panose="02020600040205080304" pitchFamily="18" charset="-128"/>
                <a:ea typeface="ＭＳ Ｐ明朝" panose="02020600040205080304" pitchFamily="18" charset="-128"/>
              </a:rPr>
              <a:t>：広汎性発達障害（</a:t>
            </a:r>
            <a:r>
              <a:rPr lang="en-US" altLang="ja-JP" sz="1050" dirty="0" smtClean="0">
                <a:solidFill>
                  <a:prstClr val="black"/>
                </a:solidFill>
                <a:latin typeface="ＭＳ Ｐ明朝" panose="02020600040205080304" pitchFamily="18" charset="-128"/>
                <a:ea typeface="ＭＳ Ｐ明朝" panose="02020600040205080304" pitchFamily="18" charset="-128"/>
              </a:rPr>
              <a:t>PDD</a:t>
            </a:r>
            <a:r>
              <a:rPr lang="ja-JP" altLang="en-US" sz="1050" dirty="0" smtClean="0">
                <a:solidFill>
                  <a:prstClr val="black"/>
                </a:solidFill>
                <a:latin typeface="ＭＳ Ｐ明朝" panose="02020600040205080304" pitchFamily="18" charset="-128"/>
                <a:ea typeface="ＭＳ Ｐ明朝" panose="02020600040205080304" pitchFamily="18" charset="-128"/>
              </a:rPr>
              <a:t>）とほぼ同義。</a:t>
            </a:r>
            <a:endParaRPr lang="en-US" altLang="ja-JP" sz="1050" dirty="0" smtClean="0">
              <a:solidFill>
                <a:prstClr val="black"/>
              </a:solidFill>
              <a:latin typeface="ＭＳ Ｐ明朝" panose="02020600040205080304" pitchFamily="18" charset="-128"/>
              <a:ea typeface="ＭＳ Ｐ明朝" panose="02020600040205080304" pitchFamily="18" charset="-128"/>
            </a:endParaRPr>
          </a:p>
          <a:p>
            <a:r>
              <a:rPr lang="ja-JP" altLang="en-US" sz="1050" dirty="0">
                <a:solidFill>
                  <a:prstClr val="black"/>
                </a:solidFill>
                <a:latin typeface="ＭＳ Ｐ明朝" panose="02020600040205080304" pitchFamily="18" charset="-128"/>
                <a:ea typeface="ＭＳ Ｐ明朝" panose="02020600040205080304" pitchFamily="18" charset="-128"/>
              </a:rPr>
              <a:t>　</a:t>
            </a:r>
            <a:r>
              <a:rPr lang="ja-JP" altLang="en-US" sz="1050" dirty="0" smtClean="0">
                <a:solidFill>
                  <a:prstClr val="black"/>
                </a:solidFill>
                <a:latin typeface="ＭＳ Ｐ明朝" panose="02020600040205080304" pitchFamily="18" charset="-128"/>
                <a:ea typeface="ＭＳ Ｐ明朝" panose="02020600040205080304" pitchFamily="18" charset="-128"/>
              </a:rPr>
              <a:t>  ・</a:t>
            </a:r>
            <a:r>
              <a:rPr lang="ja-JP" altLang="en-US" sz="1050" dirty="0">
                <a:solidFill>
                  <a:prstClr val="black"/>
                </a:solidFill>
                <a:latin typeface="ＭＳ Ｐ明朝" panose="02020600040205080304" pitchFamily="18" charset="-128"/>
                <a:ea typeface="ＭＳ Ｐ明朝" panose="02020600040205080304" pitchFamily="18" charset="-128"/>
              </a:rPr>
              <a:t>発達凸凹（でこぼこ）：発達の状態や能力に差異はあるが社会的不適応を示していないケースについて、</a:t>
            </a:r>
            <a:r>
              <a:rPr lang="en-US" altLang="ja-JP" sz="1050" dirty="0">
                <a:solidFill>
                  <a:prstClr val="black"/>
                </a:solidFill>
                <a:latin typeface="ＭＳ Ｐ明朝" panose="02020600040205080304" pitchFamily="18" charset="-128"/>
                <a:ea typeface="ＭＳ Ｐ明朝" panose="02020600040205080304" pitchFamily="18" charset="-128"/>
              </a:rPr>
              <a:t> </a:t>
            </a:r>
            <a:r>
              <a:rPr lang="ja-JP" altLang="en-US" sz="1050" dirty="0">
                <a:solidFill>
                  <a:prstClr val="black"/>
                </a:solidFill>
                <a:latin typeface="ＭＳ Ｐ明朝" panose="02020600040205080304" pitchFamily="18" charset="-128"/>
                <a:ea typeface="ＭＳ Ｐ明朝" panose="02020600040205080304" pitchFamily="18" charset="-128"/>
              </a:rPr>
              <a:t>「障害」や「発達障害」という言葉を使わず</a:t>
            </a:r>
            <a:r>
              <a:rPr lang="ja-JP" altLang="en-US" sz="1050" dirty="0" smtClean="0">
                <a:solidFill>
                  <a:prstClr val="black"/>
                </a:solidFill>
                <a:latin typeface="ＭＳ Ｐ明朝" panose="02020600040205080304" pitchFamily="18" charset="-128"/>
                <a:ea typeface="ＭＳ Ｐ明朝" panose="02020600040205080304" pitchFamily="18" charset="-128"/>
              </a:rPr>
              <a:t>、表現</a:t>
            </a:r>
            <a:r>
              <a:rPr lang="ja-JP" altLang="en-US" sz="1050" dirty="0">
                <a:solidFill>
                  <a:prstClr val="black"/>
                </a:solidFill>
                <a:latin typeface="ＭＳ Ｐ明朝" panose="02020600040205080304" pitchFamily="18" charset="-128"/>
                <a:ea typeface="ＭＳ Ｐ明朝" panose="02020600040205080304" pitchFamily="18" charset="-128"/>
              </a:rPr>
              <a:t>するもの。　</a:t>
            </a:r>
            <a:endParaRPr lang="en-US" altLang="ja-JP" sz="1050" dirty="0">
              <a:solidFill>
                <a:prstClr val="black"/>
              </a:solidFill>
              <a:latin typeface="ＭＳ Ｐ明朝" panose="02020600040205080304" pitchFamily="18" charset="-128"/>
              <a:ea typeface="ＭＳ Ｐ明朝" panose="02020600040205080304" pitchFamily="18" charset="-128"/>
            </a:endParaRPr>
          </a:p>
        </p:txBody>
      </p:sp>
      <p:grpSp>
        <p:nvGrpSpPr>
          <p:cNvPr id="56" name="グループ化 55"/>
          <p:cNvGrpSpPr/>
          <p:nvPr/>
        </p:nvGrpSpPr>
        <p:grpSpPr>
          <a:xfrm>
            <a:off x="5207241" y="2060848"/>
            <a:ext cx="3936759" cy="1575835"/>
            <a:chOff x="5444224" y="1203432"/>
            <a:chExt cx="4364061" cy="1883285"/>
          </a:xfrm>
        </p:grpSpPr>
        <p:sp>
          <p:nvSpPr>
            <p:cNvPr id="57" name="角丸四角形 56"/>
            <p:cNvSpPr/>
            <p:nvPr/>
          </p:nvSpPr>
          <p:spPr>
            <a:xfrm>
              <a:off x="5444224" y="1203432"/>
              <a:ext cx="4333212" cy="1883285"/>
            </a:xfrm>
            <a:prstGeom prst="roundRect">
              <a:avLst/>
            </a:prstGeom>
            <a:solidFill>
              <a:srgbClr val="FFCC00">
                <a:alpha val="6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テキスト ボックス 57"/>
            <p:cNvSpPr txBox="1"/>
            <p:nvPr/>
          </p:nvSpPr>
          <p:spPr>
            <a:xfrm>
              <a:off x="5626254" y="1351492"/>
              <a:ext cx="4182031" cy="1434517"/>
            </a:xfrm>
            <a:prstGeom prst="rect">
              <a:avLst/>
            </a:prstGeom>
            <a:noFill/>
          </p:spPr>
          <p:txBody>
            <a:bodyPr wrap="square" rtlCol="0">
              <a:spAutoFit/>
            </a:bodyPr>
            <a:lstStyle/>
            <a:p>
              <a:r>
                <a:rPr lang="ja-JP" altLang="en-US" b="1" dirty="0" smtClean="0">
                  <a:solidFill>
                    <a:prstClr val="black"/>
                  </a:solidFill>
                  <a:latin typeface="ＭＳ Ｐゴシック"/>
                </a:rPr>
                <a:t>　</a:t>
              </a:r>
              <a:r>
                <a:rPr lang="ja-JP" altLang="en-US" sz="2000" b="1" dirty="0" smtClean="0">
                  <a:solidFill>
                    <a:prstClr val="black"/>
                  </a:solidFill>
                  <a:latin typeface="ＭＳ Ｐゴシック"/>
                </a:rPr>
                <a:t>注意欠陥多動性障害　</a:t>
              </a:r>
              <a:r>
                <a:rPr lang="en-US" altLang="ja-JP" sz="2000" b="1" dirty="0" smtClean="0">
                  <a:solidFill>
                    <a:srgbClr val="F79646">
                      <a:lumMod val="75000"/>
                    </a:srgbClr>
                  </a:solidFill>
                  <a:latin typeface="ＭＳ Ｐゴシック"/>
                </a:rPr>
                <a:t>AD/HD</a:t>
              </a:r>
            </a:p>
            <a:p>
              <a:r>
                <a:rPr lang="ja-JP" altLang="en-US" sz="1600" dirty="0" smtClean="0">
                  <a:solidFill>
                    <a:srgbClr val="F79646">
                      <a:lumMod val="75000"/>
                    </a:srgbClr>
                  </a:solidFill>
                  <a:latin typeface="ＭＳ Ｐゴシック"/>
                </a:rPr>
                <a:t>　</a:t>
              </a:r>
              <a:r>
                <a:rPr lang="ja-JP" altLang="en-US" sz="1400" dirty="0" smtClean="0">
                  <a:solidFill>
                    <a:srgbClr val="F79646">
                      <a:lumMod val="75000"/>
                    </a:srgbClr>
                  </a:solidFill>
                  <a:latin typeface="ＭＳ Ｐゴシック"/>
                </a:rPr>
                <a:t>● </a:t>
              </a:r>
              <a:r>
                <a:rPr lang="ja-JP" altLang="en-US" sz="1400" dirty="0" smtClean="0">
                  <a:solidFill>
                    <a:prstClr val="black"/>
                  </a:solidFill>
                  <a:latin typeface="ＭＳ Ｐゴシック"/>
                </a:rPr>
                <a:t>不注意（集中できない）</a:t>
              </a:r>
              <a:endParaRPr lang="en-US" altLang="ja-JP" sz="1400" dirty="0" smtClean="0">
                <a:solidFill>
                  <a:prstClr val="black"/>
                </a:solidFill>
                <a:latin typeface="ＭＳ Ｐゴシック"/>
              </a:endParaRPr>
            </a:p>
            <a:p>
              <a:r>
                <a:rPr lang="ja-JP" altLang="en-US" sz="1400" dirty="0" smtClean="0">
                  <a:solidFill>
                    <a:srgbClr val="F79646">
                      <a:lumMod val="75000"/>
                    </a:srgbClr>
                  </a:solidFill>
                  <a:latin typeface="ＭＳ Ｐゴシック"/>
                </a:rPr>
                <a:t>　● </a:t>
              </a:r>
              <a:r>
                <a:rPr lang="ja-JP" altLang="en-US" sz="1400" dirty="0" smtClean="0">
                  <a:solidFill>
                    <a:prstClr val="black"/>
                  </a:solidFill>
                  <a:latin typeface="ＭＳ Ｐゴシック"/>
                </a:rPr>
                <a:t>多動・多弁（じっとしていられない）</a:t>
              </a:r>
              <a:endParaRPr lang="en-US" altLang="ja-JP" sz="1400" dirty="0" smtClean="0">
                <a:solidFill>
                  <a:prstClr val="black"/>
                </a:solidFill>
                <a:latin typeface="ＭＳ Ｐゴシック"/>
              </a:endParaRPr>
            </a:p>
            <a:p>
              <a:r>
                <a:rPr lang="ja-JP" altLang="en-US" sz="1400" dirty="0" smtClean="0">
                  <a:solidFill>
                    <a:srgbClr val="F79646">
                      <a:lumMod val="75000"/>
                    </a:srgbClr>
                  </a:solidFill>
                  <a:latin typeface="ＭＳ Ｐゴシック"/>
                </a:rPr>
                <a:t>　● </a:t>
              </a:r>
              <a:r>
                <a:rPr lang="ja-JP" altLang="en-US" sz="1400" dirty="0" smtClean="0">
                  <a:solidFill>
                    <a:prstClr val="black"/>
                  </a:solidFill>
                  <a:latin typeface="ＭＳ Ｐゴシック"/>
                </a:rPr>
                <a:t>衝動的に行動する（考えるよりも先に動く）</a:t>
              </a:r>
              <a:endParaRPr lang="ja-JP" altLang="en-US" sz="1400" dirty="0">
                <a:solidFill>
                  <a:prstClr val="black"/>
                </a:solidFill>
                <a:latin typeface="ＭＳ Ｐゴシック"/>
              </a:endParaRPr>
            </a:p>
          </p:txBody>
        </p:sp>
      </p:grpSp>
      <p:grpSp>
        <p:nvGrpSpPr>
          <p:cNvPr id="59" name="グループ化 58"/>
          <p:cNvGrpSpPr/>
          <p:nvPr/>
        </p:nvGrpSpPr>
        <p:grpSpPr>
          <a:xfrm>
            <a:off x="5242387" y="3356992"/>
            <a:ext cx="3873785" cy="1466313"/>
            <a:chOff x="6289156" y="3393825"/>
            <a:chExt cx="4298066" cy="1609585"/>
          </a:xfrm>
        </p:grpSpPr>
        <p:sp>
          <p:nvSpPr>
            <p:cNvPr id="60" name="角丸四角形 59"/>
            <p:cNvSpPr/>
            <p:nvPr/>
          </p:nvSpPr>
          <p:spPr>
            <a:xfrm>
              <a:off x="6289156" y="3393825"/>
              <a:ext cx="4298066" cy="1609585"/>
            </a:xfrm>
            <a:prstGeom prst="roundRect">
              <a:avLst/>
            </a:prstGeom>
            <a:solidFill>
              <a:schemeClr val="accent3">
                <a:lumMod val="40000"/>
                <a:lumOff val="60000"/>
                <a:alpha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テキスト ボックス 60"/>
            <p:cNvSpPr txBox="1"/>
            <p:nvPr/>
          </p:nvSpPr>
          <p:spPr>
            <a:xfrm>
              <a:off x="6396376" y="3789044"/>
              <a:ext cx="4092700" cy="912193"/>
            </a:xfrm>
            <a:prstGeom prst="rect">
              <a:avLst/>
            </a:prstGeom>
            <a:noFill/>
            <a:ln>
              <a:noFill/>
            </a:ln>
          </p:spPr>
          <p:txBody>
            <a:bodyPr wrap="square" rtlCol="0">
              <a:spAutoFit/>
            </a:bodyPr>
            <a:lstStyle/>
            <a:p>
              <a:r>
                <a:rPr lang="ja-JP" altLang="en-US" sz="2000" b="1" dirty="0" smtClean="0">
                  <a:solidFill>
                    <a:prstClr val="black"/>
                  </a:solidFill>
                  <a:latin typeface="ＭＳ Ｐゴシック"/>
                </a:rPr>
                <a:t>学習障害　</a:t>
              </a:r>
              <a:r>
                <a:rPr lang="en-US" altLang="ja-JP" sz="2000" b="1" dirty="0" smtClean="0">
                  <a:solidFill>
                    <a:srgbClr val="FF0000"/>
                  </a:solidFill>
                  <a:latin typeface="ＭＳ Ｐゴシック"/>
                </a:rPr>
                <a:t>LD</a:t>
              </a:r>
            </a:p>
            <a:p>
              <a:r>
                <a:rPr lang="ja-JP" altLang="en-US" sz="1400" dirty="0" smtClean="0">
                  <a:solidFill>
                    <a:srgbClr val="9BBB59">
                      <a:lumMod val="75000"/>
                    </a:srgbClr>
                  </a:solidFill>
                  <a:latin typeface="ＭＳ Ｐゴシック"/>
                </a:rPr>
                <a:t>● </a:t>
              </a:r>
              <a:r>
                <a:rPr lang="ja-JP" altLang="en-US" sz="1400" dirty="0" smtClean="0">
                  <a:solidFill>
                    <a:prstClr val="black"/>
                  </a:solidFill>
                  <a:latin typeface="ＭＳ Ｐゴシック"/>
                </a:rPr>
                <a:t>「読む」、「書く」、「計算する」等の能力が、</a:t>
              </a:r>
              <a:endParaRPr lang="en-US" altLang="ja-JP" sz="1400" dirty="0" smtClean="0">
                <a:solidFill>
                  <a:prstClr val="black"/>
                </a:solidFill>
                <a:latin typeface="ＭＳ Ｐゴシック"/>
              </a:endParaRPr>
            </a:p>
            <a:p>
              <a:r>
                <a:rPr lang="ja-JP" altLang="en-US" sz="1400" dirty="0">
                  <a:solidFill>
                    <a:prstClr val="black"/>
                  </a:solidFill>
                  <a:latin typeface="ＭＳ Ｐゴシック"/>
                </a:rPr>
                <a:t>　</a:t>
              </a:r>
              <a:r>
                <a:rPr lang="ja-JP" altLang="en-US" sz="1400" dirty="0" smtClean="0">
                  <a:solidFill>
                    <a:prstClr val="black"/>
                  </a:solidFill>
                  <a:latin typeface="ＭＳ Ｐゴシック"/>
                </a:rPr>
                <a:t>　全体的な知的発達に比べて極端に苦手</a:t>
              </a:r>
              <a:endParaRPr lang="en-US" altLang="ja-JP" sz="1400" dirty="0" smtClean="0">
                <a:solidFill>
                  <a:prstClr val="black"/>
                </a:solidFill>
                <a:latin typeface="ＭＳ Ｐゴシック"/>
              </a:endParaRPr>
            </a:p>
          </p:txBody>
        </p:sp>
      </p:grpSp>
      <p:grpSp>
        <p:nvGrpSpPr>
          <p:cNvPr id="62" name="グループ化 61"/>
          <p:cNvGrpSpPr/>
          <p:nvPr/>
        </p:nvGrpSpPr>
        <p:grpSpPr>
          <a:xfrm>
            <a:off x="3955" y="1331139"/>
            <a:ext cx="3748473" cy="1323439"/>
            <a:chOff x="395529" y="652778"/>
            <a:chExt cx="3748473" cy="1688381"/>
          </a:xfrm>
        </p:grpSpPr>
        <p:sp>
          <p:nvSpPr>
            <p:cNvPr id="63" name="角丸四角形吹き出し 62"/>
            <p:cNvSpPr/>
            <p:nvPr/>
          </p:nvSpPr>
          <p:spPr>
            <a:xfrm>
              <a:off x="395529" y="692695"/>
              <a:ext cx="3515447" cy="1376415"/>
            </a:xfrm>
            <a:prstGeom prst="wedgeRoundRectCallout">
              <a:avLst>
                <a:gd name="adj1" fmla="val 38221"/>
                <a:gd name="adj2" fmla="val 64669"/>
                <a:gd name="adj3" fmla="val 16667"/>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4" name="テキスト ボックス 63"/>
            <p:cNvSpPr txBox="1"/>
            <p:nvPr/>
          </p:nvSpPr>
          <p:spPr>
            <a:xfrm>
              <a:off x="509319" y="652778"/>
              <a:ext cx="3634683" cy="1688381"/>
            </a:xfrm>
            <a:prstGeom prst="rect">
              <a:avLst/>
            </a:prstGeom>
            <a:noFill/>
          </p:spPr>
          <p:txBody>
            <a:bodyPr wrap="square" rtlCol="0">
              <a:spAutoFit/>
            </a:bodyPr>
            <a:lstStyle/>
            <a:p>
              <a:r>
                <a:rPr lang="ja-JP" altLang="en-US" sz="1400" dirty="0" smtClean="0">
                  <a:solidFill>
                    <a:srgbClr val="8064A2">
                      <a:lumMod val="60000"/>
                      <a:lumOff val="40000"/>
                    </a:srgbClr>
                  </a:solidFill>
                  <a:latin typeface="ＭＳ Ｐゴシック"/>
                </a:rPr>
                <a:t>● </a:t>
              </a:r>
              <a:r>
                <a:rPr lang="ja-JP" altLang="en-US" sz="1400" u="heavy" dirty="0" smtClean="0">
                  <a:solidFill>
                    <a:prstClr val="black"/>
                  </a:solidFill>
                  <a:uFill>
                    <a:solidFill>
                      <a:srgbClr val="FF66CC"/>
                    </a:solidFill>
                  </a:uFill>
                  <a:latin typeface="ＭＳ Ｐゴシック"/>
                </a:rPr>
                <a:t>言葉の発達の遅れ</a:t>
              </a:r>
              <a:endParaRPr lang="en-US" altLang="ja-JP" sz="1400" u="heavy" dirty="0" smtClean="0">
                <a:solidFill>
                  <a:prstClr val="black"/>
                </a:solidFill>
                <a:uFill>
                  <a:solidFill>
                    <a:srgbClr val="FF66CC"/>
                  </a:solidFill>
                </a:uFill>
                <a:latin typeface="ＭＳ Ｐゴシック"/>
              </a:endParaRPr>
            </a:p>
            <a:p>
              <a:r>
                <a:rPr lang="ja-JP" altLang="en-US" sz="1400" dirty="0" smtClean="0">
                  <a:solidFill>
                    <a:srgbClr val="8064A2">
                      <a:lumMod val="60000"/>
                      <a:lumOff val="40000"/>
                    </a:srgbClr>
                  </a:solidFill>
                  <a:latin typeface="ＭＳ Ｐゴシック"/>
                </a:rPr>
                <a:t>● </a:t>
              </a:r>
              <a:r>
                <a:rPr lang="ja-JP" altLang="en-US" sz="1400" dirty="0" smtClean="0">
                  <a:solidFill>
                    <a:prstClr val="black"/>
                  </a:solidFill>
                  <a:latin typeface="ＭＳ Ｐゴシック"/>
                </a:rPr>
                <a:t>コミュニケーションの障害</a:t>
              </a:r>
              <a:endParaRPr lang="en-US" altLang="ja-JP" sz="1400" dirty="0" smtClean="0">
                <a:solidFill>
                  <a:prstClr val="black"/>
                </a:solidFill>
                <a:latin typeface="ＭＳ Ｐゴシック"/>
              </a:endParaRPr>
            </a:p>
            <a:p>
              <a:r>
                <a:rPr lang="ja-JP" altLang="en-US" sz="1400" dirty="0" smtClean="0">
                  <a:solidFill>
                    <a:srgbClr val="8064A2">
                      <a:lumMod val="60000"/>
                      <a:lumOff val="40000"/>
                    </a:srgbClr>
                  </a:solidFill>
                  <a:latin typeface="ＭＳ Ｐゴシック"/>
                </a:rPr>
                <a:t>● </a:t>
              </a:r>
              <a:r>
                <a:rPr lang="ja-JP" altLang="en-US" sz="1400" dirty="0" smtClean="0">
                  <a:solidFill>
                    <a:prstClr val="black"/>
                  </a:solidFill>
                  <a:latin typeface="ＭＳ Ｐゴシック"/>
                </a:rPr>
                <a:t>対人関係・社会性の障害</a:t>
              </a:r>
              <a:endParaRPr lang="en-US" altLang="ja-JP" sz="1400" dirty="0" smtClean="0">
                <a:solidFill>
                  <a:prstClr val="black"/>
                </a:solidFill>
                <a:latin typeface="ＭＳ Ｐゴシック"/>
              </a:endParaRPr>
            </a:p>
            <a:p>
              <a:r>
                <a:rPr lang="ja-JP" altLang="en-US" sz="1400" dirty="0" smtClean="0">
                  <a:solidFill>
                    <a:srgbClr val="8064A2">
                      <a:lumMod val="60000"/>
                      <a:lumOff val="40000"/>
                    </a:srgbClr>
                  </a:solidFill>
                  <a:latin typeface="ＭＳ Ｐゴシック"/>
                </a:rPr>
                <a:t>● </a:t>
              </a:r>
              <a:r>
                <a:rPr lang="ja-JP" altLang="en-US" sz="1400" dirty="0" smtClean="0">
                  <a:solidFill>
                    <a:prstClr val="black"/>
                  </a:solidFill>
                  <a:latin typeface="ＭＳ Ｐゴシック"/>
                </a:rPr>
                <a:t>パターン化した行動、こだわり</a:t>
              </a:r>
              <a:endParaRPr lang="en-US" altLang="ja-JP" sz="1400" dirty="0" smtClean="0">
                <a:solidFill>
                  <a:prstClr val="black"/>
                </a:solidFill>
                <a:latin typeface="ＭＳ Ｐゴシック"/>
              </a:endParaRPr>
            </a:p>
            <a:p>
              <a:endParaRPr lang="ja-JP" altLang="en-US" sz="2400" dirty="0">
                <a:solidFill>
                  <a:prstClr val="black"/>
                </a:solidFill>
              </a:endParaRPr>
            </a:p>
          </p:txBody>
        </p:sp>
      </p:grpSp>
      <p:sp>
        <p:nvSpPr>
          <p:cNvPr id="65" name="テキスト ボックス 64"/>
          <p:cNvSpPr txBox="1"/>
          <p:nvPr/>
        </p:nvSpPr>
        <p:spPr>
          <a:xfrm>
            <a:off x="5076056" y="5210036"/>
            <a:ext cx="4527590" cy="523220"/>
          </a:xfrm>
          <a:prstGeom prst="rect">
            <a:avLst/>
          </a:prstGeom>
          <a:noFill/>
          <a:ln>
            <a:noFill/>
            <a:prstDash val="lgDash"/>
          </a:ln>
        </p:spPr>
        <p:txBody>
          <a:bodyPr wrap="square" rtlCol="0">
            <a:spAutoFit/>
          </a:bodyPr>
          <a:lstStyle/>
          <a:p>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このほか、トゥレット症候群や吃音（症）なども</a:t>
            </a:r>
            <a:endParaRPr lang="en-US" altLang="ja-JP" sz="1400" dirty="0" smtClean="0">
              <a:solidFill>
                <a:prstClr val="black"/>
              </a:solidFill>
              <a:latin typeface="ＭＳ Ｐゴシック"/>
            </a:endParaRPr>
          </a:p>
          <a:p>
            <a:r>
              <a:rPr lang="ja-JP" altLang="en-US" sz="1400" dirty="0" smtClean="0">
                <a:solidFill>
                  <a:prstClr val="black"/>
                </a:solidFill>
                <a:latin typeface="ＭＳ Ｐゴシック"/>
              </a:rPr>
              <a:t>   発達障害に含まれ</a:t>
            </a:r>
            <a:r>
              <a:rPr lang="ja-JP" altLang="en-US" sz="1400" dirty="0">
                <a:solidFill>
                  <a:prstClr val="black"/>
                </a:solidFill>
                <a:latin typeface="ＭＳ Ｐゴシック"/>
              </a:rPr>
              <a:t>る</a:t>
            </a:r>
            <a:r>
              <a:rPr lang="ja-JP" altLang="en-US" sz="1400" dirty="0" smtClean="0">
                <a:solidFill>
                  <a:prstClr val="black"/>
                </a:solidFill>
                <a:latin typeface="ＭＳ Ｐゴシック"/>
              </a:rPr>
              <a:t>。　</a:t>
            </a:r>
            <a:endParaRPr lang="ja-JP" altLang="en-US" sz="1400" dirty="0">
              <a:solidFill>
                <a:prstClr val="black"/>
              </a:solidFill>
              <a:latin typeface="ＭＳ Ｐゴシック"/>
            </a:endParaRPr>
          </a:p>
        </p:txBody>
      </p:sp>
      <p:sp>
        <p:nvSpPr>
          <p:cNvPr id="67" name="Rectangle 9"/>
          <p:cNvSpPr>
            <a:spLocks noChangeArrowheads="1"/>
          </p:cNvSpPr>
          <p:nvPr/>
        </p:nvSpPr>
        <p:spPr bwMode="auto">
          <a:xfrm>
            <a:off x="711794" y="434140"/>
            <a:ext cx="8208912" cy="70788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fontAlgn="base">
              <a:spcBef>
                <a:spcPct val="0"/>
              </a:spcBef>
              <a:spcAft>
                <a:spcPct val="0"/>
              </a:spcAft>
            </a:pPr>
            <a:r>
              <a:rPr lang="ja-JP" altLang="en-US" sz="4000" u="sng" dirty="0">
                <a:solidFill>
                  <a:srgbClr val="000000"/>
                </a:solidFill>
                <a:latin typeface="ＭＳ Ｐゴシック"/>
              </a:rPr>
              <a:t>「発達障害」とは</a:t>
            </a:r>
          </a:p>
        </p:txBody>
      </p:sp>
    </p:spTree>
    <p:extLst>
      <p:ext uri="{BB962C8B-B14F-4D97-AF65-F5344CB8AC3E}">
        <p14:creationId xmlns:p14="http://schemas.microsoft.com/office/powerpoint/2010/main" val="398835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6562" name="Rectangle 2"/>
          <p:cNvSpPr>
            <a:spLocks noGrp="1" noChangeArrowheads="1"/>
          </p:cNvSpPr>
          <p:nvPr>
            <p:ph type="body" idx="4294967295"/>
          </p:nvPr>
        </p:nvSpPr>
        <p:spPr>
          <a:xfrm>
            <a:off x="179407" y="765175"/>
            <a:ext cx="8785225" cy="5903913"/>
          </a:xfrm>
          <a:noFill/>
          <a:ln>
            <a:solidFill>
              <a:schemeClr val="tx1"/>
            </a:solidFill>
          </a:ln>
        </p:spPr>
        <p:txBody>
          <a:bodyPr/>
          <a:lstStyle/>
          <a:p>
            <a:pPr eaLnBrk="1" hangingPunct="1">
              <a:lnSpc>
                <a:spcPct val="90000"/>
              </a:lnSpc>
              <a:buFontTx/>
              <a:buNone/>
            </a:pPr>
            <a:r>
              <a:rPr lang="en-US" altLang="ja-JP" u="sng" dirty="0" smtClean="0">
                <a:latin typeface="HGPｺﾞｼｯｸE" panose="020B0900000000000000" pitchFamily="50" charset="-128"/>
                <a:ea typeface="HGPｺﾞｼｯｸE" panose="020B0900000000000000" pitchFamily="50" charset="-128"/>
              </a:rPr>
              <a:t>☆</a:t>
            </a:r>
            <a:r>
              <a:rPr lang="ja-JP" altLang="en-US" u="sng" dirty="0" smtClean="0">
                <a:latin typeface="HGPｺﾞｼｯｸE" panose="020B0900000000000000" pitchFamily="50" charset="-128"/>
                <a:ea typeface="HGPｺﾞｼｯｸE" panose="020B0900000000000000" pitchFamily="50" charset="-128"/>
              </a:rPr>
              <a:t>どんなに重度の障害者でも、本人のニーズはある･･･と言う前提。</a:t>
            </a:r>
          </a:p>
          <a:p>
            <a:pPr eaLnBrk="1" hangingPunct="1">
              <a:lnSpc>
                <a:spcPct val="90000"/>
              </a:lnSpc>
              <a:buFontTx/>
              <a:buNone/>
            </a:pPr>
            <a:r>
              <a:rPr lang="ja-JP" altLang="en-US" dirty="0" smtClean="0">
                <a:latin typeface="HGPｺﾞｼｯｸE" panose="020B0900000000000000" pitchFamily="50" charset="-128"/>
                <a:ea typeface="HGPｺﾞｼｯｸE" panose="020B0900000000000000" pitchFamily="50" charset="-128"/>
              </a:rPr>
              <a:t>　＜ポイント＞</a:t>
            </a:r>
          </a:p>
          <a:p>
            <a:pPr eaLnBrk="1" hangingPunct="1">
              <a:lnSpc>
                <a:spcPct val="90000"/>
              </a:lnSpc>
              <a:buFontTx/>
              <a:buNone/>
            </a:pPr>
            <a:r>
              <a:rPr lang="ja-JP" altLang="en-US" dirty="0" smtClean="0">
                <a:latin typeface="HGPｺﾞｼｯｸE" panose="020B0900000000000000" pitchFamily="50" charset="-128"/>
                <a:ea typeface="HGPｺﾞｼｯｸE" panose="020B0900000000000000" pitchFamily="50" charset="-128"/>
              </a:rPr>
              <a:t>　☆意思疎通の取り方がどうなのかの確認。</a:t>
            </a:r>
          </a:p>
          <a:p>
            <a:pPr eaLnBrk="1" hangingPunct="1">
              <a:lnSpc>
                <a:spcPct val="90000"/>
              </a:lnSpc>
              <a:buFontTx/>
              <a:buNone/>
            </a:pPr>
            <a:r>
              <a:rPr lang="ja-JP" altLang="en-US" dirty="0" smtClean="0">
                <a:latin typeface="HGPｺﾞｼｯｸE" panose="020B0900000000000000" pitchFamily="50" charset="-128"/>
                <a:ea typeface="HGPｺﾞｼｯｸE" panose="020B0900000000000000" pitchFamily="50" charset="-128"/>
              </a:rPr>
              <a:t>　　□言語的なコミュニケーション</a:t>
            </a:r>
          </a:p>
          <a:p>
            <a:pPr eaLnBrk="1" hangingPunct="1">
              <a:lnSpc>
                <a:spcPct val="90000"/>
              </a:lnSpc>
              <a:buFontTx/>
              <a:buNone/>
            </a:pPr>
            <a:r>
              <a:rPr lang="ja-JP" altLang="en-US" dirty="0" smtClean="0">
                <a:latin typeface="HGPｺﾞｼｯｸE" panose="020B0900000000000000" pitchFamily="50" charset="-128"/>
                <a:ea typeface="HGPｺﾞｼｯｸE" panose="020B0900000000000000" pitchFamily="50" charset="-128"/>
              </a:rPr>
              <a:t>　　□本人の独特なコミュニケーション</a:t>
            </a:r>
          </a:p>
          <a:p>
            <a:pPr eaLnBrk="1" hangingPunct="1">
              <a:lnSpc>
                <a:spcPct val="90000"/>
              </a:lnSpc>
              <a:buFontTx/>
              <a:buNone/>
            </a:pPr>
            <a:r>
              <a:rPr lang="ja-JP" altLang="en-US" dirty="0" smtClean="0">
                <a:latin typeface="HGPｺﾞｼｯｸE" panose="020B0900000000000000" pitchFamily="50" charset="-128"/>
                <a:ea typeface="HGPｺﾞｼｯｸE" panose="020B0900000000000000" pitchFamily="50" charset="-128"/>
              </a:rPr>
              <a:t>　　□非言語的なコミュニケーション</a:t>
            </a:r>
          </a:p>
          <a:p>
            <a:pPr eaLnBrk="1" hangingPunct="1">
              <a:lnSpc>
                <a:spcPct val="90000"/>
              </a:lnSpc>
              <a:buFontTx/>
              <a:buNone/>
            </a:pPr>
            <a:r>
              <a:rPr lang="ja-JP" altLang="en-US" dirty="0" smtClean="0">
                <a:latin typeface="HGPｺﾞｼｯｸE" panose="020B0900000000000000" pitchFamily="50" charset="-128"/>
                <a:ea typeface="HGPｺﾞｼｯｸE" panose="020B0900000000000000" pitchFamily="50" charset="-128"/>
              </a:rPr>
              <a:t>　　　・顔の表情・行動等など･･･</a:t>
            </a:r>
          </a:p>
          <a:p>
            <a:pPr eaLnBrk="1" hangingPunct="1">
              <a:lnSpc>
                <a:spcPct val="90000"/>
              </a:lnSpc>
              <a:buFontTx/>
              <a:buNone/>
            </a:pPr>
            <a:r>
              <a:rPr lang="ja-JP" altLang="en-US" dirty="0" smtClean="0">
                <a:latin typeface="HGPｺﾞｼｯｸE" panose="020B0900000000000000" pitchFamily="50" charset="-128"/>
                <a:ea typeface="HGPｺﾞｼｯｸE" panose="020B0900000000000000" pitchFamily="50" charset="-128"/>
              </a:rPr>
              <a:t>☆支援者が、利用者の訴えを汲み取れるか、否かがニーズの把握の分かれ道。</a:t>
            </a:r>
          </a:p>
          <a:p>
            <a:pPr eaLnBrk="1" hangingPunct="1">
              <a:lnSpc>
                <a:spcPct val="90000"/>
              </a:lnSpc>
              <a:buFontTx/>
              <a:buNone/>
            </a:pPr>
            <a:r>
              <a:rPr lang="en-US" altLang="ja-JP" dirty="0" smtClean="0">
                <a:latin typeface="HGPｺﾞｼｯｸE" panose="020B0900000000000000" pitchFamily="50" charset="-128"/>
                <a:ea typeface="HGPｺﾞｼｯｸE" panose="020B0900000000000000" pitchFamily="50" charset="-128"/>
              </a:rPr>
              <a:t>☆</a:t>
            </a:r>
            <a:r>
              <a:rPr lang="ja-JP" altLang="en-US" dirty="0" smtClean="0">
                <a:latin typeface="HGPｺﾞｼｯｸE" panose="020B0900000000000000" pitchFamily="50" charset="-128"/>
                <a:ea typeface="HGPｺﾞｼｯｸE" panose="020B0900000000000000" pitchFamily="50" charset="-128"/>
              </a:rPr>
              <a:t>気づきが大事である。</a:t>
            </a:r>
          </a:p>
        </p:txBody>
      </p:sp>
      <p:sp>
        <p:nvSpPr>
          <p:cNvPr id="1346563" name="Rectangle 3"/>
          <p:cNvSpPr>
            <a:spLocks noChangeArrowheads="1"/>
          </p:cNvSpPr>
          <p:nvPr/>
        </p:nvSpPr>
        <p:spPr bwMode="auto">
          <a:xfrm>
            <a:off x="179388" y="5084763"/>
            <a:ext cx="896461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pitchFamily="2" charset="2"/>
              <a:buNone/>
            </a:pPr>
            <a:endParaRPr lang="en-US" altLang="ja-JP">
              <a:solidFill>
                <a:schemeClr val="tx1"/>
              </a:solidFill>
              <a:ea typeface="HG丸ｺﾞｼｯｸM-PRO" pitchFamily="50" charset="-128"/>
            </a:endParaRPr>
          </a:p>
          <a:p>
            <a:pPr marL="342900" indent="-342900">
              <a:spcBef>
                <a:spcPct val="20000"/>
              </a:spcBef>
              <a:buClr>
                <a:schemeClr val="accent1"/>
              </a:buClr>
              <a:buSzPct val="65000"/>
              <a:buFont typeface="Wingdings" pitchFamily="2" charset="2"/>
              <a:buNone/>
            </a:pPr>
            <a:endParaRPr lang="en-US" altLang="ja-JP">
              <a:solidFill>
                <a:schemeClr val="tx1"/>
              </a:solidFill>
              <a:ea typeface="HG丸ｺﾞｼｯｸM-PRO" pitchFamily="50" charset="-128"/>
            </a:endParaRPr>
          </a:p>
          <a:p>
            <a:pPr marL="342900" indent="-342900">
              <a:spcBef>
                <a:spcPct val="20000"/>
              </a:spcBef>
              <a:buClr>
                <a:schemeClr val="accent1"/>
              </a:buClr>
              <a:buSzPct val="65000"/>
              <a:buFont typeface="Wingdings" pitchFamily="2" charset="2"/>
              <a:buNone/>
            </a:pPr>
            <a:endParaRPr lang="en-US" altLang="ja-JP">
              <a:solidFill>
                <a:schemeClr val="tx1"/>
              </a:solidFill>
              <a:ea typeface="HG丸ｺﾞｼｯｸM-PRO" pitchFamily="50" charset="-128"/>
            </a:endParaRPr>
          </a:p>
          <a:p>
            <a:pPr marL="342900" indent="-342900">
              <a:spcBef>
                <a:spcPct val="20000"/>
              </a:spcBef>
              <a:buClr>
                <a:schemeClr val="accent1"/>
              </a:buClr>
              <a:buSzPct val="65000"/>
              <a:buFont typeface="Wingdings" pitchFamily="2" charset="2"/>
              <a:buNone/>
            </a:pPr>
            <a:endParaRPr lang="en-US" altLang="ja-JP">
              <a:solidFill>
                <a:schemeClr val="tx1"/>
              </a:solidFill>
              <a:ea typeface="HG丸ｺﾞｼｯｸM-PRO" pitchFamily="50" charset="-128"/>
            </a:endParaRPr>
          </a:p>
          <a:p>
            <a:pPr marL="342900" indent="-342900">
              <a:spcBef>
                <a:spcPct val="20000"/>
              </a:spcBef>
              <a:buClr>
                <a:schemeClr val="accent1"/>
              </a:buClr>
              <a:buSzPct val="65000"/>
              <a:buFont typeface="Wingdings" pitchFamily="2" charset="2"/>
              <a:buNone/>
            </a:pPr>
            <a:endParaRPr lang="en-US" altLang="ja-JP" u="sng">
              <a:solidFill>
                <a:schemeClr val="tx1"/>
              </a:solidFill>
              <a:ea typeface="HG丸ｺﾞｼｯｸM-PRO" pitchFamily="50" charset="-128"/>
            </a:endParaRPr>
          </a:p>
          <a:p>
            <a:pPr marL="342900" indent="-342900">
              <a:spcBef>
                <a:spcPct val="20000"/>
              </a:spcBef>
              <a:buClr>
                <a:schemeClr val="accent1"/>
              </a:buClr>
              <a:buSzPct val="65000"/>
              <a:buFont typeface="Wingdings" pitchFamily="2" charset="2"/>
              <a:buNone/>
            </a:pPr>
            <a:endParaRPr lang="en-US" altLang="ja-JP" u="sng">
              <a:solidFill>
                <a:schemeClr val="tx1"/>
              </a:solidFill>
              <a:ea typeface="HG丸ｺﾞｼｯｸM-PRO" pitchFamily="50" charset="-128"/>
            </a:endParaRPr>
          </a:p>
          <a:p>
            <a:pPr marL="342900" indent="-342900">
              <a:spcBef>
                <a:spcPct val="20000"/>
              </a:spcBef>
              <a:buClr>
                <a:schemeClr val="accent1"/>
              </a:buClr>
              <a:buSzPct val="65000"/>
              <a:buFont typeface="Wingdings" pitchFamily="2" charset="2"/>
              <a:buNone/>
            </a:pPr>
            <a:endParaRPr lang="en-US" altLang="ja-JP" u="sng">
              <a:solidFill>
                <a:schemeClr val="tx1"/>
              </a:solidFill>
              <a:ea typeface="HG丸ｺﾞｼｯｸM-PRO" pitchFamily="50" charset="-128"/>
            </a:endParaRPr>
          </a:p>
          <a:p>
            <a:pPr marL="342900" indent="-342900">
              <a:spcBef>
                <a:spcPct val="20000"/>
              </a:spcBef>
              <a:buClr>
                <a:schemeClr val="accent1"/>
              </a:buClr>
              <a:buSzPct val="65000"/>
              <a:buFont typeface="Wingdings" pitchFamily="2" charset="2"/>
              <a:buNone/>
            </a:pPr>
            <a:endParaRPr lang="en-US" altLang="ja-JP" u="sng">
              <a:solidFill>
                <a:schemeClr val="tx1"/>
              </a:solidFill>
              <a:ea typeface="HG丸ｺﾞｼｯｸM-PRO" pitchFamily="50" charset="-128"/>
            </a:endParaRPr>
          </a:p>
          <a:p>
            <a:pPr marL="342900" indent="-342900">
              <a:spcBef>
                <a:spcPct val="20000"/>
              </a:spcBef>
              <a:buClr>
                <a:schemeClr val="accent1"/>
              </a:buClr>
              <a:buSzPct val="65000"/>
              <a:buFont typeface="Wingdings" pitchFamily="2" charset="2"/>
              <a:buNone/>
            </a:pPr>
            <a:endParaRPr lang="en-US" altLang="ja-JP" u="sng">
              <a:solidFill>
                <a:schemeClr val="tx1"/>
              </a:solidFill>
              <a:ea typeface="HG丸ｺﾞｼｯｸM-PRO" pitchFamily="50" charset="-128"/>
            </a:endParaRPr>
          </a:p>
          <a:p>
            <a:pPr marL="342900" indent="-342900">
              <a:spcBef>
                <a:spcPct val="20000"/>
              </a:spcBef>
              <a:buClr>
                <a:schemeClr val="accent1"/>
              </a:buClr>
              <a:buSzPct val="65000"/>
              <a:buFont typeface="Wingdings" pitchFamily="2" charset="2"/>
              <a:buNone/>
            </a:pPr>
            <a:endParaRPr lang="en-US" altLang="ja-JP" u="sng">
              <a:solidFill>
                <a:schemeClr val="tx1"/>
              </a:solidFill>
              <a:ea typeface="HG丸ｺﾞｼｯｸM-PRO" pitchFamily="50" charset="-128"/>
            </a:endParaRPr>
          </a:p>
          <a:p>
            <a:pPr marL="342900" indent="-342900">
              <a:spcBef>
                <a:spcPct val="20000"/>
              </a:spcBef>
              <a:buClr>
                <a:schemeClr val="accent1"/>
              </a:buClr>
              <a:buSzPct val="65000"/>
              <a:buFont typeface="Wingdings" pitchFamily="2" charset="2"/>
              <a:buNone/>
            </a:pPr>
            <a:endParaRPr lang="en-US" altLang="ja-JP" u="sng">
              <a:solidFill>
                <a:schemeClr val="tx1"/>
              </a:solidFill>
              <a:ea typeface="HG丸ｺﾞｼｯｸM-PRO" pitchFamily="50" charset="-128"/>
            </a:endParaRPr>
          </a:p>
          <a:p>
            <a:pPr marL="342900" indent="-342900">
              <a:spcBef>
                <a:spcPct val="20000"/>
              </a:spcBef>
              <a:buClr>
                <a:schemeClr val="accent1"/>
              </a:buClr>
              <a:buSzPct val="65000"/>
              <a:buFont typeface="Wingdings" pitchFamily="2" charset="2"/>
              <a:buNone/>
            </a:pPr>
            <a:endParaRPr lang="en-US" altLang="ja-JP">
              <a:solidFill>
                <a:schemeClr val="tx1"/>
              </a:solidFill>
              <a:ea typeface="HG丸ｺﾞｼｯｸM-PRO" pitchFamily="50" charset="-128"/>
            </a:endParaRPr>
          </a:p>
          <a:p>
            <a:pPr marL="342900" indent="-342900">
              <a:spcBef>
                <a:spcPct val="20000"/>
              </a:spcBef>
              <a:buClr>
                <a:schemeClr val="accent1"/>
              </a:buClr>
              <a:buSzPct val="65000"/>
              <a:buFont typeface="Wingdings" pitchFamily="2" charset="2"/>
              <a:buNone/>
            </a:pPr>
            <a:endParaRPr lang="en-US" altLang="ja-JP">
              <a:solidFill>
                <a:schemeClr val="tx1"/>
              </a:solidFill>
              <a:ea typeface="HG丸ｺﾞｼｯｸM-PRO" pitchFamily="50" charset="-128"/>
            </a:endParaRPr>
          </a:p>
          <a:p>
            <a:pPr marL="342900" indent="-342900">
              <a:spcBef>
                <a:spcPct val="20000"/>
              </a:spcBef>
              <a:buClr>
                <a:schemeClr val="accent1"/>
              </a:buClr>
              <a:buSzPct val="65000"/>
              <a:buFont typeface="Wingdings" pitchFamily="2" charset="2"/>
              <a:buNone/>
            </a:pPr>
            <a:endParaRPr lang="en-US" altLang="ja-JP" u="sng">
              <a:solidFill>
                <a:schemeClr val="tx1"/>
              </a:solidFill>
              <a:ea typeface="HG丸ｺﾞｼｯｸM-PRO" pitchFamily="50" charset="-128"/>
            </a:endParaRPr>
          </a:p>
          <a:p>
            <a:pPr marL="342900" indent="-342900">
              <a:spcBef>
                <a:spcPct val="20000"/>
              </a:spcBef>
              <a:buClr>
                <a:schemeClr val="accent1"/>
              </a:buClr>
              <a:buSzPct val="65000"/>
              <a:buFont typeface="Wingdings" pitchFamily="2" charset="2"/>
              <a:buNone/>
            </a:pPr>
            <a:endParaRPr lang="en-US" altLang="ja-JP" u="sng">
              <a:solidFill>
                <a:schemeClr val="tx1"/>
              </a:solidFill>
              <a:ea typeface="HG丸ｺﾞｼｯｸM-PRO" pitchFamily="50" charset="-128"/>
            </a:endParaRPr>
          </a:p>
        </p:txBody>
      </p:sp>
      <p:sp>
        <p:nvSpPr>
          <p:cNvPr id="1346564" name="AutoShape 4"/>
          <p:cNvSpPr>
            <a:spLocks noChangeArrowheads="1"/>
          </p:cNvSpPr>
          <p:nvPr/>
        </p:nvSpPr>
        <p:spPr bwMode="auto">
          <a:xfrm>
            <a:off x="179459" y="115888"/>
            <a:ext cx="8785225" cy="576262"/>
          </a:xfrm>
          <a:prstGeom prst="roundRect">
            <a:avLst>
              <a:gd name="adj" fmla="val 0"/>
            </a:avLst>
          </a:prstGeom>
          <a:solidFill>
            <a:srgbClr val="CCFF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a:r>
              <a:rPr lang="ja-JP" altLang="en-US">
                <a:latin typeface="HGPｺﾞｼｯｸE" panose="020B0900000000000000" pitchFamily="50" charset="-128"/>
                <a:ea typeface="HGPｺﾞｼｯｸE" panose="020B0900000000000000" pitchFamily="50" charset="-128"/>
              </a:rPr>
              <a:t>例えば･･･重度の障害のある方のニーズのとらえかた</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346564"/>
                                        </p:tgtEl>
                                        <p:attrNameLst>
                                          <p:attrName>style.visibility</p:attrName>
                                        </p:attrNameLst>
                                      </p:cBhvr>
                                      <p:to>
                                        <p:strVal val="visible"/>
                                      </p:to>
                                    </p:set>
                                    <p:anim calcmode="lin" valueType="num">
                                      <p:cBhvr>
                                        <p:cTn id="7" dur="1000" fill="hold"/>
                                        <p:tgtEl>
                                          <p:spTgt spid="1346564"/>
                                        </p:tgtEl>
                                        <p:attrNameLst>
                                          <p:attrName>ppt_w</p:attrName>
                                        </p:attrNameLst>
                                      </p:cBhvr>
                                      <p:tavLst>
                                        <p:tav tm="0">
                                          <p:val>
                                            <p:strVal val="#ppt_w+.3"/>
                                          </p:val>
                                        </p:tav>
                                        <p:tav tm="100000">
                                          <p:val>
                                            <p:strVal val="#ppt_w"/>
                                          </p:val>
                                        </p:tav>
                                      </p:tavLst>
                                    </p:anim>
                                    <p:anim calcmode="lin" valueType="num">
                                      <p:cBhvr>
                                        <p:cTn id="8" dur="1000" fill="hold"/>
                                        <p:tgtEl>
                                          <p:spTgt spid="1346564"/>
                                        </p:tgtEl>
                                        <p:attrNameLst>
                                          <p:attrName>ppt_h</p:attrName>
                                        </p:attrNameLst>
                                      </p:cBhvr>
                                      <p:tavLst>
                                        <p:tav tm="0">
                                          <p:val>
                                            <p:strVal val="#ppt_h"/>
                                          </p:val>
                                        </p:tav>
                                        <p:tav tm="100000">
                                          <p:val>
                                            <p:strVal val="#ppt_h"/>
                                          </p:val>
                                        </p:tav>
                                      </p:tavLst>
                                    </p:anim>
                                    <p:animEffect transition="in" filter="fade">
                                      <p:cBhvr>
                                        <p:cTn id="9" dur="1000"/>
                                        <p:tgtEl>
                                          <p:spTgt spid="134656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346562"/>
                                        </p:tgtEl>
                                        <p:attrNameLst>
                                          <p:attrName>style.visibility</p:attrName>
                                        </p:attrNameLst>
                                      </p:cBhvr>
                                      <p:to>
                                        <p:strVal val="visible"/>
                                      </p:to>
                                    </p:set>
                                    <p:animEffect transition="in" filter="fade">
                                      <p:cBhvr>
                                        <p:cTn id="12" dur="2000"/>
                                        <p:tgtEl>
                                          <p:spTgt spid="1346562"/>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1346563"/>
                                        </p:tgtEl>
                                        <p:attrNameLst>
                                          <p:attrName>style.visibility</p:attrName>
                                        </p:attrNameLst>
                                      </p:cBhvr>
                                      <p:to>
                                        <p:strVal val="visible"/>
                                      </p:to>
                                    </p:set>
                                    <p:animEffect transition="in" filter="fade">
                                      <p:cBhvr>
                                        <p:cTn id="15" dur="2000"/>
                                        <p:tgtEl>
                                          <p:spTgt spid="134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6562" grpId="0" animBg="1"/>
      <p:bldP spid="1346563" grpId="0"/>
      <p:bldP spid="134656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3"/>
          <p:cNvSpPr>
            <a:spLocks noChangeArrowheads="1"/>
          </p:cNvSpPr>
          <p:nvPr/>
        </p:nvSpPr>
        <p:spPr bwMode="auto">
          <a:xfrm>
            <a:off x="128664" y="1058899"/>
            <a:ext cx="9015336" cy="1214137"/>
          </a:xfrm>
          <a:prstGeom prst="foldedCorner">
            <a:avLst>
              <a:gd name="adj" fmla="val 12500"/>
            </a:avLst>
          </a:prstGeom>
          <a:solidFill>
            <a:srgbClr val="CCFFCC"/>
          </a:solidFill>
          <a:ln w="9525">
            <a:solidFill>
              <a:schemeClr val="tx1"/>
            </a:solidFill>
            <a:round/>
            <a:headEnd/>
            <a:tailEnd/>
          </a:ln>
        </p:spPr>
        <p:txBody>
          <a:bodyPr wrap="none" lIns="91432" tIns="45716" rIns="91432" bIns="45716" anchor="ctr"/>
          <a:lstStyle/>
          <a:p>
            <a:endParaRPr lang="ja-JP" altLang="en-US" sz="2400">
              <a:solidFill>
                <a:prstClr val="black"/>
              </a:solidFill>
            </a:endParaRPr>
          </a:p>
        </p:txBody>
      </p:sp>
      <p:sp>
        <p:nvSpPr>
          <p:cNvPr id="21" name="AutoShape 2"/>
          <p:cNvSpPr>
            <a:spLocks noChangeArrowheads="1"/>
          </p:cNvSpPr>
          <p:nvPr/>
        </p:nvSpPr>
        <p:spPr bwMode="auto">
          <a:xfrm>
            <a:off x="104908" y="3778624"/>
            <a:ext cx="9039092" cy="586480"/>
          </a:xfrm>
          <a:prstGeom prst="foldedCorner">
            <a:avLst>
              <a:gd name="adj" fmla="val 12500"/>
            </a:avLst>
          </a:prstGeom>
          <a:solidFill>
            <a:srgbClr val="CCFFCC"/>
          </a:solidFill>
          <a:ln w="9525">
            <a:solidFill>
              <a:schemeClr val="tx1"/>
            </a:solidFill>
            <a:round/>
            <a:headEnd/>
            <a:tailEnd/>
          </a:ln>
        </p:spPr>
        <p:txBody>
          <a:bodyPr wrap="none" lIns="91432" tIns="45716" rIns="91432" bIns="45716" anchor="ctr"/>
          <a:lstStyle/>
          <a:p>
            <a:endParaRPr lang="ja-JP" altLang="en-US" sz="2400">
              <a:solidFill>
                <a:prstClr val="black"/>
              </a:solidFill>
            </a:endParaRPr>
          </a:p>
        </p:txBody>
      </p:sp>
      <p:sp>
        <p:nvSpPr>
          <p:cNvPr id="22" name="AutoShape 3"/>
          <p:cNvSpPr>
            <a:spLocks noChangeArrowheads="1"/>
          </p:cNvSpPr>
          <p:nvPr/>
        </p:nvSpPr>
        <p:spPr bwMode="auto">
          <a:xfrm>
            <a:off x="128464" y="2606505"/>
            <a:ext cx="9015536" cy="776310"/>
          </a:xfrm>
          <a:prstGeom prst="foldedCorner">
            <a:avLst>
              <a:gd name="adj" fmla="val 12500"/>
            </a:avLst>
          </a:prstGeom>
          <a:solidFill>
            <a:srgbClr val="CCFFCC"/>
          </a:solidFill>
          <a:ln w="9525">
            <a:solidFill>
              <a:schemeClr val="tx1"/>
            </a:solidFill>
            <a:round/>
            <a:headEnd/>
            <a:tailEnd/>
          </a:ln>
        </p:spPr>
        <p:txBody>
          <a:bodyPr wrap="none" lIns="91432" tIns="45716" rIns="91432" bIns="45716" anchor="ctr"/>
          <a:lstStyle/>
          <a:p>
            <a:endParaRPr lang="ja-JP" altLang="en-US">
              <a:solidFill>
                <a:prstClr val="black"/>
              </a:solidFill>
            </a:endParaRPr>
          </a:p>
        </p:txBody>
      </p:sp>
      <p:sp>
        <p:nvSpPr>
          <p:cNvPr id="23" name="Text Box 4"/>
          <p:cNvSpPr txBox="1">
            <a:spLocks noChangeArrowheads="1"/>
          </p:cNvSpPr>
          <p:nvPr/>
        </p:nvSpPr>
        <p:spPr bwMode="auto">
          <a:xfrm>
            <a:off x="95213" y="2273036"/>
            <a:ext cx="9048787" cy="1092976"/>
          </a:xfrm>
          <a:prstGeom prst="rect">
            <a:avLst/>
          </a:prstGeom>
          <a:noFill/>
          <a:ln w="9525">
            <a:noFill/>
            <a:miter lim="800000"/>
            <a:headEnd/>
            <a:tailEnd/>
          </a:ln>
        </p:spPr>
        <p:txBody>
          <a:bodyPr wrap="square" lIns="91432" tIns="35997" rIns="91432" bIns="35997">
            <a:spAutoFit/>
          </a:bodyPr>
          <a:lstStyle/>
          <a:p>
            <a:pPr>
              <a:spcBef>
                <a:spcPts val="600"/>
              </a:spcBef>
            </a:pPr>
            <a:r>
              <a:rPr lang="en-US" altLang="ja-JP" sz="1800" dirty="0">
                <a:solidFill>
                  <a:prstClr val="black"/>
                </a:solidFill>
                <a:latin typeface="Times New Roman" pitchFamily="18" charset="0"/>
              </a:rPr>
              <a:t>Ⅱ</a:t>
            </a:r>
            <a:r>
              <a:rPr lang="ja-JP" altLang="en-US" sz="1800" dirty="0">
                <a:solidFill>
                  <a:prstClr val="black"/>
                </a:solidFill>
                <a:latin typeface="Times New Roman" pitchFamily="18" charset="0"/>
              </a:rPr>
              <a:t>　</a:t>
            </a:r>
            <a:r>
              <a:rPr lang="ja-JP" altLang="en-US" sz="1800" dirty="0" smtClean="0">
                <a:solidFill>
                  <a:prstClr val="black"/>
                </a:solidFill>
                <a:latin typeface="Times New Roman" pitchFamily="18" charset="0"/>
              </a:rPr>
              <a:t>主な趣旨</a:t>
            </a:r>
            <a:endParaRPr lang="ja-JP" altLang="en-US" sz="1800" dirty="0">
              <a:solidFill>
                <a:prstClr val="black"/>
              </a:solidFill>
              <a:latin typeface="Times New Roman" pitchFamily="18" charset="0"/>
            </a:endParaRPr>
          </a:p>
          <a:p>
            <a:pPr>
              <a:lnSpc>
                <a:spcPct val="70000"/>
              </a:lnSpc>
              <a:spcBef>
                <a:spcPts val="900"/>
              </a:spcBef>
            </a:pPr>
            <a:r>
              <a:rPr lang="ja-JP" altLang="en-US" sz="1600" b="1" dirty="0" smtClean="0">
                <a:solidFill>
                  <a:prstClr val="black"/>
                </a:solidFill>
                <a:latin typeface="HG丸ｺﾞｼｯｸM-PRO" pitchFamily="50" charset="-128"/>
                <a:ea typeface="HG丸ｺﾞｼｯｸM-PRO" pitchFamily="50" charset="-128"/>
              </a:rPr>
              <a:t>　</a:t>
            </a:r>
            <a:r>
              <a:rPr lang="ja-JP" altLang="en-US" sz="1400" b="1" dirty="0" smtClean="0">
                <a:solidFill>
                  <a:prstClr val="black"/>
                </a:solidFill>
                <a:latin typeface="HG丸ｺﾞｼｯｸM-PRO" pitchFamily="50" charset="-128"/>
                <a:ea typeface="HG丸ｺﾞｼｯｸM-PRO" pitchFamily="50" charset="-128"/>
              </a:rPr>
              <a:t>○発</a:t>
            </a:r>
            <a:r>
              <a:rPr lang="ja-JP" altLang="en-US" sz="1400" b="1" dirty="0">
                <a:solidFill>
                  <a:prstClr val="black"/>
                </a:solidFill>
                <a:latin typeface="HG丸ｺﾞｼｯｸM-PRO" pitchFamily="50" charset="-128"/>
                <a:ea typeface="HG丸ｺﾞｼｯｸM-PRO" pitchFamily="50" charset="-128"/>
              </a:rPr>
              <a:t>達障害者に対する障害の定義と発達障害への理解の促進</a:t>
            </a:r>
          </a:p>
          <a:p>
            <a:pPr>
              <a:lnSpc>
                <a:spcPct val="70000"/>
              </a:lnSpc>
              <a:spcBef>
                <a:spcPts val="600"/>
              </a:spcBef>
            </a:pPr>
            <a:r>
              <a:rPr lang="ja-JP" altLang="en-US" sz="1400" b="1" dirty="0" smtClean="0">
                <a:solidFill>
                  <a:prstClr val="black"/>
                </a:solidFill>
                <a:latin typeface="HG丸ｺﾞｼｯｸM-PRO" pitchFamily="50" charset="-128"/>
                <a:ea typeface="HG丸ｺﾞｼｯｸM-PRO" pitchFamily="50" charset="-128"/>
              </a:rPr>
              <a:t>　○発達生活</a:t>
            </a:r>
            <a:r>
              <a:rPr lang="ja-JP" altLang="en-US" sz="1400" b="1" dirty="0">
                <a:solidFill>
                  <a:prstClr val="black"/>
                </a:solidFill>
                <a:latin typeface="HG丸ｺﾞｼｯｸM-PRO" pitchFamily="50" charset="-128"/>
                <a:ea typeface="HG丸ｺﾞｼｯｸM-PRO" pitchFamily="50" charset="-128"/>
              </a:rPr>
              <a:t>全般にわたる支援の促進</a:t>
            </a:r>
          </a:p>
          <a:p>
            <a:pPr>
              <a:lnSpc>
                <a:spcPct val="70000"/>
              </a:lnSpc>
              <a:spcBef>
                <a:spcPts val="600"/>
              </a:spcBef>
            </a:pPr>
            <a:r>
              <a:rPr lang="ja-JP" altLang="en-US" sz="1400" b="1" dirty="0" smtClean="0">
                <a:solidFill>
                  <a:prstClr val="black"/>
                </a:solidFill>
                <a:latin typeface="HG丸ｺﾞｼｯｸM-PRO" pitchFamily="50" charset="-128"/>
                <a:ea typeface="HG丸ｺﾞｼｯｸM-PRO" pitchFamily="50" charset="-128"/>
              </a:rPr>
              <a:t>　○発</a:t>
            </a:r>
            <a:r>
              <a:rPr lang="ja-JP" altLang="en-US" sz="1400" b="1" dirty="0">
                <a:solidFill>
                  <a:prstClr val="black"/>
                </a:solidFill>
                <a:latin typeface="HG丸ｺﾞｼｯｸM-PRO" pitchFamily="50" charset="-128"/>
                <a:ea typeface="HG丸ｺﾞｼｯｸM-PRO" pitchFamily="50" charset="-128"/>
              </a:rPr>
              <a:t>達障害者支援を担当する部局相互の緊密な</a:t>
            </a:r>
            <a:r>
              <a:rPr lang="ja-JP" altLang="en-US" sz="1400" b="1" dirty="0" smtClean="0">
                <a:solidFill>
                  <a:prstClr val="black"/>
                </a:solidFill>
                <a:latin typeface="HG丸ｺﾞｼｯｸM-PRO" pitchFamily="50" charset="-128"/>
                <a:ea typeface="HG丸ｺﾞｼｯｸM-PRO" pitchFamily="50" charset="-128"/>
              </a:rPr>
              <a:t>連携の確保、関係機関との協力体制の整備　等</a:t>
            </a:r>
            <a:endParaRPr lang="ja-JP" altLang="en-US" sz="1400" b="1" dirty="0">
              <a:solidFill>
                <a:prstClr val="black"/>
              </a:solidFill>
              <a:latin typeface="HG丸ｺﾞｼｯｸM-PRO" pitchFamily="50" charset="-128"/>
              <a:ea typeface="HG丸ｺﾞｼｯｸM-PRO" pitchFamily="50" charset="-128"/>
            </a:endParaRPr>
          </a:p>
        </p:txBody>
      </p:sp>
      <p:sp>
        <p:nvSpPr>
          <p:cNvPr id="24" name="Text Box 5"/>
          <p:cNvSpPr txBox="1">
            <a:spLocks noChangeArrowheads="1"/>
          </p:cNvSpPr>
          <p:nvPr/>
        </p:nvSpPr>
        <p:spPr bwMode="auto">
          <a:xfrm>
            <a:off x="-66122" y="3419716"/>
            <a:ext cx="2846256" cy="369324"/>
          </a:xfrm>
          <a:prstGeom prst="rect">
            <a:avLst/>
          </a:prstGeom>
          <a:noFill/>
          <a:ln w="9525">
            <a:noFill/>
            <a:miter lim="800000"/>
            <a:headEnd/>
            <a:tailEnd/>
          </a:ln>
        </p:spPr>
        <p:txBody>
          <a:bodyPr lIns="91432" tIns="45716" rIns="91432" bIns="45716">
            <a:spAutoFit/>
          </a:bodyPr>
          <a:lstStyle/>
          <a:p>
            <a:pPr>
              <a:spcBef>
                <a:spcPct val="50000"/>
              </a:spcBef>
            </a:pPr>
            <a:r>
              <a:rPr lang="ja-JP" altLang="en-US" sz="1800" dirty="0">
                <a:solidFill>
                  <a:prstClr val="black"/>
                </a:solidFill>
                <a:latin typeface="Times New Roman" pitchFamily="18" charset="0"/>
              </a:rPr>
              <a:t>　</a:t>
            </a:r>
            <a:r>
              <a:rPr lang="en-US" altLang="ja-JP" sz="1800" dirty="0">
                <a:solidFill>
                  <a:prstClr val="black"/>
                </a:solidFill>
                <a:latin typeface="Times New Roman" pitchFamily="18" charset="0"/>
              </a:rPr>
              <a:t>Ⅲ</a:t>
            </a:r>
            <a:r>
              <a:rPr lang="ja-JP" altLang="en-US" sz="1800" dirty="0">
                <a:solidFill>
                  <a:prstClr val="black"/>
                </a:solidFill>
                <a:latin typeface="Times New Roman" pitchFamily="18" charset="0"/>
              </a:rPr>
              <a:t>　</a:t>
            </a:r>
            <a:r>
              <a:rPr lang="ja-JP" altLang="en-US" sz="1800" dirty="0" smtClean="0">
                <a:solidFill>
                  <a:prstClr val="black"/>
                </a:solidFill>
                <a:latin typeface="Times New Roman" pitchFamily="18" charset="0"/>
              </a:rPr>
              <a:t>概要</a:t>
            </a:r>
            <a:endParaRPr lang="ja-JP" altLang="en-US" sz="1800" dirty="0">
              <a:solidFill>
                <a:prstClr val="black"/>
              </a:solidFill>
              <a:latin typeface="Times New Roman" pitchFamily="18" charset="0"/>
            </a:endParaRPr>
          </a:p>
        </p:txBody>
      </p:sp>
      <p:sp>
        <p:nvSpPr>
          <p:cNvPr id="25" name="Text Box 6"/>
          <p:cNvSpPr txBox="1">
            <a:spLocks noChangeArrowheads="1"/>
          </p:cNvSpPr>
          <p:nvPr/>
        </p:nvSpPr>
        <p:spPr bwMode="auto">
          <a:xfrm>
            <a:off x="128464" y="3858548"/>
            <a:ext cx="9519047" cy="487048"/>
          </a:xfrm>
          <a:prstGeom prst="rect">
            <a:avLst/>
          </a:prstGeom>
          <a:noFill/>
          <a:ln w="9525">
            <a:noFill/>
            <a:miter lim="800000"/>
            <a:headEnd/>
            <a:tailEnd/>
          </a:ln>
        </p:spPr>
        <p:txBody>
          <a:bodyPr lIns="91432" tIns="45716" rIns="91432" bIns="45716" anchor="ctr">
            <a:spAutoFit/>
          </a:bodyPr>
          <a:lstStyle/>
          <a:p>
            <a:pPr>
              <a:lnSpc>
                <a:spcPct val="55000"/>
              </a:lnSpc>
              <a:spcBef>
                <a:spcPct val="50000"/>
              </a:spcBef>
            </a:pPr>
            <a:r>
              <a:rPr lang="ja-JP" altLang="en-US" sz="1600" b="1" dirty="0" smtClean="0">
                <a:solidFill>
                  <a:prstClr val="black"/>
                </a:solidFill>
                <a:latin typeface="HG丸ｺﾞｼｯｸM-PRO" pitchFamily="50" charset="-128"/>
                <a:ea typeface="HG丸ｺﾞｼｯｸM-PRO" pitchFamily="50" charset="-128"/>
              </a:rPr>
              <a:t>　定義</a:t>
            </a:r>
            <a:r>
              <a:rPr lang="ja-JP" altLang="en-US" sz="1600" b="1" dirty="0">
                <a:solidFill>
                  <a:prstClr val="black"/>
                </a:solidFill>
                <a:latin typeface="HG丸ｺﾞｼｯｸM-PRO" pitchFamily="50" charset="-128"/>
                <a:ea typeface="HG丸ｺﾞｼｯｸM-PRO" pitchFamily="50" charset="-128"/>
              </a:rPr>
              <a:t>：発達障害＝自閉症、アスペルガー症候群その他の広汎性発達障害、学習障害、</a:t>
            </a:r>
            <a:endParaRPr lang="en-US" altLang="ja-JP" sz="1600" b="1" dirty="0">
              <a:solidFill>
                <a:prstClr val="black"/>
              </a:solidFill>
              <a:latin typeface="HG丸ｺﾞｼｯｸM-PRO" pitchFamily="50" charset="-128"/>
              <a:ea typeface="HG丸ｺﾞｼｯｸM-PRO" pitchFamily="50" charset="-128"/>
            </a:endParaRPr>
          </a:p>
          <a:p>
            <a:pPr>
              <a:lnSpc>
                <a:spcPct val="55000"/>
              </a:lnSpc>
              <a:spcBef>
                <a:spcPct val="50000"/>
              </a:spcBef>
            </a:pPr>
            <a:r>
              <a:rPr lang="ja-JP" altLang="en-US" sz="1600" b="1" dirty="0">
                <a:solidFill>
                  <a:prstClr val="black"/>
                </a:solidFill>
                <a:latin typeface="HG丸ｺﾞｼｯｸM-PRO" pitchFamily="50" charset="-128"/>
                <a:ea typeface="HG丸ｺﾞｼｯｸM-PRO" pitchFamily="50" charset="-128"/>
              </a:rPr>
              <a:t>　　　　　　　　</a:t>
            </a:r>
            <a:r>
              <a:rPr lang="ja-JP" altLang="en-US" sz="1600" b="1" dirty="0" smtClean="0">
                <a:solidFill>
                  <a:prstClr val="black"/>
                </a:solidFill>
                <a:latin typeface="HG丸ｺﾞｼｯｸM-PRO" pitchFamily="50" charset="-128"/>
                <a:ea typeface="HG丸ｺﾞｼｯｸM-PRO" pitchFamily="50" charset="-128"/>
              </a:rPr>
              <a:t>　注意欠陥多動</a:t>
            </a:r>
            <a:r>
              <a:rPr lang="ja-JP" altLang="en-US" sz="1600" b="1" dirty="0">
                <a:solidFill>
                  <a:prstClr val="black"/>
                </a:solidFill>
                <a:latin typeface="HG丸ｺﾞｼｯｸM-PRO" pitchFamily="50" charset="-128"/>
                <a:ea typeface="HG丸ｺﾞｼｯｸM-PRO" pitchFamily="50" charset="-128"/>
              </a:rPr>
              <a:t>性障害などの脳機能の障害で、通常低年齢で発現する障害</a:t>
            </a:r>
          </a:p>
        </p:txBody>
      </p:sp>
      <p:sp>
        <p:nvSpPr>
          <p:cNvPr id="26" name="AutoShape 7"/>
          <p:cNvSpPr>
            <a:spLocks noChangeArrowheads="1"/>
          </p:cNvSpPr>
          <p:nvPr/>
        </p:nvSpPr>
        <p:spPr bwMode="auto">
          <a:xfrm>
            <a:off x="116949" y="6525021"/>
            <a:ext cx="9027052" cy="288355"/>
          </a:xfrm>
          <a:prstGeom prst="roundRect">
            <a:avLst>
              <a:gd name="adj" fmla="val 16667"/>
            </a:avLst>
          </a:prstGeom>
          <a:solidFill>
            <a:srgbClr val="FFDDDD"/>
          </a:solidFill>
          <a:ln w="31750">
            <a:solidFill>
              <a:schemeClr val="tx1"/>
            </a:solidFill>
            <a:round/>
            <a:headEnd/>
            <a:tailEnd/>
          </a:ln>
        </p:spPr>
        <p:txBody>
          <a:bodyPr wrap="none" lIns="91432" tIns="45716" rIns="91432" bIns="45716" anchor="ctr"/>
          <a:lstStyle/>
          <a:p>
            <a:endParaRPr lang="ja-JP" altLang="en-US" sz="2400">
              <a:solidFill>
                <a:prstClr val="black"/>
              </a:solidFill>
            </a:endParaRPr>
          </a:p>
        </p:txBody>
      </p:sp>
      <p:sp>
        <p:nvSpPr>
          <p:cNvPr id="29" name="AutoShape 8"/>
          <p:cNvSpPr>
            <a:spLocks noChangeArrowheads="1"/>
          </p:cNvSpPr>
          <p:nvPr/>
        </p:nvSpPr>
        <p:spPr bwMode="auto">
          <a:xfrm>
            <a:off x="116949" y="6091381"/>
            <a:ext cx="9027052" cy="361950"/>
          </a:xfrm>
          <a:prstGeom prst="roundRect">
            <a:avLst>
              <a:gd name="adj" fmla="val 16667"/>
            </a:avLst>
          </a:prstGeom>
          <a:solidFill>
            <a:srgbClr val="FFCCFF"/>
          </a:solidFill>
          <a:ln w="31750">
            <a:solidFill>
              <a:schemeClr val="tx1"/>
            </a:solidFill>
            <a:round/>
            <a:headEnd/>
            <a:tailEnd/>
          </a:ln>
        </p:spPr>
        <p:txBody>
          <a:bodyPr wrap="none" lIns="91432" tIns="45716" rIns="91432" bIns="45716" anchor="ctr"/>
          <a:lstStyle/>
          <a:p>
            <a:endParaRPr lang="ja-JP" altLang="en-US" sz="2400">
              <a:solidFill>
                <a:prstClr val="black"/>
              </a:solidFill>
            </a:endParaRPr>
          </a:p>
        </p:txBody>
      </p:sp>
      <p:sp>
        <p:nvSpPr>
          <p:cNvPr id="30" name="AutoShape 9"/>
          <p:cNvSpPr>
            <a:spLocks noChangeArrowheads="1"/>
          </p:cNvSpPr>
          <p:nvPr/>
        </p:nvSpPr>
        <p:spPr bwMode="auto">
          <a:xfrm>
            <a:off x="116948" y="4874271"/>
            <a:ext cx="2105025" cy="1147017"/>
          </a:xfrm>
          <a:prstGeom prst="roundRect">
            <a:avLst>
              <a:gd name="adj" fmla="val 6162"/>
            </a:avLst>
          </a:prstGeom>
          <a:solidFill>
            <a:srgbClr val="FFFFE1"/>
          </a:solidFill>
          <a:ln w="9525">
            <a:solidFill>
              <a:schemeClr val="tx1"/>
            </a:solidFill>
            <a:round/>
            <a:headEnd/>
            <a:tailEnd/>
          </a:ln>
        </p:spPr>
        <p:txBody>
          <a:bodyPr wrap="none" lIns="91432" tIns="45716" rIns="91432" bIns="45716"/>
          <a:lstStyle/>
          <a:p>
            <a:pPr>
              <a:lnSpc>
                <a:spcPts val="2000"/>
              </a:lnSpc>
            </a:pPr>
            <a:r>
              <a:rPr lang="ja-JP" altLang="en-US" sz="1400" b="1" dirty="0" smtClean="0">
                <a:solidFill>
                  <a:prstClr val="black"/>
                </a:solidFill>
                <a:ea typeface="ＭＳ ゴシック" pitchFamily="49" charset="-128"/>
              </a:rPr>
              <a:t>○乳幼児</a:t>
            </a:r>
            <a:r>
              <a:rPr lang="ja-JP" altLang="en-US" sz="1400" b="1" dirty="0">
                <a:solidFill>
                  <a:prstClr val="black"/>
                </a:solidFill>
                <a:ea typeface="ＭＳ ゴシック" pitchFamily="49" charset="-128"/>
              </a:rPr>
              <a:t>健診等に</a:t>
            </a:r>
          </a:p>
          <a:p>
            <a:pPr>
              <a:lnSpc>
                <a:spcPts val="2000"/>
              </a:lnSpc>
            </a:pPr>
            <a:r>
              <a:rPr lang="ja-JP" altLang="en-US" sz="1400" b="1" dirty="0">
                <a:solidFill>
                  <a:prstClr val="black"/>
                </a:solidFill>
                <a:ea typeface="ＭＳ ゴシック" pitchFamily="49" charset="-128"/>
              </a:rPr>
              <a:t>　</a:t>
            </a:r>
            <a:r>
              <a:rPr lang="ja-JP" altLang="en-US" sz="1400" b="1" dirty="0" smtClean="0">
                <a:solidFill>
                  <a:prstClr val="black"/>
                </a:solidFill>
                <a:ea typeface="ＭＳ ゴシック" pitchFamily="49" charset="-128"/>
              </a:rPr>
              <a:t>　</a:t>
            </a:r>
            <a:r>
              <a:rPr lang="ja-JP" altLang="en-US" sz="1400" b="1" dirty="0">
                <a:solidFill>
                  <a:prstClr val="black"/>
                </a:solidFill>
                <a:ea typeface="ＭＳ ゴシック" pitchFamily="49" charset="-128"/>
              </a:rPr>
              <a:t>　</a:t>
            </a:r>
            <a:r>
              <a:rPr lang="ja-JP" altLang="en-US" sz="1400" b="1" dirty="0" smtClean="0">
                <a:solidFill>
                  <a:prstClr val="black"/>
                </a:solidFill>
                <a:ea typeface="ＭＳ ゴシック" pitchFamily="49" charset="-128"/>
              </a:rPr>
              <a:t>よる早期発見</a:t>
            </a:r>
            <a:endParaRPr lang="en-US" altLang="ja-JP" sz="1400" b="1" dirty="0" smtClean="0">
              <a:solidFill>
                <a:prstClr val="black"/>
              </a:solidFill>
              <a:ea typeface="ＭＳ ゴシック" pitchFamily="49" charset="-128"/>
            </a:endParaRPr>
          </a:p>
          <a:p>
            <a:pPr>
              <a:lnSpc>
                <a:spcPts val="2000"/>
              </a:lnSpc>
            </a:pPr>
            <a:r>
              <a:rPr lang="ja-JP" altLang="en-US" sz="1400" b="1" dirty="0">
                <a:solidFill>
                  <a:prstClr val="black"/>
                </a:solidFill>
                <a:ea typeface="ＭＳ ゴシック" pitchFamily="49" charset="-128"/>
              </a:rPr>
              <a:t>○早期の発達支援</a:t>
            </a:r>
          </a:p>
          <a:p>
            <a:endParaRPr lang="ja-JP" altLang="en-US" sz="2400" b="1" dirty="0">
              <a:solidFill>
                <a:prstClr val="black"/>
              </a:solidFill>
              <a:ea typeface="ＭＳ ゴシック" pitchFamily="49" charset="-128"/>
            </a:endParaRPr>
          </a:p>
        </p:txBody>
      </p:sp>
      <p:sp>
        <p:nvSpPr>
          <p:cNvPr id="31" name="AutoShape 10"/>
          <p:cNvSpPr>
            <a:spLocks noChangeArrowheads="1"/>
          </p:cNvSpPr>
          <p:nvPr/>
        </p:nvSpPr>
        <p:spPr bwMode="auto">
          <a:xfrm>
            <a:off x="2380798" y="4860900"/>
            <a:ext cx="3666596" cy="1160388"/>
          </a:xfrm>
          <a:prstGeom prst="roundRect">
            <a:avLst>
              <a:gd name="adj" fmla="val 6380"/>
            </a:avLst>
          </a:prstGeom>
          <a:solidFill>
            <a:srgbClr val="E5F2FF"/>
          </a:solidFill>
          <a:ln w="9525">
            <a:solidFill>
              <a:schemeClr val="tx1"/>
            </a:solidFill>
            <a:round/>
            <a:headEnd/>
            <a:tailEnd/>
          </a:ln>
        </p:spPr>
        <p:txBody>
          <a:bodyPr wrap="none" lIns="91432" tIns="45716" rIns="91432" bIns="45716"/>
          <a:lstStyle/>
          <a:p>
            <a:pPr>
              <a:lnSpc>
                <a:spcPts val="2000"/>
              </a:lnSpc>
            </a:pPr>
            <a:r>
              <a:rPr lang="ja-JP" altLang="en-US" sz="1400" b="1" dirty="0" smtClean="0">
                <a:solidFill>
                  <a:prstClr val="black"/>
                </a:solidFill>
                <a:ea typeface="ＭＳ ゴシック" pitchFamily="49" charset="-128"/>
              </a:rPr>
              <a:t>○</a:t>
            </a:r>
            <a:r>
              <a:rPr lang="ja-JP" altLang="en-US" sz="1400" b="1" dirty="0">
                <a:solidFill>
                  <a:prstClr val="black"/>
                </a:solidFill>
                <a:ea typeface="ＭＳ ゴシック" pitchFamily="49" charset="-128"/>
              </a:rPr>
              <a:t>就学時健康診断における発見</a:t>
            </a:r>
          </a:p>
          <a:p>
            <a:pPr>
              <a:lnSpc>
                <a:spcPts val="2000"/>
              </a:lnSpc>
            </a:pPr>
            <a:r>
              <a:rPr lang="ja-JP" altLang="en-US" sz="1400" b="1" dirty="0">
                <a:solidFill>
                  <a:prstClr val="black"/>
                </a:solidFill>
                <a:ea typeface="ＭＳ ゴシック" pitchFamily="49" charset="-128"/>
              </a:rPr>
              <a:t>○適切な教育的支援・支援体制</a:t>
            </a:r>
            <a:r>
              <a:rPr lang="ja-JP" altLang="en-US" sz="1400" b="1" dirty="0" smtClean="0">
                <a:solidFill>
                  <a:prstClr val="black"/>
                </a:solidFill>
                <a:ea typeface="ＭＳ ゴシック" pitchFamily="49" charset="-128"/>
              </a:rPr>
              <a:t>の整備</a:t>
            </a:r>
            <a:endParaRPr lang="ja-JP" altLang="en-US" sz="1400" b="1" dirty="0">
              <a:solidFill>
                <a:prstClr val="black"/>
              </a:solidFill>
              <a:ea typeface="ＭＳ ゴシック" pitchFamily="49" charset="-128"/>
            </a:endParaRPr>
          </a:p>
          <a:p>
            <a:pPr>
              <a:lnSpc>
                <a:spcPts val="2000"/>
              </a:lnSpc>
            </a:pPr>
            <a:r>
              <a:rPr lang="ja-JP" altLang="en-US" sz="1400" b="1" dirty="0">
                <a:solidFill>
                  <a:prstClr val="black"/>
                </a:solidFill>
                <a:ea typeface="ＭＳ ゴシック" pitchFamily="49" charset="-128"/>
              </a:rPr>
              <a:t>○放課後児童健全育成事業の利用</a:t>
            </a:r>
          </a:p>
          <a:p>
            <a:pPr>
              <a:lnSpc>
                <a:spcPts val="2000"/>
              </a:lnSpc>
            </a:pPr>
            <a:r>
              <a:rPr lang="ja-JP" altLang="en-US" sz="1400" b="1" dirty="0">
                <a:solidFill>
                  <a:prstClr val="black"/>
                </a:solidFill>
                <a:ea typeface="ＭＳ ゴシック" pitchFamily="49" charset="-128"/>
              </a:rPr>
              <a:t>○専門的発達支援</a:t>
            </a:r>
          </a:p>
        </p:txBody>
      </p:sp>
      <p:sp>
        <p:nvSpPr>
          <p:cNvPr id="32" name="AutoShape 11"/>
          <p:cNvSpPr>
            <a:spLocks noChangeArrowheads="1"/>
          </p:cNvSpPr>
          <p:nvPr/>
        </p:nvSpPr>
        <p:spPr bwMode="auto">
          <a:xfrm>
            <a:off x="6211493" y="4860900"/>
            <a:ext cx="2932508" cy="1160388"/>
          </a:xfrm>
          <a:prstGeom prst="roundRect">
            <a:avLst>
              <a:gd name="adj" fmla="val 7995"/>
            </a:avLst>
          </a:prstGeom>
          <a:solidFill>
            <a:srgbClr val="ECE7FF"/>
          </a:solidFill>
          <a:ln w="9525">
            <a:solidFill>
              <a:schemeClr val="tx1"/>
            </a:solidFill>
            <a:round/>
            <a:headEnd/>
            <a:tailEnd/>
          </a:ln>
        </p:spPr>
        <p:txBody>
          <a:bodyPr wrap="none" lIns="91432" tIns="45716" rIns="91432" bIns="45716"/>
          <a:lstStyle/>
          <a:p>
            <a:pPr>
              <a:lnSpc>
                <a:spcPts val="2000"/>
              </a:lnSpc>
            </a:pPr>
            <a:r>
              <a:rPr lang="ja-JP" altLang="en-US" sz="1400" b="1" dirty="0" smtClean="0">
                <a:solidFill>
                  <a:prstClr val="black"/>
                </a:solidFill>
                <a:ea typeface="ＭＳ ゴシック" pitchFamily="49" charset="-128"/>
              </a:rPr>
              <a:t>○発</a:t>
            </a:r>
            <a:r>
              <a:rPr lang="ja-JP" altLang="en-US" sz="1400" b="1" dirty="0">
                <a:solidFill>
                  <a:prstClr val="black"/>
                </a:solidFill>
                <a:ea typeface="ＭＳ ゴシック" pitchFamily="49" charset="-128"/>
              </a:rPr>
              <a:t>達障害者の特性に応じた</a:t>
            </a:r>
          </a:p>
          <a:p>
            <a:pPr>
              <a:lnSpc>
                <a:spcPts val="2000"/>
              </a:lnSpc>
            </a:pPr>
            <a:r>
              <a:rPr lang="ja-JP" altLang="en-US" sz="1400" b="1" dirty="0">
                <a:solidFill>
                  <a:prstClr val="black"/>
                </a:solidFill>
                <a:ea typeface="ＭＳ ゴシック" pitchFamily="49" charset="-128"/>
              </a:rPr>
              <a:t>　適切な就労の機会の確保</a:t>
            </a:r>
          </a:p>
          <a:p>
            <a:pPr>
              <a:lnSpc>
                <a:spcPts val="2000"/>
              </a:lnSpc>
            </a:pPr>
            <a:r>
              <a:rPr lang="ja-JP" altLang="en-US" sz="1400" b="1" dirty="0">
                <a:solidFill>
                  <a:prstClr val="black"/>
                </a:solidFill>
                <a:ea typeface="ＭＳ ゴシック" pitchFamily="49" charset="-128"/>
              </a:rPr>
              <a:t>○地域での生活支援</a:t>
            </a:r>
          </a:p>
          <a:p>
            <a:pPr>
              <a:lnSpc>
                <a:spcPts val="2000"/>
              </a:lnSpc>
            </a:pPr>
            <a:r>
              <a:rPr lang="ja-JP" altLang="en-US" sz="1400" b="1" dirty="0">
                <a:solidFill>
                  <a:prstClr val="black"/>
                </a:solidFill>
                <a:ea typeface="ＭＳ ゴシック" pitchFamily="49" charset="-128"/>
              </a:rPr>
              <a:t>○発達障害者の権利擁護</a:t>
            </a:r>
          </a:p>
        </p:txBody>
      </p:sp>
      <p:sp>
        <p:nvSpPr>
          <p:cNvPr id="33" name="Text Box 12"/>
          <p:cNvSpPr txBox="1">
            <a:spLocks noChangeArrowheads="1"/>
          </p:cNvSpPr>
          <p:nvPr/>
        </p:nvSpPr>
        <p:spPr bwMode="auto">
          <a:xfrm>
            <a:off x="325045" y="6115200"/>
            <a:ext cx="9204322" cy="338132"/>
          </a:xfrm>
          <a:prstGeom prst="rect">
            <a:avLst/>
          </a:prstGeom>
          <a:noFill/>
          <a:ln w="9525">
            <a:noFill/>
            <a:miter lim="800000"/>
            <a:headEnd/>
            <a:tailEnd/>
          </a:ln>
        </p:spPr>
        <p:txBody>
          <a:bodyPr wrap="square" lIns="91432" tIns="45716" rIns="91432" bIns="45716">
            <a:spAutoFit/>
          </a:bodyPr>
          <a:lstStyle/>
          <a:p>
            <a:pPr>
              <a:spcBef>
                <a:spcPct val="50000"/>
              </a:spcBef>
            </a:pPr>
            <a:r>
              <a:rPr lang="en-US" altLang="ja-JP" sz="1600" b="1" dirty="0">
                <a:solidFill>
                  <a:prstClr val="black"/>
                </a:solidFill>
                <a:latin typeface="Times New Roman" pitchFamily="18" charset="0"/>
              </a:rPr>
              <a:t>【</a:t>
            </a:r>
            <a:r>
              <a:rPr lang="ja-JP" altLang="en-US" sz="1600" b="1" dirty="0">
                <a:solidFill>
                  <a:prstClr val="black"/>
                </a:solidFill>
                <a:latin typeface="Times New Roman" pitchFamily="18" charset="0"/>
              </a:rPr>
              <a:t>都道府県</a:t>
            </a:r>
            <a:r>
              <a:rPr lang="en-US" altLang="ja-JP" sz="1600" b="1" dirty="0">
                <a:solidFill>
                  <a:prstClr val="black"/>
                </a:solidFill>
                <a:latin typeface="Times New Roman" pitchFamily="18" charset="0"/>
              </a:rPr>
              <a:t>】</a:t>
            </a:r>
            <a:r>
              <a:rPr lang="ja-JP" altLang="en-US" sz="1600" b="1" dirty="0">
                <a:solidFill>
                  <a:prstClr val="black"/>
                </a:solidFill>
                <a:latin typeface="Times New Roman" pitchFamily="18" charset="0"/>
              </a:rPr>
              <a:t>　発達障害者支援センター（相談支援・情報</a:t>
            </a:r>
            <a:r>
              <a:rPr lang="ja-JP" altLang="en-US" sz="1600" b="1" dirty="0" smtClean="0">
                <a:solidFill>
                  <a:prstClr val="black"/>
                </a:solidFill>
                <a:latin typeface="Times New Roman" pitchFamily="18" charset="0"/>
              </a:rPr>
              <a:t>提供・研修等</a:t>
            </a:r>
            <a:r>
              <a:rPr lang="ja-JP" altLang="en-US" sz="1600" b="1" dirty="0">
                <a:solidFill>
                  <a:prstClr val="black"/>
                </a:solidFill>
                <a:latin typeface="Times New Roman" pitchFamily="18" charset="0"/>
              </a:rPr>
              <a:t>）、専門的な医療機関の確保　等</a:t>
            </a:r>
            <a:r>
              <a:rPr lang="ja-JP" altLang="en-US" sz="1400" b="1" dirty="0">
                <a:solidFill>
                  <a:prstClr val="black"/>
                </a:solidFill>
                <a:latin typeface="Times New Roman" pitchFamily="18" charset="0"/>
              </a:rPr>
              <a:t>　</a:t>
            </a:r>
            <a:r>
              <a:rPr lang="ja-JP" altLang="en-US" sz="1600" b="1" dirty="0">
                <a:solidFill>
                  <a:prstClr val="black"/>
                </a:solidFill>
                <a:latin typeface="Times New Roman" pitchFamily="18" charset="0"/>
              </a:rPr>
              <a:t>　</a:t>
            </a:r>
          </a:p>
        </p:txBody>
      </p:sp>
      <p:sp>
        <p:nvSpPr>
          <p:cNvPr id="34" name="Text Box 13"/>
          <p:cNvSpPr txBox="1">
            <a:spLocks noChangeArrowheads="1"/>
          </p:cNvSpPr>
          <p:nvPr/>
        </p:nvSpPr>
        <p:spPr bwMode="auto">
          <a:xfrm>
            <a:off x="325044" y="6505608"/>
            <a:ext cx="8346148" cy="307768"/>
          </a:xfrm>
          <a:prstGeom prst="rect">
            <a:avLst/>
          </a:prstGeom>
          <a:noFill/>
          <a:ln w="9525">
            <a:noFill/>
            <a:miter lim="800000"/>
            <a:headEnd/>
            <a:tailEnd/>
          </a:ln>
        </p:spPr>
        <p:txBody>
          <a:bodyPr lIns="91432" tIns="45716" rIns="91432" bIns="45716">
            <a:spAutoFit/>
          </a:bodyPr>
          <a:lstStyle/>
          <a:p>
            <a:pPr>
              <a:spcBef>
                <a:spcPct val="50000"/>
              </a:spcBef>
            </a:pPr>
            <a:r>
              <a:rPr lang="en-US" altLang="ja-JP" sz="1400" b="1" dirty="0">
                <a:solidFill>
                  <a:prstClr val="black"/>
                </a:solidFill>
                <a:latin typeface="ＭＳ ゴシック" pitchFamily="49" charset="-128"/>
                <a:ea typeface="ＭＳ ゴシック" pitchFamily="49" charset="-128"/>
              </a:rPr>
              <a:t>【</a:t>
            </a:r>
            <a:r>
              <a:rPr lang="ja-JP" altLang="en-US" sz="1400" b="1" dirty="0">
                <a:solidFill>
                  <a:prstClr val="black"/>
                </a:solidFill>
                <a:latin typeface="ＭＳ ゴシック" pitchFamily="49" charset="-128"/>
                <a:ea typeface="ＭＳ ゴシック" pitchFamily="49" charset="-128"/>
              </a:rPr>
              <a:t>国</a:t>
            </a:r>
            <a:r>
              <a:rPr lang="en-US" altLang="ja-JP" sz="1400" b="1" dirty="0">
                <a:solidFill>
                  <a:prstClr val="black"/>
                </a:solidFill>
                <a:latin typeface="ＭＳ ゴシック" pitchFamily="49" charset="-128"/>
                <a:ea typeface="ＭＳ ゴシック" pitchFamily="49" charset="-128"/>
              </a:rPr>
              <a:t>】</a:t>
            </a:r>
            <a:r>
              <a:rPr lang="ja-JP" altLang="en-US" sz="1400" b="1" dirty="0">
                <a:solidFill>
                  <a:prstClr val="black"/>
                </a:solidFill>
                <a:latin typeface="ＭＳ ゴシック" pitchFamily="49" charset="-128"/>
                <a:ea typeface="ＭＳ ゴシック" pitchFamily="49" charset="-128"/>
              </a:rPr>
              <a:t>専門的知識を有する人材確保（研修等）、調査研究　等</a:t>
            </a:r>
            <a:r>
              <a:rPr lang="ja-JP" altLang="en-US" sz="1200" b="1" dirty="0">
                <a:solidFill>
                  <a:prstClr val="black"/>
                </a:solidFill>
                <a:latin typeface="ＭＳ ゴシック" pitchFamily="49" charset="-128"/>
                <a:ea typeface="ＭＳ ゴシック" pitchFamily="49" charset="-128"/>
              </a:rPr>
              <a:t>　</a:t>
            </a:r>
          </a:p>
        </p:txBody>
      </p:sp>
      <p:sp>
        <p:nvSpPr>
          <p:cNvPr id="35" name="Rectangle 14"/>
          <p:cNvSpPr>
            <a:spLocks noChangeArrowheads="1"/>
          </p:cNvSpPr>
          <p:nvPr/>
        </p:nvSpPr>
        <p:spPr bwMode="auto">
          <a:xfrm>
            <a:off x="116949" y="4442222"/>
            <a:ext cx="2105025" cy="360362"/>
          </a:xfrm>
          <a:prstGeom prst="rect">
            <a:avLst/>
          </a:prstGeom>
          <a:solidFill>
            <a:srgbClr val="FFFFE1"/>
          </a:solidFill>
          <a:ln w="9525">
            <a:solidFill>
              <a:schemeClr val="tx1"/>
            </a:solidFill>
            <a:miter lim="800000"/>
            <a:headEnd/>
            <a:tailEnd/>
          </a:ln>
        </p:spPr>
        <p:txBody>
          <a:bodyPr wrap="none" lIns="91432" tIns="45716" rIns="91432" bIns="45716" anchor="ctr"/>
          <a:lstStyle/>
          <a:p>
            <a:pPr algn="ctr"/>
            <a:r>
              <a:rPr lang="ja-JP" altLang="en-US" sz="1400" b="1" dirty="0">
                <a:solidFill>
                  <a:prstClr val="black"/>
                </a:solidFill>
                <a:latin typeface="ＭＳ ゴシック" pitchFamily="49" charset="-128"/>
                <a:ea typeface="ＭＳ ゴシック" pitchFamily="49" charset="-128"/>
              </a:rPr>
              <a:t>就学前（乳幼児期）</a:t>
            </a:r>
          </a:p>
        </p:txBody>
      </p:sp>
      <p:sp>
        <p:nvSpPr>
          <p:cNvPr id="36" name="Rectangle 15"/>
          <p:cNvSpPr>
            <a:spLocks noChangeArrowheads="1"/>
          </p:cNvSpPr>
          <p:nvPr/>
        </p:nvSpPr>
        <p:spPr bwMode="auto">
          <a:xfrm>
            <a:off x="2380798" y="4442222"/>
            <a:ext cx="3666596" cy="360362"/>
          </a:xfrm>
          <a:prstGeom prst="rect">
            <a:avLst/>
          </a:prstGeom>
          <a:solidFill>
            <a:srgbClr val="E5F2FF"/>
          </a:solidFill>
          <a:ln w="9525">
            <a:solidFill>
              <a:schemeClr val="tx1"/>
            </a:solidFill>
            <a:miter lim="800000"/>
            <a:headEnd/>
            <a:tailEnd/>
          </a:ln>
        </p:spPr>
        <p:txBody>
          <a:bodyPr wrap="none" lIns="91432" tIns="45716" rIns="91432" bIns="45716" anchor="ctr"/>
          <a:lstStyle/>
          <a:p>
            <a:pPr algn="ctr"/>
            <a:r>
              <a:rPr lang="ja-JP" altLang="en-US" sz="1400" b="1" dirty="0">
                <a:solidFill>
                  <a:prstClr val="black"/>
                </a:solidFill>
                <a:latin typeface="ＭＳ ゴシック" pitchFamily="49" charset="-128"/>
                <a:ea typeface="ＭＳ ゴシック" pitchFamily="49" charset="-128"/>
              </a:rPr>
              <a:t>就学中（学童期等）</a:t>
            </a:r>
          </a:p>
        </p:txBody>
      </p:sp>
      <p:sp>
        <p:nvSpPr>
          <p:cNvPr id="37" name="Rectangle 16"/>
          <p:cNvSpPr>
            <a:spLocks noChangeArrowheads="1"/>
          </p:cNvSpPr>
          <p:nvPr/>
        </p:nvSpPr>
        <p:spPr bwMode="auto">
          <a:xfrm>
            <a:off x="6198705" y="4365104"/>
            <a:ext cx="2945295" cy="437480"/>
          </a:xfrm>
          <a:prstGeom prst="rect">
            <a:avLst/>
          </a:prstGeom>
          <a:solidFill>
            <a:srgbClr val="ECE7FF"/>
          </a:solidFill>
          <a:ln w="9525">
            <a:solidFill>
              <a:schemeClr val="tx1"/>
            </a:solidFill>
            <a:miter lim="800000"/>
            <a:headEnd/>
            <a:tailEnd/>
          </a:ln>
        </p:spPr>
        <p:txBody>
          <a:bodyPr wrap="none" lIns="91432" tIns="45716" rIns="91432" bIns="45716" anchor="ctr"/>
          <a:lstStyle/>
          <a:p>
            <a:pPr algn="ctr"/>
            <a:r>
              <a:rPr lang="ja-JP" altLang="en-US" sz="1400" b="1" dirty="0">
                <a:solidFill>
                  <a:prstClr val="black"/>
                </a:solidFill>
                <a:latin typeface="ＭＳ ゴシック" pitchFamily="49" charset="-128"/>
                <a:ea typeface="ＭＳ ゴシック" pitchFamily="49" charset="-128"/>
              </a:rPr>
              <a:t>就学後（青壮年期）</a:t>
            </a:r>
          </a:p>
        </p:txBody>
      </p:sp>
      <p:sp>
        <p:nvSpPr>
          <p:cNvPr id="38" name="正方形/長方形 37"/>
          <p:cNvSpPr/>
          <p:nvPr/>
        </p:nvSpPr>
        <p:spPr>
          <a:xfrm>
            <a:off x="128464" y="688860"/>
            <a:ext cx="9777536"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en-US" altLang="ja-JP" sz="1200" dirty="0">
                <a:solidFill>
                  <a:prstClr val="white"/>
                </a:solidFill>
                <a:latin typeface="Times New Roman" pitchFamily="18" charset="0"/>
              </a:rPr>
              <a:t>Ⅰ</a:t>
            </a:r>
            <a:r>
              <a:rPr lang="ja-JP" altLang="en-US" sz="1200" dirty="0">
                <a:solidFill>
                  <a:prstClr val="white"/>
                </a:solidFill>
                <a:latin typeface="Times New Roman" pitchFamily="18" charset="0"/>
              </a:rPr>
              <a:t>　</a:t>
            </a:r>
            <a:r>
              <a:rPr lang="ja-JP" altLang="en-US" sz="1200" dirty="0" smtClean="0">
                <a:solidFill>
                  <a:prstClr val="white"/>
                </a:solidFill>
                <a:latin typeface="Times New Roman" pitchFamily="18" charset="0"/>
              </a:rPr>
              <a:t>ねらい</a:t>
            </a:r>
            <a:r>
              <a:rPr lang="ja-JP" altLang="en-US" sz="1200" dirty="0" smtClean="0">
                <a:solidFill>
                  <a:prstClr val="black"/>
                </a:solidFill>
              </a:rPr>
              <a:t> </a:t>
            </a:r>
            <a:endParaRPr lang="en-US" altLang="ja-JP" sz="1200" dirty="0">
              <a:solidFill>
                <a:prstClr val="black"/>
              </a:solidFill>
            </a:endParaRPr>
          </a:p>
          <a:p>
            <a:pPr>
              <a:defRPr/>
            </a:pPr>
            <a:r>
              <a:rPr lang="en-US" altLang="ja-JP" sz="1800" dirty="0" smtClean="0">
                <a:solidFill>
                  <a:prstClr val="black"/>
                </a:solidFill>
              </a:rPr>
              <a:t>Ⅰ</a:t>
            </a:r>
            <a:r>
              <a:rPr lang="ja-JP" altLang="en-US" sz="1800" dirty="0" smtClean="0">
                <a:solidFill>
                  <a:prstClr val="black"/>
                </a:solidFill>
              </a:rPr>
              <a:t>　これまでの主な経緯</a:t>
            </a:r>
            <a:endParaRPr lang="en-US" altLang="ja-JP" sz="1800" dirty="0" smtClean="0">
              <a:solidFill>
                <a:prstClr val="black"/>
              </a:solidFill>
            </a:endParaRPr>
          </a:p>
          <a:p>
            <a:pPr marL="263525">
              <a:spcBef>
                <a:spcPts val="600"/>
              </a:spcBef>
              <a:defRPr/>
            </a:pPr>
            <a:r>
              <a:rPr lang="ja-JP" altLang="en-US" sz="1200" dirty="0" smtClean="0">
                <a:solidFill>
                  <a:prstClr val="black"/>
                </a:solidFill>
              </a:rPr>
              <a:t>昭和５５年　知的障害児施設の種類として新たに医療型自閉症児施設及び福祉型自閉症児施設を位置づけ</a:t>
            </a:r>
            <a:endParaRPr lang="en-US" altLang="ja-JP" sz="1200" dirty="0">
              <a:solidFill>
                <a:prstClr val="black"/>
              </a:solidFill>
            </a:endParaRPr>
          </a:p>
          <a:p>
            <a:pPr marL="263525">
              <a:defRPr/>
            </a:pPr>
            <a:r>
              <a:rPr lang="ja-JP" altLang="en-US" sz="1200" dirty="0" smtClean="0">
                <a:solidFill>
                  <a:prstClr val="black"/>
                </a:solidFill>
              </a:rPr>
              <a:t>平成５年　　強度行動障害者特別処遇事業の創設（実施主体：都道府県等）</a:t>
            </a:r>
            <a:endParaRPr lang="en-US" altLang="ja-JP" sz="1200" dirty="0">
              <a:solidFill>
                <a:prstClr val="black"/>
              </a:solidFill>
            </a:endParaRPr>
          </a:p>
          <a:p>
            <a:pPr marL="263525">
              <a:defRPr/>
            </a:pPr>
            <a:r>
              <a:rPr lang="ja-JP" altLang="en-US" sz="1200" dirty="0" smtClean="0">
                <a:solidFill>
                  <a:prstClr val="black"/>
                </a:solidFill>
              </a:rPr>
              <a:t>平成１４年　自閉症・発達障害者支援センター運営事業の開始</a:t>
            </a:r>
            <a:r>
              <a:rPr lang="ja-JP" altLang="en-US" sz="1200" dirty="0">
                <a:solidFill>
                  <a:prstClr val="black"/>
                </a:solidFill>
              </a:rPr>
              <a:t>（</a:t>
            </a:r>
            <a:r>
              <a:rPr lang="ja-JP" altLang="en-US" sz="1200" dirty="0" smtClean="0">
                <a:solidFill>
                  <a:prstClr val="black"/>
                </a:solidFill>
              </a:rPr>
              <a:t>広汎性発達障害者を対象とした地域支援の拠点の整備の推進）</a:t>
            </a:r>
            <a:endParaRPr lang="en-US" altLang="ja-JP" sz="1200" dirty="0" smtClean="0">
              <a:solidFill>
                <a:prstClr val="black"/>
              </a:solidFill>
            </a:endParaRPr>
          </a:p>
          <a:p>
            <a:pPr marL="263525">
              <a:defRPr/>
            </a:pPr>
            <a:r>
              <a:rPr lang="ja-JP" altLang="en-US" sz="1200" dirty="0" smtClean="0">
                <a:solidFill>
                  <a:prstClr val="black"/>
                </a:solidFill>
              </a:rPr>
              <a:t>平成１６年</a:t>
            </a:r>
            <a:r>
              <a:rPr lang="ja-JP" altLang="en-US" sz="1200" dirty="0">
                <a:solidFill>
                  <a:prstClr val="black"/>
                </a:solidFill>
              </a:rPr>
              <a:t>１２月　 </a:t>
            </a:r>
            <a:r>
              <a:rPr lang="ja-JP" altLang="en-US" sz="1200" dirty="0" smtClean="0">
                <a:solidFill>
                  <a:prstClr val="black"/>
                </a:solidFill>
              </a:rPr>
              <a:t>超党派の議員</a:t>
            </a:r>
            <a:r>
              <a:rPr lang="ja-JP" altLang="en-US" sz="1200" dirty="0">
                <a:solidFill>
                  <a:prstClr val="black"/>
                </a:solidFill>
              </a:rPr>
              <a:t>立法に</a:t>
            </a:r>
            <a:r>
              <a:rPr lang="ja-JP" altLang="en-US" sz="1200" dirty="0" smtClean="0">
                <a:solidFill>
                  <a:prstClr val="black"/>
                </a:solidFill>
              </a:rPr>
              <a:t>より発達障害者支援法</a:t>
            </a:r>
            <a:r>
              <a:rPr lang="ja-JP" altLang="en-US" sz="1200" dirty="0">
                <a:solidFill>
                  <a:prstClr val="black"/>
                </a:solidFill>
              </a:rPr>
              <a:t>が</a:t>
            </a:r>
            <a:r>
              <a:rPr lang="ja-JP" altLang="en-US" sz="1200" dirty="0" smtClean="0">
                <a:solidFill>
                  <a:prstClr val="black"/>
                </a:solidFill>
              </a:rPr>
              <a:t>成立　　→</a:t>
            </a:r>
            <a:r>
              <a:rPr lang="ja-JP" altLang="en-US" sz="1200" dirty="0">
                <a:solidFill>
                  <a:prstClr val="black"/>
                </a:solidFill>
              </a:rPr>
              <a:t>　　平成１７年  ４月　 施行</a:t>
            </a:r>
            <a:endParaRPr lang="en-US" altLang="ja-JP" sz="1200" dirty="0">
              <a:solidFill>
                <a:prstClr val="black"/>
              </a:solidFill>
            </a:endParaRPr>
          </a:p>
          <a:p>
            <a:pPr marL="263525">
              <a:defRPr/>
            </a:pPr>
            <a:r>
              <a:rPr lang="ja-JP" altLang="en-US" sz="1200" dirty="0" smtClean="0">
                <a:solidFill>
                  <a:prstClr val="black"/>
                </a:solidFill>
              </a:rPr>
              <a:t>平成２２年</a:t>
            </a:r>
            <a:r>
              <a:rPr lang="ja-JP" altLang="en-US" sz="1200" dirty="0">
                <a:solidFill>
                  <a:prstClr val="black"/>
                </a:solidFill>
              </a:rPr>
              <a:t>１２月　発達</a:t>
            </a:r>
            <a:r>
              <a:rPr lang="ja-JP" altLang="en-US" sz="1200" dirty="0" smtClean="0">
                <a:solidFill>
                  <a:prstClr val="black"/>
                </a:solidFill>
              </a:rPr>
              <a:t>障害が障害者に含まれるものであることを障害者自立支援法、児童福祉法において明確化</a:t>
            </a:r>
            <a:endParaRPr lang="en-US" altLang="ja-JP" sz="1200" dirty="0" smtClean="0">
              <a:solidFill>
                <a:prstClr val="black"/>
              </a:solidFill>
            </a:endParaRPr>
          </a:p>
          <a:p>
            <a:pPr marL="263525">
              <a:defRPr/>
            </a:pPr>
            <a:r>
              <a:rPr lang="ja-JP" altLang="en-US" sz="1200" dirty="0" smtClean="0">
                <a:solidFill>
                  <a:prstClr val="black"/>
                </a:solidFill>
              </a:rPr>
              <a:t>平成２８年５月　</a:t>
            </a:r>
            <a:r>
              <a:rPr lang="ja-JP" altLang="en-US" sz="1200" dirty="0">
                <a:solidFill>
                  <a:prstClr val="black"/>
                </a:solidFill>
              </a:rPr>
              <a:t>超党派</a:t>
            </a:r>
            <a:r>
              <a:rPr lang="ja-JP" altLang="en-US" sz="1200" dirty="0" smtClean="0">
                <a:solidFill>
                  <a:prstClr val="black"/>
                </a:solidFill>
              </a:rPr>
              <a:t>の議員立法により「発達障害者支援法の一部を改正する法律」が成立</a:t>
            </a:r>
            <a:endParaRPr lang="ja-JP" altLang="en-US" sz="1200" dirty="0">
              <a:solidFill>
                <a:prstClr val="black"/>
              </a:solidFill>
            </a:endParaRPr>
          </a:p>
        </p:txBody>
      </p:sp>
      <p:sp>
        <p:nvSpPr>
          <p:cNvPr id="39" name="テキスト ボックス 38"/>
          <p:cNvSpPr txBox="1"/>
          <p:nvPr/>
        </p:nvSpPr>
        <p:spPr>
          <a:xfrm>
            <a:off x="917224" y="-7738"/>
            <a:ext cx="813690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3600" u="sng" dirty="0">
                <a:solidFill>
                  <a:srgbClr val="000000"/>
                </a:solidFill>
                <a:latin typeface="ＭＳ Ｐゴシック" pitchFamily="50" charset="-128"/>
                <a:ea typeface="ＭＳ Ｐゴシック" pitchFamily="50" charset="-128"/>
                <a:cs typeface="メイリオ" pitchFamily="50" charset="-128"/>
              </a:rPr>
              <a:t>発達</a:t>
            </a:r>
            <a:r>
              <a:rPr lang="ja-JP" altLang="en-US" sz="3600" u="sng">
                <a:solidFill>
                  <a:srgbClr val="000000"/>
                </a:solidFill>
                <a:latin typeface="ＭＳ Ｐゴシック" pitchFamily="50" charset="-128"/>
                <a:ea typeface="ＭＳ Ｐゴシック" pitchFamily="50" charset="-128"/>
                <a:cs typeface="メイリオ" pitchFamily="50" charset="-128"/>
              </a:rPr>
              <a:t>障害者</a:t>
            </a:r>
            <a:r>
              <a:rPr lang="ja-JP" altLang="en-US" sz="3600" u="sng" smtClean="0">
                <a:solidFill>
                  <a:srgbClr val="000000"/>
                </a:solidFill>
                <a:latin typeface="ＭＳ Ｐゴシック" pitchFamily="50" charset="-128"/>
                <a:ea typeface="ＭＳ Ｐゴシック" pitchFamily="50" charset="-128"/>
                <a:cs typeface="メイリオ" pitchFamily="50" charset="-128"/>
              </a:rPr>
              <a:t>支援法の概要</a:t>
            </a:r>
            <a:endParaRPr lang="ja-JP" altLang="en-US" sz="2000" dirty="0"/>
          </a:p>
        </p:txBody>
      </p:sp>
    </p:spTree>
    <p:extLst>
      <p:ext uri="{BB962C8B-B14F-4D97-AF65-F5344CB8AC3E}">
        <p14:creationId xmlns:p14="http://schemas.microsoft.com/office/powerpoint/2010/main" val="365048371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17224" y="128826"/>
            <a:ext cx="7510988"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4000" u="sng" dirty="0">
                <a:solidFill>
                  <a:srgbClr val="000000"/>
                </a:solidFill>
                <a:latin typeface="ＭＳ Ｐゴシック" pitchFamily="50" charset="-128"/>
                <a:ea typeface="ＭＳ Ｐゴシック" pitchFamily="50" charset="-128"/>
                <a:cs typeface="メイリオ" pitchFamily="50" charset="-128"/>
              </a:rPr>
              <a:t>発達障害者</a:t>
            </a:r>
            <a:r>
              <a:rPr lang="ja-JP" altLang="en-US" sz="4000" u="sng" dirty="0" smtClean="0">
                <a:solidFill>
                  <a:srgbClr val="000000"/>
                </a:solidFill>
                <a:latin typeface="ＭＳ Ｐゴシック" pitchFamily="50" charset="-128"/>
                <a:ea typeface="ＭＳ Ｐゴシック" pitchFamily="50" charset="-128"/>
                <a:cs typeface="メイリオ" pitchFamily="50" charset="-128"/>
              </a:rPr>
              <a:t>支援法の基本的視点</a:t>
            </a:r>
            <a:endParaRPr lang="ja-JP" altLang="en-US" sz="2400" dirty="0"/>
          </a:p>
        </p:txBody>
      </p:sp>
      <p:sp>
        <p:nvSpPr>
          <p:cNvPr id="5" name="テキスト ボックス 14"/>
          <p:cNvSpPr txBox="1">
            <a:spLocks noChangeArrowheads="1"/>
          </p:cNvSpPr>
          <p:nvPr/>
        </p:nvSpPr>
        <p:spPr bwMode="auto">
          <a:xfrm>
            <a:off x="0" y="836712"/>
            <a:ext cx="9144000" cy="54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901700" indent="-901700" fontAlgn="base">
              <a:spcBef>
                <a:spcPts val="600"/>
              </a:spcBef>
              <a:spcAft>
                <a:spcPct val="0"/>
              </a:spcAft>
            </a:pPr>
            <a:r>
              <a:rPr lang="ja-JP" altLang="en-US" sz="3200" dirty="0">
                <a:solidFill>
                  <a:srgbClr val="000000"/>
                </a:solidFill>
                <a:latin typeface="ＭＳ Ｐゴシック" pitchFamily="50" charset="-128"/>
                <a:ea typeface="ＭＳ Ｐゴシック" pitchFamily="50" charset="-128"/>
                <a:cs typeface="メイリオ" pitchFamily="50" charset="-128"/>
              </a:rPr>
              <a:t>　</a:t>
            </a:r>
            <a:r>
              <a:rPr lang="ja-JP" altLang="en-US" sz="2400" u="sng" dirty="0">
                <a:solidFill>
                  <a:srgbClr val="000000"/>
                </a:solidFill>
                <a:latin typeface="ＭＳ Ｐゴシック" pitchFamily="50" charset="-128"/>
                <a:ea typeface="ＭＳ Ｐゴシック" pitchFamily="50" charset="-128"/>
                <a:cs typeface="メイリオ" pitchFamily="50" charset="-128"/>
              </a:rPr>
              <a:t>○ </a:t>
            </a:r>
            <a:r>
              <a:rPr lang="ja-JP" altLang="en-US" sz="2400" u="sng" dirty="0" smtClean="0">
                <a:solidFill>
                  <a:srgbClr val="000000"/>
                </a:solidFill>
                <a:latin typeface="ＭＳ Ｐゴシック" pitchFamily="50" charset="-128"/>
                <a:ea typeface="ＭＳ Ｐゴシック" pitchFamily="50" charset="-128"/>
                <a:cs typeface="メイリオ" pitchFamily="50" charset="-128"/>
              </a:rPr>
              <a:t>発達障害の特性を知ることと特性に応じた支援を行うこと</a:t>
            </a:r>
            <a:endParaRPr lang="en-US" altLang="ja-JP" sz="2400" u="sng" dirty="0" smtClean="0">
              <a:solidFill>
                <a:srgbClr val="000000"/>
              </a:solidFill>
              <a:latin typeface="ＭＳ Ｐゴシック" pitchFamily="50" charset="-128"/>
              <a:ea typeface="ＭＳ Ｐゴシック" pitchFamily="50" charset="-128"/>
              <a:cs typeface="メイリオ" pitchFamily="50" charset="-128"/>
            </a:endParaRPr>
          </a:p>
          <a:p>
            <a:pPr marL="900113" indent="-900113" defTabSz="539750" fontAlgn="base">
              <a:spcBef>
                <a:spcPct val="0"/>
              </a:spcBef>
              <a:spcAft>
                <a:spcPct val="0"/>
              </a:spcAft>
            </a:pPr>
            <a:r>
              <a:rPr lang="ja-JP" altLang="en-US" sz="2000" dirty="0" smtClean="0">
                <a:solidFill>
                  <a:srgbClr val="000000"/>
                </a:solidFill>
                <a:latin typeface="ＭＳ Ｐゴシック" pitchFamily="50" charset="-128"/>
                <a:ea typeface="ＭＳ Ｐゴシック" pitchFamily="50" charset="-128"/>
                <a:cs typeface="メイリオ" pitchFamily="50" charset="-128"/>
              </a:rPr>
              <a:t>　</a:t>
            </a:r>
            <a:r>
              <a:rPr lang="ja-JP" altLang="en-US" sz="2200" dirty="0" smtClean="0">
                <a:solidFill>
                  <a:srgbClr val="000000"/>
                </a:solidFill>
                <a:latin typeface="ＭＳ Ｐゴシック" pitchFamily="50" charset="-128"/>
                <a:ea typeface="ＭＳ Ｐゴシック" pitchFamily="50" charset="-128"/>
                <a:cs typeface="メイリオ" pitchFamily="50" charset="-128"/>
              </a:rPr>
              <a:t>　・現場において支援や対応の困難な人たちの中に、発達障害の方が</a:t>
            </a:r>
            <a:r>
              <a:rPr lang="ja-JP" altLang="en-US" sz="2200" dirty="0" err="1" smtClean="0">
                <a:solidFill>
                  <a:srgbClr val="000000"/>
                </a:solidFill>
                <a:latin typeface="ＭＳ Ｐゴシック" pitchFamily="50" charset="-128"/>
                <a:ea typeface="ＭＳ Ｐゴシック" pitchFamily="50" charset="-128"/>
                <a:cs typeface="メイリオ" pitchFamily="50" charset="-128"/>
              </a:rPr>
              <a:t>含ま</a:t>
            </a:r>
            <a:endParaRPr lang="en-US" altLang="ja-JP" sz="2200" dirty="0" smtClean="0">
              <a:solidFill>
                <a:srgbClr val="000000"/>
              </a:solidFill>
              <a:latin typeface="ＭＳ Ｐゴシック" pitchFamily="50" charset="-128"/>
              <a:ea typeface="ＭＳ Ｐゴシック" pitchFamily="50" charset="-128"/>
              <a:cs typeface="メイリオ" pitchFamily="50" charset="-128"/>
            </a:endParaRPr>
          </a:p>
          <a:p>
            <a:pPr marL="900113" indent="-900113" defTabSz="539750" fontAlgn="base">
              <a:spcBef>
                <a:spcPct val="0"/>
              </a:spcBef>
              <a:spcAft>
                <a:spcPct val="0"/>
              </a:spcAft>
            </a:pPr>
            <a:r>
              <a:rPr lang="ja-JP" altLang="en-US" sz="2200" dirty="0">
                <a:solidFill>
                  <a:srgbClr val="000000"/>
                </a:solidFill>
                <a:latin typeface="ＭＳ Ｐゴシック" pitchFamily="50" charset="-128"/>
                <a:ea typeface="ＭＳ Ｐゴシック" pitchFamily="50" charset="-128"/>
                <a:cs typeface="メイリオ" pitchFamily="50" charset="-128"/>
              </a:rPr>
              <a:t>　</a:t>
            </a:r>
            <a:r>
              <a:rPr lang="ja-JP" altLang="en-US" sz="2200" dirty="0" smtClean="0">
                <a:solidFill>
                  <a:srgbClr val="000000"/>
                </a:solidFill>
                <a:latin typeface="ＭＳ Ｐゴシック" pitchFamily="50" charset="-128"/>
                <a:ea typeface="ＭＳ Ｐゴシック" pitchFamily="50" charset="-128"/>
                <a:cs typeface="メイリオ" pitchFamily="50" charset="-128"/>
              </a:rPr>
              <a:t>　　</a:t>
            </a:r>
            <a:r>
              <a:rPr lang="ja-JP" altLang="en-US" sz="2200" dirty="0" err="1" smtClean="0">
                <a:latin typeface="ＭＳ Ｐゴシック" pitchFamily="50" charset="-128"/>
                <a:ea typeface="ＭＳ Ｐゴシック" pitchFamily="50" charset="-128"/>
                <a:cs typeface="メイリオ" pitchFamily="50" charset="-128"/>
              </a:rPr>
              <a:t>れる</a:t>
            </a:r>
            <a:r>
              <a:rPr lang="ja-JP" altLang="en-US" sz="2200" dirty="0" smtClean="0">
                <a:latin typeface="ＭＳ Ｐゴシック" pitchFamily="50" charset="-128"/>
                <a:ea typeface="ＭＳ Ｐゴシック" pitchFamily="50" charset="-128"/>
                <a:cs typeface="メイリオ" pitchFamily="50" charset="-128"/>
              </a:rPr>
              <a:t>ことを想定すること</a:t>
            </a:r>
            <a:r>
              <a:rPr lang="en-US" altLang="ja-JP" sz="2200" u="sng" dirty="0" smtClean="0">
                <a:latin typeface="ＭＳ Ｐゴシック" pitchFamily="50" charset="-128"/>
                <a:ea typeface="ＭＳ Ｐゴシック" pitchFamily="50" charset="-128"/>
                <a:cs typeface="メイリオ" pitchFamily="50" charset="-128"/>
              </a:rPr>
              <a:t>【</a:t>
            </a:r>
            <a:r>
              <a:rPr lang="ja-JP" altLang="en-US" sz="2200" u="sng" dirty="0" smtClean="0">
                <a:latin typeface="ＭＳ Ｐゴシック" pitchFamily="50" charset="-128"/>
                <a:ea typeface="ＭＳ Ｐゴシック" pitchFamily="50" charset="-128"/>
                <a:cs typeface="メイリオ" pitchFamily="50" charset="-128"/>
              </a:rPr>
              <a:t>気づき</a:t>
            </a:r>
            <a:r>
              <a:rPr lang="en-US" altLang="ja-JP" sz="2200" u="sng" dirty="0" smtClean="0">
                <a:latin typeface="ＭＳ Ｐゴシック" pitchFamily="50" charset="-128"/>
                <a:ea typeface="ＭＳ Ｐゴシック" pitchFamily="50" charset="-128"/>
                <a:cs typeface="メイリオ" pitchFamily="50" charset="-128"/>
              </a:rPr>
              <a:t>】</a:t>
            </a:r>
            <a:r>
              <a:rPr lang="ja-JP" altLang="en-US" sz="2200" dirty="0" smtClean="0">
                <a:latin typeface="ＭＳ Ｐゴシック" pitchFamily="50" charset="-128"/>
                <a:ea typeface="ＭＳ Ｐゴシック" pitchFamily="50" charset="-128"/>
                <a:cs typeface="メイリオ" pitchFamily="50" charset="-128"/>
              </a:rPr>
              <a:t>　＊</a:t>
            </a:r>
            <a:r>
              <a:rPr lang="en-US" altLang="ja-JP" sz="2200" dirty="0" smtClean="0">
                <a:latin typeface="ＭＳ Ｐゴシック" pitchFamily="50" charset="-128"/>
                <a:ea typeface="ＭＳ Ｐゴシック" pitchFamily="50" charset="-128"/>
                <a:cs typeface="メイリオ" pitchFamily="50" charset="-128"/>
              </a:rPr>
              <a:t>M-CHAT</a:t>
            </a:r>
            <a:r>
              <a:rPr lang="ja-JP" altLang="en-US" sz="2200" dirty="0" err="1" smtClean="0">
                <a:latin typeface="ＭＳ Ｐゴシック" pitchFamily="50" charset="-128"/>
                <a:ea typeface="ＭＳ Ｐゴシック" pitchFamily="50" charset="-128"/>
                <a:cs typeface="メイリオ" pitchFamily="50" charset="-128"/>
              </a:rPr>
              <a:t>、</a:t>
            </a:r>
            <a:r>
              <a:rPr lang="en-US" altLang="ja-JP" sz="2200" dirty="0" smtClean="0">
                <a:latin typeface="ＭＳ Ｐゴシック" pitchFamily="50" charset="-128"/>
                <a:ea typeface="ＭＳ Ｐゴシック" pitchFamily="50" charset="-128"/>
                <a:cs typeface="メイリオ" pitchFamily="50" charset="-128"/>
              </a:rPr>
              <a:t>PARS</a:t>
            </a:r>
            <a:r>
              <a:rPr lang="ja-JP" altLang="en-US" sz="2200" dirty="0" smtClean="0">
                <a:latin typeface="ＭＳ Ｐゴシック" pitchFamily="50" charset="-128"/>
                <a:ea typeface="ＭＳ Ｐゴシック" pitchFamily="50" charset="-128"/>
                <a:cs typeface="メイリオ" pitchFamily="50" charset="-128"/>
              </a:rPr>
              <a:t>などの活用</a:t>
            </a:r>
            <a:endParaRPr lang="en-US" altLang="ja-JP" sz="2200" dirty="0" smtClean="0">
              <a:latin typeface="ＭＳ Ｐゴシック" pitchFamily="50" charset="-128"/>
              <a:ea typeface="ＭＳ Ｐゴシック" pitchFamily="50" charset="-128"/>
              <a:cs typeface="メイリオ" pitchFamily="50" charset="-128"/>
            </a:endParaRPr>
          </a:p>
          <a:p>
            <a:pPr marL="900113" indent="-900113" fontAlgn="base">
              <a:spcBef>
                <a:spcPct val="0"/>
              </a:spcBef>
              <a:spcAft>
                <a:spcPct val="0"/>
              </a:spcAft>
            </a:pPr>
            <a:r>
              <a:rPr lang="ja-JP" altLang="en-US" sz="2200" dirty="0" smtClean="0">
                <a:latin typeface="ＭＳ Ｐゴシック" pitchFamily="50" charset="-128"/>
                <a:ea typeface="ＭＳ Ｐゴシック" pitchFamily="50" charset="-128"/>
                <a:cs typeface="メイリオ" pitchFamily="50" charset="-128"/>
              </a:rPr>
              <a:t>　　・発達障害の特性を理解すること</a:t>
            </a:r>
            <a:r>
              <a:rPr lang="en-US" altLang="ja-JP" sz="2200" u="sng" dirty="0" smtClean="0">
                <a:latin typeface="ＭＳ Ｐゴシック" pitchFamily="50" charset="-128"/>
                <a:ea typeface="ＭＳ Ｐゴシック" pitchFamily="50" charset="-128"/>
                <a:cs typeface="メイリオ" pitchFamily="50" charset="-128"/>
              </a:rPr>
              <a:t>【</a:t>
            </a:r>
            <a:r>
              <a:rPr lang="ja-JP" altLang="en-US" sz="2200" u="sng" dirty="0" smtClean="0">
                <a:latin typeface="ＭＳ Ｐゴシック" pitchFamily="50" charset="-128"/>
                <a:ea typeface="ＭＳ Ｐゴシック" pitchFamily="50" charset="-128"/>
                <a:cs typeface="メイリオ" pitchFamily="50" charset="-128"/>
              </a:rPr>
              <a:t>知識</a:t>
            </a:r>
            <a:r>
              <a:rPr lang="en-US" altLang="ja-JP" sz="2200" u="sng" dirty="0" smtClean="0">
                <a:latin typeface="ＭＳ Ｐゴシック" pitchFamily="50" charset="-128"/>
                <a:ea typeface="ＭＳ Ｐゴシック" pitchFamily="50" charset="-128"/>
                <a:cs typeface="メイリオ" pitchFamily="50" charset="-128"/>
              </a:rPr>
              <a:t>】</a:t>
            </a:r>
          </a:p>
          <a:p>
            <a:pPr marL="900113" indent="-900113" fontAlgn="base">
              <a:spcBef>
                <a:spcPct val="0"/>
              </a:spcBef>
              <a:spcAft>
                <a:spcPct val="0"/>
              </a:spcAft>
            </a:pPr>
            <a:r>
              <a:rPr lang="ja-JP" altLang="en-US" sz="2200" dirty="0" smtClean="0">
                <a:latin typeface="ＭＳ Ｐゴシック" pitchFamily="50" charset="-128"/>
                <a:ea typeface="ＭＳ Ｐゴシック" pitchFamily="50" charset="-128"/>
                <a:cs typeface="メイリオ" pitchFamily="50" charset="-128"/>
              </a:rPr>
              <a:t>　　・その上で、個々の特性（社会適応状況の評価、感覚過敏の状態など）を</a:t>
            </a:r>
            <a:endParaRPr lang="en-US" altLang="ja-JP" sz="2200" dirty="0" smtClean="0">
              <a:latin typeface="ＭＳ Ｐゴシック" pitchFamily="50" charset="-128"/>
              <a:ea typeface="ＭＳ Ｐゴシック" pitchFamily="50" charset="-128"/>
              <a:cs typeface="メイリオ" pitchFamily="50" charset="-128"/>
            </a:endParaRPr>
          </a:p>
          <a:p>
            <a:pPr marL="900113" indent="-900113" fontAlgn="base">
              <a:spcBef>
                <a:spcPct val="0"/>
              </a:spcBef>
              <a:spcAft>
                <a:spcPct val="0"/>
              </a:spcAft>
            </a:pPr>
            <a:r>
              <a:rPr lang="ja-JP" altLang="en-US" sz="2200" dirty="0">
                <a:latin typeface="ＭＳ Ｐゴシック" pitchFamily="50" charset="-128"/>
                <a:ea typeface="ＭＳ Ｐゴシック" pitchFamily="50" charset="-128"/>
                <a:cs typeface="メイリオ" pitchFamily="50" charset="-128"/>
              </a:rPr>
              <a:t>　</a:t>
            </a:r>
            <a:r>
              <a:rPr lang="ja-JP" altLang="en-US" sz="2200" dirty="0" smtClean="0">
                <a:latin typeface="ＭＳ Ｐゴシック" pitchFamily="50" charset="-128"/>
                <a:ea typeface="ＭＳ Ｐゴシック" pitchFamily="50" charset="-128"/>
                <a:cs typeface="メイリオ" pitchFamily="50" charset="-128"/>
              </a:rPr>
              <a:t>　　把握すること</a:t>
            </a:r>
            <a:r>
              <a:rPr lang="en-US" altLang="ja-JP" sz="2200" u="sng" dirty="0" smtClean="0">
                <a:latin typeface="ＭＳ Ｐゴシック" pitchFamily="50" charset="-128"/>
                <a:ea typeface="ＭＳ Ｐゴシック" pitchFamily="50" charset="-128"/>
                <a:cs typeface="メイリオ" pitchFamily="50" charset="-128"/>
              </a:rPr>
              <a:t>【</a:t>
            </a:r>
            <a:r>
              <a:rPr lang="ja-JP" altLang="en-US" sz="2200" u="sng" dirty="0" smtClean="0">
                <a:latin typeface="ＭＳ Ｐゴシック" pitchFamily="50" charset="-128"/>
                <a:ea typeface="ＭＳ Ｐゴシック" pitchFamily="50" charset="-128"/>
                <a:cs typeface="メイリオ" pitchFamily="50" charset="-128"/>
              </a:rPr>
              <a:t>アセスメント</a:t>
            </a:r>
            <a:r>
              <a:rPr lang="en-US" altLang="ja-JP" sz="2200" u="sng" dirty="0" smtClean="0">
                <a:latin typeface="ＭＳ Ｐゴシック" pitchFamily="50" charset="-128"/>
                <a:ea typeface="ＭＳ Ｐゴシック" pitchFamily="50" charset="-128"/>
                <a:cs typeface="メイリオ" pitchFamily="50" charset="-128"/>
              </a:rPr>
              <a:t>】</a:t>
            </a:r>
          </a:p>
          <a:p>
            <a:pPr marL="900113" indent="-900113" fontAlgn="base">
              <a:spcBef>
                <a:spcPct val="0"/>
              </a:spcBef>
              <a:spcAft>
                <a:spcPct val="0"/>
              </a:spcAft>
            </a:pPr>
            <a:r>
              <a:rPr lang="ja-JP" altLang="en-US" sz="2200" dirty="0" smtClean="0">
                <a:latin typeface="ＭＳ Ｐゴシック" pitchFamily="50" charset="-128"/>
                <a:ea typeface="ＭＳ Ｐゴシック" pitchFamily="50" charset="-128"/>
                <a:cs typeface="メイリオ" pitchFamily="50" charset="-128"/>
              </a:rPr>
              <a:t>　　・本人の困り感と要因を確認すること（将来も想定して。周囲の環境刺激</a:t>
            </a:r>
            <a:endParaRPr lang="en-US" altLang="ja-JP" sz="2200" dirty="0" smtClean="0">
              <a:latin typeface="ＭＳ Ｐゴシック" pitchFamily="50" charset="-128"/>
              <a:ea typeface="ＭＳ Ｐゴシック" pitchFamily="50" charset="-128"/>
              <a:cs typeface="メイリオ" pitchFamily="50" charset="-128"/>
            </a:endParaRPr>
          </a:p>
          <a:p>
            <a:pPr marL="900113" indent="-900113" fontAlgn="base">
              <a:spcBef>
                <a:spcPct val="0"/>
              </a:spcBef>
              <a:spcAft>
                <a:spcPct val="0"/>
              </a:spcAft>
            </a:pPr>
            <a:r>
              <a:rPr lang="ja-JP" altLang="en-US" sz="2200" dirty="0">
                <a:latin typeface="ＭＳ Ｐゴシック" pitchFamily="50" charset="-128"/>
                <a:ea typeface="ＭＳ Ｐゴシック" pitchFamily="50" charset="-128"/>
                <a:cs typeface="メイリオ" pitchFamily="50" charset="-128"/>
              </a:rPr>
              <a:t>　</a:t>
            </a:r>
            <a:r>
              <a:rPr lang="ja-JP" altLang="en-US" sz="2200" dirty="0" smtClean="0">
                <a:latin typeface="ＭＳ Ｐゴシック" pitchFamily="50" charset="-128"/>
                <a:ea typeface="ＭＳ Ｐゴシック" pitchFamily="50" charset="-128"/>
                <a:cs typeface="メイリオ" pitchFamily="50" charset="-128"/>
              </a:rPr>
              <a:t>　　や指示・対応等を分析することが基本）</a:t>
            </a:r>
            <a:r>
              <a:rPr lang="en-US" altLang="ja-JP" sz="2200" u="sng" dirty="0" smtClean="0">
                <a:latin typeface="ＭＳ Ｐゴシック" pitchFamily="50" charset="-128"/>
                <a:ea typeface="ＭＳ Ｐゴシック" pitchFamily="50" charset="-128"/>
                <a:cs typeface="メイリオ" pitchFamily="50" charset="-128"/>
              </a:rPr>
              <a:t>【</a:t>
            </a:r>
            <a:r>
              <a:rPr lang="ja-JP" altLang="en-US" sz="2200" u="sng" dirty="0" smtClean="0">
                <a:latin typeface="ＭＳ Ｐゴシック" pitchFamily="50" charset="-128"/>
                <a:ea typeface="ＭＳ Ｐゴシック" pitchFamily="50" charset="-128"/>
                <a:cs typeface="メイリオ" pitchFamily="50" charset="-128"/>
              </a:rPr>
              <a:t>支援課題の把握</a:t>
            </a:r>
            <a:r>
              <a:rPr lang="en-US" altLang="ja-JP" sz="2200" u="sng" dirty="0" smtClean="0">
                <a:latin typeface="ＭＳ Ｐゴシック" pitchFamily="50" charset="-128"/>
                <a:ea typeface="ＭＳ Ｐゴシック" pitchFamily="50" charset="-128"/>
                <a:cs typeface="メイリオ" pitchFamily="50" charset="-128"/>
              </a:rPr>
              <a:t>】</a:t>
            </a:r>
          </a:p>
          <a:p>
            <a:pPr marL="900113" indent="-900113" fontAlgn="base">
              <a:spcBef>
                <a:spcPct val="0"/>
              </a:spcBef>
              <a:spcAft>
                <a:spcPct val="0"/>
              </a:spcAft>
            </a:pPr>
            <a:r>
              <a:rPr lang="ja-JP" altLang="en-US" sz="2200" dirty="0" smtClean="0">
                <a:latin typeface="ＭＳ Ｐゴシック" pitchFamily="50" charset="-128"/>
                <a:ea typeface="ＭＳ Ｐゴシック" pitchFamily="50" charset="-128"/>
                <a:cs typeface="メイリオ" pitchFamily="50" charset="-128"/>
              </a:rPr>
              <a:t>　　・特性、困り感に応じた対応・支援を行うこと</a:t>
            </a:r>
            <a:r>
              <a:rPr lang="en-US" altLang="ja-JP" sz="2200" u="sng" dirty="0" smtClean="0">
                <a:latin typeface="ＭＳ Ｐゴシック" pitchFamily="50" charset="-128"/>
                <a:ea typeface="ＭＳ Ｐゴシック" pitchFamily="50" charset="-128"/>
                <a:cs typeface="メイリオ" pitchFamily="50" charset="-128"/>
              </a:rPr>
              <a:t>【</a:t>
            </a:r>
            <a:r>
              <a:rPr lang="ja-JP" altLang="en-US" sz="2200" u="sng" dirty="0" smtClean="0">
                <a:latin typeface="ＭＳ Ｐゴシック" pitchFamily="50" charset="-128"/>
                <a:ea typeface="ＭＳ Ｐゴシック" pitchFamily="50" charset="-128"/>
                <a:cs typeface="メイリオ" pitchFamily="50" charset="-128"/>
              </a:rPr>
              <a:t>支援の工夫</a:t>
            </a:r>
            <a:r>
              <a:rPr lang="en-US" altLang="ja-JP" sz="2200" u="sng" dirty="0" smtClean="0">
                <a:latin typeface="ＭＳ Ｐゴシック" pitchFamily="50" charset="-128"/>
                <a:ea typeface="ＭＳ Ｐゴシック" pitchFamily="50" charset="-128"/>
                <a:cs typeface="メイリオ" pitchFamily="50" charset="-128"/>
              </a:rPr>
              <a:t>】</a:t>
            </a:r>
          </a:p>
          <a:p>
            <a:pPr marL="901700" indent="-901700" fontAlgn="base">
              <a:spcBef>
                <a:spcPts val="600"/>
              </a:spcBef>
              <a:spcAft>
                <a:spcPct val="0"/>
              </a:spcAft>
            </a:pPr>
            <a:r>
              <a:rPr lang="ja-JP" altLang="ja-JP" sz="2000" dirty="0">
                <a:latin typeface="ＭＳ Ｐゴシック" pitchFamily="50" charset="-128"/>
                <a:ea typeface="ＭＳ Ｐゴシック" pitchFamily="50" charset="-128"/>
                <a:cs typeface="メイリオ" pitchFamily="50" charset="-128"/>
              </a:rPr>
              <a:t>　</a:t>
            </a:r>
            <a:r>
              <a:rPr lang="ja-JP" altLang="en-US" sz="2400" u="sng" dirty="0" smtClean="0">
                <a:latin typeface="ＭＳ Ｐゴシック" pitchFamily="50" charset="-128"/>
                <a:ea typeface="ＭＳ Ｐゴシック" pitchFamily="50" charset="-128"/>
                <a:cs typeface="メイリオ" pitchFamily="50" charset="-128"/>
              </a:rPr>
              <a:t>○</a:t>
            </a:r>
            <a:r>
              <a:rPr lang="ja-JP" altLang="ja-JP" sz="2400" u="sng" dirty="0" smtClean="0">
                <a:latin typeface="ＭＳ Ｐゴシック" pitchFamily="50" charset="-128"/>
                <a:ea typeface="ＭＳ Ｐゴシック" pitchFamily="50" charset="-128"/>
                <a:cs typeface="メイリオ" pitchFamily="50" charset="-128"/>
              </a:rPr>
              <a:t> </a:t>
            </a:r>
            <a:r>
              <a:rPr lang="ja-JP" altLang="en-US" sz="2400" u="sng" dirty="0" smtClean="0">
                <a:latin typeface="ＭＳ Ｐゴシック" pitchFamily="50" charset="-128"/>
                <a:ea typeface="ＭＳ Ｐゴシック" pitchFamily="50" charset="-128"/>
                <a:cs typeface="メイリオ" pitchFamily="50" charset="-128"/>
              </a:rPr>
              <a:t>様々な制度、機関、人を活用すること</a:t>
            </a:r>
            <a:endParaRPr lang="en-US" altLang="ja-JP" sz="2400" u="sng" dirty="0" smtClean="0">
              <a:latin typeface="ＭＳ Ｐゴシック" pitchFamily="50" charset="-128"/>
              <a:ea typeface="ＭＳ Ｐゴシック" pitchFamily="50" charset="-128"/>
              <a:cs typeface="メイリオ" pitchFamily="50" charset="-128"/>
            </a:endParaRPr>
          </a:p>
          <a:p>
            <a:pPr marL="1168400" indent="-1168400" fontAlgn="base">
              <a:spcBef>
                <a:spcPct val="0"/>
              </a:spcBef>
              <a:spcAft>
                <a:spcPct val="0"/>
              </a:spcAft>
            </a:pPr>
            <a:r>
              <a:rPr lang="ja-JP" altLang="en-US" sz="2000" dirty="0" smtClean="0">
                <a:latin typeface="ＭＳ Ｐゴシック" pitchFamily="50" charset="-128"/>
                <a:ea typeface="ＭＳ Ｐゴシック" pitchFamily="50" charset="-128"/>
                <a:cs typeface="メイリオ" pitchFamily="50" charset="-128"/>
              </a:rPr>
              <a:t>　　</a:t>
            </a:r>
            <a:r>
              <a:rPr lang="ja-JP" altLang="en-US" sz="2200" dirty="0" smtClean="0">
                <a:latin typeface="ＭＳ Ｐゴシック" pitchFamily="50" charset="-128"/>
                <a:ea typeface="ＭＳ Ｐゴシック" pitchFamily="50" charset="-128"/>
                <a:cs typeface="メイリオ" pitchFamily="50" charset="-128"/>
              </a:rPr>
              <a:t>・本人や家族の「生活全体」を念頭においた支援を行うこと</a:t>
            </a:r>
            <a:r>
              <a:rPr lang="en-US" altLang="ja-JP" sz="2200" u="sng" dirty="0" smtClean="0">
                <a:latin typeface="ＭＳ Ｐゴシック" pitchFamily="50" charset="-128"/>
                <a:ea typeface="ＭＳ Ｐゴシック" pitchFamily="50" charset="-128"/>
                <a:cs typeface="メイリオ" pitchFamily="50" charset="-128"/>
              </a:rPr>
              <a:t>【</a:t>
            </a:r>
            <a:r>
              <a:rPr lang="ja-JP" altLang="en-US" sz="2200" u="sng" dirty="0" smtClean="0">
                <a:latin typeface="ＭＳ Ｐゴシック" pitchFamily="50" charset="-128"/>
                <a:ea typeface="ＭＳ Ｐゴシック" pitchFamily="50" charset="-128"/>
                <a:cs typeface="メイリオ" pitchFamily="50" charset="-128"/>
              </a:rPr>
              <a:t>総合支援</a:t>
            </a:r>
            <a:r>
              <a:rPr lang="en-US" altLang="ja-JP" sz="2200" u="sng" dirty="0" smtClean="0">
                <a:latin typeface="ＭＳ Ｐゴシック" pitchFamily="50" charset="-128"/>
                <a:ea typeface="ＭＳ Ｐゴシック" pitchFamily="50" charset="-128"/>
                <a:cs typeface="メイリオ" pitchFamily="50" charset="-128"/>
              </a:rPr>
              <a:t>】</a:t>
            </a:r>
          </a:p>
          <a:p>
            <a:pPr marL="1168400" indent="-1168400" fontAlgn="base">
              <a:spcBef>
                <a:spcPct val="0"/>
              </a:spcBef>
              <a:spcAft>
                <a:spcPct val="0"/>
              </a:spcAft>
            </a:pPr>
            <a:r>
              <a:rPr lang="ja-JP" altLang="en-US" sz="2200" dirty="0" smtClean="0">
                <a:latin typeface="ＭＳ Ｐゴシック" pitchFamily="50" charset="-128"/>
                <a:ea typeface="ＭＳ Ｐゴシック" pitchFamily="50" charset="-128"/>
                <a:cs typeface="メイリオ" pitchFamily="50" charset="-128"/>
              </a:rPr>
              <a:t>　　・そのために、本人や家族に身近に関わる者から専門的支援を行う者</a:t>
            </a:r>
            <a:endParaRPr lang="en-US" altLang="ja-JP" sz="2200" dirty="0" smtClean="0">
              <a:latin typeface="ＭＳ Ｐゴシック" pitchFamily="50" charset="-128"/>
              <a:ea typeface="ＭＳ Ｐゴシック" pitchFamily="50" charset="-128"/>
              <a:cs typeface="メイリオ" pitchFamily="50" charset="-128"/>
            </a:endParaRPr>
          </a:p>
          <a:p>
            <a:pPr marL="1168400" indent="-1168400" fontAlgn="base">
              <a:spcBef>
                <a:spcPct val="0"/>
              </a:spcBef>
              <a:spcAft>
                <a:spcPct val="0"/>
              </a:spcAft>
            </a:pPr>
            <a:r>
              <a:rPr lang="ja-JP" altLang="en-US" sz="2200" dirty="0">
                <a:latin typeface="ＭＳ Ｐゴシック" pitchFamily="50" charset="-128"/>
                <a:ea typeface="ＭＳ Ｐゴシック" pitchFamily="50" charset="-128"/>
                <a:cs typeface="メイリオ" pitchFamily="50" charset="-128"/>
              </a:rPr>
              <a:t>　</a:t>
            </a:r>
            <a:r>
              <a:rPr lang="ja-JP" altLang="en-US" sz="2200" dirty="0" smtClean="0">
                <a:latin typeface="ＭＳ Ｐゴシック" pitchFamily="50" charset="-128"/>
                <a:ea typeface="ＭＳ Ｐゴシック" pitchFamily="50" charset="-128"/>
                <a:cs typeface="メイリオ" pitchFamily="50" charset="-128"/>
              </a:rPr>
              <a:t>　　で、支援者が「一つのチーム」になること</a:t>
            </a:r>
            <a:r>
              <a:rPr lang="en-US" altLang="ja-JP" sz="2200" u="sng" dirty="0" smtClean="0">
                <a:latin typeface="ＭＳ Ｐゴシック" pitchFamily="50" charset="-128"/>
                <a:ea typeface="ＭＳ Ｐゴシック" pitchFamily="50" charset="-128"/>
                <a:cs typeface="メイリオ" pitchFamily="50" charset="-128"/>
              </a:rPr>
              <a:t>【</a:t>
            </a:r>
            <a:r>
              <a:rPr lang="ja-JP" altLang="en-US" sz="2200" u="sng" dirty="0" smtClean="0">
                <a:latin typeface="ＭＳ Ｐゴシック" pitchFamily="50" charset="-128"/>
                <a:ea typeface="ＭＳ Ｐゴシック" pitchFamily="50" charset="-128"/>
                <a:cs typeface="メイリオ" pitchFamily="50" charset="-128"/>
              </a:rPr>
              <a:t>チーム支援、支援体制</a:t>
            </a:r>
            <a:r>
              <a:rPr lang="en-US" altLang="ja-JP" sz="2200" u="sng" dirty="0" smtClean="0">
                <a:latin typeface="ＭＳ Ｐゴシック" pitchFamily="50" charset="-128"/>
                <a:ea typeface="ＭＳ Ｐゴシック" pitchFamily="50" charset="-128"/>
                <a:cs typeface="メイリオ" pitchFamily="50" charset="-128"/>
              </a:rPr>
              <a:t>】</a:t>
            </a:r>
          </a:p>
          <a:p>
            <a:pPr marL="900113" indent="-900113" fontAlgn="base">
              <a:spcBef>
                <a:spcPct val="0"/>
              </a:spcBef>
              <a:spcAft>
                <a:spcPct val="0"/>
              </a:spcAft>
            </a:pPr>
            <a:r>
              <a:rPr lang="ja-JP" altLang="en-US" sz="2200" dirty="0" smtClean="0">
                <a:latin typeface="ＭＳ Ｐゴシック" pitchFamily="50" charset="-128"/>
                <a:ea typeface="ＭＳ Ｐゴシック" pitchFamily="50" charset="-128"/>
                <a:cs typeface="メイリオ" pitchFamily="50" charset="-128"/>
              </a:rPr>
              <a:t>　　・関係者同士の「情報共有（横連携）、引き継ぎ（縦連携）」を、強く意識</a:t>
            </a:r>
            <a:endParaRPr lang="en-US" altLang="ja-JP" sz="2200" dirty="0" smtClean="0">
              <a:latin typeface="ＭＳ Ｐゴシック" pitchFamily="50" charset="-128"/>
              <a:ea typeface="ＭＳ Ｐゴシック" pitchFamily="50" charset="-128"/>
              <a:cs typeface="メイリオ" pitchFamily="50" charset="-128"/>
            </a:endParaRPr>
          </a:p>
          <a:p>
            <a:pPr marL="900113" indent="-900113" fontAlgn="base">
              <a:spcBef>
                <a:spcPct val="0"/>
              </a:spcBef>
              <a:spcAft>
                <a:spcPct val="0"/>
              </a:spcAft>
            </a:pPr>
            <a:r>
              <a:rPr lang="ja-JP" altLang="en-US" sz="2200" dirty="0">
                <a:latin typeface="ＭＳ Ｐゴシック" pitchFamily="50" charset="-128"/>
                <a:ea typeface="ＭＳ Ｐゴシック" pitchFamily="50" charset="-128"/>
                <a:cs typeface="メイリオ" pitchFamily="50" charset="-128"/>
              </a:rPr>
              <a:t>　</a:t>
            </a:r>
            <a:r>
              <a:rPr lang="ja-JP" altLang="en-US" sz="2200" dirty="0" smtClean="0">
                <a:latin typeface="ＭＳ Ｐゴシック" pitchFamily="50" charset="-128"/>
                <a:ea typeface="ＭＳ Ｐゴシック" pitchFamily="50" charset="-128"/>
                <a:cs typeface="メイリオ" pitchFamily="50" charset="-128"/>
              </a:rPr>
              <a:t>　　すること</a:t>
            </a:r>
            <a:r>
              <a:rPr lang="en-US" altLang="ja-JP" sz="2200" u="sng" dirty="0" smtClean="0">
                <a:latin typeface="ＭＳ Ｐゴシック" pitchFamily="50" charset="-128"/>
                <a:ea typeface="ＭＳ Ｐゴシック" pitchFamily="50" charset="-128"/>
                <a:cs typeface="メイリオ" pitchFamily="50" charset="-128"/>
              </a:rPr>
              <a:t>【</a:t>
            </a:r>
            <a:r>
              <a:rPr lang="ja-JP" altLang="en-US" sz="2200" u="sng" dirty="0" smtClean="0">
                <a:latin typeface="ＭＳ Ｐゴシック" pitchFamily="50" charset="-128"/>
                <a:ea typeface="ＭＳ Ｐゴシック" pitchFamily="50" charset="-128"/>
                <a:cs typeface="メイリオ" pitchFamily="50" charset="-128"/>
              </a:rPr>
              <a:t>情報共有</a:t>
            </a:r>
            <a:r>
              <a:rPr lang="en-US" altLang="ja-JP" sz="2200" u="sng" dirty="0" smtClean="0">
                <a:latin typeface="ＭＳ Ｐゴシック" pitchFamily="50" charset="-128"/>
                <a:ea typeface="ＭＳ Ｐゴシック" pitchFamily="50" charset="-128"/>
                <a:cs typeface="メイリオ" pitchFamily="50" charset="-128"/>
              </a:rPr>
              <a:t>】</a:t>
            </a:r>
            <a:endParaRPr lang="en-US" altLang="ja-JP" sz="2200" u="sng" dirty="0">
              <a:latin typeface="ＭＳ Ｐゴシック" pitchFamily="50" charset="-128"/>
              <a:ea typeface="ＭＳ Ｐゴシック" pitchFamily="50" charset="-128"/>
              <a:cs typeface="メイリオ" pitchFamily="50" charset="-128"/>
            </a:endParaRPr>
          </a:p>
        </p:txBody>
      </p:sp>
    </p:spTree>
    <p:extLst>
      <p:ext uri="{BB962C8B-B14F-4D97-AF65-F5344CB8AC3E}">
        <p14:creationId xmlns:p14="http://schemas.microsoft.com/office/powerpoint/2010/main" val="160178563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9" name="Rectangle 9"/>
          <p:cNvSpPr>
            <a:spLocks noChangeArrowheads="1"/>
          </p:cNvSpPr>
          <p:nvPr/>
        </p:nvSpPr>
        <p:spPr bwMode="auto">
          <a:xfrm>
            <a:off x="783271" y="116632"/>
            <a:ext cx="7625101" cy="75681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tIns="0" anchor="ctr" anchorCtr="1">
            <a:noAutofit/>
          </a:bodyPr>
          <a:lstStyle/>
          <a:p>
            <a:pPr algn="ctr"/>
            <a:r>
              <a:rPr lang="ja-JP" altLang="en-US" sz="4000" u="sng" dirty="0">
                <a:solidFill>
                  <a:srgbClr val="000000"/>
                </a:solidFill>
                <a:latin typeface="ＭＳ Ｐゴシック"/>
              </a:rPr>
              <a:t>「発達障害」の本人支援</a:t>
            </a:r>
          </a:p>
        </p:txBody>
      </p:sp>
      <p:sp>
        <p:nvSpPr>
          <p:cNvPr id="4" name="Rectangle 3"/>
          <p:cNvSpPr txBox="1">
            <a:spLocks noChangeArrowheads="1"/>
          </p:cNvSpPr>
          <p:nvPr/>
        </p:nvSpPr>
        <p:spPr>
          <a:xfrm>
            <a:off x="128464" y="997142"/>
            <a:ext cx="9015536" cy="5860858"/>
          </a:xfrm>
          <a:prstGeom prst="rect">
            <a:avLst/>
          </a:prstGeom>
          <a:noFill/>
          <a:ln/>
        </p:spPr>
        <p:txBody>
          <a:bodyPr/>
          <a:lstStyle/>
          <a:p>
            <a:pPr marL="174625" indent="-174625" eaLnBrk="0" fontAlgn="base" hangingPunct="0">
              <a:lnSpc>
                <a:spcPct val="90000"/>
              </a:lnSpc>
              <a:spcBef>
                <a:spcPct val="20000"/>
              </a:spcBef>
              <a:spcAft>
                <a:spcPct val="0"/>
              </a:spcAft>
              <a:defRPr/>
            </a:pPr>
            <a:r>
              <a:rPr lang="ja-JP" altLang="en-US" kern="0" dirty="0" smtClean="0">
                <a:solidFill>
                  <a:srgbClr val="000000"/>
                </a:solidFill>
                <a:latin typeface="HGP創英角ｺﾞｼｯｸUB" pitchFamily="50" charset="-128"/>
              </a:rPr>
              <a:t>◎</a:t>
            </a:r>
            <a:r>
              <a:rPr lang="ja-JP" altLang="en-US" u="sng" kern="0" dirty="0" smtClean="0">
                <a:solidFill>
                  <a:srgbClr val="000000"/>
                </a:solidFill>
                <a:latin typeface="HGP創英角ｺﾞｼｯｸUB" pitchFamily="50" charset="-128"/>
              </a:rPr>
              <a:t>支援の目的</a:t>
            </a:r>
            <a:r>
              <a:rPr lang="ja-JP" altLang="en-US" kern="0" dirty="0" smtClean="0">
                <a:solidFill>
                  <a:srgbClr val="000000"/>
                </a:solidFill>
                <a:latin typeface="HGP創英角ｺﾞｼｯｸUB" pitchFamily="50" charset="-128"/>
              </a:rPr>
              <a:t>：</a:t>
            </a:r>
            <a:endParaRPr lang="en-US" altLang="ja-JP" kern="0" dirty="0" smtClean="0">
              <a:solidFill>
                <a:srgbClr val="000000"/>
              </a:solidFill>
              <a:latin typeface="HGP創英角ｺﾞｼｯｸUB" pitchFamily="50" charset="-128"/>
            </a:endParaRPr>
          </a:p>
          <a:p>
            <a:pPr marL="174625" indent="-174625" eaLnBrk="0" fontAlgn="base" hangingPunct="0">
              <a:lnSpc>
                <a:spcPct val="90000"/>
              </a:lnSpc>
              <a:spcBef>
                <a:spcPct val="20000"/>
              </a:spcBef>
              <a:spcAft>
                <a:spcPct val="0"/>
              </a:spcAft>
              <a:defRPr/>
            </a:pPr>
            <a:r>
              <a:rPr lang="ja-JP" altLang="en-US" kern="0" dirty="0">
                <a:solidFill>
                  <a:srgbClr val="000000"/>
                </a:solidFill>
                <a:latin typeface="HGP創英角ｺﾞｼｯｸUB" pitchFamily="50" charset="-128"/>
              </a:rPr>
              <a:t>　</a:t>
            </a:r>
            <a:r>
              <a:rPr lang="ja-JP" altLang="en-US" kern="0" dirty="0" smtClean="0">
                <a:solidFill>
                  <a:srgbClr val="000000"/>
                </a:solidFill>
                <a:latin typeface="HGP創英角ｺﾞｼｯｸUB" pitchFamily="50" charset="-128"/>
              </a:rPr>
              <a:t>　・二次的な問題の予防　：</a:t>
            </a:r>
            <a:r>
              <a:rPr lang="ja-JP" altLang="en-US" kern="0" dirty="0">
                <a:solidFill>
                  <a:srgbClr val="000000"/>
                </a:solidFill>
                <a:latin typeface="HGP創英角ｺﾞｼｯｸUB" pitchFamily="50" charset="-128"/>
              </a:rPr>
              <a:t>生きづらさの</a:t>
            </a:r>
            <a:r>
              <a:rPr lang="ja-JP" altLang="en-US" kern="0" dirty="0" smtClean="0">
                <a:solidFill>
                  <a:srgbClr val="000000"/>
                </a:solidFill>
                <a:latin typeface="HGP創英角ｺﾞｼｯｸUB" pitchFamily="50" charset="-128"/>
              </a:rPr>
              <a:t>解消</a:t>
            </a:r>
            <a:endParaRPr lang="en-US" altLang="ja-JP" kern="0" dirty="0">
              <a:solidFill>
                <a:srgbClr val="000000"/>
              </a:solidFill>
              <a:latin typeface="HGP創英角ｺﾞｼｯｸUB" pitchFamily="50" charset="-128"/>
            </a:endParaRPr>
          </a:p>
          <a:p>
            <a:pPr marL="174625" indent="-174625" eaLnBrk="0" fontAlgn="base" hangingPunct="0">
              <a:lnSpc>
                <a:spcPct val="90000"/>
              </a:lnSpc>
              <a:spcBef>
                <a:spcPct val="20000"/>
              </a:spcBef>
              <a:spcAft>
                <a:spcPct val="0"/>
              </a:spcAft>
              <a:defRPr/>
            </a:pPr>
            <a:r>
              <a:rPr lang="ja-JP" altLang="en-US" kern="0" dirty="0">
                <a:solidFill>
                  <a:srgbClr val="000000"/>
                </a:solidFill>
                <a:latin typeface="HGP創英角ｺﾞｼｯｸUB" pitchFamily="50" charset="-128"/>
              </a:rPr>
              <a:t>　</a:t>
            </a:r>
            <a:r>
              <a:rPr lang="ja-JP" altLang="en-US" kern="0" dirty="0" smtClean="0">
                <a:solidFill>
                  <a:srgbClr val="000000"/>
                </a:solidFill>
                <a:latin typeface="HGP創英角ｺﾞｼｯｸUB" pitchFamily="50" charset="-128"/>
              </a:rPr>
              <a:t>　・よりよく生きていく ：良さを活かす、いい経験の蓄積</a:t>
            </a:r>
            <a:endParaRPr lang="en-US" altLang="ja-JP" kern="0" dirty="0" smtClean="0">
              <a:solidFill>
                <a:srgbClr val="000000"/>
              </a:solidFill>
              <a:latin typeface="HGP創英角ｺﾞｼｯｸUB" pitchFamily="50" charset="-128"/>
            </a:endParaRPr>
          </a:p>
          <a:p>
            <a:pPr marL="174625" indent="-174625" eaLnBrk="0" fontAlgn="base" hangingPunct="0">
              <a:lnSpc>
                <a:spcPct val="90000"/>
              </a:lnSpc>
              <a:spcBef>
                <a:spcPts val="1200"/>
              </a:spcBef>
              <a:spcAft>
                <a:spcPct val="0"/>
              </a:spcAft>
              <a:defRPr/>
            </a:pPr>
            <a:r>
              <a:rPr lang="ja-JP" altLang="en-US" kern="0" dirty="0" smtClean="0">
                <a:solidFill>
                  <a:srgbClr val="000000"/>
                </a:solidFill>
                <a:latin typeface="HGP創英角ｺﾞｼｯｸUB" pitchFamily="50" charset="-128"/>
              </a:rPr>
              <a:t>◎</a:t>
            </a:r>
            <a:r>
              <a:rPr lang="ja-JP" altLang="en-US" u="sng" kern="0" dirty="0" smtClean="0">
                <a:solidFill>
                  <a:srgbClr val="000000"/>
                </a:solidFill>
                <a:latin typeface="HGP創英角ｺﾞｼｯｸUB" pitchFamily="50" charset="-128"/>
              </a:rPr>
              <a:t>支援の基本的姿勢</a:t>
            </a:r>
            <a:endParaRPr lang="en-US" altLang="ja-JP" u="sng" kern="0" dirty="0" smtClean="0">
              <a:solidFill>
                <a:srgbClr val="000000"/>
              </a:solidFill>
              <a:latin typeface="HGP創英角ｺﾞｼｯｸUB" pitchFamily="50" charset="-128"/>
            </a:endParaRPr>
          </a:p>
          <a:p>
            <a:pPr marL="174625" indent="-174625" eaLnBrk="0" fontAlgn="base" hangingPunct="0">
              <a:lnSpc>
                <a:spcPct val="90000"/>
              </a:lnSpc>
              <a:spcBef>
                <a:spcPts val="600"/>
              </a:spcBef>
              <a:spcAft>
                <a:spcPct val="0"/>
              </a:spcAft>
              <a:defRPr/>
            </a:pPr>
            <a:r>
              <a:rPr lang="ja-JP" altLang="en-US" kern="0" dirty="0" smtClean="0">
                <a:solidFill>
                  <a:srgbClr val="000000"/>
                </a:solidFill>
                <a:latin typeface="HGP創英角ｺﾞｼｯｸUB" pitchFamily="50" charset="-128"/>
              </a:rPr>
              <a:t>　　・発達障害、特性をなくそうとは考えない</a:t>
            </a:r>
            <a:endParaRPr lang="en-US" altLang="ja-JP" kern="0" dirty="0">
              <a:solidFill>
                <a:srgbClr val="000000"/>
              </a:solidFill>
              <a:latin typeface="HGP創英角ｺﾞｼｯｸUB" pitchFamily="50" charset="-128"/>
            </a:endParaRPr>
          </a:p>
          <a:p>
            <a:pPr marL="174625" indent="-174625" eaLnBrk="0" fontAlgn="base" hangingPunct="0">
              <a:lnSpc>
                <a:spcPct val="90000"/>
              </a:lnSpc>
              <a:spcBef>
                <a:spcPts val="600"/>
              </a:spcBef>
              <a:spcAft>
                <a:spcPct val="0"/>
              </a:spcAft>
              <a:defRPr/>
            </a:pPr>
            <a:r>
              <a:rPr lang="ja-JP" altLang="en-US" kern="0" dirty="0" smtClean="0">
                <a:solidFill>
                  <a:srgbClr val="000000"/>
                </a:solidFill>
                <a:latin typeface="HGP創英角ｺﾞｼｯｸUB" pitchFamily="50" charset="-128"/>
              </a:rPr>
              <a:t>　　・特性や環境のアセスメントをしっかり行う</a:t>
            </a:r>
            <a:endParaRPr lang="en-US" altLang="ja-JP" kern="0" dirty="0" smtClean="0">
              <a:solidFill>
                <a:srgbClr val="000000"/>
              </a:solidFill>
              <a:latin typeface="HGP創英角ｺﾞｼｯｸUB" pitchFamily="50" charset="-128"/>
            </a:endParaRPr>
          </a:p>
          <a:p>
            <a:pPr marL="174625" indent="-174625" eaLnBrk="0" fontAlgn="base" hangingPunct="0">
              <a:lnSpc>
                <a:spcPct val="90000"/>
              </a:lnSpc>
              <a:spcBef>
                <a:spcPts val="600"/>
              </a:spcBef>
              <a:spcAft>
                <a:spcPct val="0"/>
              </a:spcAft>
              <a:defRPr/>
            </a:pPr>
            <a:r>
              <a:rPr lang="ja-JP" altLang="en-US" kern="0" dirty="0">
                <a:solidFill>
                  <a:srgbClr val="000000"/>
                </a:solidFill>
                <a:latin typeface="HGP創英角ｺﾞｼｯｸUB" pitchFamily="50" charset="-128"/>
              </a:rPr>
              <a:t>　</a:t>
            </a:r>
            <a:r>
              <a:rPr lang="ja-JP" altLang="en-US" kern="0" dirty="0" smtClean="0">
                <a:solidFill>
                  <a:srgbClr val="000000"/>
                </a:solidFill>
                <a:latin typeface="HGP創英角ｺﾞｼｯｸUB" pitchFamily="50" charset="-128"/>
              </a:rPr>
              <a:t>　　　</a:t>
            </a:r>
            <a:r>
              <a:rPr lang="ja-JP" altLang="en-US" kern="0" dirty="0">
                <a:solidFill>
                  <a:srgbClr val="000000"/>
                </a:solidFill>
                <a:latin typeface="HGP創英角ｺﾞｼｯｸUB" pitchFamily="50" charset="-128"/>
              </a:rPr>
              <a:t>⇒課題の</a:t>
            </a:r>
            <a:r>
              <a:rPr lang="ja-JP" altLang="en-US" kern="0" dirty="0" smtClean="0">
                <a:solidFill>
                  <a:srgbClr val="000000"/>
                </a:solidFill>
                <a:latin typeface="HGP創英角ｺﾞｼｯｸUB" pitchFamily="50" charset="-128"/>
              </a:rPr>
              <a:t>分析（問題</a:t>
            </a:r>
            <a:r>
              <a:rPr lang="ja-JP" altLang="en-US" kern="0" dirty="0">
                <a:solidFill>
                  <a:srgbClr val="000000"/>
                </a:solidFill>
                <a:latin typeface="HGP創英角ｺﾞｼｯｸUB" pitchFamily="50" charset="-128"/>
              </a:rPr>
              <a:t>の</a:t>
            </a:r>
            <a:r>
              <a:rPr lang="ja-JP" altLang="en-US" kern="0" dirty="0" smtClean="0">
                <a:solidFill>
                  <a:srgbClr val="000000"/>
                </a:solidFill>
                <a:latin typeface="HGP創英角ｺﾞｼｯｸUB" pitchFamily="50" charset="-128"/>
              </a:rPr>
              <a:t>背景を探る：</a:t>
            </a:r>
            <a:r>
              <a:rPr lang="ja-JP" altLang="en-US" kern="0" dirty="0">
                <a:solidFill>
                  <a:srgbClr val="000000"/>
                </a:solidFill>
                <a:latin typeface="HGP創英角ｺﾞｼｯｸUB" pitchFamily="50" charset="-128"/>
              </a:rPr>
              <a:t>氷山モデル</a:t>
            </a:r>
            <a:r>
              <a:rPr lang="ja-JP" altLang="en-US" kern="0" dirty="0" smtClean="0">
                <a:solidFill>
                  <a:srgbClr val="000000"/>
                </a:solidFill>
                <a:latin typeface="HGP創英角ｺﾞｼｯｸUB" pitchFamily="50" charset="-128"/>
              </a:rPr>
              <a:t>）</a:t>
            </a:r>
            <a:endParaRPr lang="en-US" altLang="ja-JP" kern="0" dirty="0" smtClean="0">
              <a:solidFill>
                <a:srgbClr val="000000"/>
              </a:solidFill>
              <a:latin typeface="HGP創英角ｺﾞｼｯｸUB" pitchFamily="50" charset="-128"/>
            </a:endParaRPr>
          </a:p>
          <a:p>
            <a:pPr marL="174625" indent="-174625" eaLnBrk="0" fontAlgn="base" hangingPunct="0">
              <a:lnSpc>
                <a:spcPct val="90000"/>
              </a:lnSpc>
              <a:spcBef>
                <a:spcPts val="600"/>
              </a:spcBef>
              <a:spcAft>
                <a:spcPct val="0"/>
              </a:spcAft>
              <a:defRPr/>
            </a:pPr>
            <a:r>
              <a:rPr lang="ja-JP" altLang="en-US" kern="0" dirty="0" smtClean="0">
                <a:solidFill>
                  <a:srgbClr val="000000"/>
                </a:solidFill>
                <a:latin typeface="HGP創英角ｺﾞｼｯｸUB" pitchFamily="50" charset="-128"/>
              </a:rPr>
              <a:t>　</a:t>
            </a:r>
            <a:r>
              <a:rPr lang="ja-JP" altLang="en-US" kern="0" dirty="0">
                <a:solidFill>
                  <a:srgbClr val="000000"/>
                </a:solidFill>
                <a:latin typeface="HGP創英角ｺﾞｼｯｸUB" pitchFamily="50" charset="-128"/>
              </a:rPr>
              <a:t>　　</a:t>
            </a:r>
            <a:r>
              <a:rPr lang="ja-JP" altLang="en-US" kern="0" dirty="0" smtClean="0">
                <a:solidFill>
                  <a:srgbClr val="000000"/>
                </a:solidFill>
                <a:latin typeface="HGP創英角ｺﾞｼｯｸUB" pitchFamily="50" charset="-128"/>
              </a:rPr>
              <a:t>　　</a:t>
            </a:r>
            <a:r>
              <a:rPr lang="en-US" altLang="ja-JP" kern="0" dirty="0">
                <a:solidFill>
                  <a:srgbClr val="000000"/>
                </a:solidFill>
                <a:latin typeface="HGP創英角ｺﾞｼｯｸUB" pitchFamily="50" charset="-128"/>
              </a:rPr>
              <a:t> </a:t>
            </a:r>
            <a:r>
              <a:rPr lang="ja-JP" altLang="en-US" kern="0" dirty="0" smtClean="0">
                <a:solidFill>
                  <a:srgbClr val="000000"/>
                </a:solidFill>
                <a:latin typeface="HGP創英角ｺﾞｼｯｸUB" pitchFamily="50" charset="-128"/>
              </a:rPr>
              <a:t>特性に応じた環境の構成・調整</a:t>
            </a:r>
            <a:endParaRPr lang="en-US" altLang="ja-JP" kern="0" dirty="0">
              <a:solidFill>
                <a:srgbClr val="000000"/>
              </a:solidFill>
              <a:latin typeface="HGP創英角ｺﾞｼｯｸUB" pitchFamily="50" charset="-128"/>
            </a:endParaRPr>
          </a:p>
          <a:p>
            <a:pPr marL="174625" indent="-174625" eaLnBrk="0" fontAlgn="base" hangingPunct="0">
              <a:lnSpc>
                <a:spcPct val="90000"/>
              </a:lnSpc>
              <a:spcBef>
                <a:spcPts val="600"/>
              </a:spcBef>
              <a:spcAft>
                <a:spcPct val="0"/>
              </a:spcAft>
              <a:defRPr/>
            </a:pPr>
            <a:r>
              <a:rPr lang="ja-JP" altLang="en-US" kern="0" dirty="0" smtClean="0">
                <a:solidFill>
                  <a:srgbClr val="000000"/>
                </a:solidFill>
                <a:latin typeface="HGP創英角ｺﾞｼｯｸUB" pitchFamily="50" charset="-128"/>
              </a:rPr>
              <a:t>　　　　　</a:t>
            </a:r>
            <a:r>
              <a:rPr lang="en-US" altLang="ja-JP" kern="0" dirty="0" smtClean="0">
                <a:solidFill>
                  <a:srgbClr val="000000"/>
                </a:solidFill>
                <a:latin typeface="HGP創英角ｺﾞｼｯｸUB" pitchFamily="50" charset="-128"/>
              </a:rPr>
              <a:t> </a:t>
            </a:r>
            <a:r>
              <a:rPr lang="ja-JP" altLang="en-US" kern="0" dirty="0" smtClean="0">
                <a:solidFill>
                  <a:srgbClr val="000000"/>
                </a:solidFill>
                <a:latin typeface="HGP創英角ｺﾞｼｯｸUB" pitchFamily="50" charset="-128"/>
              </a:rPr>
              <a:t>ソーシャルスキルと自律スキルの獲得</a:t>
            </a:r>
            <a:endParaRPr lang="en-US" altLang="ja-JP" kern="0" dirty="0" smtClean="0">
              <a:solidFill>
                <a:srgbClr val="000000"/>
              </a:solidFill>
              <a:latin typeface="HGP創英角ｺﾞｼｯｸUB" pitchFamily="50" charset="-128"/>
            </a:endParaRPr>
          </a:p>
          <a:p>
            <a:pPr marL="757238" indent="-757238" eaLnBrk="0" fontAlgn="base" hangingPunct="0">
              <a:lnSpc>
                <a:spcPct val="90000"/>
              </a:lnSpc>
              <a:spcBef>
                <a:spcPts val="600"/>
              </a:spcBef>
              <a:spcAft>
                <a:spcPct val="0"/>
              </a:spcAft>
              <a:defRPr/>
            </a:pPr>
            <a:r>
              <a:rPr lang="ja-JP" altLang="en-US" kern="0" dirty="0">
                <a:solidFill>
                  <a:srgbClr val="000000"/>
                </a:solidFill>
                <a:latin typeface="HGP創英角ｺﾞｼｯｸUB" pitchFamily="50" charset="-128"/>
              </a:rPr>
              <a:t>　</a:t>
            </a:r>
            <a:r>
              <a:rPr lang="ja-JP" altLang="en-US" kern="0" dirty="0" smtClean="0">
                <a:solidFill>
                  <a:srgbClr val="000000"/>
                </a:solidFill>
                <a:latin typeface="HGP創英角ｺﾞｼｯｸUB" pitchFamily="50" charset="-128"/>
              </a:rPr>
              <a:t>　・安心感（愛着・養護）、満足感（楽しむ）、達成感（できた）、有用感（役に立つ）を大切に⇒自己肯定感</a:t>
            </a:r>
            <a:endParaRPr lang="en-US" altLang="ja-JP" kern="0" dirty="0" smtClean="0">
              <a:solidFill>
                <a:srgbClr val="000000"/>
              </a:solidFill>
              <a:latin typeface="HGP創英角ｺﾞｼｯｸUB" pitchFamily="50" charset="-128"/>
            </a:endParaRPr>
          </a:p>
        </p:txBody>
      </p:sp>
    </p:spTree>
    <p:extLst>
      <p:ext uri="{BB962C8B-B14F-4D97-AF65-F5344CB8AC3E}">
        <p14:creationId xmlns:p14="http://schemas.microsoft.com/office/powerpoint/2010/main" val="72543535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0" y="116659"/>
            <a:ext cx="9144000" cy="1069975"/>
          </a:xfrm>
        </p:spPr>
        <p:txBody>
          <a:bodyPr/>
          <a:lstStyle/>
          <a:p>
            <a:pPr eaLnBrk="1" hangingPunct="1"/>
            <a:r>
              <a:rPr lang="ja-JP" altLang="en-US" sz="4000" u="sng" dirty="0" smtClean="0"/>
              <a:t>行動を特性から理解する（氷山モデル）</a:t>
            </a:r>
          </a:p>
        </p:txBody>
      </p:sp>
      <p:sp>
        <p:nvSpPr>
          <p:cNvPr id="43011" name="Freeform 2"/>
          <p:cNvSpPr>
            <a:spLocks/>
          </p:cNvSpPr>
          <p:nvPr/>
        </p:nvSpPr>
        <p:spPr bwMode="auto">
          <a:xfrm>
            <a:off x="1285875" y="1500188"/>
            <a:ext cx="6470650" cy="5105400"/>
          </a:xfrm>
          <a:custGeom>
            <a:avLst/>
            <a:gdLst>
              <a:gd name="T0" fmla="*/ 2147483647 w 5880"/>
              <a:gd name="T1" fmla="*/ 0 h 3772"/>
              <a:gd name="T2" fmla="*/ 2147483647 w 5880"/>
              <a:gd name="T3" fmla="*/ 2147483647 h 3772"/>
              <a:gd name="T4" fmla="*/ 2147483647 w 5880"/>
              <a:gd name="T5" fmla="*/ 2147483647 h 3772"/>
              <a:gd name="T6" fmla="*/ 2147483647 w 5880"/>
              <a:gd name="T7" fmla="*/ 2147483647 h 3772"/>
              <a:gd name="T8" fmla="*/ 2147483647 w 5880"/>
              <a:gd name="T9" fmla="*/ 2147483647 h 3772"/>
              <a:gd name="T10" fmla="*/ 0 w 5880"/>
              <a:gd name="T11" fmla="*/ 2147483647 h 3772"/>
              <a:gd name="T12" fmla="*/ 2147483647 w 5880"/>
              <a:gd name="T13" fmla="*/ 2147483647 h 3772"/>
              <a:gd name="T14" fmla="*/ 2147483647 w 5880"/>
              <a:gd name="T15" fmla="*/ 2147483647 h 3772"/>
              <a:gd name="T16" fmla="*/ 2147483647 w 5880"/>
              <a:gd name="T17" fmla="*/ 2147483647 h 3772"/>
              <a:gd name="T18" fmla="*/ 2147483647 w 5880"/>
              <a:gd name="T19" fmla="*/ 2147483647 h 3772"/>
              <a:gd name="T20" fmla="*/ 2147483647 w 5880"/>
              <a:gd name="T21" fmla="*/ 2147483647 h 3772"/>
              <a:gd name="T22" fmla="*/ 2147483647 w 5880"/>
              <a:gd name="T23" fmla="*/ 2147483647 h 3772"/>
              <a:gd name="T24" fmla="*/ 2147483647 w 5880"/>
              <a:gd name="T25" fmla="*/ 2147483647 h 3772"/>
              <a:gd name="T26" fmla="*/ 2147483647 w 5880"/>
              <a:gd name="T27" fmla="*/ 2147483647 h 3772"/>
              <a:gd name="T28" fmla="*/ 2147483647 w 5880"/>
              <a:gd name="T29" fmla="*/ 2147483647 h 3772"/>
              <a:gd name="T30" fmla="*/ 2147483647 w 5880"/>
              <a:gd name="T31" fmla="*/ 2147483647 h 3772"/>
              <a:gd name="T32" fmla="*/ 2147483647 w 5880"/>
              <a:gd name="T33" fmla="*/ 2147483647 h 3772"/>
              <a:gd name="T34" fmla="*/ 2147483647 w 5880"/>
              <a:gd name="T35" fmla="*/ 2147483647 h 3772"/>
              <a:gd name="T36" fmla="*/ 2147483647 w 5880"/>
              <a:gd name="T37" fmla="*/ 0 h 37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80"/>
              <a:gd name="T58" fmla="*/ 0 h 3772"/>
              <a:gd name="T59" fmla="*/ 5880 w 5880"/>
              <a:gd name="T60" fmla="*/ 3772 h 37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80" h="3772">
                <a:moveTo>
                  <a:pt x="3000" y="0"/>
                </a:moveTo>
                <a:lnTo>
                  <a:pt x="2160" y="492"/>
                </a:lnTo>
                <a:lnTo>
                  <a:pt x="1440" y="1312"/>
                </a:lnTo>
                <a:lnTo>
                  <a:pt x="1080" y="1312"/>
                </a:lnTo>
                <a:lnTo>
                  <a:pt x="240" y="2788"/>
                </a:lnTo>
                <a:lnTo>
                  <a:pt x="0" y="3116"/>
                </a:lnTo>
                <a:lnTo>
                  <a:pt x="240" y="3444"/>
                </a:lnTo>
                <a:lnTo>
                  <a:pt x="1320" y="3280"/>
                </a:lnTo>
                <a:lnTo>
                  <a:pt x="2160" y="3608"/>
                </a:lnTo>
                <a:lnTo>
                  <a:pt x="3000" y="3280"/>
                </a:lnTo>
                <a:lnTo>
                  <a:pt x="3720" y="3608"/>
                </a:lnTo>
                <a:lnTo>
                  <a:pt x="4680" y="3280"/>
                </a:lnTo>
                <a:lnTo>
                  <a:pt x="5280" y="3772"/>
                </a:lnTo>
                <a:lnTo>
                  <a:pt x="5880" y="3116"/>
                </a:lnTo>
                <a:lnTo>
                  <a:pt x="5040" y="1312"/>
                </a:lnTo>
                <a:lnTo>
                  <a:pt x="4440" y="656"/>
                </a:lnTo>
                <a:lnTo>
                  <a:pt x="4200" y="164"/>
                </a:lnTo>
                <a:lnTo>
                  <a:pt x="3600" y="328"/>
                </a:lnTo>
                <a:lnTo>
                  <a:pt x="3000" y="0"/>
                </a:lnTo>
                <a:close/>
              </a:path>
            </a:pathLst>
          </a:custGeom>
          <a:solidFill>
            <a:srgbClr val="FFFFFF"/>
          </a:solidFill>
          <a:ln w="28575">
            <a:solidFill>
              <a:srgbClr val="000000"/>
            </a:solidFill>
            <a:round/>
            <a:headEnd/>
            <a:tailEnd/>
          </a:ln>
        </p:spPr>
        <p:txBody>
          <a:bodyPr/>
          <a:lstStyle/>
          <a:p>
            <a:endParaRPr lang="ja-JP" altLang="en-US" sz="1200">
              <a:solidFill>
                <a:srgbClr val="000000"/>
              </a:solidFill>
              <a:latin typeface="Arial"/>
              <a:ea typeface="ＭＳ Ｐゴシック"/>
            </a:endParaRPr>
          </a:p>
        </p:txBody>
      </p:sp>
      <p:sp>
        <p:nvSpPr>
          <p:cNvPr id="43012" name="Freeform 3"/>
          <p:cNvSpPr>
            <a:spLocks/>
          </p:cNvSpPr>
          <p:nvPr/>
        </p:nvSpPr>
        <p:spPr bwMode="auto">
          <a:xfrm>
            <a:off x="384463" y="2714625"/>
            <a:ext cx="8574491" cy="407988"/>
          </a:xfrm>
          <a:custGeom>
            <a:avLst/>
            <a:gdLst>
              <a:gd name="T0" fmla="*/ 0 w 6360"/>
              <a:gd name="T1" fmla="*/ 2147483647 h 328"/>
              <a:gd name="T2" fmla="*/ 2147483647 w 6360"/>
              <a:gd name="T3" fmla="*/ 0 h 328"/>
              <a:gd name="T4" fmla="*/ 2147483647 w 6360"/>
              <a:gd name="T5" fmla="*/ 2147483647 h 328"/>
              <a:gd name="T6" fmla="*/ 2147483647 w 6360"/>
              <a:gd name="T7" fmla="*/ 2147483647 h 328"/>
              <a:gd name="T8" fmla="*/ 2147483647 w 6360"/>
              <a:gd name="T9" fmla="*/ 2147483647 h 328"/>
              <a:gd name="T10" fmla="*/ 2147483647 w 6360"/>
              <a:gd name="T11" fmla="*/ 2147483647 h 328"/>
              <a:gd name="T12" fmla="*/ 2147483647 w 6360"/>
              <a:gd name="T13" fmla="*/ 2147483647 h 328"/>
              <a:gd name="T14" fmla="*/ 2147483647 w 6360"/>
              <a:gd name="T15" fmla="*/ 2147483647 h 328"/>
              <a:gd name="T16" fmla="*/ 0 60000 65536"/>
              <a:gd name="T17" fmla="*/ 0 60000 65536"/>
              <a:gd name="T18" fmla="*/ 0 60000 65536"/>
              <a:gd name="T19" fmla="*/ 0 60000 65536"/>
              <a:gd name="T20" fmla="*/ 0 60000 65536"/>
              <a:gd name="T21" fmla="*/ 0 60000 65536"/>
              <a:gd name="T22" fmla="*/ 0 60000 65536"/>
              <a:gd name="T23" fmla="*/ 0 60000 65536"/>
              <a:gd name="T24" fmla="*/ 0 w 6360"/>
              <a:gd name="T25" fmla="*/ 0 h 328"/>
              <a:gd name="T26" fmla="*/ 6360 w 6360"/>
              <a:gd name="T27" fmla="*/ 328 h 3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60" h="328">
                <a:moveTo>
                  <a:pt x="0" y="164"/>
                </a:moveTo>
                <a:cubicBezTo>
                  <a:pt x="220" y="82"/>
                  <a:pt x="440" y="0"/>
                  <a:pt x="720" y="0"/>
                </a:cubicBezTo>
                <a:cubicBezTo>
                  <a:pt x="1000" y="0"/>
                  <a:pt x="1340" y="109"/>
                  <a:pt x="1680" y="164"/>
                </a:cubicBezTo>
                <a:cubicBezTo>
                  <a:pt x="2020" y="218"/>
                  <a:pt x="2340" y="328"/>
                  <a:pt x="2760" y="328"/>
                </a:cubicBezTo>
                <a:cubicBezTo>
                  <a:pt x="3180" y="328"/>
                  <a:pt x="3820" y="191"/>
                  <a:pt x="4200" y="164"/>
                </a:cubicBezTo>
                <a:cubicBezTo>
                  <a:pt x="4580" y="136"/>
                  <a:pt x="4780" y="136"/>
                  <a:pt x="5040" y="164"/>
                </a:cubicBezTo>
                <a:cubicBezTo>
                  <a:pt x="5300" y="191"/>
                  <a:pt x="5540" y="328"/>
                  <a:pt x="5760" y="328"/>
                </a:cubicBezTo>
                <a:cubicBezTo>
                  <a:pt x="5980" y="328"/>
                  <a:pt x="6170" y="246"/>
                  <a:pt x="6360" y="164"/>
                </a:cubicBezTo>
              </a:path>
            </a:pathLst>
          </a:custGeom>
          <a:noFill/>
          <a:ln w="28575">
            <a:solidFill>
              <a:srgbClr val="000000"/>
            </a:solidFill>
            <a:round/>
            <a:headEnd/>
            <a:tailEnd/>
          </a:ln>
        </p:spPr>
        <p:txBody>
          <a:bodyPr/>
          <a:lstStyle/>
          <a:p>
            <a:endParaRPr lang="ja-JP" altLang="en-US" sz="1200">
              <a:solidFill>
                <a:srgbClr val="000000"/>
              </a:solidFill>
              <a:latin typeface="Arial"/>
              <a:ea typeface="ＭＳ Ｐゴシック"/>
            </a:endParaRPr>
          </a:p>
        </p:txBody>
      </p:sp>
      <p:sp>
        <p:nvSpPr>
          <p:cNvPr id="43013" name="テキスト ボックス 5"/>
          <p:cNvSpPr txBox="1">
            <a:spLocks noChangeArrowheads="1"/>
          </p:cNvSpPr>
          <p:nvPr/>
        </p:nvSpPr>
        <p:spPr bwMode="auto">
          <a:xfrm>
            <a:off x="4000500" y="2071715"/>
            <a:ext cx="1648208" cy="830997"/>
          </a:xfrm>
          <a:prstGeom prst="rect">
            <a:avLst/>
          </a:prstGeom>
          <a:noFill/>
          <a:ln w="9525">
            <a:noFill/>
            <a:miter lim="800000"/>
            <a:headEnd/>
            <a:tailEnd/>
          </a:ln>
        </p:spPr>
        <p:txBody>
          <a:bodyPr wrap="none">
            <a:spAutoFit/>
          </a:bodyPr>
          <a:lstStyle/>
          <a:p>
            <a:r>
              <a:rPr lang="ja-JP" altLang="en-US" sz="2400" dirty="0">
                <a:solidFill>
                  <a:srgbClr val="000000"/>
                </a:solidFill>
                <a:latin typeface="Arial"/>
                <a:ea typeface="ＭＳ Ｐゴシック"/>
              </a:rPr>
              <a:t>片づけない</a:t>
            </a:r>
            <a:endParaRPr lang="en-US" altLang="ja-JP" sz="2400" dirty="0">
              <a:solidFill>
                <a:srgbClr val="000000"/>
              </a:solidFill>
              <a:latin typeface="Arial"/>
              <a:ea typeface="ＭＳ Ｐゴシック"/>
            </a:endParaRPr>
          </a:p>
          <a:p>
            <a:r>
              <a:rPr lang="ja-JP" altLang="en-US" sz="2400" dirty="0">
                <a:solidFill>
                  <a:srgbClr val="000000"/>
                </a:solidFill>
                <a:latin typeface="Arial"/>
                <a:ea typeface="ＭＳ Ｐゴシック"/>
              </a:rPr>
              <a:t>散らかす</a:t>
            </a:r>
          </a:p>
        </p:txBody>
      </p:sp>
      <p:sp>
        <p:nvSpPr>
          <p:cNvPr id="43014" name="テキスト ボックス 6"/>
          <p:cNvSpPr txBox="1">
            <a:spLocks noChangeArrowheads="1"/>
          </p:cNvSpPr>
          <p:nvPr/>
        </p:nvSpPr>
        <p:spPr bwMode="auto">
          <a:xfrm>
            <a:off x="2571751" y="3500439"/>
            <a:ext cx="4393132" cy="2677656"/>
          </a:xfrm>
          <a:prstGeom prst="rect">
            <a:avLst/>
          </a:prstGeom>
          <a:noFill/>
          <a:ln w="9525">
            <a:noFill/>
            <a:miter lim="800000"/>
            <a:headEnd/>
            <a:tailEnd/>
          </a:ln>
        </p:spPr>
        <p:txBody>
          <a:bodyPr wrap="square">
            <a:spAutoFit/>
          </a:bodyPr>
          <a:lstStyle/>
          <a:p>
            <a:r>
              <a:rPr lang="ja-JP" altLang="en-US" sz="2400" dirty="0">
                <a:solidFill>
                  <a:srgbClr val="000000"/>
                </a:solidFill>
                <a:latin typeface="Arial"/>
                <a:ea typeface="ＭＳ Ｐゴシック"/>
              </a:rPr>
              <a:t>気が散りやすい</a:t>
            </a:r>
            <a:endParaRPr lang="en-US" altLang="ja-JP" sz="2400" dirty="0">
              <a:solidFill>
                <a:srgbClr val="000000"/>
              </a:solidFill>
              <a:latin typeface="Arial"/>
              <a:ea typeface="ＭＳ Ｐゴシック"/>
            </a:endParaRPr>
          </a:p>
          <a:p>
            <a:r>
              <a:rPr lang="ja-JP" altLang="en-US" sz="2400" dirty="0">
                <a:solidFill>
                  <a:srgbClr val="000000"/>
                </a:solidFill>
                <a:latin typeface="Arial"/>
                <a:ea typeface="ＭＳ Ｐゴシック"/>
              </a:rPr>
              <a:t>注意の配分や調整が苦手</a:t>
            </a:r>
            <a:endParaRPr lang="en-US" altLang="ja-JP" sz="2400" dirty="0">
              <a:solidFill>
                <a:srgbClr val="000000"/>
              </a:solidFill>
              <a:latin typeface="Arial"/>
              <a:ea typeface="ＭＳ Ｐゴシック"/>
            </a:endParaRPr>
          </a:p>
          <a:p>
            <a:r>
              <a:rPr lang="ja-JP" altLang="en-US" sz="2400" dirty="0">
                <a:solidFill>
                  <a:srgbClr val="000000"/>
                </a:solidFill>
                <a:latin typeface="Arial"/>
                <a:ea typeface="ＭＳ Ｐゴシック"/>
              </a:rPr>
              <a:t>段取りができない</a:t>
            </a:r>
            <a:endParaRPr lang="en-US" altLang="ja-JP" sz="2400" dirty="0">
              <a:solidFill>
                <a:srgbClr val="000000"/>
              </a:solidFill>
              <a:latin typeface="Arial"/>
              <a:ea typeface="ＭＳ Ｐゴシック"/>
            </a:endParaRPr>
          </a:p>
          <a:p>
            <a:r>
              <a:rPr lang="ja-JP" altLang="en-US" sz="2400" dirty="0">
                <a:solidFill>
                  <a:srgbClr val="000000"/>
                </a:solidFill>
                <a:latin typeface="Arial"/>
                <a:ea typeface="ＭＳ Ｐゴシック"/>
              </a:rPr>
              <a:t>どこに片づけるか決められない</a:t>
            </a:r>
            <a:endParaRPr lang="en-US" altLang="ja-JP" sz="2400" dirty="0">
              <a:solidFill>
                <a:srgbClr val="000000"/>
              </a:solidFill>
              <a:latin typeface="Arial"/>
              <a:ea typeface="ＭＳ Ｐゴシック"/>
            </a:endParaRPr>
          </a:p>
          <a:p>
            <a:r>
              <a:rPr lang="ja-JP" altLang="en-US" sz="2400" dirty="0">
                <a:solidFill>
                  <a:srgbClr val="000000"/>
                </a:solidFill>
                <a:latin typeface="Arial"/>
                <a:ea typeface="ＭＳ Ｐゴシック"/>
              </a:rPr>
              <a:t>手順が多いととりかかれない</a:t>
            </a:r>
            <a:endParaRPr lang="en-US" altLang="ja-JP" sz="2400" dirty="0">
              <a:solidFill>
                <a:srgbClr val="000000"/>
              </a:solidFill>
              <a:latin typeface="Arial"/>
              <a:ea typeface="ＭＳ Ｐゴシック"/>
            </a:endParaRPr>
          </a:p>
          <a:p>
            <a:r>
              <a:rPr lang="ja-JP" altLang="en-US" sz="2400" dirty="0" smtClean="0">
                <a:solidFill>
                  <a:srgbClr val="000000"/>
                </a:solidFill>
                <a:latin typeface="Arial"/>
                <a:ea typeface="ＭＳ Ｐゴシック"/>
              </a:rPr>
              <a:t>　　　　　　　　　　　　　　　　　　　等　</a:t>
            </a:r>
            <a:endParaRPr lang="en-US" altLang="ja-JP" sz="2400" dirty="0">
              <a:solidFill>
                <a:srgbClr val="000000"/>
              </a:solidFill>
              <a:latin typeface="Arial"/>
              <a:ea typeface="ＭＳ Ｐゴシック"/>
            </a:endParaRPr>
          </a:p>
          <a:p>
            <a:endParaRPr lang="ja-JP" altLang="en-US" sz="2400" dirty="0">
              <a:solidFill>
                <a:srgbClr val="000000"/>
              </a:solidFill>
              <a:latin typeface="Arial"/>
              <a:ea typeface="ＭＳ Ｐゴシック"/>
            </a:endParaRPr>
          </a:p>
        </p:txBody>
      </p:sp>
      <p:sp>
        <p:nvSpPr>
          <p:cNvPr id="2" name="角丸四角形吹き出し 1"/>
          <p:cNvSpPr/>
          <p:nvPr/>
        </p:nvSpPr>
        <p:spPr bwMode="auto">
          <a:xfrm>
            <a:off x="6430902" y="1785938"/>
            <a:ext cx="1957522" cy="571500"/>
          </a:xfrm>
          <a:prstGeom prst="wedgeRoundRectCallout">
            <a:avLst>
              <a:gd name="adj1" fmla="val -85188"/>
              <a:gd name="adj2" fmla="val 66317"/>
              <a:gd name="adj3" fmla="val 16667"/>
            </a:avLst>
          </a:prstGeom>
          <a:solidFill>
            <a:schemeClr val="bg1"/>
          </a:solidFill>
          <a:ln w="9525" cap="flat" cmpd="sng" algn="ctr">
            <a:solidFill>
              <a:schemeClr val="accent1">
                <a:lumMod val="25000"/>
              </a:schemeClr>
            </a:solidFill>
            <a:prstDash val="solid"/>
            <a:round/>
            <a:headEnd type="none" w="med" len="med"/>
            <a:tailEnd type="none" w="med" len="med"/>
          </a:ln>
          <a:effectLst/>
        </p:spPr>
        <p:txBody>
          <a:bodyPr rtlCol="0" anchor="ctr"/>
          <a:lstStyle/>
          <a:p>
            <a:pPr fontAlgn="auto">
              <a:spcBef>
                <a:spcPts val="0"/>
              </a:spcBef>
              <a:spcAft>
                <a:spcPts val="0"/>
              </a:spcAft>
            </a:pPr>
            <a:r>
              <a:rPr lang="ja-JP" altLang="en-US" sz="1800" dirty="0" smtClean="0">
                <a:solidFill>
                  <a:srgbClr val="000000"/>
                </a:solidFill>
                <a:latin typeface="Arial"/>
                <a:ea typeface="ＭＳ Ｐゴシック"/>
              </a:rPr>
              <a:t>目に見える問題</a:t>
            </a:r>
            <a:endParaRPr lang="ja-JP" altLang="en-US" sz="1800" dirty="0">
              <a:solidFill>
                <a:srgbClr val="000000"/>
              </a:solidFill>
              <a:latin typeface="Arial"/>
              <a:ea typeface="ＭＳ Ｐゴシック"/>
            </a:endParaRPr>
          </a:p>
        </p:txBody>
      </p:sp>
      <p:sp>
        <p:nvSpPr>
          <p:cNvPr id="11" name="角丸四角形吹き出し 10"/>
          <p:cNvSpPr/>
          <p:nvPr/>
        </p:nvSpPr>
        <p:spPr bwMode="auto">
          <a:xfrm>
            <a:off x="6964883" y="3979251"/>
            <a:ext cx="1881134" cy="1033951"/>
          </a:xfrm>
          <a:prstGeom prst="wedgeRoundRectCallout">
            <a:avLst>
              <a:gd name="adj1" fmla="val -86508"/>
              <a:gd name="adj2" fmla="val -2479"/>
              <a:gd name="adj3" fmla="val 16667"/>
            </a:avLst>
          </a:prstGeom>
          <a:solidFill>
            <a:schemeClr val="bg1"/>
          </a:solidFill>
          <a:ln w="9525" cap="flat" cmpd="sng" algn="ctr">
            <a:solidFill>
              <a:schemeClr val="accent1">
                <a:lumMod val="25000"/>
              </a:schemeClr>
            </a:solidFill>
            <a:prstDash val="solid"/>
            <a:round/>
            <a:headEnd type="none" w="med" len="med"/>
            <a:tailEnd type="none" w="med" len="med"/>
          </a:ln>
          <a:effectLst/>
        </p:spPr>
        <p:txBody>
          <a:bodyPr rtlCol="0" anchor="ctr"/>
          <a:lstStyle/>
          <a:p>
            <a:pPr fontAlgn="auto">
              <a:spcBef>
                <a:spcPts val="0"/>
              </a:spcBef>
              <a:spcAft>
                <a:spcPts val="0"/>
              </a:spcAft>
            </a:pPr>
            <a:r>
              <a:rPr lang="ja-JP" altLang="en-US" sz="1800" dirty="0" smtClean="0">
                <a:solidFill>
                  <a:srgbClr val="000000"/>
                </a:solidFill>
                <a:latin typeface="Arial"/>
                <a:ea typeface="ＭＳ Ｐゴシック"/>
              </a:rPr>
              <a:t>背景にある特性、特性に合わない環境等の要因</a:t>
            </a:r>
            <a:endParaRPr lang="ja-JP" altLang="en-US" sz="1800" dirty="0">
              <a:solidFill>
                <a:srgbClr val="000000"/>
              </a:solidFill>
              <a:latin typeface="Arial"/>
              <a:ea typeface="ＭＳ Ｐゴシック"/>
            </a:endParaRPr>
          </a:p>
        </p:txBody>
      </p:sp>
    </p:spTree>
    <p:extLst>
      <p:ext uri="{BB962C8B-B14F-4D97-AF65-F5344CB8AC3E}">
        <p14:creationId xmlns:p14="http://schemas.microsoft.com/office/powerpoint/2010/main" val="1693192949"/>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3"/>
          <p:cNvSpPr>
            <a:spLocks noChangeArrowheads="1"/>
          </p:cNvSpPr>
          <p:nvPr/>
        </p:nvSpPr>
        <p:spPr bwMode="auto">
          <a:xfrm>
            <a:off x="98157" y="1052736"/>
            <a:ext cx="5716327" cy="5625685"/>
          </a:xfrm>
          <a:prstGeom prst="roundRect">
            <a:avLst>
              <a:gd name="adj" fmla="val 0"/>
            </a:avLst>
          </a:prstGeom>
          <a:noFill/>
          <a:ln w="9525">
            <a:solidFill>
              <a:schemeClr val="tx1"/>
            </a:solidFill>
            <a:round/>
            <a:headEnd/>
            <a:tailEnd/>
          </a:ln>
        </p:spPr>
        <p:txBody>
          <a:bodyPr wrap="none" lIns="90000" tIns="46800" rIns="90000" bIns="46800" anchor="t" anchorCtr="0"/>
          <a:lstStyle/>
          <a:p>
            <a:pPr eaLnBrk="0" hangingPunct="0"/>
            <a:r>
              <a:rPr kumimoji="0" lang="ja-JP" altLang="en-US" sz="2200" dirty="0" smtClean="0">
                <a:solidFill>
                  <a:srgbClr val="000000"/>
                </a:solidFill>
                <a:latin typeface="Arial"/>
                <a:ea typeface="ＭＳ Ｐゴシック"/>
              </a:rPr>
              <a:t>・感覚（五感・前庭覚・固有覚等の敏感／鈍感）</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・注意の配分や調整の苦手さ（転導性、不注意）</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・複数処理・同時処理の困難さ　</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・全体よりも部分への反応しやすさ</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・聴覚よりも視覚優位　</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・視覚認知の苦手さ（表情の読み取り等）</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・読み書き、計算の苦手さ</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・強い集中、切り替えの困難さ</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・見通しの持てなさ　</a:t>
            </a:r>
            <a:endParaRPr kumimoji="0" lang="en-US" altLang="ja-JP" sz="2200" dirty="0" smtClean="0">
              <a:solidFill>
                <a:srgbClr val="000000"/>
              </a:solidFill>
              <a:latin typeface="Arial"/>
              <a:ea typeface="ＭＳ Ｐゴシック"/>
            </a:endParaRPr>
          </a:p>
          <a:p>
            <a:pPr eaLnBrk="0" hangingPunct="0"/>
            <a:r>
              <a:rPr kumimoji="0" lang="ja-JP" altLang="en-US" sz="2200" dirty="0">
                <a:solidFill>
                  <a:srgbClr val="000000"/>
                </a:solidFill>
                <a:latin typeface="Arial"/>
                <a:ea typeface="ＭＳ Ｐゴシック"/>
              </a:rPr>
              <a:t>・整理の</a:t>
            </a:r>
            <a:r>
              <a:rPr kumimoji="0" lang="ja-JP" altLang="en-US" sz="2200" dirty="0" smtClean="0">
                <a:solidFill>
                  <a:srgbClr val="000000"/>
                </a:solidFill>
                <a:latin typeface="Arial"/>
                <a:ea typeface="ＭＳ Ｐゴシック"/>
              </a:rPr>
              <a:t>困難さ、段取り、優先順位づけが困難さ</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・過去の経験参照の苦手さ</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・感情や行動のコントロールの苦手さ</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・協調運動が苦手、不器用さ</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・自己肯定感の低さ、傷つきやすさ　　　　　</a:t>
            </a:r>
            <a:r>
              <a:rPr kumimoji="0" lang="en-US" altLang="ja-JP" sz="2200" dirty="0" smtClean="0">
                <a:solidFill>
                  <a:srgbClr val="000000"/>
                </a:solidFill>
                <a:latin typeface="Arial"/>
                <a:ea typeface="ＭＳ Ｐゴシック"/>
              </a:rPr>
              <a:t> </a:t>
            </a:r>
            <a:r>
              <a:rPr kumimoji="0" lang="ja-JP" altLang="en-US" sz="2200" dirty="0" smtClean="0">
                <a:solidFill>
                  <a:srgbClr val="000000"/>
                </a:solidFill>
                <a:latin typeface="Arial"/>
                <a:ea typeface="ＭＳ Ｐゴシック"/>
              </a:rPr>
              <a:t>等</a:t>
            </a:r>
            <a:endParaRPr kumimoji="0" lang="en-US" altLang="ja-JP" sz="2200" dirty="0" smtClean="0">
              <a:solidFill>
                <a:srgbClr val="000000"/>
              </a:solidFill>
              <a:latin typeface="Arial"/>
              <a:ea typeface="ＭＳ Ｐゴシック"/>
            </a:endParaRPr>
          </a:p>
          <a:p>
            <a:pPr eaLnBrk="0" hangingPunct="0"/>
            <a:endParaRPr kumimoji="0" lang="en-US" altLang="ja-JP" sz="2200" dirty="0">
              <a:solidFill>
                <a:srgbClr val="000000"/>
              </a:solidFill>
              <a:latin typeface="Arial"/>
              <a:ea typeface="ＭＳ Ｐゴシック"/>
            </a:endParaRPr>
          </a:p>
          <a:p>
            <a:pPr eaLnBrk="0" hangingPunct="0"/>
            <a:endParaRPr kumimoji="0" lang="ja-JP" altLang="en-US" sz="2200" dirty="0">
              <a:solidFill>
                <a:srgbClr val="000000"/>
              </a:solidFill>
              <a:latin typeface="Arial"/>
              <a:ea typeface="ＭＳ Ｐゴシック"/>
            </a:endParaRPr>
          </a:p>
        </p:txBody>
      </p:sp>
      <p:sp>
        <p:nvSpPr>
          <p:cNvPr id="4" name="正方形/長方形 3"/>
          <p:cNvSpPr/>
          <p:nvPr/>
        </p:nvSpPr>
        <p:spPr>
          <a:xfrm>
            <a:off x="0" y="116635"/>
            <a:ext cx="9087734" cy="769441"/>
          </a:xfrm>
          <a:prstGeom prst="rect">
            <a:avLst/>
          </a:prstGeom>
        </p:spPr>
        <p:txBody>
          <a:bodyPr wrap="square">
            <a:spAutoFit/>
          </a:bodyPr>
          <a:lstStyle/>
          <a:p>
            <a:pPr algn="ctr" eaLnBrk="0" hangingPunct="0"/>
            <a:r>
              <a:rPr kumimoji="0" lang="ja-JP" altLang="en-US" sz="4400" u="sng" dirty="0" smtClean="0">
                <a:solidFill>
                  <a:srgbClr val="000000"/>
                </a:solidFill>
                <a:latin typeface="ＭＳ Ｐゴシック"/>
                <a:ea typeface="ＭＳ Ｐゴシック"/>
              </a:rPr>
              <a:t>配慮すべき特性と工夫の例</a:t>
            </a:r>
            <a:endParaRPr kumimoji="0" lang="ja-JP" altLang="en-US" sz="4000" dirty="0">
              <a:solidFill>
                <a:srgbClr val="000000"/>
              </a:solidFill>
              <a:latin typeface="ＭＳ Ｐゴシック"/>
              <a:ea typeface="ＭＳ Ｐゴシック"/>
            </a:endParaRPr>
          </a:p>
        </p:txBody>
      </p:sp>
      <p:sp>
        <p:nvSpPr>
          <p:cNvPr id="6" name="AutoShape 3"/>
          <p:cNvSpPr>
            <a:spLocks noChangeArrowheads="1"/>
          </p:cNvSpPr>
          <p:nvPr/>
        </p:nvSpPr>
        <p:spPr bwMode="auto">
          <a:xfrm>
            <a:off x="5916724" y="1052736"/>
            <a:ext cx="3109684" cy="5625685"/>
          </a:xfrm>
          <a:prstGeom prst="roundRect">
            <a:avLst>
              <a:gd name="adj" fmla="val 0"/>
            </a:avLst>
          </a:prstGeom>
          <a:noFill/>
          <a:ln w="9525">
            <a:solidFill>
              <a:schemeClr val="tx1"/>
            </a:solidFill>
            <a:round/>
            <a:headEnd/>
            <a:tailEnd/>
          </a:ln>
        </p:spPr>
        <p:txBody>
          <a:bodyPr wrap="none" lIns="90000" tIns="46800" rIns="90000" bIns="46800" anchor="t" anchorCtr="0"/>
          <a:lstStyle/>
          <a:p>
            <a:pPr eaLnBrk="0" hangingPunct="0"/>
            <a:r>
              <a:rPr kumimoji="0" lang="ja-JP" altLang="en-US" sz="2200" dirty="0" smtClean="0">
                <a:solidFill>
                  <a:srgbClr val="000000"/>
                </a:solidFill>
                <a:latin typeface="Arial"/>
                <a:ea typeface="ＭＳ Ｐゴシック"/>
              </a:rPr>
              <a:t>・環境の調整</a:t>
            </a:r>
            <a:endParaRPr kumimoji="0" lang="en-US" altLang="ja-JP" sz="2200" dirty="0" smtClean="0">
              <a:solidFill>
                <a:srgbClr val="000000"/>
              </a:solidFill>
              <a:latin typeface="Arial"/>
              <a:ea typeface="ＭＳ Ｐゴシック"/>
            </a:endParaRPr>
          </a:p>
          <a:p>
            <a:pPr eaLnBrk="0" hangingPunct="0"/>
            <a:r>
              <a:rPr kumimoji="0" lang="ja-JP" altLang="en-US" sz="2200" dirty="0">
                <a:solidFill>
                  <a:srgbClr val="000000"/>
                </a:solidFill>
                <a:latin typeface="Arial"/>
                <a:ea typeface="ＭＳ Ｐゴシック"/>
              </a:rPr>
              <a:t>　</a:t>
            </a:r>
            <a:r>
              <a:rPr kumimoji="0" lang="ja-JP" altLang="en-US" sz="2200" dirty="0" smtClean="0">
                <a:solidFill>
                  <a:srgbClr val="000000"/>
                </a:solidFill>
                <a:latin typeface="Arial"/>
                <a:ea typeface="ＭＳ Ｐゴシック"/>
              </a:rPr>
              <a:t>（苦手な刺激を減らす）</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　（気が散らない工夫）</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・強い刺激の調整</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・適度な刺激を入れる</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・安心できる空間やグッズ</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・視覚提示：目で見て解る</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・一つずつ順番に伝える</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・処理できる速度と量</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・思い出せる手掛かり</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・始めと終わりがわかる</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・見通しが持てる工夫</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・いつ</a:t>
            </a:r>
            <a:r>
              <a:rPr kumimoji="0" lang="en-US" altLang="ja-JP" sz="2200" dirty="0" smtClean="0">
                <a:solidFill>
                  <a:srgbClr val="000000"/>
                </a:solidFill>
                <a:latin typeface="Arial"/>
                <a:ea typeface="ＭＳ Ｐゴシック"/>
              </a:rPr>
              <a:t>､</a:t>
            </a:r>
            <a:r>
              <a:rPr kumimoji="0" lang="ja-JP" altLang="en-US" sz="2200" dirty="0" smtClean="0">
                <a:solidFill>
                  <a:srgbClr val="000000"/>
                </a:solidFill>
                <a:latin typeface="Arial"/>
                <a:ea typeface="ＭＳ Ｐゴシック"/>
              </a:rPr>
              <a:t>どこで</a:t>
            </a:r>
            <a:r>
              <a:rPr kumimoji="0" lang="en-US" altLang="ja-JP" sz="2200" dirty="0" smtClean="0">
                <a:solidFill>
                  <a:srgbClr val="000000"/>
                </a:solidFill>
                <a:latin typeface="Arial"/>
                <a:ea typeface="ＭＳ Ｐゴシック"/>
              </a:rPr>
              <a:t>､</a:t>
            </a:r>
            <a:r>
              <a:rPr kumimoji="0" lang="ja-JP" altLang="en-US" sz="2200" dirty="0" smtClean="0">
                <a:solidFill>
                  <a:srgbClr val="000000"/>
                </a:solidFill>
                <a:latin typeface="Arial"/>
                <a:ea typeface="ＭＳ Ｐゴシック"/>
              </a:rPr>
              <a:t>何をすれば</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　いいかがわかる工夫</a:t>
            </a:r>
            <a:endParaRPr kumimoji="0" lang="en-US" altLang="ja-JP" sz="2200" dirty="0" smtClean="0">
              <a:solidFill>
                <a:srgbClr val="000000"/>
              </a:solidFill>
              <a:latin typeface="Arial"/>
              <a:ea typeface="ＭＳ Ｐゴシック"/>
            </a:endParaRPr>
          </a:p>
          <a:p>
            <a:pPr eaLnBrk="0" hangingPunct="0"/>
            <a:r>
              <a:rPr kumimoji="0" lang="ja-JP" altLang="en-US" sz="2200" dirty="0" smtClean="0">
                <a:solidFill>
                  <a:srgbClr val="000000"/>
                </a:solidFill>
                <a:latin typeface="Arial"/>
                <a:ea typeface="ＭＳ Ｐゴシック"/>
              </a:rPr>
              <a:t>・手順等の工夫　　　　等</a:t>
            </a:r>
            <a:endParaRPr kumimoji="0" lang="ja-JP" altLang="en-US" sz="2200" dirty="0">
              <a:solidFill>
                <a:srgbClr val="000000"/>
              </a:solidFill>
              <a:latin typeface="Arial"/>
              <a:ea typeface="ＭＳ Ｐゴシック"/>
            </a:endParaRPr>
          </a:p>
        </p:txBody>
      </p:sp>
    </p:spTree>
    <p:extLst>
      <p:ext uri="{BB962C8B-B14F-4D97-AF65-F5344CB8AC3E}">
        <p14:creationId xmlns:p14="http://schemas.microsoft.com/office/powerpoint/2010/main" val="81921728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FC7C892-A600-46F3-922A-13E34DEEA395}" type="slidenum">
              <a:rPr lang="en-US" altLang="ja-JP" smtClean="0">
                <a:solidFill>
                  <a:srgbClr val="000000"/>
                </a:solidFill>
              </a:rPr>
              <a:pPr>
                <a:defRPr/>
              </a:pPr>
              <a:t>125</a:t>
            </a:fld>
            <a:endParaRPr lang="en-US" altLang="ja-JP">
              <a:solidFill>
                <a:srgbClr val="00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927301" y="1035797"/>
            <a:ext cx="3721178" cy="3179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32690" y="2953335"/>
            <a:ext cx="4233283" cy="293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6002" y="3789049"/>
            <a:ext cx="2296528" cy="2781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タイトル 1"/>
          <p:cNvSpPr txBox="1">
            <a:spLocks/>
          </p:cNvSpPr>
          <p:nvPr/>
        </p:nvSpPr>
        <p:spPr>
          <a:xfrm>
            <a:off x="4" y="44624"/>
            <a:ext cx="4638469" cy="792088"/>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4000" u="sng" kern="0" dirty="0" smtClean="0">
                <a:solidFill>
                  <a:srgbClr val="000000"/>
                </a:solidFill>
              </a:rPr>
              <a:t>視覚支援・構造化（例）</a:t>
            </a:r>
          </a:p>
        </p:txBody>
      </p:sp>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87" y="764704"/>
            <a:ext cx="293073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4360" y="4572284"/>
            <a:ext cx="3223038" cy="197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118583" y="6535344"/>
            <a:ext cx="9025418" cy="286232"/>
          </a:xfrm>
          <a:prstGeom prst="rect">
            <a:avLst/>
          </a:prstGeom>
          <a:noFill/>
        </p:spPr>
        <p:txBody>
          <a:bodyPr wrap="square" rtlCol="0">
            <a:spAutoFit/>
          </a:bodyPr>
          <a:lstStyle/>
          <a:p>
            <a:pPr marL="714375" indent="-714375" eaLnBrk="0" hangingPunct="0">
              <a:lnSpc>
                <a:spcPct val="90000"/>
              </a:lnSpc>
              <a:spcBef>
                <a:spcPts val="600"/>
              </a:spcBef>
              <a:defRPr/>
            </a:pPr>
            <a:r>
              <a:rPr lang="en-US" altLang="ja-JP" sz="1400" u="sng" kern="0" dirty="0">
                <a:solidFill>
                  <a:srgbClr val="000000"/>
                </a:solidFill>
                <a:latin typeface="HGP創英角ｺﾞｼｯｸUB" pitchFamily="50" charset="-128"/>
                <a:ea typeface="ＭＳ Ｐゴシック"/>
              </a:rPr>
              <a:t>※</a:t>
            </a:r>
            <a:r>
              <a:rPr lang="ja-JP" altLang="en-US" sz="1400" u="sng" kern="0" dirty="0">
                <a:solidFill>
                  <a:srgbClr val="000000"/>
                </a:solidFill>
                <a:latin typeface="HGP創英角ｺﾞｼｯｸUB" pitchFamily="50" charset="-128"/>
                <a:ea typeface="ＭＳ Ｐゴシック"/>
              </a:rPr>
              <a:t>自閉症に限らず、学習障害やＡＤＨＤのある子どもにも、絵</a:t>
            </a:r>
            <a:r>
              <a:rPr lang="ja-JP" altLang="en-US" sz="1400" u="sng" kern="0" dirty="0" smtClean="0">
                <a:solidFill>
                  <a:srgbClr val="000000"/>
                </a:solidFill>
                <a:latin typeface="HGP創英角ｺﾞｼｯｸUB" pitchFamily="50" charset="-128"/>
                <a:ea typeface="ＭＳ Ｐゴシック"/>
              </a:rPr>
              <a:t>カードなど</a:t>
            </a:r>
            <a:r>
              <a:rPr lang="ja-JP" altLang="en-US" sz="1400" u="sng" kern="0" dirty="0">
                <a:solidFill>
                  <a:srgbClr val="000000"/>
                </a:solidFill>
                <a:latin typeface="HGP創英角ｺﾞｼｯｸUB" pitchFamily="50" charset="-128"/>
                <a:ea typeface="ＭＳ Ｐゴシック"/>
              </a:rPr>
              <a:t>を使った視覚的な対応が有効となる場合がある</a:t>
            </a:r>
            <a:endParaRPr lang="en-US" altLang="ja-JP" sz="1400" u="sng" kern="0" dirty="0">
              <a:solidFill>
                <a:srgbClr val="000000"/>
              </a:solidFill>
              <a:latin typeface="HGP創英角ｺﾞｼｯｸUB" pitchFamily="50" charset="-128"/>
              <a:ea typeface="ＭＳ Ｐゴシック"/>
            </a:endParaRPr>
          </a:p>
        </p:txBody>
      </p:sp>
      <p:pic>
        <p:nvPicPr>
          <p:cNvPr id="1041"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6003" y="478041"/>
            <a:ext cx="225436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2230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9"/>
          <p:cNvSpPr>
            <a:spLocks noChangeArrowheads="1"/>
          </p:cNvSpPr>
          <p:nvPr/>
        </p:nvSpPr>
        <p:spPr bwMode="auto">
          <a:xfrm>
            <a:off x="388386" y="52093"/>
            <a:ext cx="8260526" cy="7200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tIns="0" anchor="ctr" anchorCtr="1">
            <a:noAutofit/>
          </a:bodyPr>
          <a:lstStyle/>
          <a:p>
            <a:pPr algn="ctr" fontAlgn="base">
              <a:spcBef>
                <a:spcPct val="0"/>
              </a:spcBef>
              <a:spcAft>
                <a:spcPct val="0"/>
              </a:spcAft>
            </a:pPr>
            <a:r>
              <a:rPr lang="ja-JP" altLang="en-US" sz="4000" u="sng" dirty="0">
                <a:solidFill>
                  <a:srgbClr val="000000"/>
                </a:solidFill>
                <a:latin typeface="ＭＳ Ｐゴシック"/>
              </a:rPr>
              <a:t>「発達障害」</a:t>
            </a:r>
            <a:r>
              <a:rPr lang="ja-JP" altLang="en-US" sz="4000" u="sng" dirty="0" smtClean="0">
                <a:solidFill>
                  <a:srgbClr val="000000"/>
                </a:solidFill>
                <a:latin typeface="ＭＳ Ｐゴシック"/>
              </a:rPr>
              <a:t>の家族支援</a:t>
            </a:r>
            <a:endParaRPr lang="ja-JP" altLang="en-US" sz="4000" u="sng" dirty="0">
              <a:solidFill>
                <a:srgbClr val="000000"/>
              </a:solidFill>
              <a:latin typeface="ＭＳ Ｐゴシック"/>
            </a:endParaRPr>
          </a:p>
        </p:txBody>
      </p:sp>
      <p:sp>
        <p:nvSpPr>
          <p:cNvPr id="47" name="正方形/長方形 46"/>
          <p:cNvSpPr/>
          <p:nvPr/>
        </p:nvSpPr>
        <p:spPr>
          <a:xfrm>
            <a:off x="5508104" y="5536653"/>
            <a:ext cx="1271949" cy="1183124"/>
          </a:xfrm>
          <a:prstGeom prst="rect">
            <a:avLst/>
          </a:prstGeom>
          <a:solidFill>
            <a:schemeClr val="tx2">
              <a:lumMod val="20000"/>
              <a:lumOff val="80000"/>
            </a:schemeClr>
          </a:solidFill>
          <a:ln w="22225" cmpd="dbl">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050" u="sng" dirty="0" smtClean="0">
                <a:ln>
                  <a:solidFill>
                    <a:prstClr val="black"/>
                  </a:solidFill>
                </a:ln>
                <a:solidFill>
                  <a:prstClr val="black"/>
                </a:solidFill>
                <a:latin typeface="HG丸ｺﾞｼｯｸM-PRO" pitchFamily="50" charset="-128"/>
                <a:ea typeface="HG丸ｺﾞｼｯｸM-PRO" pitchFamily="50" charset="-128"/>
              </a:rPr>
              <a:t>特徴</a:t>
            </a:r>
            <a:endParaRPr lang="en-US" altLang="ja-JP" sz="1050" u="sng" dirty="0" smtClean="0">
              <a:ln>
                <a:solidFill>
                  <a:prstClr val="black"/>
                </a:solidFill>
              </a:ln>
              <a:solidFill>
                <a:prstClr val="black"/>
              </a:solidFill>
              <a:latin typeface="HG丸ｺﾞｼｯｸM-PRO" pitchFamily="50" charset="-128"/>
              <a:ea typeface="HG丸ｺﾞｼｯｸM-PRO" pitchFamily="50" charset="-128"/>
            </a:endParaRPr>
          </a:p>
          <a:p>
            <a:endParaRPr lang="en-US" altLang="ja-JP" sz="1050" dirty="0">
              <a:ln>
                <a:solidFill>
                  <a:prstClr val="black"/>
                </a:solidFill>
              </a:ln>
              <a:solidFill>
                <a:prstClr val="black"/>
              </a:solidFill>
              <a:latin typeface="HG丸ｺﾞｼｯｸM-PRO" pitchFamily="50" charset="-128"/>
              <a:ea typeface="HG丸ｺﾞｼｯｸM-PRO" pitchFamily="50" charset="-128"/>
            </a:endParaRPr>
          </a:p>
          <a:p>
            <a:r>
              <a:rPr lang="ja-JP" altLang="en-US" sz="1050" dirty="0" smtClean="0">
                <a:ln>
                  <a:solidFill>
                    <a:prstClr val="black"/>
                  </a:solidFill>
                </a:ln>
                <a:solidFill>
                  <a:prstClr val="black"/>
                </a:solidFill>
                <a:latin typeface="HG丸ｺﾞｼｯｸM-PRO" pitchFamily="50" charset="-128"/>
                <a:ea typeface="HG丸ｺﾞｼｯｸM-PRO" pitchFamily="50" charset="-128"/>
              </a:rPr>
              <a:t>・同じ親としての</a:t>
            </a:r>
            <a:endParaRPr lang="en-US" altLang="ja-JP" sz="1050" dirty="0" smtClean="0">
              <a:ln>
                <a:solidFill>
                  <a:prstClr val="black"/>
                </a:solidFill>
              </a:ln>
              <a:solidFill>
                <a:prstClr val="black"/>
              </a:solidFill>
              <a:latin typeface="HG丸ｺﾞｼｯｸM-PRO" pitchFamily="50" charset="-128"/>
              <a:ea typeface="HG丸ｺﾞｼｯｸM-PRO" pitchFamily="50" charset="-128"/>
            </a:endParaRPr>
          </a:p>
          <a:p>
            <a:r>
              <a:rPr lang="ja-JP" altLang="en-US" sz="1050" dirty="0">
                <a:ln>
                  <a:solidFill>
                    <a:prstClr val="black"/>
                  </a:solidFill>
                </a:ln>
                <a:solidFill>
                  <a:prstClr val="black"/>
                </a:solidFill>
                <a:latin typeface="HG丸ｺﾞｼｯｸM-PRO" pitchFamily="50" charset="-128"/>
                <a:ea typeface="HG丸ｺﾞｼｯｸM-PRO" pitchFamily="50" charset="-128"/>
              </a:rPr>
              <a:t>　</a:t>
            </a:r>
            <a:r>
              <a:rPr lang="ja-JP" altLang="en-US" sz="1050" dirty="0" smtClean="0">
                <a:ln>
                  <a:solidFill>
                    <a:prstClr val="black"/>
                  </a:solidFill>
                </a:ln>
                <a:solidFill>
                  <a:prstClr val="black"/>
                </a:solidFill>
                <a:latin typeface="HG丸ｺﾞｼｯｸM-PRO" pitchFamily="50" charset="-128"/>
                <a:ea typeface="HG丸ｺﾞｼｯｸM-PRO" pitchFamily="50" charset="-128"/>
              </a:rPr>
              <a:t>共感性の高さ</a:t>
            </a:r>
            <a:endParaRPr lang="en-US" altLang="ja-JP" sz="1050" dirty="0" smtClean="0">
              <a:ln>
                <a:solidFill>
                  <a:prstClr val="black"/>
                </a:solidFill>
              </a:ln>
              <a:solidFill>
                <a:prstClr val="black"/>
              </a:solidFill>
              <a:latin typeface="HG丸ｺﾞｼｯｸM-PRO" pitchFamily="50" charset="-128"/>
              <a:ea typeface="HG丸ｺﾞｼｯｸM-PRO" pitchFamily="50" charset="-128"/>
            </a:endParaRPr>
          </a:p>
          <a:p>
            <a:r>
              <a:rPr lang="ja-JP" altLang="en-US" sz="1050" dirty="0" smtClean="0">
                <a:ln>
                  <a:solidFill>
                    <a:prstClr val="black"/>
                  </a:solidFill>
                </a:ln>
                <a:solidFill>
                  <a:prstClr val="black"/>
                </a:solidFill>
                <a:latin typeface="HG丸ｺﾞｼｯｸM-PRO" pitchFamily="50" charset="-128"/>
                <a:ea typeface="HG丸ｺﾞｼｯｸM-PRO" pitchFamily="50" charset="-128"/>
              </a:rPr>
              <a:t>・当事者視点の</a:t>
            </a:r>
            <a:endParaRPr lang="en-US" altLang="ja-JP" sz="1050" dirty="0" smtClean="0">
              <a:ln>
                <a:solidFill>
                  <a:prstClr val="black"/>
                </a:solidFill>
              </a:ln>
              <a:solidFill>
                <a:prstClr val="black"/>
              </a:solidFill>
              <a:latin typeface="HG丸ｺﾞｼｯｸM-PRO" pitchFamily="50" charset="-128"/>
              <a:ea typeface="HG丸ｺﾞｼｯｸM-PRO" pitchFamily="50" charset="-128"/>
            </a:endParaRPr>
          </a:p>
          <a:p>
            <a:r>
              <a:rPr lang="ja-JP" altLang="en-US" sz="1050" dirty="0" smtClean="0">
                <a:ln>
                  <a:solidFill>
                    <a:prstClr val="black"/>
                  </a:solidFill>
                </a:ln>
                <a:solidFill>
                  <a:prstClr val="black"/>
                </a:solidFill>
                <a:latin typeface="HG丸ｺﾞｼｯｸM-PRO" pitchFamily="50" charset="-128"/>
                <a:ea typeface="HG丸ｺﾞｼｯｸM-PRO" pitchFamily="50" charset="-128"/>
              </a:rPr>
              <a:t>　情報提供</a:t>
            </a:r>
            <a:endParaRPr lang="en-US" altLang="ja-JP" sz="1050" dirty="0" smtClean="0">
              <a:ln>
                <a:solidFill>
                  <a:prstClr val="black"/>
                </a:solidFill>
              </a:ln>
              <a:solidFill>
                <a:prstClr val="black"/>
              </a:solidFill>
              <a:latin typeface="HG丸ｺﾞｼｯｸM-PRO" pitchFamily="50" charset="-128"/>
              <a:ea typeface="HG丸ｺﾞｼｯｸM-PRO" pitchFamily="50" charset="-128"/>
            </a:endParaRPr>
          </a:p>
        </p:txBody>
      </p:sp>
      <p:sp>
        <p:nvSpPr>
          <p:cNvPr id="48" name="円/楕円 47"/>
          <p:cNvSpPr/>
          <p:nvPr/>
        </p:nvSpPr>
        <p:spPr>
          <a:xfrm>
            <a:off x="7341395" y="2824762"/>
            <a:ext cx="1568274" cy="1540342"/>
          </a:xfrm>
          <a:prstGeom prst="ellipse">
            <a:avLst/>
          </a:prstGeom>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tLang="ja-JP"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HG丸ｺﾞｼｯｸM-PRO" pitchFamily="50" charset="-128"/>
              <a:ea typeface="HG丸ｺﾞｼｯｸM-PRO" pitchFamily="50" charset="-128"/>
            </a:endParaRPr>
          </a:p>
        </p:txBody>
      </p:sp>
      <p:sp>
        <p:nvSpPr>
          <p:cNvPr id="49" name="角丸四角形 48"/>
          <p:cNvSpPr/>
          <p:nvPr/>
        </p:nvSpPr>
        <p:spPr>
          <a:xfrm>
            <a:off x="6999312" y="3058099"/>
            <a:ext cx="2613248" cy="609600"/>
          </a:xfrm>
          <a:prstGeom prst="roundRect">
            <a:avLst/>
          </a:prstGeom>
          <a:noFill/>
          <a:ln w="19050">
            <a:no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endPos="0" dist="1000" dir="5400000" sy="-100000" algn="bl" rotWithShape="0"/>
                </a:effectLst>
                <a:latin typeface="HG丸ｺﾞｼｯｸM-PRO" pitchFamily="50" charset="-128"/>
                <a:ea typeface="HG丸ｺﾞｼｯｸM-PRO" pitchFamily="50" charset="-128"/>
              </a:rPr>
              <a:t>     地域生活支援事業</a:t>
            </a:r>
            <a:endParaRPr lang="en-US" altLang="ja-JP" sz="1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endPos="0" dist="1000" dir="5400000" sy="-100000" algn="bl" rotWithShape="0"/>
              </a:effectLst>
              <a:latin typeface="HG丸ｺﾞｼｯｸM-PRO" pitchFamily="50" charset="-128"/>
              <a:ea typeface="HG丸ｺﾞｼｯｸM-PRO" pitchFamily="50" charset="-128"/>
            </a:endParaRPr>
          </a:p>
          <a:p>
            <a:r>
              <a:rPr lang="ja-JP" altLang="en-US" sz="1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endPos="0" dist="1000" dir="5400000" sy="-100000" algn="bl" rotWithShape="0"/>
                </a:effectLst>
                <a:latin typeface="HG丸ｺﾞｼｯｸM-PRO" pitchFamily="50" charset="-128"/>
                <a:ea typeface="HG丸ｺﾞｼｯｸM-PRO" pitchFamily="50" charset="-128"/>
              </a:rPr>
              <a:t>　</a:t>
            </a:r>
            <a:r>
              <a:rPr lang="ja-JP" altLang="en-US" sz="1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endPos="0" dist="1000" dir="5400000" sy="-100000" algn="bl" rotWithShape="0"/>
                </a:effectLst>
                <a:latin typeface="HG丸ｺﾞｼｯｸM-PRO" pitchFamily="50" charset="-128"/>
                <a:ea typeface="HG丸ｺﾞｼｯｸM-PRO" pitchFamily="50" charset="-128"/>
              </a:rPr>
              <a:t>　　による普及</a:t>
            </a:r>
            <a:endParaRPr lang="en-US" altLang="ja-JP" sz="1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endPos="0" dist="1000" dir="5400000" sy="-100000" algn="bl" rotWithShape="0"/>
              </a:effectLst>
              <a:latin typeface="HG丸ｺﾞｼｯｸM-PRO" pitchFamily="50" charset="-128"/>
              <a:ea typeface="HG丸ｺﾞｼｯｸM-PRO" pitchFamily="50" charset="-128"/>
            </a:endParaRPr>
          </a:p>
        </p:txBody>
      </p:sp>
      <p:sp>
        <p:nvSpPr>
          <p:cNvPr id="50" name="正方形/長方形 49"/>
          <p:cNvSpPr/>
          <p:nvPr/>
        </p:nvSpPr>
        <p:spPr>
          <a:xfrm>
            <a:off x="-22356" y="878644"/>
            <a:ext cx="10353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ln>
                  <a:solidFill>
                    <a:prstClr val="black"/>
                  </a:solidFill>
                </a:ln>
                <a:solidFill>
                  <a:prstClr val="black"/>
                </a:solidFill>
              </a:rPr>
              <a:t>◎ペアレントトレーニング</a:t>
            </a:r>
            <a:r>
              <a:rPr lang="ja-JP" altLang="en-US" sz="2400" dirty="0">
                <a:ln>
                  <a:solidFill>
                    <a:prstClr val="black"/>
                  </a:solidFill>
                </a:ln>
                <a:solidFill>
                  <a:prstClr val="black"/>
                </a:solidFill>
              </a:rPr>
              <a:t>と</a:t>
            </a:r>
            <a:r>
              <a:rPr lang="ja-JP" altLang="en-US" sz="2400" dirty="0" smtClean="0">
                <a:ln>
                  <a:solidFill>
                    <a:prstClr val="black"/>
                  </a:solidFill>
                </a:ln>
                <a:solidFill>
                  <a:prstClr val="black"/>
                </a:solidFill>
              </a:rPr>
              <a:t>ペアレントプログラム</a:t>
            </a:r>
            <a:endParaRPr lang="ja-JP" altLang="en-US" sz="2400" dirty="0">
              <a:solidFill>
                <a:prstClr val="black"/>
              </a:solidFill>
            </a:endParaRPr>
          </a:p>
        </p:txBody>
      </p:sp>
      <p:sp>
        <p:nvSpPr>
          <p:cNvPr id="51" name="正方形/長方形 50"/>
          <p:cNvSpPr/>
          <p:nvPr/>
        </p:nvSpPr>
        <p:spPr>
          <a:xfrm>
            <a:off x="-10091" y="4331854"/>
            <a:ext cx="10353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ln>
                  <a:solidFill>
                    <a:prstClr val="black"/>
                  </a:solidFill>
                </a:ln>
                <a:solidFill>
                  <a:prstClr val="black"/>
                </a:solidFill>
              </a:rPr>
              <a:t>◎ペアレントメンター</a:t>
            </a:r>
            <a:endParaRPr lang="ja-JP" altLang="en-US" sz="2400" dirty="0">
              <a:solidFill>
                <a:prstClr val="black"/>
              </a:solidFill>
            </a:endParaRPr>
          </a:p>
        </p:txBody>
      </p:sp>
      <p:sp>
        <p:nvSpPr>
          <p:cNvPr id="52" name="正方形/長方形 51"/>
          <p:cNvSpPr/>
          <p:nvPr/>
        </p:nvSpPr>
        <p:spPr>
          <a:xfrm>
            <a:off x="45849" y="4588869"/>
            <a:ext cx="9032967" cy="533859"/>
          </a:xfrm>
          <a:prstGeom prst="rect">
            <a:avLst/>
          </a:prstGeom>
          <a:solidFill>
            <a:srgbClr val="FFFFCC"/>
          </a:solidFill>
          <a:ln w="19050">
            <a:solidFill>
              <a:schemeClr val="accent6">
                <a:lumMod val="50000"/>
              </a:schemeClr>
            </a:solidFill>
          </a:ln>
        </p:spPr>
        <p:txBody>
          <a:bodyPr wrap="square" lIns="91436" tIns="45718" rIns="91436" bIns="45718">
            <a:noAutofit/>
          </a:bodyPr>
          <a:lstStyle/>
          <a:p>
            <a:pPr marL="266700" indent="-266700">
              <a:lnSpc>
                <a:spcPts val="2000"/>
              </a:lnSpc>
            </a:pPr>
            <a:r>
              <a:rPr lang="ja-JP" altLang="en-US" sz="1400" dirty="0" smtClean="0">
                <a:solidFill>
                  <a:prstClr val="black"/>
                </a:solidFill>
              </a:rPr>
              <a:t>　　発達障害児の子育て経験のある親であって、その育児経験を活かし、子どもが発達障害の診断を受けて間もない親などに対して相談や助言を行う人。</a:t>
            </a:r>
            <a:endParaRPr lang="en-US" altLang="ja-JP" sz="1400" dirty="0" smtClean="0">
              <a:solidFill>
                <a:prstClr val="black"/>
              </a:solidFill>
            </a:endParaRPr>
          </a:p>
        </p:txBody>
      </p:sp>
      <p:sp>
        <p:nvSpPr>
          <p:cNvPr id="53" name="正方形/長方形 52"/>
          <p:cNvSpPr/>
          <p:nvPr/>
        </p:nvSpPr>
        <p:spPr>
          <a:xfrm>
            <a:off x="165217" y="2829298"/>
            <a:ext cx="6495016" cy="1479308"/>
          </a:xfrm>
          <a:prstGeom prst="rect">
            <a:avLst/>
          </a:prstGeom>
          <a:noFill/>
          <a:ln>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2400" dirty="0" smtClean="0">
              <a:ln>
                <a:solidFill>
                  <a:srgbClr val="00CC00"/>
                </a:solidFill>
              </a:ln>
              <a:solidFill>
                <a:srgbClr val="00CC00"/>
              </a:solidFill>
              <a:latin typeface="HG丸ｺﾞｼｯｸM-PRO" pitchFamily="50" charset="-128"/>
              <a:ea typeface="HG丸ｺﾞｼｯｸM-PRO" pitchFamily="50" charset="-128"/>
            </a:endParaRPr>
          </a:p>
        </p:txBody>
      </p:sp>
      <p:sp>
        <p:nvSpPr>
          <p:cNvPr id="54" name="角丸四角形 53"/>
          <p:cNvSpPr/>
          <p:nvPr/>
        </p:nvSpPr>
        <p:spPr>
          <a:xfrm>
            <a:off x="4955782" y="3049964"/>
            <a:ext cx="1573699" cy="310328"/>
          </a:xfrm>
          <a:prstGeom prst="roundRect">
            <a:avLst/>
          </a:prstGeom>
          <a:solidFill>
            <a:schemeClr val="bg1"/>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050" dirty="0" smtClean="0">
                <a:solidFill>
                  <a:prstClr val="black"/>
                </a:solidFill>
                <a:latin typeface="HG丸ｺﾞｼｯｸM-PRO" pitchFamily="50" charset="-128"/>
                <a:ea typeface="HG丸ｺﾞｼｯｸM-PRO" pitchFamily="50" charset="-128"/>
              </a:rPr>
              <a:t>専門家、習熟した職員による実施</a:t>
            </a:r>
          </a:p>
        </p:txBody>
      </p:sp>
      <p:sp>
        <p:nvSpPr>
          <p:cNvPr id="55" name="角丸四角形 54"/>
          <p:cNvSpPr/>
          <p:nvPr/>
        </p:nvSpPr>
        <p:spPr>
          <a:xfrm>
            <a:off x="2658417" y="2704132"/>
            <a:ext cx="2185487" cy="241258"/>
          </a:xfrm>
          <a:prstGeom prst="roundRect">
            <a:avLst/>
          </a:prstGeom>
          <a:solidFill>
            <a:schemeClr val="accent3">
              <a:lumMod val="60000"/>
              <a:lumOff val="40000"/>
            </a:schemeClr>
          </a:solidFill>
          <a:ln>
            <a:solidFill>
              <a:schemeClr val="accent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1400" b="1" dirty="0" smtClean="0">
                <a:solidFill>
                  <a:prstClr val="black"/>
                </a:solidFill>
                <a:latin typeface="HG丸ｺﾞｼｯｸM-PRO" pitchFamily="50" charset="-128"/>
                <a:ea typeface="HG丸ｺﾞｼｯｸM-PRO" pitchFamily="50" charset="-128"/>
              </a:rPr>
              <a:t>関係図</a:t>
            </a:r>
          </a:p>
        </p:txBody>
      </p:sp>
      <p:grpSp>
        <p:nvGrpSpPr>
          <p:cNvPr id="56" name="グループ化 13"/>
          <p:cNvGrpSpPr/>
          <p:nvPr/>
        </p:nvGrpSpPr>
        <p:grpSpPr>
          <a:xfrm>
            <a:off x="335353" y="3090212"/>
            <a:ext cx="4300349" cy="1090590"/>
            <a:chOff x="144563" y="2678198"/>
            <a:chExt cx="4300349" cy="1302027"/>
          </a:xfrm>
        </p:grpSpPr>
        <p:sp>
          <p:nvSpPr>
            <p:cNvPr id="57" name="角丸四角形 56"/>
            <p:cNvSpPr/>
            <p:nvPr/>
          </p:nvSpPr>
          <p:spPr>
            <a:xfrm>
              <a:off x="685201" y="3048691"/>
              <a:ext cx="3573800" cy="3393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tLang="ja-JP"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endParaRPr>
            </a:p>
          </p:txBody>
        </p:sp>
        <p:sp>
          <p:nvSpPr>
            <p:cNvPr id="58" name="角丸四角形 57"/>
            <p:cNvSpPr/>
            <p:nvPr/>
          </p:nvSpPr>
          <p:spPr>
            <a:xfrm>
              <a:off x="1420576" y="3099962"/>
              <a:ext cx="3024336" cy="288032"/>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400" b="1" u="sng" dirty="0" smtClean="0">
                  <a:solidFill>
                    <a:prstClr val="black"/>
                  </a:solidFill>
                  <a:latin typeface="HG丸ｺﾞｼｯｸM-PRO" pitchFamily="50" charset="-128"/>
                  <a:ea typeface="HG丸ｺﾞｼｯｸM-PRO" pitchFamily="50" charset="-128"/>
                </a:rPr>
                <a:t>ペアプロ（ペアトレへの導入）</a:t>
              </a:r>
            </a:p>
          </p:txBody>
        </p:sp>
        <p:sp>
          <p:nvSpPr>
            <p:cNvPr id="59" name="正方形/長方形 58"/>
            <p:cNvSpPr/>
            <p:nvPr/>
          </p:nvSpPr>
          <p:spPr>
            <a:xfrm>
              <a:off x="144563" y="2747019"/>
              <a:ext cx="269861" cy="823901"/>
            </a:xfrm>
            <a:prstGeom prst="rect">
              <a:avLst/>
            </a:prstGeom>
            <a:noFill/>
            <a:ln w="22225"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smtClean="0">
                  <a:ln>
                    <a:solidFill>
                      <a:prstClr val="black"/>
                    </a:solidFill>
                  </a:ln>
                  <a:solidFill>
                    <a:prstClr val="black"/>
                  </a:solidFill>
                  <a:latin typeface="HG丸ｺﾞｼｯｸM-PRO" pitchFamily="50" charset="-128"/>
                  <a:ea typeface="HG丸ｺﾞｼｯｸM-PRO" pitchFamily="50" charset="-128"/>
                </a:rPr>
                <a:t>専門性</a:t>
              </a:r>
              <a:endParaRPr lang="en-US" altLang="ja-JP" sz="1200" dirty="0" smtClean="0">
                <a:ln>
                  <a:solidFill>
                    <a:prstClr val="black"/>
                  </a:solidFill>
                </a:ln>
                <a:solidFill>
                  <a:prstClr val="black"/>
                </a:solidFill>
                <a:latin typeface="HG丸ｺﾞｼｯｸM-PRO" pitchFamily="50" charset="-128"/>
                <a:ea typeface="HG丸ｺﾞｼｯｸM-PRO" pitchFamily="50" charset="-128"/>
              </a:endParaRPr>
            </a:p>
          </p:txBody>
        </p:sp>
        <p:sp>
          <p:nvSpPr>
            <p:cNvPr id="60" name="角丸四角形 59"/>
            <p:cNvSpPr/>
            <p:nvPr/>
          </p:nvSpPr>
          <p:spPr>
            <a:xfrm>
              <a:off x="1757582" y="2678198"/>
              <a:ext cx="2016224" cy="356853"/>
            </a:xfrm>
            <a:prstGeom prst="roundRect">
              <a:avLst/>
            </a:prstGeom>
            <a:ln w="19050">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0" anchor="ctr"/>
            <a:lstStyle/>
            <a:p>
              <a:endParaRPr lang="en-US" altLang="ja-JP"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endParaRPr>
            </a:p>
            <a:p>
              <a:endParaRPr lang="en-US" altLang="ja-JP"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endParaRPr>
            </a:p>
          </p:txBody>
        </p:sp>
        <p:sp>
          <p:nvSpPr>
            <p:cNvPr id="61" name="角丸四角形 60"/>
            <p:cNvSpPr/>
            <p:nvPr/>
          </p:nvSpPr>
          <p:spPr>
            <a:xfrm>
              <a:off x="2313938" y="2712608"/>
              <a:ext cx="1022634" cy="288032"/>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400" b="1" u="sng" dirty="0" smtClean="0">
                  <a:solidFill>
                    <a:prstClr val="black"/>
                  </a:solidFill>
                  <a:latin typeface="HG丸ｺﾞｼｯｸM-PRO" pitchFamily="50" charset="-128"/>
                  <a:ea typeface="HG丸ｺﾞｼｯｸM-PRO" pitchFamily="50" charset="-128"/>
                </a:rPr>
                <a:t>ペアトレ</a:t>
              </a:r>
            </a:p>
          </p:txBody>
        </p:sp>
        <p:cxnSp>
          <p:nvCxnSpPr>
            <p:cNvPr id="62" name="直線矢印コネクタ 61"/>
            <p:cNvCxnSpPr/>
            <p:nvPr/>
          </p:nvCxnSpPr>
          <p:spPr>
            <a:xfrm flipH="1">
              <a:off x="536531" y="2678198"/>
              <a:ext cx="5064" cy="981678"/>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a:off x="643377" y="3598743"/>
              <a:ext cx="3632402" cy="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706632" y="3750436"/>
              <a:ext cx="3552369" cy="229789"/>
            </a:xfrm>
            <a:prstGeom prst="rect">
              <a:avLst/>
            </a:prstGeom>
            <a:noFill/>
            <a:ln w="22225"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smtClean="0">
                  <a:ln>
                    <a:solidFill>
                      <a:prstClr val="black"/>
                    </a:solidFill>
                  </a:ln>
                  <a:solidFill>
                    <a:prstClr val="black"/>
                  </a:solidFill>
                  <a:latin typeface="HG丸ｺﾞｼｯｸM-PRO" pitchFamily="50" charset="-128"/>
                  <a:ea typeface="HG丸ｺﾞｼｯｸM-PRO" pitchFamily="50" charset="-128"/>
                </a:rPr>
                <a:t>対象者の範囲</a:t>
              </a:r>
              <a:endParaRPr lang="en-US" altLang="ja-JP" sz="1200" dirty="0" smtClean="0">
                <a:ln>
                  <a:solidFill>
                    <a:prstClr val="black"/>
                  </a:solidFill>
                </a:ln>
                <a:solidFill>
                  <a:prstClr val="black"/>
                </a:solidFill>
                <a:latin typeface="HG丸ｺﾞｼｯｸM-PRO" pitchFamily="50" charset="-128"/>
                <a:ea typeface="HG丸ｺﾞｼｯｸM-PRO" pitchFamily="50" charset="-128"/>
              </a:endParaRPr>
            </a:p>
          </p:txBody>
        </p:sp>
      </p:grpSp>
      <p:sp>
        <p:nvSpPr>
          <p:cNvPr id="65" name="右矢印 64"/>
          <p:cNvSpPr/>
          <p:nvPr/>
        </p:nvSpPr>
        <p:spPr>
          <a:xfrm>
            <a:off x="3993418" y="3147857"/>
            <a:ext cx="962366" cy="212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6" name="右矢印 65"/>
          <p:cNvSpPr/>
          <p:nvPr/>
        </p:nvSpPr>
        <p:spPr>
          <a:xfrm>
            <a:off x="4529709" y="3492910"/>
            <a:ext cx="402331" cy="146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7" name="AutoShape 28"/>
          <p:cNvSpPr>
            <a:spLocks noChangeArrowheads="1"/>
          </p:cNvSpPr>
          <p:nvPr/>
        </p:nvSpPr>
        <p:spPr bwMode="auto">
          <a:xfrm>
            <a:off x="6780053" y="3072359"/>
            <a:ext cx="395836" cy="104514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343 h 21600"/>
              <a:gd name="T14" fmla="*/ 15652 w 21600"/>
              <a:gd name="T15" fmla="*/ 17257 h 21600"/>
            </a:gdLst>
            <a:ahLst/>
            <a:cxnLst>
              <a:cxn ang="T8">
                <a:pos x="T0" y="T1"/>
              </a:cxn>
              <a:cxn ang="T9">
                <a:pos x="T2" y="T3"/>
              </a:cxn>
              <a:cxn ang="T10">
                <a:pos x="T4" y="T5"/>
              </a:cxn>
              <a:cxn ang="T11">
                <a:pos x="T6" y="T7"/>
              </a:cxn>
            </a:cxnLst>
            <a:rect l="T12" t="T13" r="T14" b="T15"/>
            <a:pathLst>
              <a:path w="21600" h="21600">
                <a:moveTo>
                  <a:pt x="11651" y="0"/>
                </a:moveTo>
                <a:lnTo>
                  <a:pt x="11651" y="4343"/>
                </a:lnTo>
                <a:lnTo>
                  <a:pt x="3375" y="4343"/>
                </a:lnTo>
                <a:lnTo>
                  <a:pt x="3375" y="17257"/>
                </a:lnTo>
                <a:lnTo>
                  <a:pt x="11651" y="17257"/>
                </a:lnTo>
                <a:lnTo>
                  <a:pt x="11651" y="21600"/>
                </a:lnTo>
                <a:lnTo>
                  <a:pt x="21600" y="10800"/>
                </a:lnTo>
                <a:close/>
              </a:path>
              <a:path w="21600" h="21600">
                <a:moveTo>
                  <a:pt x="1350" y="4343"/>
                </a:moveTo>
                <a:lnTo>
                  <a:pt x="1350" y="17257"/>
                </a:lnTo>
                <a:lnTo>
                  <a:pt x="2700" y="17257"/>
                </a:lnTo>
                <a:lnTo>
                  <a:pt x="2700" y="4343"/>
                </a:lnTo>
                <a:close/>
              </a:path>
              <a:path w="21600" h="21600">
                <a:moveTo>
                  <a:pt x="0" y="4343"/>
                </a:moveTo>
                <a:lnTo>
                  <a:pt x="0" y="17257"/>
                </a:lnTo>
                <a:lnTo>
                  <a:pt x="675" y="17257"/>
                </a:lnTo>
                <a:lnTo>
                  <a:pt x="675" y="4343"/>
                </a:lnTo>
                <a:close/>
              </a:path>
            </a:pathLst>
          </a:custGeom>
          <a:solidFill>
            <a:schemeClr val="accent1">
              <a:lumMod val="40000"/>
              <a:lumOff val="60000"/>
            </a:schemeClr>
          </a:solidFill>
          <a:ln w="9525">
            <a:solidFill>
              <a:schemeClr val="tx1"/>
            </a:solidFill>
            <a:miter lim="800000"/>
            <a:headEnd/>
            <a:tailEnd/>
          </a:ln>
        </p:spPr>
        <p:txBody>
          <a:bodyPr vert="eaVert" wrap="none" lIns="91403" tIns="45701" rIns="91403" bIns="45701" anchor="ctr"/>
          <a:lstStyle/>
          <a:p>
            <a:pPr algn="ctr" fontAlgn="base">
              <a:spcBef>
                <a:spcPct val="0"/>
              </a:spcBef>
              <a:spcAft>
                <a:spcPct val="0"/>
              </a:spcAft>
              <a:defRPr/>
            </a:pPr>
            <a:endParaRPr lang="ja-JP" altLang="en-US" sz="1200" dirty="0">
              <a:solidFill>
                <a:prstClr val="black"/>
              </a:solidFill>
            </a:endParaRPr>
          </a:p>
        </p:txBody>
      </p:sp>
      <p:sp>
        <p:nvSpPr>
          <p:cNvPr id="68" name="正方形/長方形 67"/>
          <p:cNvSpPr/>
          <p:nvPr/>
        </p:nvSpPr>
        <p:spPr>
          <a:xfrm>
            <a:off x="4860032" y="3873700"/>
            <a:ext cx="1669450" cy="390891"/>
          </a:xfrm>
          <a:prstGeom prst="rect">
            <a:avLst/>
          </a:prstGeom>
          <a:solidFill>
            <a:schemeClr val="tx2">
              <a:lumMod val="20000"/>
              <a:lumOff val="80000"/>
            </a:schemeClr>
          </a:solidFill>
          <a:ln w="22225" cmpd="dbl">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050" dirty="0" smtClean="0">
                <a:ln>
                  <a:solidFill>
                    <a:prstClr val="black"/>
                  </a:solidFill>
                </a:ln>
                <a:solidFill>
                  <a:prstClr val="black"/>
                </a:solidFill>
                <a:latin typeface="HG丸ｺﾞｼｯｸM-PRO" pitchFamily="50" charset="-128"/>
                <a:ea typeface="HG丸ｺﾞｼｯｸM-PRO" pitchFamily="50" charset="-128"/>
              </a:rPr>
              <a:t>子育て施策の延長として</a:t>
            </a:r>
            <a:endParaRPr lang="en-US" altLang="ja-JP" sz="1050" dirty="0" smtClean="0">
              <a:ln>
                <a:solidFill>
                  <a:prstClr val="black"/>
                </a:solidFill>
              </a:ln>
              <a:solidFill>
                <a:prstClr val="black"/>
              </a:solidFill>
              <a:latin typeface="HG丸ｺﾞｼｯｸM-PRO" pitchFamily="50" charset="-128"/>
              <a:ea typeface="HG丸ｺﾞｼｯｸM-PRO" pitchFamily="50" charset="-128"/>
            </a:endParaRPr>
          </a:p>
          <a:p>
            <a:pPr algn="ctr"/>
            <a:r>
              <a:rPr lang="ja-JP" altLang="en-US" sz="1050" dirty="0" smtClean="0">
                <a:ln>
                  <a:solidFill>
                    <a:prstClr val="black"/>
                  </a:solidFill>
                </a:ln>
                <a:solidFill>
                  <a:prstClr val="black"/>
                </a:solidFill>
                <a:latin typeface="HG丸ｺﾞｼｯｸM-PRO" pitchFamily="50" charset="-128"/>
                <a:ea typeface="HG丸ｺﾞｼｯｸM-PRO" pitchFamily="50" charset="-128"/>
              </a:rPr>
              <a:t>の支援が可能</a:t>
            </a:r>
            <a:endParaRPr lang="en-US" altLang="ja-JP" sz="1050" dirty="0" smtClean="0">
              <a:ln>
                <a:solidFill>
                  <a:prstClr val="black"/>
                </a:solidFill>
              </a:ln>
              <a:solidFill>
                <a:prstClr val="black"/>
              </a:solidFill>
              <a:latin typeface="HG丸ｺﾞｼｯｸM-PRO" pitchFamily="50" charset="-128"/>
              <a:ea typeface="HG丸ｺﾞｼｯｸM-PRO" pitchFamily="50" charset="-128"/>
            </a:endParaRPr>
          </a:p>
        </p:txBody>
      </p:sp>
      <p:sp>
        <p:nvSpPr>
          <p:cNvPr id="69" name="正方形/長方形 68"/>
          <p:cNvSpPr/>
          <p:nvPr/>
        </p:nvSpPr>
        <p:spPr>
          <a:xfrm>
            <a:off x="45851" y="5229199"/>
            <a:ext cx="6813816" cy="1565005"/>
          </a:xfrm>
          <a:prstGeom prst="rect">
            <a:avLst/>
          </a:prstGeom>
          <a:noFill/>
          <a:ln>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2400" dirty="0" smtClean="0">
              <a:ln>
                <a:solidFill>
                  <a:srgbClr val="00CC00"/>
                </a:solidFill>
              </a:ln>
              <a:solidFill>
                <a:srgbClr val="00CC00"/>
              </a:solidFill>
              <a:latin typeface="HG丸ｺﾞｼｯｸM-PRO" pitchFamily="50" charset="-128"/>
              <a:ea typeface="HG丸ｺﾞｼｯｸM-PRO" pitchFamily="50" charset="-128"/>
            </a:endParaRPr>
          </a:p>
        </p:txBody>
      </p:sp>
      <p:sp>
        <p:nvSpPr>
          <p:cNvPr id="70" name="AutoShape 28"/>
          <p:cNvSpPr>
            <a:spLocks noChangeArrowheads="1"/>
          </p:cNvSpPr>
          <p:nvPr/>
        </p:nvSpPr>
        <p:spPr bwMode="auto">
          <a:xfrm>
            <a:off x="6912468" y="5446280"/>
            <a:ext cx="395836" cy="104514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343 h 21600"/>
              <a:gd name="T14" fmla="*/ 15652 w 21600"/>
              <a:gd name="T15" fmla="*/ 17257 h 21600"/>
            </a:gdLst>
            <a:ahLst/>
            <a:cxnLst>
              <a:cxn ang="T8">
                <a:pos x="T0" y="T1"/>
              </a:cxn>
              <a:cxn ang="T9">
                <a:pos x="T2" y="T3"/>
              </a:cxn>
              <a:cxn ang="T10">
                <a:pos x="T4" y="T5"/>
              </a:cxn>
              <a:cxn ang="T11">
                <a:pos x="T6" y="T7"/>
              </a:cxn>
            </a:cxnLst>
            <a:rect l="T12" t="T13" r="T14" b="T15"/>
            <a:pathLst>
              <a:path w="21600" h="21600">
                <a:moveTo>
                  <a:pt x="11651" y="0"/>
                </a:moveTo>
                <a:lnTo>
                  <a:pt x="11651" y="4343"/>
                </a:lnTo>
                <a:lnTo>
                  <a:pt x="3375" y="4343"/>
                </a:lnTo>
                <a:lnTo>
                  <a:pt x="3375" y="17257"/>
                </a:lnTo>
                <a:lnTo>
                  <a:pt x="11651" y="17257"/>
                </a:lnTo>
                <a:lnTo>
                  <a:pt x="11651" y="21600"/>
                </a:lnTo>
                <a:lnTo>
                  <a:pt x="21600" y="10800"/>
                </a:lnTo>
                <a:close/>
              </a:path>
              <a:path w="21600" h="21600">
                <a:moveTo>
                  <a:pt x="1350" y="4343"/>
                </a:moveTo>
                <a:lnTo>
                  <a:pt x="1350" y="17257"/>
                </a:lnTo>
                <a:lnTo>
                  <a:pt x="2700" y="17257"/>
                </a:lnTo>
                <a:lnTo>
                  <a:pt x="2700" y="4343"/>
                </a:lnTo>
                <a:close/>
              </a:path>
              <a:path w="21600" h="21600">
                <a:moveTo>
                  <a:pt x="0" y="4343"/>
                </a:moveTo>
                <a:lnTo>
                  <a:pt x="0" y="17257"/>
                </a:lnTo>
                <a:lnTo>
                  <a:pt x="675" y="17257"/>
                </a:lnTo>
                <a:lnTo>
                  <a:pt x="675" y="4343"/>
                </a:lnTo>
                <a:close/>
              </a:path>
            </a:pathLst>
          </a:custGeom>
          <a:solidFill>
            <a:schemeClr val="accent1">
              <a:lumMod val="40000"/>
              <a:lumOff val="60000"/>
            </a:schemeClr>
          </a:solidFill>
          <a:ln w="9525">
            <a:solidFill>
              <a:schemeClr val="tx1"/>
            </a:solidFill>
            <a:miter lim="800000"/>
            <a:headEnd/>
            <a:tailEnd/>
          </a:ln>
        </p:spPr>
        <p:txBody>
          <a:bodyPr vert="eaVert" wrap="none" lIns="91403" tIns="45701" rIns="91403" bIns="45701" anchor="ctr"/>
          <a:lstStyle/>
          <a:p>
            <a:pPr algn="ctr" fontAlgn="base">
              <a:spcBef>
                <a:spcPct val="0"/>
              </a:spcBef>
              <a:spcAft>
                <a:spcPct val="0"/>
              </a:spcAft>
              <a:defRPr/>
            </a:pPr>
            <a:endParaRPr lang="ja-JP" altLang="en-US" sz="1200" dirty="0">
              <a:solidFill>
                <a:prstClr val="black"/>
              </a:solidFill>
            </a:endParaRPr>
          </a:p>
        </p:txBody>
      </p:sp>
      <p:sp>
        <p:nvSpPr>
          <p:cNvPr id="71" name="円/楕円 70"/>
          <p:cNvSpPr/>
          <p:nvPr/>
        </p:nvSpPr>
        <p:spPr>
          <a:xfrm>
            <a:off x="7431358" y="5168166"/>
            <a:ext cx="1568274" cy="1540342"/>
          </a:xfrm>
          <a:prstGeom prst="ellipse">
            <a:avLst/>
          </a:prstGeom>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tLang="ja-JP"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HG丸ｺﾞｼｯｸM-PRO" pitchFamily="50" charset="-128"/>
              <a:ea typeface="HG丸ｺﾞｼｯｸM-PRO" pitchFamily="50" charset="-128"/>
            </a:endParaRPr>
          </a:p>
        </p:txBody>
      </p:sp>
      <p:sp>
        <p:nvSpPr>
          <p:cNvPr id="72" name="角丸四角形 71"/>
          <p:cNvSpPr/>
          <p:nvPr/>
        </p:nvSpPr>
        <p:spPr>
          <a:xfrm>
            <a:off x="7308304" y="5537019"/>
            <a:ext cx="1757105" cy="609600"/>
          </a:xfrm>
          <a:prstGeom prst="roundRect">
            <a:avLst/>
          </a:prstGeom>
          <a:noFill/>
          <a:ln w="1905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rPr>
              <a:t> 地域生活支援事業</a:t>
            </a:r>
            <a:endParaRPr lang="en-US" altLang="ja-JP" sz="1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endParaRPr>
          </a:p>
          <a:p>
            <a:pPr algn="ctr"/>
            <a:r>
              <a:rPr lang="ja-JP" altLang="en-US" sz="1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rPr>
              <a:t>による普及</a:t>
            </a:r>
            <a:endParaRPr lang="en-US" altLang="ja-JP" sz="1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endParaRPr>
          </a:p>
        </p:txBody>
      </p:sp>
      <p:sp>
        <p:nvSpPr>
          <p:cNvPr id="73" name="角丸四角形 72"/>
          <p:cNvSpPr/>
          <p:nvPr/>
        </p:nvSpPr>
        <p:spPr>
          <a:xfrm>
            <a:off x="7691842" y="6146619"/>
            <a:ext cx="1055890" cy="366074"/>
          </a:xfrm>
          <a:prstGeom prst="roundRect">
            <a:avLst/>
          </a:prstGeom>
          <a:solidFill>
            <a:schemeClr val="bg1"/>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050" dirty="0" smtClean="0">
                <a:solidFill>
                  <a:prstClr val="black"/>
                </a:solidFill>
                <a:latin typeface="HG丸ｺﾞｼｯｸM-PRO" pitchFamily="50" charset="-128"/>
                <a:ea typeface="HG丸ｺﾞｼｯｸM-PRO" pitchFamily="50" charset="-128"/>
              </a:rPr>
              <a:t>都道府県等への国庫補助</a:t>
            </a:r>
          </a:p>
        </p:txBody>
      </p:sp>
      <p:sp>
        <p:nvSpPr>
          <p:cNvPr id="74" name="角丸四角形 73"/>
          <p:cNvSpPr/>
          <p:nvPr/>
        </p:nvSpPr>
        <p:spPr>
          <a:xfrm>
            <a:off x="2724365" y="5168166"/>
            <a:ext cx="2185487" cy="241258"/>
          </a:xfrm>
          <a:prstGeom prst="roundRect">
            <a:avLst/>
          </a:prstGeom>
          <a:solidFill>
            <a:schemeClr val="accent3">
              <a:lumMod val="60000"/>
              <a:lumOff val="40000"/>
            </a:schemeClr>
          </a:solidFill>
          <a:ln>
            <a:solidFill>
              <a:schemeClr val="accent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1400" b="1" dirty="0" smtClean="0">
                <a:solidFill>
                  <a:prstClr val="black"/>
                </a:solidFill>
                <a:latin typeface="HG丸ｺﾞｼｯｸM-PRO" pitchFamily="50" charset="-128"/>
                <a:ea typeface="HG丸ｺﾞｼｯｸM-PRO" pitchFamily="50" charset="-128"/>
              </a:rPr>
              <a:t>支援の内容等</a:t>
            </a:r>
          </a:p>
        </p:txBody>
      </p:sp>
      <p:sp>
        <p:nvSpPr>
          <p:cNvPr id="75" name="角丸四角形 74"/>
          <p:cNvSpPr/>
          <p:nvPr/>
        </p:nvSpPr>
        <p:spPr>
          <a:xfrm>
            <a:off x="107504" y="5467537"/>
            <a:ext cx="1929853" cy="124097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tLang="ja-JP"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endParaRPr>
          </a:p>
        </p:txBody>
      </p:sp>
      <p:sp>
        <p:nvSpPr>
          <p:cNvPr id="76" name="角丸四角形 75"/>
          <p:cNvSpPr/>
          <p:nvPr/>
        </p:nvSpPr>
        <p:spPr>
          <a:xfrm>
            <a:off x="157999" y="5486258"/>
            <a:ext cx="2065876" cy="213576"/>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400" b="1" u="sng" dirty="0" smtClean="0">
                <a:solidFill>
                  <a:prstClr val="black"/>
                </a:solidFill>
                <a:latin typeface="HG丸ｺﾞｼｯｸM-PRO" pitchFamily="50" charset="-128"/>
                <a:ea typeface="HG丸ｺﾞｼｯｸM-PRO" pitchFamily="50" charset="-128"/>
              </a:rPr>
              <a:t>ペアレントメンター</a:t>
            </a:r>
          </a:p>
        </p:txBody>
      </p:sp>
      <p:sp>
        <p:nvSpPr>
          <p:cNvPr id="77" name="角丸四角形 76"/>
          <p:cNvSpPr/>
          <p:nvPr/>
        </p:nvSpPr>
        <p:spPr>
          <a:xfrm>
            <a:off x="166064" y="5648175"/>
            <a:ext cx="2001014" cy="1060333"/>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050" dirty="0" smtClean="0">
                <a:solidFill>
                  <a:prstClr val="black"/>
                </a:solidFill>
                <a:latin typeface="HG丸ｺﾞｼｯｸM-PRO" pitchFamily="50" charset="-128"/>
                <a:ea typeface="HG丸ｺﾞｼｯｸM-PRO" pitchFamily="50" charset="-128"/>
              </a:rPr>
              <a:t>●条件</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smtClean="0">
                <a:solidFill>
                  <a:prstClr val="black"/>
                </a:solidFill>
                <a:latin typeface="HG丸ｺﾞｼｯｸM-PRO" pitchFamily="50" charset="-128"/>
                <a:ea typeface="HG丸ｺﾞｼｯｸM-PRO" pitchFamily="50" charset="-128"/>
              </a:rPr>
              <a:t>・自分も発達障害者の親</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smtClean="0">
                <a:solidFill>
                  <a:prstClr val="black"/>
                </a:solidFill>
                <a:latin typeface="HG丸ｺﾞｼｯｸM-PRO" pitchFamily="50" charset="-128"/>
                <a:ea typeface="HG丸ｺﾞｼｯｸM-PRO" pitchFamily="50" charset="-128"/>
              </a:rPr>
              <a:t>・しかるべき人からの推薦</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smtClean="0">
                <a:solidFill>
                  <a:prstClr val="black"/>
                </a:solidFill>
                <a:latin typeface="HG丸ｺﾞｼｯｸM-PRO" pitchFamily="50" charset="-128"/>
                <a:ea typeface="HG丸ｺﾞｼｯｸM-PRO" pitchFamily="50" charset="-128"/>
              </a:rPr>
              <a:t>・守秘義務への同意</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a:solidFill>
                  <a:prstClr val="black"/>
                </a:solidFill>
                <a:latin typeface="HG丸ｺﾞｼｯｸM-PRO" pitchFamily="50" charset="-128"/>
                <a:ea typeface="HG丸ｺﾞｼｯｸM-PRO" pitchFamily="50" charset="-128"/>
              </a:rPr>
              <a:t>等</a:t>
            </a:r>
            <a:endParaRPr lang="ja-JP" altLang="en-US" sz="1050" dirty="0" smtClean="0">
              <a:solidFill>
                <a:prstClr val="black"/>
              </a:solidFill>
              <a:latin typeface="HG丸ｺﾞｼｯｸM-PRO" pitchFamily="50" charset="-128"/>
              <a:ea typeface="HG丸ｺﾞｼｯｸM-PRO" pitchFamily="50" charset="-128"/>
            </a:endParaRPr>
          </a:p>
        </p:txBody>
      </p:sp>
      <p:sp>
        <p:nvSpPr>
          <p:cNvPr id="78" name="右矢印 77"/>
          <p:cNvSpPr/>
          <p:nvPr/>
        </p:nvSpPr>
        <p:spPr>
          <a:xfrm>
            <a:off x="2051720" y="5606887"/>
            <a:ext cx="1368152" cy="1045156"/>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9" name="角丸四角形 78"/>
          <p:cNvSpPr/>
          <p:nvPr/>
        </p:nvSpPr>
        <p:spPr>
          <a:xfrm>
            <a:off x="1948372" y="5727516"/>
            <a:ext cx="1652713" cy="763912"/>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050" dirty="0" smtClean="0">
                <a:solidFill>
                  <a:prstClr val="black"/>
                </a:solidFill>
                <a:latin typeface="HG丸ｺﾞｼｯｸM-PRO" pitchFamily="50" charset="-128"/>
                <a:ea typeface="HG丸ｺﾞｼｯｸM-PRO" pitchFamily="50" charset="-128"/>
              </a:rPr>
              <a:t>・経験を共有</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smtClean="0">
                <a:solidFill>
                  <a:prstClr val="black"/>
                </a:solidFill>
                <a:latin typeface="HG丸ｺﾞｼｯｸM-PRO" pitchFamily="50" charset="-128"/>
                <a:ea typeface="HG丸ｺﾞｼｯｸM-PRO" pitchFamily="50" charset="-128"/>
              </a:rPr>
              <a:t>・必要な情報を提供</a:t>
            </a:r>
            <a:endParaRPr lang="en-US" altLang="ja-JP" sz="1050" dirty="0" smtClean="0">
              <a:solidFill>
                <a:prstClr val="black"/>
              </a:solidFill>
              <a:latin typeface="HG丸ｺﾞｼｯｸM-PRO" pitchFamily="50" charset="-128"/>
              <a:ea typeface="HG丸ｺﾞｼｯｸM-PRO" pitchFamily="50" charset="-128"/>
            </a:endParaRPr>
          </a:p>
        </p:txBody>
      </p:sp>
      <p:sp>
        <p:nvSpPr>
          <p:cNvPr id="80" name="角丸四角形 79"/>
          <p:cNvSpPr/>
          <p:nvPr/>
        </p:nvSpPr>
        <p:spPr>
          <a:xfrm>
            <a:off x="3491880" y="5481900"/>
            <a:ext cx="1949379" cy="1278267"/>
          </a:xfrm>
          <a:prstGeom prst="roundRect">
            <a:avLst/>
          </a:prstGeom>
          <a:ln w="19050">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0" anchor="ctr"/>
          <a:lstStyle/>
          <a:p>
            <a:endParaRPr lang="en-US" altLang="ja-JP"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endParaRPr>
          </a:p>
          <a:p>
            <a:endParaRPr lang="en-US" altLang="ja-JP"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endParaRPr>
          </a:p>
        </p:txBody>
      </p:sp>
      <p:sp>
        <p:nvSpPr>
          <p:cNvPr id="81" name="角丸四角形 80"/>
          <p:cNvSpPr/>
          <p:nvPr/>
        </p:nvSpPr>
        <p:spPr>
          <a:xfrm>
            <a:off x="4183566" y="5488174"/>
            <a:ext cx="532450" cy="241258"/>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400" b="1" u="sng" dirty="0">
                <a:solidFill>
                  <a:prstClr val="black"/>
                </a:solidFill>
                <a:latin typeface="HG丸ｺﾞｼｯｸM-PRO" pitchFamily="50" charset="-128"/>
                <a:ea typeface="HG丸ｺﾞｼｯｸM-PRO" pitchFamily="50" charset="-128"/>
              </a:rPr>
              <a:t>親</a:t>
            </a:r>
            <a:endParaRPr lang="ja-JP" altLang="en-US" sz="1400" b="1" u="sng" dirty="0" smtClean="0">
              <a:solidFill>
                <a:prstClr val="black"/>
              </a:solidFill>
              <a:latin typeface="HG丸ｺﾞｼｯｸM-PRO" pitchFamily="50" charset="-128"/>
              <a:ea typeface="HG丸ｺﾞｼｯｸM-PRO" pitchFamily="50" charset="-128"/>
            </a:endParaRPr>
          </a:p>
        </p:txBody>
      </p:sp>
      <p:sp>
        <p:nvSpPr>
          <p:cNvPr id="82" name="角丸四角形 81"/>
          <p:cNvSpPr/>
          <p:nvPr/>
        </p:nvSpPr>
        <p:spPr>
          <a:xfrm>
            <a:off x="3491880" y="5699834"/>
            <a:ext cx="2126435" cy="1019943"/>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050" dirty="0" smtClean="0">
                <a:solidFill>
                  <a:prstClr val="black"/>
                </a:solidFill>
                <a:latin typeface="HG丸ｺﾞｼｯｸM-PRO" pitchFamily="50" charset="-128"/>
                <a:ea typeface="HG丸ｺﾞｼｯｸM-PRO" pitchFamily="50" charset="-128"/>
              </a:rPr>
              <a:t>●ペアレントメンターの紹介が必要となる状況の例</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smtClean="0">
                <a:solidFill>
                  <a:prstClr val="black"/>
                </a:solidFill>
                <a:latin typeface="HG丸ｺﾞｼｯｸM-PRO" pitchFamily="50" charset="-128"/>
                <a:ea typeface="HG丸ｺﾞｼｯｸM-PRO" pitchFamily="50" charset="-128"/>
              </a:rPr>
              <a:t>・診断を受けた後に不安や悲しみを感じている</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smtClean="0">
                <a:solidFill>
                  <a:prstClr val="black"/>
                </a:solidFill>
                <a:latin typeface="HG丸ｺﾞｼｯｸM-PRO" pitchFamily="50" charset="-128"/>
                <a:ea typeface="HG丸ｺﾞｼｯｸM-PRO" pitchFamily="50" charset="-128"/>
              </a:rPr>
              <a:t>・支援を受けるまでの順番待ちをしている</a:t>
            </a:r>
            <a:endParaRPr lang="en-US" altLang="ja-JP" sz="1050" dirty="0" smtClean="0">
              <a:solidFill>
                <a:prstClr val="black"/>
              </a:solidFill>
              <a:latin typeface="HG丸ｺﾞｼｯｸM-PRO" pitchFamily="50" charset="-128"/>
              <a:ea typeface="HG丸ｺﾞｼｯｸM-PRO" pitchFamily="50" charset="-128"/>
            </a:endParaRPr>
          </a:p>
        </p:txBody>
      </p:sp>
      <p:sp>
        <p:nvSpPr>
          <p:cNvPr id="83" name="角丸四角形 82"/>
          <p:cNvSpPr/>
          <p:nvPr/>
        </p:nvSpPr>
        <p:spPr>
          <a:xfrm>
            <a:off x="7610993" y="3819273"/>
            <a:ext cx="1055890" cy="366074"/>
          </a:xfrm>
          <a:prstGeom prst="roundRect">
            <a:avLst/>
          </a:prstGeom>
          <a:solidFill>
            <a:schemeClr val="bg1"/>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050" dirty="0" smtClean="0">
                <a:solidFill>
                  <a:prstClr val="black"/>
                </a:solidFill>
                <a:latin typeface="HG丸ｺﾞｼｯｸM-PRO" pitchFamily="50" charset="-128"/>
                <a:ea typeface="HG丸ｺﾞｼｯｸM-PRO" pitchFamily="50" charset="-128"/>
              </a:rPr>
              <a:t>都道府県等への国庫補助</a:t>
            </a:r>
          </a:p>
        </p:txBody>
      </p:sp>
      <p:sp>
        <p:nvSpPr>
          <p:cNvPr id="84" name="下矢印吹き出し 83"/>
          <p:cNvSpPr/>
          <p:nvPr/>
        </p:nvSpPr>
        <p:spPr>
          <a:xfrm>
            <a:off x="4955783" y="3405253"/>
            <a:ext cx="1581449" cy="507222"/>
          </a:xfrm>
          <a:prstGeom prst="downArrowCallout">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dirty="0">
                <a:solidFill>
                  <a:prstClr val="black"/>
                </a:solidFill>
                <a:latin typeface="HG丸ｺﾞｼｯｸM-PRO" pitchFamily="50" charset="-128"/>
                <a:ea typeface="HG丸ｺﾞｼｯｸM-PRO" pitchFamily="50" charset="-128"/>
              </a:rPr>
              <a:t>地域の保育士</a:t>
            </a:r>
            <a:r>
              <a:rPr lang="ja-JP" altLang="en-US" sz="1050" dirty="0" smtClean="0">
                <a:solidFill>
                  <a:prstClr val="black"/>
                </a:solidFill>
                <a:latin typeface="HG丸ｺﾞｼｯｸM-PRO" pitchFamily="50" charset="-128"/>
                <a:ea typeface="HG丸ｺﾞｼｯｸM-PRO" pitchFamily="50" charset="-128"/>
              </a:rPr>
              <a:t>、</a:t>
            </a:r>
            <a:endParaRPr lang="en-US" altLang="ja-JP" sz="1050" dirty="0" smtClean="0">
              <a:solidFill>
                <a:prstClr val="black"/>
              </a:solidFill>
              <a:latin typeface="HG丸ｺﾞｼｯｸM-PRO" pitchFamily="50" charset="-128"/>
              <a:ea typeface="HG丸ｺﾞｼｯｸM-PRO" pitchFamily="50" charset="-128"/>
            </a:endParaRPr>
          </a:p>
          <a:p>
            <a:pPr algn="ctr"/>
            <a:r>
              <a:rPr lang="ja-JP" altLang="en-US" sz="1050" dirty="0" smtClean="0">
                <a:solidFill>
                  <a:prstClr val="black"/>
                </a:solidFill>
                <a:latin typeface="HG丸ｺﾞｼｯｸM-PRO" pitchFamily="50" charset="-128"/>
                <a:ea typeface="HG丸ｺﾞｼｯｸM-PRO" pitchFamily="50" charset="-128"/>
              </a:rPr>
              <a:t>保健師</a:t>
            </a:r>
            <a:r>
              <a:rPr lang="ja-JP" altLang="en-US" sz="1050" dirty="0">
                <a:solidFill>
                  <a:prstClr val="black"/>
                </a:solidFill>
                <a:latin typeface="HG丸ｺﾞｼｯｸM-PRO" pitchFamily="50" charset="-128"/>
                <a:ea typeface="HG丸ｺﾞｼｯｸM-PRO" pitchFamily="50" charset="-128"/>
              </a:rPr>
              <a:t>等による実施</a:t>
            </a:r>
          </a:p>
        </p:txBody>
      </p:sp>
      <p:sp>
        <p:nvSpPr>
          <p:cNvPr id="85" name="正方形/長方形 84"/>
          <p:cNvSpPr/>
          <p:nvPr/>
        </p:nvSpPr>
        <p:spPr>
          <a:xfrm>
            <a:off x="45850" y="1124744"/>
            <a:ext cx="9032966" cy="1549035"/>
          </a:xfrm>
          <a:prstGeom prst="rect">
            <a:avLst/>
          </a:prstGeom>
          <a:solidFill>
            <a:srgbClr val="FFFFCC"/>
          </a:solidFill>
          <a:ln w="19050">
            <a:solidFill>
              <a:schemeClr val="accent6">
                <a:lumMod val="50000"/>
              </a:schemeClr>
            </a:solidFill>
          </a:ln>
        </p:spPr>
        <p:txBody>
          <a:bodyPr wrap="square" lIns="91436" tIns="45718" rIns="91436" bIns="45718">
            <a:noAutofit/>
          </a:bodyPr>
          <a:lstStyle/>
          <a:p>
            <a:pPr marL="266700" indent="-266700">
              <a:lnSpc>
                <a:spcPts val="2000"/>
              </a:lnSpc>
            </a:pPr>
            <a:r>
              <a:rPr lang="ja-JP" altLang="en-US" sz="1400" dirty="0">
                <a:solidFill>
                  <a:prstClr val="black"/>
                </a:solidFill>
              </a:rPr>
              <a:t>・</a:t>
            </a:r>
            <a:r>
              <a:rPr lang="ja-JP" altLang="en-US" sz="1400" u="sng" dirty="0">
                <a:solidFill>
                  <a:prstClr val="black"/>
                </a:solidFill>
              </a:rPr>
              <a:t>ペアレントトレーニング（ペアトレ）</a:t>
            </a:r>
            <a:endParaRPr lang="en-US" altLang="ja-JP" sz="1400" u="sng" dirty="0">
              <a:solidFill>
                <a:prstClr val="black"/>
              </a:solidFill>
            </a:endParaRPr>
          </a:p>
          <a:p>
            <a:pPr marL="266700" indent="-266700">
              <a:lnSpc>
                <a:spcPts val="2000"/>
              </a:lnSpc>
            </a:pPr>
            <a:r>
              <a:rPr lang="ja-JP" altLang="en-US" sz="1400" dirty="0" smtClean="0">
                <a:solidFill>
                  <a:prstClr val="black"/>
                </a:solidFill>
              </a:rPr>
              <a:t>　　親</a:t>
            </a:r>
            <a:r>
              <a:rPr lang="ja-JP" altLang="en-US" sz="1400" dirty="0">
                <a:solidFill>
                  <a:prstClr val="black"/>
                </a:solidFill>
              </a:rPr>
              <a:t>が自分の子どもの行動を冷静に観察して特徴を理解したり、発達障害の特性を踏まえた褒め方や叱り方等</a:t>
            </a:r>
            <a:r>
              <a:rPr lang="ja-JP" altLang="en-US" sz="1400" dirty="0" smtClean="0">
                <a:solidFill>
                  <a:prstClr val="black"/>
                </a:solidFill>
              </a:rPr>
              <a:t>を学ぶ</a:t>
            </a:r>
            <a:r>
              <a:rPr lang="ja-JP" altLang="en-US" sz="1400" dirty="0">
                <a:solidFill>
                  <a:prstClr val="black"/>
                </a:solidFill>
              </a:rPr>
              <a:t>ことにより子どもの問題行動を減少させることを目標とする</a:t>
            </a:r>
            <a:r>
              <a:rPr lang="ja-JP" altLang="en-US" sz="1400" dirty="0" smtClean="0">
                <a:solidFill>
                  <a:prstClr val="black"/>
                </a:solidFill>
              </a:rPr>
              <a:t>。</a:t>
            </a:r>
            <a:r>
              <a:rPr lang="ja-JP" altLang="en-US" sz="1400" dirty="0">
                <a:solidFill>
                  <a:prstClr val="black"/>
                </a:solidFill>
              </a:rPr>
              <a:t>トレーナー</a:t>
            </a:r>
            <a:r>
              <a:rPr lang="ja-JP" altLang="en-US" sz="1400" dirty="0" smtClean="0">
                <a:solidFill>
                  <a:prstClr val="black"/>
                </a:solidFill>
              </a:rPr>
              <a:t>には</a:t>
            </a:r>
            <a:r>
              <a:rPr lang="ja-JP" altLang="en-US" sz="1400" dirty="0">
                <a:solidFill>
                  <a:prstClr val="black"/>
                </a:solidFill>
              </a:rPr>
              <a:t>専門知識が要求される。</a:t>
            </a:r>
            <a:endParaRPr lang="en-US" altLang="ja-JP" sz="1400" dirty="0">
              <a:solidFill>
                <a:prstClr val="black"/>
              </a:solidFill>
            </a:endParaRPr>
          </a:p>
          <a:p>
            <a:pPr marL="266700" indent="-266700">
              <a:lnSpc>
                <a:spcPts val="2000"/>
              </a:lnSpc>
            </a:pPr>
            <a:r>
              <a:rPr lang="ja-JP" altLang="en-US" sz="1400" dirty="0">
                <a:solidFill>
                  <a:prstClr val="black"/>
                </a:solidFill>
              </a:rPr>
              <a:t>・</a:t>
            </a:r>
            <a:r>
              <a:rPr lang="ja-JP" altLang="en-US" sz="1400" u="sng" dirty="0">
                <a:solidFill>
                  <a:prstClr val="black"/>
                </a:solidFill>
              </a:rPr>
              <a:t>ペアレントプログラム（ペアプロ）</a:t>
            </a:r>
            <a:endParaRPr lang="en-US" altLang="ja-JP" sz="1400" u="sng" dirty="0">
              <a:solidFill>
                <a:prstClr val="black"/>
              </a:solidFill>
            </a:endParaRPr>
          </a:p>
          <a:p>
            <a:pPr marL="266700" indent="-266700">
              <a:lnSpc>
                <a:spcPts val="2000"/>
              </a:lnSpc>
            </a:pPr>
            <a:r>
              <a:rPr lang="ja-JP" altLang="en-US" sz="1400" dirty="0" smtClean="0">
                <a:solidFill>
                  <a:prstClr val="black"/>
                </a:solidFill>
              </a:rPr>
              <a:t>　　地域</a:t>
            </a:r>
            <a:r>
              <a:rPr lang="ja-JP" altLang="en-US" sz="1400" dirty="0">
                <a:solidFill>
                  <a:prstClr val="black"/>
                </a:solidFill>
              </a:rPr>
              <a:t>での</a:t>
            </a:r>
            <a:r>
              <a:rPr lang="ja-JP" altLang="en-US" sz="1400" dirty="0" smtClean="0">
                <a:solidFill>
                  <a:prstClr val="black"/>
                </a:solidFill>
              </a:rPr>
              <a:t>普及を図る</a:t>
            </a:r>
            <a:r>
              <a:rPr lang="ja-JP" altLang="en-US" sz="1400" dirty="0">
                <a:solidFill>
                  <a:prstClr val="black"/>
                </a:solidFill>
              </a:rPr>
              <a:t>ために開発</a:t>
            </a:r>
            <a:r>
              <a:rPr lang="ja-JP" altLang="en-US" sz="1400" dirty="0" smtClean="0">
                <a:solidFill>
                  <a:prstClr val="black"/>
                </a:solidFill>
              </a:rPr>
              <a:t>された、より簡易なプログラム</a:t>
            </a:r>
            <a:r>
              <a:rPr lang="ja-JP" altLang="en-US" sz="1400" dirty="0">
                <a:solidFill>
                  <a:prstClr val="black"/>
                </a:solidFill>
              </a:rPr>
              <a:t>。子どもの行動修正までは目指さず、</a:t>
            </a:r>
            <a:r>
              <a:rPr lang="ja-JP" altLang="en-US" sz="1400" dirty="0" smtClean="0">
                <a:solidFill>
                  <a:prstClr val="black"/>
                </a:solidFill>
              </a:rPr>
              <a:t>「親</a:t>
            </a:r>
            <a:r>
              <a:rPr lang="ja-JP" altLang="en-US" sz="1400" dirty="0">
                <a:solidFill>
                  <a:prstClr val="black"/>
                </a:solidFill>
              </a:rPr>
              <a:t>の</a:t>
            </a:r>
            <a:r>
              <a:rPr lang="ja-JP" altLang="en-US" sz="1400" dirty="0" smtClean="0">
                <a:solidFill>
                  <a:prstClr val="black"/>
                </a:solidFill>
              </a:rPr>
              <a:t>認知を肯定的に</a:t>
            </a:r>
            <a:r>
              <a:rPr lang="ja-JP" altLang="en-US" sz="1400" dirty="0">
                <a:solidFill>
                  <a:prstClr val="black"/>
                </a:solidFill>
              </a:rPr>
              <a:t>修正すること」に焦点を当てている。発達障害やその傾向の有無に関わらず有効とされている。</a:t>
            </a:r>
            <a:endParaRPr lang="en-US" altLang="ja-JP" sz="1400" dirty="0">
              <a:solidFill>
                <a:prstClr val="black"/>
              </a:solidFill>
            </a:endParaRPr>
          </a:p>
        </p:txBody>
      </p:sp>
    </p:spTree>
    <p:extLst>
      <p:ext uri="{BB962C8B-B14F-4D97-AF65-F5344CB8AC3E}">
        <p14:creationId xmlns:p14="http://schemas.microsoft.com/office/powerpoint/2010/main" val="2566160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51524" y="38223"/>
            <a:ext cx="8568953" cy="1158530"/>
          </a:xfrm>
          <a:solidFill>
            <a:srgbClr val="CCFFFF"/>
          </a:solidFill>
          <a:ln>
            <a:noFill/>
          </a:ln>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2800" dirty="0">
                <a:solidFill>
                  <a:schemeClr val="tx1"/>
                </a:solidFill>
                <a:latin typeface="HGP創英角ｺﾞｼｯｸUB" panose="020B0900000000000000" pitchFamily="50" charset="-128"/>
                <a:ea typeface="HGP創英角ｺﾞｼｯｸUB" panose="020B0900000000000000" pitchFamily="50" charset="-128"/>
              </a:rPr>
              <a:t>アセスメント力</a:t>
            </a:r>
            <a:r>
              <a:rPr lang="en-US" altLang="ja-JP" sz="28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800" dirty="0">
                <a:solidFill>
                  <a:schemeClr val="tx1"/>
                </a:solidFill>
                <a:latin typeface="HGP創英角ｺﾞｼｯｸUB" panose="020B0900000000000000" pitchFamily="50" charset="-128"/>
                <a:ea typeface="HGP創英角ｺﾞｼｯｸUB" panose="020B0900000000000000" pitchFamily="50" charset="-128"/>
              </a:rPr>
              <a:t>観察力</a:t>
            </a:r>
            <a:r>
              <a:rPr lang="en-US" altLang="ja-JP" sz="28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800" dirty="0">
                <a:solidFill>
                  <a:schemeClr val="tx1"/>
                </a:solidFill>
                <a:latin typeface="HGP創英角ｺﾞｼｯｸUB" panose="020B0900000000000000" pitchFamily="50" charset="-128"/>
                <a:ea typeface="HGP創英角ｺﾞｼｯｸUB" panose="020B0900000000000000" pitchFamily="50" charset="-128"/>
              </a:rPr>
              <a:t>を高めるため</a:t>
            </a:r>
            <a:br>
              <a:rPr lang="ja-JP" altLang="en-US" sz="2800" dirty="0">
                <a:solidFill>
                  <a:schemeClr val="tx1"/>
                </a:solidFill>
                <a:latin typeface="HGP創英角ｺﾞｼｯｸUB" panose="020B0900000000000000" pitchFamily="50" charset="-128"/>
                <a:ea typeface="HGP創英角ｺﾞｼｯｸUB" panose="020B0900000000000000" pitchFamily="50" charset="-128"/>
              </a:rPr>
            </a:b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人間のとる行動のほとんどには、理由があって行動する！</a:t>
            </a:r>
          </a:p>
        </p:txBody>
      </p:sp>
      <p:sp>
        <p:nvSpPr>
          <p:cNvPr id="68611" name="Rectangle 3"/>
          <p:cNvSpPr>
            <a:spLocks noChangeArrowheads="1"/>
          </p:cNvSpPr>
          <p:nvPr/>
        </p:nvSpPr>
        <p:spPr bwMode="auto">
          <a:xfrm>
            <a:off x="3018969" y="3734469"/>
            <a:ext cx="1952575" cy="1944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a:solidFill>
                  <a:schemeClr val="tx1"/>
                </a:solidFill>
              </a:rPr>
              <a:t>きっかけ</a:t>
            </a:r>
          </a:p>
        </p:txBody>
      </p:sp>
      <p:sp>
        <p:nvSpPr>
          <p:cNvPr id="68612" name="Rectangle 4"/>
          <p:cNvSpPr>
            <a:spLocks noChangeArrowheads="1"/>
          </p:cNvSpPr>
          <p:nvPr/>
        </p:nvSpPr>
        <p:spPr bwMode="auto">
          <a:xfrm>
            <a:off x="369105" y="1456544"/>
            <a:ext cx="8451439" cy="103635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anchor="ctr"/>
          <a:lstStyle/>
          <a:p>
            <a:pPr algn="ctr"/>
            <a:r>
              <a:rPr lang="ja-JP" altLang="en-US" sz="4000" b="1">
                <a:solidFill>
                  <a:schemeClr val="tx1"/>
                </a:solidFill>
                <a:ea typeface="HG創英角ﾎﾟｯﾌﾟ体" pitchFamily="49" charset="-128"/>
              </a:rPr>
              <a:t>行　動</a:t>
            </a:r>
          </a:p>
        </p:txBody>
      </p:sp>
      <p:sp>
        <p:nvSpPr>
          <p:cNvPr id="68613" name="Rectangle 5"/>
          <p:cNvSpPr>
            <a:spLocks noChangeArrowheads="1"/>
          </p:cNvSpPr>
          <p:nvPr/>
        </p:nvSpPr>
        <p:spPr bwMode="auto">
          <a:xfrm>
            <a:off x="5508191" y="3734469"/>
            <a:ext cx="3241105" cy="1944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dirty="0">
                <a:solidFill>
                  <a:schemeClr val="tx1"/>
                </a:solidFill>
              </a:rPr>
              <a:t>原因</a:t>
            </a:r>
          </a:p>
          <a:p>
            <a:pPr algn="ctr"/>
            <a:r>
              <a:rPr lang="ja-JP" altLang="en-US" dirty="0">
                <a:solidFill>
                  <a:schemeClr val="tx1"/>
                </a:solidFill>
              </a:rPr>
              <a:t>何かよいことがあった</a:t>
            </a:r>
          </a:p>
          <a:p>
            <a:pPr algn="ctr"/>
            <a:r>
              <a:rPr lang="ja-JP" altLang="en-US" dirty="0">
                <a:solidFill>
                  <a:schemeClr val="tx1"/>
                </a:solidFill>
              </a:rPr>
              <a:t>何か悪いことがあった</a:t>
            </a:r>
          </a:p>
        </p:txBody>
      </p:sp>
      <p:sp>
        <p:nvSpPr>
          <p:cNvPr id="68614" name="Rectangle 6"/>
          <p:cNvSpPr>
            <a:spLocks noChangeArrowheads="1"/>
          </p:cNvSpPr>
          <p:nvPr/>
        </p:nvSpPr>
        <p:spPr bwMode="auto">
          <a:xfrm>
            <a:off x="491481" y="3734469"/>
            <a:ext cx="1913935" cy="1944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a:solidFill>
                  <a:schemeClr val="tx1"/>
                </a:solidFill>
              </a:rPr>
              <a:t>背景</a:t>
            </a:r>
          </a:p>
        </p:txBody>
      </p:sp>
      <p:sp>
        <p:nvSpPr>
          <p:cNvPr id="3" name="上下矢印 2"/>
          <p:cNvSpPr/>
          <p:nvPr/>
        </p:nvSpPr>
        <p:spPr bwMode="auto">
          <a:xfrm>
            <a:off x="1025818" y="2555652"/>
            <a:ext cx="845119" cy="1080120"/>
          </a:xfrm>
          <a:prstGeom prst="upDownArrow">
            <a:avLst>
              <a:gd name="adj1" fmla="val 46994"/>
              <a:gd name="adj2" fmla="val 50000"/>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2"/>
              </a:solidFill>
              <a:effectLst/>
              <a:latin typeface="Arial" charset="0"/>
              <a:ea typeface="ＭＳ Ｐゴシック" pitchFamily="50" charset="-128"/>
            </a:endParaRPr>
          </a:p>
        </p:txBody>
      </p:sp>
      <p:sp>
        <p:nvSpPr>
          <p:cNvPr id="12" name="上下矢印 11"/>
          <p:cNvSpPr/>
          <p:nvPr/>
        </p:nvSpPr>
        <p:spPr bwMode="auto">
          <a:xfrm>
            <a:off x="6516225" y="2568352"/>
            <a:ext cx="845119" cy="1080120"/>
          </a:xfrm>
          <a:prstGeom prst="upDownArrow">
            <a:avLst>
              <a:gd name="adj1" fmla="val 46994"/>
              <a:gd name="adj2" fmla="val 50000"/>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2"/>
              </a:solidFill>
              <a:effectLst/>
              <a:latin typeface="Arial" charset="0"/>
              <a:ea typeface="ＭＳ Ｐゴシック" pitchFamily="50" charset="-128"/>
            </a:endParaRPr>
          </a:p>
        </p:txBody>
      </p:sp>
      <p:sp>
        <p:nvSpPr>
          <p:cNvPr id="13" name="上下矢印 12"/>
          <p:cNvSpPr/>
          <p:nvPr/>
        </p:nvSpPr>
        <p:spPr bwMode="auto">
          <a:xfrm>
            <a:off x="3572697" y="2555652"/>
            <a:ext cx="845119" cy="1080120"/>
          </a:xfrm>
          <a:prstGeom prst="upDownArrow">
            <a:avLst>
              <a:gd name="adj1" fmla="val 46994"/>
              <a:gd name="adj2" fmla="val 50000"/>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2"/>
              </a:solidFill>
              <a:effectLst/>
              <a:latin typeface="Arial" charset="0"/>
              <a:ea typeface="ＭＳ Ｐゴシック"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7510" y="3"/>
            <a:ext cx="8712968" cy="503237"/>
          </a:xfrm>
          <a:solidFill>
            <a:srgbClr val="CCFFFF"/>
          </a:solidFill>
          <a:ln>
            <a:noFill/>
          </a:ln>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2800">
                <a:solidFill>
                  <a:schemeClr val="tx1"/>
                </a:solidFill>
                <a:latin typeface="HGP創英角ｺﾞｼｯｸUB" panose="020B0900000000000000" pitchFamily="50" charset="-128"/>
                <a:ea typeface="HGP創英角ｺﾞｼｯｸUB" panose="020B0900000000000000" pitchFamily="50" charset="-128"/>
              </a:rPr>
              <a:t>行動を起こす背景（理由）は？</a:t>
            </a:r>
          </a:p>
        </p:txBody>
      </p:sp>
      <p:sp>
        <p:nvSpPr>
          <p:cNvPr id="69635" name="Rectangle 3"/>
          <p:cNvSpPr>
            <a:spLocks noGrp="1" noChangeArrowheads="1"/>
          </p:cNvSpPr>
          <p:nvPr>
            <p:ph type="body" idx="1"/>
          </p:nvPr>
        </p:nvSpPr>
        <p:spPr>
          <a:xfrm>
            <a:off x="14412" y="548680"/>
            <a:ext cx="8964612" cy="2952328"/>
          </a:xfrm>
          <a:noFill/>
          <a:ln>
            <a:solidFill>
              <a:schemeClr val="tx1"/>
            </a:solidFill>
          </a:ln>
        </p:spPr>
        <p:txBody>
          <a:bodyPr/>
          <a:lstStyle/>
          <a:p>
            <a:r>
              <a:rPr lang="ja-JP" altLang="en-US" sz="2400" dirty="0" smtClean="0">
                <a:latin typeface="HGPｺﾞｼｯｸE" panose="020B0900000000000000" pitchFamily="50" charset="-128"/>
                <a:ea typeface="HGPｺﾞｼｯｸE" panose="020B0900000000000000" pitchFamily="50" charset="-128"/>
              </a:rPr>
              <a:t>誰かに見て欲しい・そばに来て欲しい・声をかけて欲しい。⇒注目されたい。</a:t>
            </a:r>
          </a:p>
          <a:p>
            <a:r>
              <a:rPr kumimoji="0" lang="ja-JP" altLang="en-US" sz="2400" dirty="0" smtClean="0">
                <a:latin typeface="HGPｺﾞｼｯｸE" panose="020B0900000000000000" pitchFamily="50" charset="-128"/>
                <a:ea typeface="HGPｺﾞｼｯｸE" panose="020B0900000000000000" pitchFamily="50" charset="-128"/>
              </a:rPr>
              <a:t>好きな物を手に入れたい・興味のある活動をやりたい。⇒プラスの欲求。</a:t>
            </a:r>
          </a:p>
          <a:p>
            <a:r>
              <a:rPr kumimoji="0" lang="ja-JP" altLang="en-US" sz="2400" dirty="0" smtClean="0">
                <a:latin typeface="HGPｺﾞｼｯｸE" panose="020B0900000000000000" pitchFamily="50" charset="-128"/>
                <a:ea typeface="HGPｺﾞｼｯｸE" panose="020B0900000000000000" pitchFamily="50" charset="-128"/>
              </a:rPr>
              <a:t>苦手なことはやりたくない・嫌いなことを避けたい⇒マイナスの欲求・回避行動。</a:t>
            </a:r>
          </a:p>
          <a:p>
            <a:r>
              <a:rPr kumimoji="0" lang="ja-JP" altLang="en-US" sz="2400" dirty="0" smtClean="0">
                <a:latin typeface="HGPｺﾞｼｯｸE" panose="020B0900000000000000" pitchFamily="50" charset="-128"/>
                <a:ea typeface="HGPｺﾞｼｯｸE" panose="020B0900000000000000" pitchFamily="50" charset="-128"/>
              </a:rPr>
              <a:t>これをやると気持ちがいい⇒プラスの体験。など</a:t>
            </a:r>
          </a:p>
        </p:txBody>
      </p:sp>
      <p:sp>
        <p:nvSpPr>
          <p:cNvPr id="4" name="Rectangle 2"/>
          <p:cNvSpPr txBox="1">
            <a:spLocks noChangeArrowheads="1"/>
          </p:cNvSpPr>
          <p:nvPr/>
        </p:nvSpPr>
        <p:spPr bwMode="auto">
          <a:xfrm>
            <a:off x="50806" y="3573017"/>
            <a:ext cx="8913688" cy="648072"/>
          </a:xfrm>
          <a:prstGeom prst="rect">
            <a:avLst/>
          </a:prstGeom>
          <a:solidFill>
            <a:srgbClr val="CCFFFF"/>
          </a:solidFill>
          <a:ln>
            <a:noFill/>
          </a:ln>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vert="horz" wrap="square" lIns="91440" tIns="45720" rIns="91440" bIns="45720" numCol="1" anchor="ctr" anchorCtr="0" compatLnSpc="1">
            <a:prstTxWarp prst="textNoShape">
              <a:avLst/>
            </a:prstTxWarp>
          </a:bodyPr>
          <a:lstStyle>
            <a:lvl1pPr algn="ctr" eaLnBrk="1" hangingPunct="1">
              <a:defRPr>
                <a:solidFill>
                  <a:schemeClr val="tx1"/>
                </a:solidFill>
                <a:latin typeface="HGP創英角ｺﾞｼｯｸUB" panose="020B0900000000000000" pitchFamily="50" charset="-128"/>
                <a:ea typeface="HGP創英角ｺﾞｼｯｸUB" panose="020B0900000000000000" pitchFamily="50" charset="-128"/>
                <a:cs typeface="+mj-cs"/>
              </a:defRPr>
            </a:lvl1pPr>
            <a:lvl2pPr algn="ctr" eaLnBrk="0" hangingPunct="0">
              <a:defRPr sz="4400"/>
            </a:lvl2pPr>
            <a:lvl3pPr algn="ctr" eaLnBrk="0" hangingPunct="0">
              <a:defRPr sz="4400"/>
            </a:lvl3pPr>
            <a:lvl4pPr algn="ctr" eaLnBrk="0" hangingPunct="0">
              <a:defRPr sz="4400"/>
            </a:lvl4pPr>
            <a:lvl5pPr algn="ctr" eaLnBrk="0" hangingPunct="0">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ja-JP" altLang="en-US"/>
              <a:t>行動が起きない・停止してしまう背景（理由）があるのか？</a:t>
            </a:r>
            <a:endParaRPr lang="ja-JP" altLang="en-US" dirty="0"/>
          </a:p>
        </p:txBody>
      </p:sp>
      <p:sp>
        <p:nvSpPr>
          <p:cNvPr id="6" name="Rectangle 3"/>
          <p:cNvSpPr txBox="1">
            <a:spLocks noChangeArrowheads="1"/>
          </p:cNvSpPr>
          <p:nvPr/>
        </p:nvSpPr>
        <p:spPr bwMode="auto">
          <a:xfrm>
            <a:off x="50806" y="4221263"/>
            <a:ext cx="8913688" cy="2376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sz="2800" kern="0" dirty="0" smtClean="0">
                <a:latin typeface="HGPｺﾞｼｯｸE" panose="020B0900000000000000" pitchFamily="50" charset="-128"/>
                <a:ea typeface="HGPｺﾞｼｯｸE" panose="020B0900000000000000" pitchFamily="50" charset="-128"/>
              </a:rPr>
              <a:t>何をするのかわからない。</a:t>
            </a:r>
          </a:p>
          <a:p>
            <a:r>
              <a:rPr lang="ja-JP" altLang="en-US" sz="2800" kern="0" dirty="0" smtClean="0">
                <a:latin typeface="HGPｺﾞｼｯｸE" panose="020B0900000000000000" pitchFamily="50" charset="-128"/>
                <a:ea typeface="HGPｺﾞｼｯｸE" panose="020B0900000000000000" pitchFamily="50" charset="-128"/>
              </a:rPr>
              <a:t>求められていることが難しくてできない。</a:t>
            </a:r>
          </a:p>
          <a:p>
            <a:r>
              <a:rPr lang="ja-JP" altLang="en-US" sz="2800" kern="0" dirty="0" smtClean="0">
                <a:latin typeface="HGPｺﾞｼｯｸE" panose="020B0900000000000000" pitchFamily="50" charset="-128"/>
                <a:ea typeface="HGPｺﾞｼｯｸE" panose="020B0900000000000000" pitchFamily="50" charset="-128"/>
              </a:rPr>
              <a:t>それをやってもいいことがない。</a:t>
            </a:r>
          </a:p>
          <a:p>
            <a:r>
              <a:rPr kumimoji="0" lang="ja-JP" altLang="en-US" sz="2800" kern="0" dirty="0" smtClean="0">
                <a:latin typeface="HGPｺﾞｼｯｸE" panose="020B0900000000000000" pitchFamily="50" charset="-128"/>
                <a:ea typeface="HGPｺﾞｼｯｸE" panose="020B0900000000000000" pitchFamily="50" charset="-128"/>
              </a:rPr>
              <a:t>やらなくても困ったことにならない。など</a:t>
            </a:r>
          </a:p>
          <a:p>
            <a:endParaRPr kumimoji="0" lang="ja-JP" altLang="en-US" sz="2800" kern="0" dirty="0" smtClean="0">
              <a:latin typeface="HGPｺﾞｼｯｸE" panose="020B0900000000000000" pitchFamily="50" charset="-128"/>
              <a:ea typeface="HGPｺﾞｼｯｸE" panose="020B0900000000000000"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5538" name="Rectangle 2"/>
          <p:cNvSpPr>
            <a:spLocks noGrp="1" noChangeArrowheads="1"/>
          </p:cNvSpPr>
          <p:nvPr>
            <p:ph type="body" idx="4294967295"/>
          </p:nvPr>
        </p:nvSpPr>
        <p:spPr>
          <a:xfrm>
            <a:off x="179396" y="692446"/>
            <a:ext cx="8713787" cy="3313113"/>
          </a:xfrm>
          <a:noFill/>
          <a:ln>
            <a:solidFill>
              <a:schemeClr val="tx1"/>
            </a:solidFill>
          </a:ln>
        </p:spPr>
        <p:txBody>
          <a:bodyPr/>
          <a:lstStyle/>
          <a:p>
            <a:pPr>
              <a:lnSpc>
                <a:spcPct val="90000"/>
              </a:lnSpc>
              <a:buFontTx/>
              <a:buNone/>
            </a:pPr>
            <a:r>
              <a:rPr lang="ja-JP" altLang="en-US" sz="2600" dirty="0" smtClean="0">
                <a:latin typeface="HGP創英角ｺﾞｼｯｸUB" panose="020B0900000000000000" pitchFamily="50" charset="-128"/>
                <a:ea typeface="HGP創英角ｺﾞｼｯｸUB" panose="020B0900000000000000" pitchFamily="50" charset="-128"/>
              </a:rPr>
              <a:t>○「課題・機能面中心＝障害の原因・本人の課題・ダメージモデル</a:t>
            </a:r>
            <a:r>
              <a:rPr lang="en-US" altLang="ja-JP" sz="2600" dirty="0" smtClean="0">
                <a:latin typeface="HGP創英角ｺﾞｼｯｸUB" panose="020B0900000000000000" pitchFamily="50" charset="-128"/>
                <a:ea typeface="HGP創英角ｺﾞｼｯｸUB" panose="020B0900000000000000" pitchFamily="50" charset="-128"/>
              </a:rPr>
              <a:t>(</a:t>
            </a:r>
            <a:r>
              <a:rPr lang="ja-JP" altLang="en-US" sz="2600" dirty="0" smtClean="0">
                <a:latin typeface="HGP創英角ｺﾞｼｯｸUB" panose="020B0900000000000000" pitchFamily="50" charset="-128"/>
                <a:ea typeface="HGP創英角ｺﾞｼｯｸUB" panose="020B0900000000000000" pitchFamily="50" charset="-128"/>
              </a:rPr>
              <a:t>出来ないこと探し）医学モデル」のアセスメントから</a:t>
            </a:r>
          </a:p>
          <a:p>
            <a:pPr>
              <a:lnSpc>
                <a:spcPct val="90000"/>
              </a:lnSpc>
              <a:buFontTx/>
              <a:buNone/>
            </a:pPr>
            <a:r>
              <a:rPr lang="ja-JP" altLang="en-US" sz="2600" dirty="0" smtClean="0">
                <a:latin typeface="HGP創英角ｺﾞｼｯｸUB" panose="020B0900000000000000" pitchFamily="50" charset="-128"/>
                <a:ea typeface="HGP創英角ｺﾞｼｯｸUB" panose="020B0900000000000000" pitchFamily="50" charset="-128"/>
              </a:rPr>
              <a:t>☆「生活を送る上で全般的なニーズ・その人が本来持っている力に着目」した支援の組み立てを行う。</a:t>
            </a:r>
            <a:r>
              <a:rPr lang="en-US" altLang="ja-JP" sz="2600" dirty="0" smtClean="0">
                <a:latin typeface="HGP創英角ｺﾞｼｯｸUB" panose="020B0900000000000000" pitchFamily="50" charset="-128"/>
                <a:ea typeface="HGP創英角ｺﾞｼｯｸUB" panose="020B0900000000000000" pitchFamily="50" charset="-128"/>
              </a:rPr>
              <a:t>(</a:t>
            </a:r>
            <a:r>
              <a:rPr lang="ja-JP" altLang="en-US" sz="2600" dirty="0" smtClean="0">
                <a:latin typeface="HGP創英角ｺﾞｼｯｸUB" panose="020B0900000000000000" pitchFamily="50" charset="-128"/>
                <a:ea typeface="HGP創英角ｺﾞｼｯｸUB" panose="020B0900000000000000" pitchFamily="50" charset="-128"/>
              </a:rPr>
              <a:t>社会モデル</a:t>
            </a:r>
            <a:r>
              <a:rPr lang="en-US" altLang="ja-JP" sz="2600" dirty="0" smtClean="0">
                <a:latin typeface="HGP創英角ｺﾞｼｯｸUB" panose="020B0900000000000000" pitchFamily="50" charset="-128"/>
                <a:ea typeface="HGP創英角ｺﾞｼｯｸUB" panose="020B0900000000000000" pitchFamily="50" charset="-128"/>
              </a:rPr>
              <a:t>)</a:t>
            </a:r>
          </a:p>
          <a:p>
            <a:pPr>
              <a:lnSpc>
                <a:spcPct val="90000"/>
              </a:lnSpc>
              <a:buFontTx/>
              <a:buNone/>
            </a:pPr>
            <a:r>
              <a:rPr lang="ja-JP" altLang="en-US" sz="2600" dirty="0" smtClean="0">
                <a:latin typeface="HGP創英角ｺﾞｼｯｸUB" panose="020B0900000000000000" pitchFamily="50" charset="-128"/>
                <a:ea typeface="HGP創英角ｺﾞｼｯｸUB" panose="020B0900000000000000" pitchFamily="50" charset="-128"/>
              </a:rPr>
              <a:t>・そのために･･･その人らしい生活や本来持っている力が発揮できない生活を送る上での阻害因子を取り除く支援。</a:t>
            </a:r>
          </a:p>
          <a:p>
            <a:pPr>
              <a:lnSpc>
                <a:spcPct val="90000"/>
              </a:lnSpc>
              <a:buFontTx/>
              <a:buNone/>
            </a:pPr>
            <a:r>
              <a:rPr lang="ja-JP" altLang="en-US" sz="2600" dirty="0" smtClean="0">
                <a:latin typeface="HGP創英角ｺﾞｼｯｸUB" panose="020B0900000000000000" pitchFamily="50" charset="-128"/>
                <a:ea typeface="HGP創英角ｺﾞｼｯｸUB" panose="020B0900000000000000" pitchFamily="50" charset="-128"/>
              </a:rPr>
              <a:t>･従がって･･･生活全般の質向上に向けた支援に向けた</a:t>
            </a:r>
            <a:r>
              <a:rPr lang="en-US" altLang="ja-JP" sz="2600" dirty="0" smtClean="0">
                <a:latin typeface="HGP創英角ｺﾞｼｯｸUB" panose="020B0900000000000000" pitchFamily="50" charset="-128"/>
                <a:ea typeface="HGP創英角ｺﾞｼｯｸUB" panose="020B0900000000000000" pitchFamily="50" charset="-128"/>
              </a:rPr>
              <a:t>180</a:t>
            </a:r>
            <a:r>
              <a:rPr lang="ja-JP" altLang="en-US" sz="2600" dirty="0" smtClean="0">
                <a:latin typeface="HGP創英角ｺﾞｼｯｸUB" panose="020B0900000000000000" pitchFamily="50" charset="-128"/>
                <a:ea typeface="HGP創英角ｺﾞｼｯｸUB" panose="020B0900000000000000" pitchFamily="50" charset="-128"/>
              </a:rPr>
              <a:t>度の支援の視点の転換が求められる。</a:t>
            </a:r>
            <a:endParaRPr lang="ja-JP" altLang="en-US" sz="2600" u="sng" dirty="0" smtClean="0">
              <a:latin typeface="HGP創英角ｺﾞｼｯｸUB" panose="020B0900000000000000" pitchFamily="50" charset="-128"/>
              <a:ea typeface="HGP創英角ｺﾞｼｯｸUB" panose="020B0900000000000000" pitchFamily="50" charset="-128"/>
            </a:endParaRPr>
          </a:p>
        </p:txBody>
      </p:sp>
      <p:sp>
        <p:nvSpPr>
          <p:cNvPr id="50179" name="AutoShape 3"/>
          <p:cNvSpPr>
            <a:spLocks noChangeArrowheads="1"/>
          </p:cNvSpPr>
          <p:nvPr/>
        </p:nvSpPr>
        <p:spPr bwMode="auto">
          <a:xfrm>
            <a:off x="4139360" y="4032258"/>
            <a:ext cx="936873" cy="361428"/>
          </a:xfrm>
          <a:prstGeom prst="downArrow">
            <a:avLst>
              <a:gd name="adj1" fmla="val 50000"/>
              <a:gd name="adj2" fmla="val 25000"/>
            </a:avLst>
          </a:prstGeom>
          <a:solidFill>
            <a:srgbClr val="00CCFF"/>
          </a:solidFill>
          <a:ln w="9525">
            <a:solidFill>
              <a:schemeClr val="tx1"/>
            </a:solidFill>
            <a:miter lim="800000"/>
            <a:headEnd/>
            <a:tailEnd/>
          </a:ln>
        </p:spPr>
        <p:txBody>
          <a:bodyPr vert="eaVert" wrap="none" anchor="ctr"/>
          <a:lstStyle/>
          <a:p>
            <a:pPr algn="ctr"/>
            <a:endParaRPr lang="ja-JP" altLang="en-US" b="1">
              <a:solidFill>
                <a:schemeClr val="tx1"/>
              </a:solidFill>
              <a:ea typeface="HG丸ｺﾞｼｯｸM-PRO" pitchFamily="50" charset="-128"/>
            </a:endParaRPr>
          </a:p>
        </p:txBody>
      </p:sp>
      <p:sp>
        <p:nvSpPr>
          <p:cNvPr id="1345540" name="Rectangle 4"/>
          <p:cNvSpPr>
            <a:spLocks noChangeArrowheads="1"/>
          </p:cNvSpPr>
          <p:nvPr/>
        </p:nvSpPr>
        <p:spPr bwMode="auto">
          <a:xfrm>
            <a:off x="250825" y="4437063"/>
            <a:ext cx="8713788" cy="2305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Clr>
                <a:schemeClr val="accent1"/>
              </a:buClr>
              <a:buSzPct val="65000"/>
              <a:buFont typeface="Wingdings" pitchFamily="2" charset="2"/>
              <a:buNone/>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・利用者の今の姿の分析と、将来の姿を想定した支援の組み立てを行う。⇒従って</a:t>
            </a:r>
            <a:r>
              <a:rPr lang="en-US" altLang="ja-JP" dirty="0">
                <a:solidFill>
                  <a:schemeClr val="tx1"/>
                </a:solidFill>
                <a:latin typeface="HGP創英角ｺﾞｼｯｸUB" panose="020B0900000000000000" pitchFamily="50" charset="-128"/>
                <a:ea typeface="HGP創英角ｺﾞｼｯｸUB" panose="020B0900000000000000" pitchFamily="50" charset="-128"/>
              </a:rPr>
              <a:t>ADL</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や課題は、その人の姿を知る上では、一部分である。</a:t>
            </a:r>
          </a:p>
          <a:p>
            <a:pPr marL="342900" indent="-342900">
              <a:spcBef>
                <a:spcPct val="20000"/>
              </a:spcBef>
              <a:buClr>
                <a:schemeClr val="accent1"/>
              </a:buClr>
              <a:buSzPct val="65000"/>
              <a:buFont typeface="Wingdings" pitchFamily="2" charset="2"/>
              <a:buNone/>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・事業所で、共通・標準化できる</a:t>
            </a:r>
            <a:r>
              <a:rPr lang="en-US" altLang="ja-JP" dirty="0">
                <a:solidFill>
                  <a:schemeClr val="tx1"/>
                </a:solidFill>
                <a:latin typeface="HGP創英角ｺﾞｼｯｸUB" panose="020B0900000000000000" pitchFamily="50" charset="-128"/>
                <a:ea typeface="HGP創英角ｺﾞｼｯｸUB" panose="020B0900000000000000" pitchFamily="50" charset="-128"/>
              </a:rPr>
              <a:t>ADL</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等の介護は、標準マニュアル化する。</a:t>
            </a:r>
          </a:p>
          <a:p>
            <a:pPr marL="342900" indent="-342900">
              <a:spcBef>
                <a:spcPct val="20000"/>
              </a:spcBef>
              <a:buClr>
                <a:schemeClr val="accent1"/>
              </a:buClr>
              <a:buSzPct val="65000"/>
              <a:buFont typeface="Wingdings" pitchFamily="2" charset="2"/>
              <a:buNone/>
            </a:pPr>
            <a:endParaRPr lang="ja-JP" altLang="en-US" u="sng" dirty="0">
              <a:solidFill>
                <a:schemeClr val="tx1"/>
              </a:solidFill>
              <a:latin typeface="HGP創英角ｺﾞｼｯｸUB" pitchFamily="50" charset="-128"/>
              <a:ea typeface="HGP創英角ｺﾞｼｯｸUB" pitchFamily="50" charset="-128"/>
            </a:endParaRPr>
          </a:p>
        </p:txBody>
      </p:sp>
      <p:sp>
        <p:nvSpPr>
          <p:cNvPr id="1345541" name="AutoShape 5"/>
          <p:cNvSpPr>
            <a:spLocks noChangeArrowheads="1"/>
          </p:cNvSpPr>
          <p:nvPr/>
        </p:nvSpPr>
        <p:spPr bwMode="auto">
          <a:xfrm>
            <a:off x="179391" y="295"/>
            <a:ext cx="8642350" cy="576263"/>
          </a:xfrm>
          <a:prstGeom prst="roundRect">
            <a:avLst>
              <a:gd name="adj" fmla="val 26537"/>
            </a:avLst>
          </a:prstGeom>
          <a:solidFill>
            <a:srgbClr val="CCFFFF"/>
          </a:solidFill>
          <a:ln w="9525" algn="ctr">
            <a:solidFill>
              <a:schemeClr val="tx1"/>
            </a:solidFill>
            <a:round/>
            <a:headEnd/>
            <a:tailEnd/>
          </a:ln>
        </p:spPr>
        <p:txBody>
          <a:bodyPr anchor="ctr"/>
          <a:lstStyle/>
          <a:p>
            <a:pPr algn="ctr"/>
            <a:r>
              <a:rPr lang="ja-JP" altLang="en-US">
                <a:latin typeface="HGP創英角ｺﾞｼｯｸUB" panose="020B0900000000000000" pitchFamily="50" charset="-128"/>
                <a:ea typeface="HGP創英角ｺﾞｼｯｸUB" panose="020B0900000000000000" pitchFamily="50" charset="-128"/>
              </a:rPr>
              <a:t>アセスメントの視点を変えてみよう</a:t>
            </a:r>
          </a:p>
        </p:txBody>
      </p:sp>
      <p:pic>
        <p:nvPicPr>
          <p:cNvPr id="67590" name="Picture 3" descr="MMj0163080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6551" y="3573471"/>
            <a:ext cx="10429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345541"/>
                                        </p:tgtEl>
                                        <p:attrNameLst>
                                          <p:attrName>style.visibility</p:attrName>
                                        </p:attrNameLst>
                                      </p:cBhvr>
                                      <p:to>
                                        <p:strVal val="visible"/>
                                      </p:to>
                                    </p:set>
                                    <p:anim calcmode="lin" valueType="num">
                                      <p:cBhvr>
                                        <p:cTn id="7" dur="1000" fill="hold"/>
                                        <p:tgtEl>
                                          <p:spTgt spid="1345541"/>
                                        </p:tgtEl>
                                        <p:attrNameLst>
                                          <p:attrName>ppt_w</p:attrName>
                                        </p:attrNameLst>
                                      </p:cBhvr>
                                      <p:tavLst>
                                        <p:tav tm="0">
                                          <p:val>
                                            <p:strVal val="#ppt_w+.3"/>
                                          </p:val>
                                        </p:tav>
                                        <p:tav tm="100000">
                                          <p:val>
                                            <p:strVal val="#ppt_w"/>
                                          </p:val>
                                        </p:tav>
                                      </p:tavLst>
                                    </p:anim>
                                    <p:anim calcmode="lin" valueType="num">
                                      <p:cBhvr>
                                        <p:cTn id="8" dur="1000" fill="hold"/>
                                        <p:tgtEl>
                                          <p:spTgt spid="1345541"/>
                                        </p:tgtEl>
                                        <p:attrNameLst>
                                          <p:attrName>ppt_h</p:attrName>
                                        </p:attrNameLst>
                                      </p:cBhvr>
                                      <p:tavLst>
                                        <p:tav tm="0">
                                          <p:val>
                                            <p:strVal val="#ppt_h"/>
                                          </p:val>
                                        </p:tav>
                                        <p:tav tm="100000">
                                          <p:val>
                                            <p:strVal val="#ppt_h"/>
                                          </p:val>
                                        </p:tav>
                                      </p:tavLst>
                                    </p:anim>
                                    <p:animEffect transition="in" filter="fade">
                                      <p:cBhvr>
                                        <p:cTn id="9" dur="1000"/>
                                        <p:tgtEl>
                                          <p:spTgt spid="134554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345538"/>
                                        </p:tgtEl>
                                        <p:attrNameLst>
                                          <p:attrName>style.visibility</p:attrName>
                                        </p:attrNameLst>
                                      </p:cBhvr>
                                      <p:to>
                                        <p:strVal val="visible"/>
                                      </p:to>
                                    </p:set>
                                    <p:animEffect transition="in" filter="fade">
                                      <p:cBhvr>
                                        <p:cTn id="12" dur="2000"/>
                                        <p:tgtEl>
                                          <p:spTgt spid="1345538"/>
                                        </p:tgtEl>
                                      </p:cBhvr>
                                    </p:animEffect>
                                  </p:childTnLst>
                                </p:cTn>
                              </p:par>
                            </p:childTnLst>
                          </p:cTn>
                        </p:par>
                        <p:par>
                          <p:cTn id="13" fill="hold" nodeType="afterGroup">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50179"/>
                                        </p:tgtEl>
                                        <p:attrNameLst>
                                          <p:attrName>style.visibility</p:attrName>
                                        </p:attrNameLst>
                                      </p:cBhvr>
                                      <p:to>
                                        <p:strVal val="visible"/>
                                      </p:to>
                                    </p:set>
                                    <p:anim calcmode="lin" valueType="num">
                                      <p:cBhvr additive="base">
                                        <p:cTn id="16" dur="500" fill="hold"/>
                                        <p:tgtEl>
                                          <p:spTgt spid="50179"/>
                                        </p:tgtEl>
                                        <p:attrNameLst>
                                          <p:attrName>ppt_x</p:attrName>
                                        </p:attrNameLst>
                                      </p:cBhvr>
                                      <p:tavLst>
                                        <p:tav tm="0">
                                          <p:val>
                                            <p:strVal val="#ppt_x"/>
                                          </p:val>
                                        </p:tav>
                                        <p:tav tm="100000">
                                          <p:val>
                                            <p:strVal val="#ppt_x"/>
                                          </p:val>
                                        </p:tav>
                                      </p:tavLst>
                                    </p:anim>
                                    <p:anim calcmode="lin" valueType="num">
                                      <p:cBhvr additive="base">
                                        <p:cTn id="17" dur="500" fill="hold"/>
                                        <p:tgtEl>
                                          <p:spTgt spid="50179"/>
                                        </p:tgtEl>
                                        <p:attrNameLst>
                                          <p:attrName>ppt_y</p:attrName>
                                        </p:attrNameLst>
                                      </p:cBhvr>
                                      <p:tavLst>
                                        <p:tav tm="0">
                                          <p:val>
                                            <p:strVal val="0-#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345540"/>
                                        </p:tgtEl>
                                        <p:attrNameLst>
                                          <p:attrName>style.visibility</p:attrName>
                                        </p:attrNameLst>
                                      </p:cBhvr>
                                      <p:to>
                                        <p:strVal val="visible"/>
                                      </p:to>
                                    </p:set>
                                    <p:animEffect transition="in" filter="fade">
                                      <p:cBhvr>
                                        <p:cTn id="20" dur="2000"/>
                                        <p:tgtEl>
                                          <p:spTgt spid="134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538" grpId="0" animBg="1"/>
      <p:bldP spid="50179" grpId="0" animBg="1"/>
      <p:bldP spid="1345540" grpId="0" animBg="1"/>
      <p:bldP spid="13455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9512" y="116632"/>
            <a:ext cx="8496944" cy="684213"/>
          </a:xfrm>
          <a:solidFill>
            <a:srgbClr val="CCFFFF"/>
          </a:solidFill>
        </p:spPr>
        <p:txBody>
          <a:bodyPr/>
          <a:lstStyle/>
          <a:p>
            <a:pPr eaLnBrk="1" hangingPunct="1"/>
            <a:r>
              <a:rPr lang="ja-JP" altLang="en-US" sz="3200" dirty="0" smtClean="0">
                <a:latin typeface="HGPｺﾞｼｯｸE" panose="020B0900000000000000" pitchFamily="50" charset="-128"/>
                <a:ea typeface="HGPｺﾞｼｯｸE" panose="020B0900000000000000" pitchFamily="50" charset="-128"/>
              </a:rPr>
              <a:t>①：利用者</a:t>
            </a:r>
            <a:r>
              <a:rPr lang="ja-JP" altLang="en-US" sz="3200" dirty="0">
                <a:latin typeface="HGPｺﾞｼｯｸE" panose="020B0900000000000000" pitchFamily="50" charset="-128"/>
                <a:ea typeface="HGPｺﾞｼｯｸE" panose="020B0900000000000000" pitchFamily="50" charset="-128"/>
              </a:rPr>
              <a:t>中心の</a:t>
            </a:r>
            <a:r>
              <a:rPr lang="ja-JP" altLang="en-US" sz="3200" dirty="0" smtClean="0">
                <a:latin typeface="HGPｺﾞｼｯｸE" panose="020B0900000000000000" pitchFamily="50" charset="-128"/>
                <a:ea typeface="HGPｺﾞｼｯｸE" panose="020B0900000000000000" pitchFamily="50" charset="-128"/>
              </a:rPr>
              <a:t>考え方</a:t>
            </a:r>
            <a:r>
              <a:rPr lang="ja-JP" altLang="en-US" sz="2000" dirty="0" smtClean="0">
                <a:latin typeface="HGPｺﾞｼｯｸE" panose="020B0900000000000000" pitchFamily="50" charset="-128"/>
                <a:ea typeface="HGPｺﾞｼｯｸE" panose="020B0900000000000000" pitchFamily="50" charset="-128"/>
              </a:rPr>
              <a:t>（サービス</a:t>
            </a:r>
            <a:r>
              <a:rPr lang="ja-JP" altLang="en-US" sz="2000" dirty="0">
                <a:latin typeface="HGPｺﾞｼｯｸE" panose="020B0900000000000000" pitchFamily="50" charset="-128"/>
                <a:ea typeface="HGPｺﾞｼｯｸE" panose="020B0900000000000000" pitchFamily="50" charset="-128"/>
              </a:rPr>
              <a:t>提供</a:t>
            </a:r>
            <a:r>
              <a:rPr lang="ja-JP" altLang="en-US" sz="2000" dirty="0" smtClean="0">
                <a:latin typeface="HGPｺﾞｼｯｸE" panose="020B0900000000000000" pitchFamily="50" charset="-128"/>
                <a:ea typeface="HGPｺﾞｼｯｸE" panose="020B0900000000000000" pitchFamily="50" charset="-128"/>
              </a:rPr>
              <a:t>の基本姿勢）</a:t>
            </a:r>
            <a:endParaRPr lang="ja-JP" altLang="en-US" sz="2000" dirty="0">
              <a:latin typeface="HGPｺﾞｼｯｸE" panose="020B0900000000000000" pitchFamily="50" charset="-128"/>
              <a:ea typeface="HGPｺﾞｼｯｸE" panose="020B0900000000000000" pitchFamily="50" charset="-128"/>
            </a:endParaRPr>
          </a:p>
        </p:txBody>
      </p:sp>
      <p:sp>
        <p:nvSpPr>
          <p:cNvPr id="35843" name="Rectangle 3"/>
          <p:cNvSpPr>
            <a:spLocks noGrp="1" noChangeArrowheads="1"/>
          </p:cNvSpPr>
          <p:nvPr>
            <p:ph type="body" idx="1"/>
          </p:nvPr>
        </p:nvSpPr>
        <p:spPr>
          <a:xfrm>
            <a:off x="251520" y="908284"/>
            <a:ext cx="8352928" cy="5256213"/>
          </a:xfrm>
          <a:ln>
            <a:solidFill>
              <a:schemeClr val="tx1"/>
            </a:solidFill>
          </a:ln>
        </p:spPr>
        <p:txBody>
          <a:bodyPr/>
          <a:lstStyle/>
          <a:p>
            <a:pPr eaLnBrk="1" hangingPunct="1">
              <a:buFontTx/>
              <a:buNone/>
            </a:pPr>
            <a:r>
              <a:rPr lang="en-US" altLang="ja-JP" dirty="0" smtClean="0">
                <a:latin typeface="HGPｺﾞｼｯｸE" panose="020B0900000000000000" pitchFamily="50" charset="-128"/>
                <a:ea typeface="HGPｺﾞｼｯｸE" panose="020B0900000000000000" pitchFamily="50" charset="-128"/>
              </a:rPr>
              <a:t>○</a:t>
            </a:r>
            <a:r>
              <a:rPr lang="ja-JP" altLang="en-US" dirty="0" smtClean="0">
                <a:latin typeface="HGPｺﾞｼｯｸE" panose="020B0900000000000000" pitchFamily="50" charset="-128"/>
                <a:ea typeface="HGPｺﾞｼｯｸE" panose="020B0900000000000000" pitchFamily="50" charset="-128"/>
              </a:rPr>
              <a:t>支援を必要とする人々は、種々のハンディによる困難を抱えているが、</a:t>
            </a:r>
            <a:r>
              <a:rPr lang="ja-JP" altLang="en-US" u="sng" dirty="0" smtClean="0">
                <a:latin typeface="HGPｺﾞｼｯｸE" panose="020B0900000000000000" pitchFamily="50" charset="-128"/>
                <a:ea typeface="HGPｺﾞｼｯｸE" panose="020B0900000000000000" pitchFamily="50" charset="-128"/>
              </a:rPr>
              <a:t>基本的にはそのサービスを主体的に利用し、問題解決できる能力を有している。</a:t>
            </a:r>
            <a:r>
              <a:rPr lang="en-US" altLang="ja-JP" u="sng" dirty="0" smtClean="0">
                <a:latin typeface="HGPｺﾞｼｯｸE" panose="020B0900000000000000" pitchFamily="50" charset="-128"/>
                <a:ea typeface="HGPｺﾞｼｯｸE" panose="020B0900000000000000" pitchFamily="50" charset="-128"/>
              </a:rPr>
              <a:t>(</a:t>
            </a:r>
            <a:r>
              <a:rPr lang="ja-JP" altLang="en-US" u="sng" dirty="0" smtClean="0">
                <a:latin typeface="HGPｺﾞｼｯｸE" panose="020B0900000000000000" pitchFamily="50" charset="-128"/>
                <a:ea typeface="HGPｺﾞｼｯｸE" panose="020B0900000000000000" pitchFamily="50" charset="-128"/>
              </a:rPr>
              <a:t>エンパワメントの視点）</a:t>
            </a:r>
          </a:p>
          <a:p>
            <a:pPr eaLnBrk="1" hangingPunct="1">
              <a:buFontTx/>
              <a:buNone/>
            </a:pPr>
            <a:endParaRPr lang="ja-JP" altLang="en-US" dirty="0" smtClean="0">
              <a:latin typeface="HGPｺﾞｼｯｸE" panose="020B0900000000000000" pitchFamily="50" charset="-128"/>
              <a:ea typeface="HGPｺﾞｼｯｸE" panose="020B0900000000000000" pitchFamily="50" charset="-128"/>
            </a:endParaRPr>
          </a:p>
          <a:p>
            <a:pPr eaLnBrk="1" hangingPunct="1">
              <a:buFontTx/>
              <a:buNone/>
            </a:pPr>
            <a:r>
              <a:rPr lang="ja-JP" altLang="en-US" dirty="0" smtClean="0">
                <a:latin typeface="HGPｺﾞｼｯｸE" panose="020B0900000000000000" pitchFamily="50" charset="-128"/>
                <a:ea typeface="HGPｺﾞｼｯｸE" panose="020B0900000000000000" pitchFamily="50" charset="-128"/>
              </a:rPr>
              <a:t>○福祉サービスの提供では、</a:t>
            </a:r>
            <a:r>
              <a:rPr lang="ja-JP" altLang="en-US" u="sng" dirty="0" smtClean="0">
                <a:latin typeface="HGPｺﾞｼｯｸE" panose="020B0900000000000000" pitchFamily="50" charset="-128"/>
                <a:ea typeface="HGPｺﾞｼｯｸE" panose="020B0900000000000000" pitchFamily="50" charset="-128"/>
              </a:rPr>
              <a:t>利用者に代わって課題を解決するのではなく、提供できる制度やその他の社会資源を紹介しながら、</a:t>
            </a:r>
            <a:r>
              <a:rPr lang="ja-JP" altLang="en-US" b="1" u="sng" dirty="0" smtClean="0">
                <a:latin typeface="HGPｺﾞｼｯｸE" panose="020B0900000000000000" pitchFamily="50" charset="-128"/>
                <a:ea typeface="HGPｺﾞｼｯｸE" panose="020B0900000000000000" pitchFamily="50" charset="-128"/>
              </a:rPr>
              <a:t>利用者</a:t>
            </a:r>
            <a:r>
              <a:rPr lang="ja-JP" altLang="en-US" u="sng" dirty="0" smtClean="0">
                <a:latin typeface="HGPｺﾞｼｯｸE" panose="020B0900000000000000" pitchFamily="50" charset="-128"/>
                <a:ea typeface="HGPｺﾞｼｯｸE" panose="020B0900000000000000" pitchFamily="50" charset="-128"/>
              </a:rPr>
              <a:t>がそれらを</a:t>
            </a:r>
            <a:r>
              <a:rPr lang="ja-JP" altLang="en-US" b="1" u="sng" dirty="0" smtClean="0">
                <a:latin typeface="HGPｺﾞｼｯｸE" panose="020B0900000000000000" pitchFamily="50" charset="-128"/>
                <a:ea typeface="HGPｺﾞｼｯｸE" panose="020B0900000000000000" pitchFamily="50" charset="-128"/>
              </a:rPr>
              <a:t>主体</a:t>
            </a:r>
            <a:r>
              <a:rPr lang="ja-JP" altLang="en-US" u="sng" dirty="0" smtClean="0">
                <a:latin typeface="HGPｺﾞｼｯｸE" panose="020B0900000000000000" pitchFamily="50" charset="-128"/>
                <a:ea typeface="HGPｺﾞｼｯｸE" panose="020B0900000000000000" pitchFamily="50" charset="-128"/>
              </a:rPr>
              <a:t>的に活用して課題解決に取り組めるよう支援する。</a:t>
            </a:r>
            <a:r>
              <a:rPr lang="en-US" altLang="ja-JP" u="sng" dirty="0" smtClean="0">
                <a:latin typeface="HGPｺﾞｼｯｸE" panose="020B0900000000000000" pitchFamily="50" charset="-128"/>
                <a:ea typeface="HGPｺﾞｼｯｸE" panose="020B0900000000000000" pitchFamily="50" charset="-128"/>
              </a:rPr>
              <a:t>(</a:t>
            </a:r>
            <a:r>
              <a:rPr lang="ja-JP" altLang="en-US" u="sng" dirty="0" smtClean="0">
                <a:latin typeface="HGPｺﾞｼｯｸE" panose="020B0900000000000000" pitchFamily="50" charset="-128"/>
                <a:ea typeface="HGPｺﾞｼｯｸE" panose="020B0900000000000000" pitchFamily="50" charset="-128"/>
              </a:rPr>
              <a:t>エンパワメントを実践）</a:t>
            </a:r>
          </a:p>
        </p:txBody>
      </p:sp>
      <p:sp>
        <p:nvSpPr>
          <p:cNvPr id="35844" name="AutoShape 4"/>
          <p:cNvSpPr>
            <a:spLocks noChangeArrowheads="1"/>
          </p:cNvSpPr>
          <p:nvPr/>
        </p:nvSpPr>
        <p:spPr bwMode="auto">
          <a:xfrm>
            <a:off x="3923533" y="3030984"/>
            <a:ext cx="1166818" cy="505402"/>
          </a:xfrm>
          <a:prstGeom prst="downArrow">
            <a:avLst>
              <a:gd name="adj1" fmla="val 50000"/>
              <a:gd name="adj2" fmla="val 25000"/>
            </a:avLst>
          </a:prstGeom>
          <a:solidFill>
            <a:schemeClr val="accent1"/>
          </a:solidFill>
          <a:ln w="9525" algn="ctr">
            <a:solidFill>
              <a:schemeClr val="tx1"/>
            </a:solidFill>
            <a:miter lim="800000"/>
            <a:headEnd/>
            <a:tailEnd/>
          </a:ln>
        </p:spPr>
        <p:txBody>
          <a:bodyPr wrap="none" anchor="ctr"/>
          <a:lstStyle/>
          <a:p>
            <a:endParaRPr lang="ja-JP" altLang="en-US" dirty="0">
              <a:solidFill>
                <a:srgbClr val="000000"/>
              </a:solidFill>
            </a:endParaRPr>
          </a:p>
        </p:txBody>
      </p:sp>
    </p:spTree>
    <p:extLst>
      <p:ext uri="{BB962C8B-B14F-4D97-AF65-F5344CB8AC3E}">
        <p14:creationId xmlns:p14="http://schemas.microsoft.com/office/powerpoint/2010/main" val="585012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945114" y="476672"/>
            <a:ext cx="7482754" cy="791740"/>
          </a:xfrm>
          <a:prstGeom prst="rtTriangle">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ja-JP" altLang="en-US" sz="3200" dirty="0">
              <a:solidFill>
                <a:srgbClr val="000000"/>
              </a:solidFill>
              <a:ea typeface="HGP創英角ﾎﾟｯﾌﾟ体" pitchFamily="50" charset="-128"/>
            </a:endParaRPr>
          </a:p>
        </p:txBody>
      </p:sp>
      <p:sp>
        <p:nvSpPr>
          <p:cNvPr id="36867" name="Line 3"/>
          <p:cNvSpPr>
            <a:spLocks noChangeShapeType="1"/>
          </p:cNvSpPr>
          <p:nvPr/>
        </p:nvSpPr>
        <p:spPr bwMode="auto">
          <a:xfrm flipV="1">
            <a:off x="2917908" y="2384425"/>
            <a:ext cx="2886450" cy="1081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dirty="0">
              <a:solidFill>
                <a:srgbClr val="000000"/>
              </a:solidFill>
            </a:endParaRPr>
          </a:p>
        </p:txBody>
      </p:sp>
      <p:sp>
        <p:nvSpPr>
          <p:cNvPr id="36868" name="Text Box 4"/>
          <p:cNvSpPr txBox="1">
            <a:spLocks noChangeArrowheads="1"/>
          </p:cNvSpPr>
          <p:nvPr/>
        </p:nvSpPr>
        <p:spPr bwMode="auto">
          <a:xfrm>
            <a:off x="395537" y="657230"/>
            <a:ext cx="80323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algn="ctr" eaLnBrk="1" hangingPunct="1">
              <a:spcBef>
                <a:spcPct val="50000"/>
              </a:spcBef>
            </a:pPr>
            <a:r>
              <a:rPr lang="ja-JP" altLang="en-US" dirty="0" smtClean="0">
                <a:latin typeface="HGP創英角ｺﾞｼｯｸUB" panose="020B0900000000000000" pitchFamily="50" charset="-128"/>
                <a:ea typeface="HGP創英角ｺﾞｼｯｸUB" panose="020B0900000000000000" pitchFamily="50" charset="-128"/>
              </a:rPr>
              <a:t>②：</a:t>
            </a:r>
            <a:r>
              <a:rPr lang="ja-JP" altLang="en-US" dirty="0" smtClean="0">
                <a:solidFill>
                  <a:srgbClr val="000000"/>
                </a:solidFill>
                <a:latin typeface="HGP創英角ｺﾞｼｯｸUB" panose="020B0900000000000000" pitchFamily="50" charset="-128"/>
                <a:ea typeface="HGP創英角ｺﾞｼｯｸUB" panose="020B0900000000000000" pitchFamily="50" charset="-128"/>
              </a:rPr>
              <a:t>達成</a:t>
            </a:r>
            <a:r>
              <a:rPr lang="ja-JP" altLang="en-US" dirty="0">
                <a:solidFill>
                  <a:srgbClr val="000000"/>
                </a:solidFill>
                <a:latin typeface="HGP創英角ｺﾞｼｯｸUB" panose="020B0900000000000000" pitchFamily="50" charset="-128"/>
                <a:ea typeface="HGP創英角ｺﾞｼｯｸUB" panose="020B0900000000000000" pitchFamily="50" charset="-128"/>
              </a:rPr>
              <a:t>すべき状態の</a:t>
            </a:r>
            <a:r>
              <a:rPr lang="ja-JP" altLang="en-US" dirty="0" smtClean="0">
                <a:solidFill>
                  <a:srgbClr val="000000"/>
                </a:solidFill>
                <a:latin typeface="HGP創英角ｺﾞｼｯｸUB" panose="020B0900000000000000" pitchFamily="50" charset="-128"/>
                <a:ea typeface="HGP創英角ｺﾞｼｯｸUB" panose="020B0900000000000000" pitchFamily="50" charset="-128"/>
              </a:rPr>
              <a:t>明確化</a:t>
            </a:r>
            <a:r>
              <a:rPr lang="ja-JP" altLang="en-US" sz="2000" dirty="0">
                <a:latin typeface="HGP創英角ｺﾞｼｯｸUB" panose="020B0900000000000000" pitchFamily="50" charset="-128"/>
                <a:ea typeface="HGP創英角ｺﾞｼｯｸUB" panose="020B0900000000000000" pitchFamily="50" charset="-128"/>
              </a:rPr>
              <a:t>（サービス提供の基本姿勢）</a:t>
            </a:r>
            <a:endParaRPr lang="ja-JP" altLang="en-US" sz="20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6869" name="Rectangle 5"/>
          <p:cNvSpPr>
            <a:spLocks noChangeArrowheads="1"/>
          </p:cNvSpPr>
          <p:nvPr/>
        </p:nvSpPr>
        <p:spPr bwMode="auto">
          <a:xfrm>
            <a:off x="1595655" y="3465513"/>
            <a:ext cx="1323850" cy="2336800"/>
          </a:xfrm>
          <a:prstGeom prst="rect">
            <a:avLst/>
          </a:prstGeom>
          <a:solidFill>
            <a:srgbClr val="FFFF99"/>
          </a:solidFill>
          <a:ln w="9525">
            <a:solidFill>
              <a:schemeClr val="tx1"/>
            </a:solidFill>
            <a:miter lim="800000"/>
            <a:headEnd/>
            <a:tailEnd/>
          </a:ln>
        </p:spPr>
        <p:txBody>
          <a:bodyPr wrap="none" anchor="ctr"/>
          <a:lstStyle/>
          <a:p>
            <a:endParaRPr lang="ja-JP" altLang="en-US" dirty="0">
              <a:solidFill>
                <a:srgbClr val="000000"/>
              </a:solidFill>
            </a:endParaRPr>
          </a:p>
        </p:txBody>
      </p:sp>
      <p:sp>
        <p:nvSpPr>
          <p:cNvPr id="36870" name="Rectangle 6"/>
          <p:cNvSpPr>
            <a:spLocks noChangeArrowheads="1"/>
          </p:cNvSpPr>
          <p:nvPr/>
        </p:nvSpPr>
        <p:spPr bwMode="auto">
          <a:xfrm>
            <a:off x="5837270" y="2349509"/>
            <a:ext cx="1718432" cy="3457575"/>
          </a:xfrm>
          <a:prstGeom prst="rect">
            <a:avLst/>
          </a:prstGeom>
          <a:solidFill>
            <a:srgbClr val="FFFF99"/>
          </a:solidFill>
          <a:ln w="9525">
            <a:solidFill>
              <a:schemeClr val="tx1"/>
            </a:solidFill>
            <a:miter lim="800000"/>
            <a:headEnd/>
            <a:tailEnd/>
          </a:ln>
        </p:spPr>
        <p:txBody>
          <a:bodyPr wrap="none" anchor="ctr"/>
          <a:lstStyle/>
          <a:p>
            <a:endParaRPr lang="ja-JP" altLang="en-US" dirty="0">
              <a:solidFill>
                <a:srgbClr val="000000"/>
              </a:solidFill>
            </a:endParaRPr>
          </a:p>
        </p:txBody>
      </p:sp>
      <p:sp>
        <p:nvSpPr>
          <p:cNvPr id="36871" name="Text Box 7"/>
          <p:cNvSpPr txBox="1">
            <a:spLocks noChangeArrowheads="1"/>
          </p:cNvSpPr>
          <p:nvPr/>
        </p:nvSpPr>
        <p:spPr bwMode="auto">
          <a:xfrm>
            <a:off x="1667011" y="3933825"/>
            <a:ext cx="52322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eaLnBrk="1" hangingPunct="1">
              <a:spcBef>
                <a:spcPct val="50000"/>
              </a:spcBef>
            </a:pPr>
            <a:r>
              <a:rPr lang="ja-JP" altLang="en-US" sz="2200" b="1" dirty="0">
                <a:solidFill>
                  <a:srgbClr val="000000"/>
                </a:solidFill>
                <a:latin typeface="Times New Roman" pitchFamily="18" charset="0"/>
              </a:rPr>
              <a:t>初期状態</a:t>
            </a:r>
          </a:p>
        </p:txBody>
      </p:sp>
      <p:sp>
        <p:nvSpPr>
          <p:cNvPr id="36872" name="Text Box 8"/>
          <p:cNvSpPr txBox="1">
            <a:spLocks noChangeArrowheads="1"/>
          </p:cNvSpPr>
          <p:nvPr/>
        </p:nvSpPr>
        <p:spPr bwMode="auto">
          <a:xfrm>
            <a:off x="6100994" y="2960688"/>
            <a:ext cx="55399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eaLnBrk="1" hangingPunct="1">
              <a:spcBef>
                <a:spcPct val="50000"/>
              </a:spcBef>
            </a:pPr>
            <a:r>
              <a:rPr lang="ja-JP" altLang="en-US" sz="2400" b="1" dirty="0">
                <a:solidFill>
                  <a:srgbClr val="000000"/>
                </a:solidFill>
                <a:latin typeface="Times New Roman" pitchFamily="18" charset="0"/>
              </a:rPr>
              <a:t>達成すべき状態</a:t>
            </a:r>
          </a:p>
        </p:txBody>
      </p:sp>
      <p:sp>
        <p:nvSpPr>
          <p:cNvPr id="36873" name="Line 9"/>
          <p:cNvSpPr>
            <a:spLocks noChangeShapeType="1"/>
          </p:cNvSpPr>
          <p:nvPr/>
        </p:nvSpPr>
        <p:spPr bwMode="auto">
          <a:xfrm flipH="1" flipV="1">
            <a:off x="1393930" y="2349500"/>
            <a:ext cx="61288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dirty="0">
              <a:solidFill>
                <a:srgbClr val="000000"/>
              </a:solidFill>
            </a:endParaRPr>
          </a:p>
        </p:txBody>
      </p:sp>
      <p:sp>
        <p:nvSpPr>
          <p:cNvPr id="36874" name="Text Box 10"/>
          <p:cNvSpPr txBox="1">
            <a:spLocks noChangeArrowheads="1"/>
          </p:cNvSpPr>
          <p:nvPr/>
        </p:nvSpPr>
        <p:spPr bwMode="auto">
          <a:xfrm>
            <a:off x="1038097" y="2421409"/>
            <a:ext cx="16683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eaLnBrk="1" hangingPunct="1">
              <a:spcBef>
                <a:spcPct val="50000"/>
              </a:spcBef>
            </a:pPr>
            <a:r>
              <a:rPr lang="ja-JP" altLang="en-US" sz="1800" b="1" dirty="0">
                <a:solidFill>
                  <a:srgbClr val="000000"/>
                </a:solidFill>
                <a:latin typeface="Times New Roman" pitchFamily="18" charset="0"/>
              </a:rPr>
              <a:t>どのような支援があれば達成できるかの分析</a:t>
            </a:r>
          </a:p>
        </p:txBody>
      </p:sp>
      <p:sp>
        <p:nvSpPr>
          <p:cNvPr id="36875" name="AutoShape 11"/>
          <p:cNvSpPr>
            <a:spLocks noChangeArrowheads="1"/>
          </p:cNvSpPr>
          <p:nvPr/>
        </p:nvSpPr>
        <p:spPr bwMode="auto">
          <a:xfrm rot="5400000">
            <a:off x="3676057" y="3885897"/>
            <a:ext cx="1414462" cy="1438221"/>
          </a:xfrm>
          <a:prstGeom prst="rightArrow">
            <a:avLst>
              <a:gd name="adj1" fmla="val 59417"/>
              <a:gd name="adj2" fmla="val 29042"/>
            </a:avLst>
          </a:prstGeom>
          <a:solidFill>
            <a:srgbClr val="CCECFF">
              <a:alpha val="39999"/>
            </a:srgbClr>
          </a:solidFill>
          <a:ln w="3175">
            <a:solidFill>
              <a:schemeClr val="tx1"/>
            </a:solidFill>
            <a:miter lim="800000"/>
            <a:headEnd/>
            <a:tailEnd/>
          </a:ln>
        </p:spPr>
        <p:txBody>
          <a:bodyPr wrap="none" anchor="ctr"/>
          <a:lstStyle/>
          <a:p>
            <a:endParaRPr lang="ja-JP" altLang="en-US" dirty="0">
              <a:solidFill>
                <a:srgbClr val="000000"/>
              </a:solidFill>
            </a:endParaRPr>
          </a:p>
        </p:txBody>
      </p:sp>
      <p:sp>
        <p:nvSpPr>
          <p:cNvPr id="36876" name="Line 12"/>
          <p:cNvSpPr>
            <a:spLocks noChangeShapeType="1"/>
          </p:cNvSpPr>
          <p:nvPr/>
        </p:nvSpPr>
        <p:spPr bwMode="auto">
          <a:xfrm>
            <a:off x="1399644" y="5805488"/>
            <a:ext cx="610600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solidFill>
                <a:srgbClr val="000000"/>
              </a:solidFill>
            </a:endParaRPr>
          </a:p>
        </p:txBody>
      </p:sp>
      <p:sp>
        <p:nvSpPr>
          <p:cNvPr id="36877" name="Text Box 13"/>
          <p:cNvSpPr txBox="1">
            <a:spLocks noChangeArrowheads="1"/>
          </p:cNvSpPr>
          <p:nvPr/>
        </p:nvSpPr>
        <p:spPr bwMode="auto">
          <a:xfrm>
            <a:off x="6652838" y="2924175"/>
            <a:ext cx="55399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eaLnBrk="1" hangingPunct="1">
              <a:spcBef>
                <a:spcPct val="50000"/>
              </a:spcBef>
            </a:pPr>
            <a:r>
              <a:rPr lang="ja-JP" altLang="en-US" sz="2400" b="1" dirty="0">
                <a:solidFill>
                  <a:srgbClr val="CC0066"/>
                </a:solidFill>
                <a:latin typeface="Times New Roman" pitchFamily="18" charset="0"/>
              </a:rPr>
              <a:t>（実現したい状況）</a:t>
            </a:r>
          </a:p>
        </p:txBody>
      </p:sp>
      <p:sp>
        <p:nvSpPr>
          <p:cNvPr id="36878" name="Text Box 14"/>
          <p:cNvSpPr txBox="1">
            <a:spLocks noChangeArrowheads="1"/>
          </p:cNvSpPr>
          <p:nvPr/>
        </p:nvSpPr>
        <p:spPr bwMode="auto">
          <a:xfrm>
            <a:off x="2148784" y="3752850"/>
            <a:ext cx="52322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eaLnBrk="1" hangingPunct="1">
              <a:spcBef>
                <a:spcPct val="50000"/>
              </a:spcBef>
            </a:pPr>
            <a:r>
              <a:rPr lang="ja-JP" altLang="en-US" sz="2200" b="1" dirty="0">
                <a:solidFill>
                  <a:srgbClr val="CC0066"/>
                </a:solidFill>
                <a:latin typeface="Times New Roman" pitchFamily="18" charset="0"/>
              </a:rPr>
              <a:t>（現在の状況）</a:t>
            </a:r>
          </a:p>
        </p:txBody>
      </p:sp>
      <p:sp>
        <p:nvSpPr>
          <p:cNvPr id="36879" name="Text Box 15"/>
          <p:cNvSpPr txBox="1">
            <a:spLocks noChangeArrowheads="1"/>
          </p:cNvSpPr>
          <p:nvPr/>
        </p:nvSpPr>
        <p:spPr bwMode="auto">
          <a:xfrm>
            <a:off x="3697303" y="4258551"/>
            <a:ext cx="137674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algn="ctr" eaLnBrk="1" hangingPunct="1">
              <a:spcBef>
                <a:spcPct val="50000"/>
              </a:spcBef>
            </a:pPr>
            <a:r>
              <a:rPr lang="ja-JP" altLang="en-US" sz="2000" b="1" dirty="0">
                <a:solidFill>
                  <a:srgbClr val="000000"/>
                </a:solidFill>
                <a:latin typeface="Times New Roman" pitchFamily="18" charset="0"/>
              </a:rPr>
              <a:t>反　映</a:t>
            </a:r>
          </a:p>
        </p:txBody>
      </p:sp>
      <p:sp>
        <p:nvSpPr>
          <p:cNvPr id="36880" name="Text Box 16"/>
          <p:cNvSpPr txBox="1">
            <a:spLocks noChangeArrowheads="1"/>
          </p:cNvSpPr>
          <p:nvPr/>
        </p:nvSpPr>
        <p:spPr bwMode="auto">
          <a:xfrm>
            <a:off x="3360548" y="3388635"/>
            <a:ext cx="2102319" cy="3872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74295" tIns="8890" rIns="74295" bIns="8890">
            <a:spAutoFit/>
          </a:bodyPr>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algn="ctr" eaLnBrk="1" hangingPunct="1">
              <a:spcBef>
                <a:spcPct val="50000"/>
              </a:spcBef>
            </a:pPr>
            <a:r>
              <a:rPr lang="ja-JP" altLang="en-US" sz="2400" b="1" dirty="0">
                <a:solidFill>
                  <a:srgbClr val="000000"/>
                </a:solidFill>
              </a:rPr>
              <a:t>利用者の意向</a:t>
            </a:r>
          </a:p>
        </p:txBody>
      </p:sp>
      <p:sp>
        <p:nvSpPr>
          <p:cNvPr id="36881" name="AutoShape 17"/>
          <p:cNvSpPr>
            <a:spLocks noChangeArrowheads="1"/>
          </p:cNvSpPr>
          <p:nvPr/>
        </p:nvSpPr>
        <p:spPr bwMode="auto">
          <a:xfrm>
            <a:off x="2789235" y="2385301"/>
            <a:ext cx="238750" cy="1044575"/>
          </a:xfrm>
          <a:prstGeom prst="upDownArrow">
            <a:avLst>
              <a:gd name="adj1" fmla="val 50000"/>
              <a:gd name="adj2" fmla="val 78803"/>
            </a:avLst>
          </a:prstGeom>
          <a:solidFill>
            <a:schemeClr val="accent1"/>
          </a:solidFill>
          <a:ln w="12700" algn="ctr">
            <a:solidFill>
              <a:srgbClr val="FF9900"/>
            </a:solidFill>
            <a:miter lim="800000"/>
            <a:headEnd/>
            <a:tailEnd/>
          </a:ln>
        </p:spPr>
        <p:txBody>
          <a:bodyPr wrap="none" lIns="74295" tIns="8890" rIns="74295" bIns="8890" anchor="ctr"/>
          <a:lstStyle/>
          <a:p>
            <a:endParaRPr lang="ja-JP" altLang="en-US" dirty="0">
              <a:solidFill>
                <a:srgbClr val="000000"/>
              </a:solidFill>
            </a:endParaRPr>
          </a:p>
        </p:txBody>
      </p:sp>
      <p:sp>
        <p:nvSpPr>
          <p:cNvPr id="36882" name="Rectangle 18"/>
          <p:cNvSpPr>
            <a:spLocks noChangeArrowheads="1"/>
          </p:cNvSpPr>
          <p:nvPr/>
        </p:nvSpPr>
        <p:spPr bwMode="auto">
          <a:xfrm>
            <a:off x="3016857" y="5314239"/>
            <a:ext cx="2852139" cy="39687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4295" tIns="8890" rIns="74295" bIns="8890"/>
          <a:lstStyle/>
          <a:p>
            <a:pPr algn="ctr"/>
            <a:r>
              <a:rPr lang="ja-JP" altLang="en-US" sz="2400" b="1" dirty="0">
                <a:solidFill>
                  <a:srgbClr val="000000"/>
                </a:solidFill>
              </a:rPr>
              <a:t>個別支援計画</a:t>
            </a:r>
          </a:p>
        </p:txBody>
      </p:sp>
      <p:sp>
        <p:nvSpPr>
          <p:cNvPr id="36883" name="Rectangle 19"/>
          <p:cNvSpPr>
            <a:spLocks noChangeArrowheads="1"/>
          </p:cNvSpPr>
          <p:nvPr/>
        </p:nvSpPr>
        <p:spPr bwMode="auto">
          <a:xfrm>
            <a:off x="1445047" y="5876925"/>
            <a:ext cx="1626407" cy="32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4295" tIns="8890" rIns="74295" bIns="8890">
            <a:spAutoFit/>
          </a:bodyPr>
          <a:lstStyle/>
          <a:p>
            <a:pPr algn="ctr"/>
            <a:r>
              <a:rPr lang="ja-JP" altLang="en-US" sz="2000" b="1" dirty="0">
                <a:solidFill>
                  <a:srgbClr val="000000"/>
                </a:solidFill>
              </a:rPr>
              <a:t>サービス開始</a:t>
            </a:r>
          </a:p>
        </p:txBody>
      </p:sp>
      <p:sp>
        <p:nvSpPr>
          <p:cNvPr id="36884" name="Rectangle 20"/>
          <p:cNvSpPr>
            <a:spLocks noChangeArrowheads="1"/>
          </p:cNvSpPr>
          <p:nvPr/>
        </p:nvSpPr>
        <p:spPr bwMode="auto">
          <a:xfrm>
            <a:off x="5875449" y="5876925"/>
            <a:ext cx="1626407" cy="32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4295" tIns="8890" rIns="74295" bIns="8890">
            <a:spAutoFit/>
          </a:bodyPr>
          <a:lstStyle/>
          <a:p>
            <a:pPr algn="ctr"/>
            <a:r>
              <a:rPr lang="ja-JP" altLang="en-US" sz="2000" b="1" dirty="0">
                <a:solidFill>
                  <a:srgbClr val="000000"/>
                </a:solidFill>
              </a:rPr>
              <a:t>サービス終了</a:t>
            </a:r>
          </a:p>
        </p:txBody>
      </p:sp>
      <p:sp>
        <p:nvSpPr>
          <p:cNvPr id="36885" name="Rectangle 21"/>
          <p:cNvSpPr>
            <a:spLocks noChangeArrowheads="1"/>
          </p:cNvSpPr>
          <p:nvPr/>
        </p:nvSpPr>
        <p:spPr bwMode="auto">
          <a:xfrm>
            <a:off x="3475136" y="5876925"/>
            <a:ext cx="1626407" cy="32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4295" tIns="8890" rIns="74295" bIns="8890">
            <a:spAutoFit/>
          </a:bodyPr>
          <a:lstStyle/>
          <a:p>
            <a:pPr algn="ctr"/>
            <a:r>
              <a:rPr lang="ja-JP" altLang="en-US" sz="2000" b="1" dirty="0">
                <a:solidFill>
                  <a:srgbClr val="000000"/>
                </a:solidFill>
              </a:rPr>
              <a:t>サービス提供</a:t>
            </a:r>
          </a:p>
        </p:txBody>
      </p:sp>
      <p:sp>
        <p:nvSpPr>
          <p:cNvPr id="36886" name="Text Box 22"/>
          <p:cNvSpPr txBox="1">
            <a:spLocks noChangeArrowheads="1"/>
          </p:cNvSpPr>
          <p:nvPr/>
        </p:nvSpPr>
        <p:spPr bwMode="auto">
          <a:xfrm>
            <a:off x="940705" y="1484313"/>
            <a:ext cx="6970942" cy="707886"/>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eaLnBrk="1" hangingPunct="1"/>
            <a:r>
              <a:rPr lang="ja-JP" altLang="en-US" sz="2000" dirty="0">
                <a:solidFill>
                  <a:srgbClr val="000000"/>
                </a:solidFill>
                <a:ea typeface="HGP創英角ﾎﾟｯﾌﾟ体" pitchFamily="50" charset="-128"/>
              </a:rPr>
              <a:t>サービス管理責任者の役割・・・ニーズに基づいて利用者の望みを実現</a:t>
            </a:r>
          </a:p>
        </p:txBody>
      </p:sp>
    </p:spTree>
    <p:extLst>
      <p:ext uri="{BB962C8B-B14F-4D97-AF65-F5344CB8AC3E}">
        <p14:creationId xmlns:p14="http://schemas.microsoft.com/office/powerpoint/2010/main" val="2787391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395608" y="692156"/>
            <a:ext cx="8352927" cy="5905196"/>
          </a:xfrm>
          <a:ln>
            <a:solidFill>
              <a:schemeClr val="tx1"/>
            </a:solidFill>
          </a:ln>
        </p:spPr>
        <p:txBody>
          <a:bodyPr wrap="square">
            <a:spAutoFit/>
          </a:bodyPr>
          <a:lstStyle/>
          <a:p>
            <a:pPr eaLnBrk="1" hangingPunct="1">
              <a:lnSpc>
                <a:spcPct val="80000"/>
              </a:lnSpc>
              <a:buFontTx/>
              <a:buNone/>
            </a:pPr>
            <a:r>
              <a:rPr lang="ja-JP" altLang="en-US" sz="2800" dirty="0">
                <a:latin typeface="HGPｺﾞｼｯｸE" panose="020B0900000000000000" pitchFamily="50" charset="-128"/>
                <a:ea typeface="HGPｺﾞｼｯｸE" panose="020B0900000000000000" pitchFamily="50" charset="-128"/>
              </a:rPr>
              <a:t>１．</a:t>
            </a:r>
            <a:r>
              <a:rPr lang="ja-JP" altLang="en-US" sz="2800" dirty="0">
                <a:solidFill>
                  <a:srgbClr val="0066FF"/>
                </a:solidFill>
                <a:latin typeface="HGPｺﾞｼｯｸE" panose="020B0900000000000000" pitchFamily="50" charset="-128"/>
                <a:ea typeface="HGPｺﾞｼｯｸE" panose="020B0900000000000000" pitchFamily="50" charset="-128"/>
              </a:rPr>
              <a:t>個別性・多様性</a:t>
            </a:r>
            <a:r>
              <a:rPr lang="ja-JP" altLang="en-US" sz="2800" dirty="0">
                <a:latin typeface="HGPｺﾞｼｯｸE" panose="020B0900000000000000" pitchFamily="50" charset="-128"/>
                <a:ea typeface="HGPｺﾞｼｯｸE" panose="020B0900000000000000" pitchFamily="50" charset="-128"/>
              </a:rPr>
              <a:t>がある</a:t>
            </a:r>
          </a:p>
          <a:p>
            <a:pPr eaLnBrk="1" hangingPunct="1">
              <a:lnSpc>
                <a:spcPct val="80000"/>
              </a:lnSpc>
              <a:buFontTx/>
              <a:buNone/>
            </a:pPr>
            <a:r>
              <a:rPr lang="ja-JP" altLang="en-US" sz="2800" dirty="0">
                <a:latin typeface="HGPｺﾞｼｯｸE" panose="020B0900000000000000" pitchFamily="50" charset="-128"/>
                <a:ea typeface="HGPｺﾞｼｯｸE" panose="020B0900000000000000" pitchFamily="50" charset="-128"/>
              </a:rPr>
              <a:t>　・障害者一人ひとりの考え方や価値観、障害の内容や程度、年齢、家族介護の状況等の違いから利用者のニーズには個別性があり、多くの要因によって影響を受けている点で多様性がある。</a:t>
            </a:r>
          </a:p>
          <a:p>
            <a:pPr eaLnBrk="1" hangingPunct="1">
              <a:lnSpc>
                <a:spcPct val="80000"/>
              </a:lnSpc>
              <a:buFontTx/>
              <a:buNone/>
            </a:pPr>
            <a:endParaRPr lang="ja-JP" altLang="en-US" sz="2800" dirty="0">
              <a:latin typeface="HGPｺﾞｼｯｸE" panose="020B0900000000000000" pitchFamily="50" charset="-128"/>
              <a:ea typeface="HGPｺﾞｼｯｸE" panose="020B0900000000000000" pitchFamily="50" charset="-128"/>
            </a:endParaRPr>
          </a:p>
          <a:p>
            <a:pPr eaLnBrk="1" hangingPunct="1">
              <a:lnSpc>
                <a:spcPct val="80000"/>
              </a:lnSpc>
              <a:buFontTx/>
              <a:buNone/>
            </a:pPr>
            <a:r>
              <a:rPr lang="ja-JP" altLang="en-US" sz="2800" dirty="0">
                <a:latin typeface="HGPｺﾞｼｯｸE" panose="020B0900000000000000" pitchFamily="50" charset="-128"/>
                <a:ea typeface="HGPｺﾞｼｯｸE" panose="020B0900000000000000" pitchFamily="50" charset="-128"/>
              </a:rPr>
              <a:t>２．</a:t>
            </a:r>
            <a:r>
              <a:rPr lang="ja-JP" altLang="en-US" sz="2800" dirty="0">
                <a:solidFill>
                  <a:srgbClr val="0066FF"/>
                </a:solidFill>
                <a:latin typeface="HGPｺﾞｼｯｸE" panose="020B0900000000000000" pitchFamily="50" charset="-128"/>
                <a:ea typeface="HGPｺﾞｼｯｸE" panose="020B0900000000000000" pitchFamily="50" charset="-128"/>
              </a:rPr>
              <a:t>幅</a:t>
            </a:r>
            <a:r>
              <a:rPr lang="ja-JP" altLang="en-US" sz="2800" dirty="0">
                <a:latin typeface="HGPｺﾞｼｯｸE" panose="020B0900000000000000" pitchFamily="50" charset="-128"/>
                <a:ea typeface="HGPｺﾞｼｯｸE" panose="020B0900000000000000" pitchFamily="50" charset="-128"/>
              </a:rPr>
              <a:t>がある</a:t>
            </a:r>
          </a:p>
          <a:p>
            <a:pPr eaLnBrk="1" hangingPunct="1">
              <a:lnSpc>
                <a:spcPct val="80000"/>
              </a:lnSpc>
              <a:buFontTx/>
              <a:buNone/>
            </a:pPr>
            <a:r>
              <a:rPr lang="ja-JP" altLang="en-US" sz="2800" dirty="0">
                <a:latin typeface="HGPｺﾞｼｯｸE" panose="020B0900000000000000" pitchFamily="50" charset="-128"/>
                <a:ea typeface="HGPｺﾞｼｯｸE" panose="020B0900000000000000" pitchFamily="50" charset="-128"/>
              </a:rPr>
              <a:t>　・在宅等での生活を支援する視点と共に、利用者の地域における社会参加や自己実現、成長発達を支える視点も必要である。</a:t>
            </a:r>
          </a:p>
          <a:p>
            <a:pPr eaLnBrk="1" hangingPunct="1">
              <a:lnSpc>
                <a:spcPct val="80000"/>
              </a:lnSpc>
              <a:buFontTx/>
              <a:buNone/>
            </a:pPr>
            <a:endParaRPr lang="ja-JP" altLang="en-US" sz="2800" dirty="0">
              <a:latin typeface="HGPｺﾞｼｯｸE" panose="020B0900000000000000" pitchFamily="50" charset="-128"/>
              <a:ea typeface="HGPｺﾞｼｯｸE" panose="020B0900000000000000" pitchFamily="50" charset="-128"/>
            </a:endParaRPr>
          </a:p>
          <a:p>
            <a:pPr eaLnBrk="1" hangingPunct="1">
              <a:lnSpc>
                <a:spcPct val="80000"/>
              </a:lnSpc>
              <a:buFontTx/>
              <a:buNone/>
            </a:pPr>
            <a:r>
              <a:rPr lang="ja-JP" altLang="en-US" sz="2800" dirty="0">
                <a:latin typeface="HGPｺﾞｼｯｸE" panose="020B0900000000000000" pitchFamily="50" charset="-128"/>
                <a:ea typeface="HGPｺﾞｼｯｸE" panose="020B0900000000000000" pitchFamily="50" charset="-128"/>
              </a:rPr>
              <a:t>３．</a:t>
            </a:r>
            <a:r>
              <a:rPr lang="ja-JP" altLang="en-US" sz="2800" dirty="0">
                <a:solidFill>
                  <a:srgbClr val="0066FF"/>
                </a:solidFill>
                <a:latin typeface="HGPｺﾞｼｯｸE" panose="020B0900000000000000" pitchFamily="50" charset="-128"/>
                <a:ea typeface="HGPｺﾞｼｯｸE" panose="020B0900000000000000" pitchFamily="50" charset="-128"/>
              </a:rPr>
              <a:t>変化</a:t>
            </a:r>
            <a:r>
              <a:rPr lang="ja-JP" altLang="en-US" sz="2800" dirty="0">
                <a:latin typeface="HGPｺﾞｼｯｸE" panose="020B0900000000000000" pitchFamily="50" charset="-128"/>
                <a:ea typeface="HGPｺﾞｼｯｸE" panose="020B0900000000000000" pitchFamily="50" charset="-128"/>
              </a:rPr>
              <a:t>し</a:t>
            </a:r>
            <a:r>
              <a:rPr lang="ja-JP" altLang="en-US" sz="2800" dirty="0">
                <a:solidFill>
                  <a:srgbClr val="0066FF"/>
                </a:solidFill>
                <a:latin typeface="HGPｺﾞｼｯｸE" panose="020B0900000000000000" pitchFamily="50" charset="-128"/>
                <a:ea typeface="HGPｺﾞｼｯｸE" panose="020B0900000000000000" pitchFamily="50" charset="-128"/>
              </a:rPr>
              <a:t>発展</a:t>
            </a:r>
            <a:r>
              <a:rPr lang="ja-JP" altLang="en-US" sz="2800" dirty="0">
                <a:latin typeface="HGPｺﾞｼｯｸE" panose="020B0900000000000000" pitchFamily="50" charset="-128"/>
                <a:ea typeface="HGPｺﾞｼｯｸE" panose="020B0900000000000000" pitchFamily="50" charset="-128"/>
              </a:rPr>
              <a:t>する</a:t>
            </a:r>
          </a:p>
          <a:p>
            <a:pPr eaLnBrk="1" hangingPunct="1">
              <a:lnSpc>
                <a:spcPct val="80000"/>
              </a:lnSpc>
              <a:buFontTx/>
              <a:buNone/>
            </a:pPr>
            <a:r>
              <a:rPr lang="ja-JP" altLang="en-US" sz="2800" dirty="0">
                <a:latin typeface="HGPｺﾞｼｯｸE" panose="020B0900000000000000" pitchFamily="50" charset="-128"/>
                <a:ea typeface="HGPｺﾞｼｯｸE" panose="020B0900000000000000" pitchFamily="50" charset="-128"/>
              </a:rPr>
              <a:t>　・ニーズは固定的なものではなく、利用者の状態の変化や成長発達等、多様な要因の影響を受けつつ、継続的に変化し発展する。</a:t>
            </a:r>
          </a:p>
        </p:txBody>
      </p:sp>
      <p:sp>
        <p:nvSpPr>
          <p:cNvPr id="37891" name="Text Box 4"/>
          <p:cNvSpPr txBox="1">
            <a:spLocks noChangeArrowheads="1"/>
          </p:cNvSpPr>
          <p:nvPr/>
        </p:nvSpPr>
        <p:spPr bwMode="auto">
          <a:xfrm>
            <a:off x="147960" y="6"/>
            <a:ext cx="8784976" cy="519113"/>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algn="ctr" eaLnBrk="1" hangingPunct="1"/>
            <a:r>
              <a:rPr lang="ja-JP" altLang="en-US" dirty="0" smtClean="0">
                <a:latin typeface="HGPｺﾞｼｯｸE" panose="020B0900000000000000" pitchFamily="50" charset="-128"/>
                <a:ea typeface="HGPｺﾞｼｯｸE" panose="020B0900000000000000" pitchFamily="50" charset="-128"/>
              </a:rPr>
              <a:t>③</a:t>
            </a:r>
            <a:r>
              <a:rPr lang="ja-JP" altLang="en-US" dirty="0" smtClean="0">
                <a:solidFill>
                  <a:srgbClr val="000000"/>
                </a:solidFill>
                <a:latin typeface="HGPｺﾞｼｯｸE" panose="020B0900000000000000" pitchFamily="50" charset="-128"/>
                <a:ea typeface="HGPｺﾞｼｯｸE" panose="020B0900000000000000" pitchFamily="50" charset="-128"/>
              </a:rPr>
              <a:t>利用者</a:t>
            </a:r>
            <a:r>
              <a:rPr lang="ja-JP" altLang="en-US" dirty="0">
                <a:solidFill>
                  <a:srgbClr val="000000"/>
                </a:solidFill>
                <a:latin typeface="HGPｺﾞｼｯｸE" panose="020B0900000000000000" pitchFamily="50" charset="-128"/>
                <a:ea typeface="HGPｺﾞｼｯｸE" panose="020B0900000000000000" pitchFamily="50" charset="-128"/>
              </a:rPr>
              <a:t>のニーズについての</a:t>
            </a:r>
            <a:r>
              <a:rPr lang="ja-JP" altLang="en-US" dirty="0" smtClean="0">
                <a:solidFill>
                  <a:srgbClr val="000000"/>
                </a:solidFill>
                <a:latin typeface="HGPｺﾞｼｯｸE" panose="020B0900000000000000" pitchFamily="50" charset="-128"/>
                <a:ea typeface="HGPｺﾞｼｯｸE" panose="020B0900000000000000" pitchFamily="50" charset="-128"/>
              </a:rPr>
              <a:t>理解</a:t>
            </a:r>
            <a:r>
              <a:rPr lang="ja-JP" altLang="en-US" sz="2000" dirty="0">
                <a:latin typeface="HGP創英角ｺﾞｼｯｸUB" panose="020B0900000000000000" pitchFamily="50" charset="-128"/>
                <a:ea typeface="HGP創英角ｺﾞｼｯｸUB" panose="020B0900000000000000" pitchFamily="50" charset="-128"/>
              </a:rPr>
              <a:t>（サービス提供の基本姿勢</a:t>
            </a:r>
            <a:r>
              <a:rPr lang="ja-JP" altLang="en-US" sz="2000" dirty="0" smtClean="0">
                <a:latin typeface="HGP創英角ｺﾞｼｯｸUB" panose="020B0900000000000000" pitchFamily="50" charset="-128"/>
                <a:ea typeface="HGP創英角ｺﾞｼｯｸUB" panose="020B0900000000000000" pitchFamily="50" charset="-128"/>
              </a:rPr>
              <a:t>）</a:t>
            </a:r>
            <a:endParaRPr lang="ja-JP" altLang="en-US" sz="2000" dirty="0">
              <a:solidFill>
                <a:srgbClr val="00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618092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16632"/>
            <a:ext cx="8820472" cy="647700"/>
          </a:xfrm>
          <a:solidFill>
            <a:srgbClr val="CCFFFF"/>
          </a:solidFill>
          <a:extLst>
            <a:ext uri="{91240B29-F687-4F45-9708-019B960494DF}">
              <a14:hiddenLine xmlns:a14="http://schemas.microsoft.com/office/drawing/2010/main" w="9525" cap="flat" algn="ctr">
                <a:solidFill>
                  <a:srgbClr val="000000"/>
                </a:solidFill>
                <a:miter lim="800000"/>
                <a:headEnd/>
                <a:tailEnd/>
              </a14:hiddenLine>
            </a:ext>
          </a:extLst>
        </p:spPr>
        <p:txBody>
          <a:bodyPr/>
          <a:lstStyle/>
          <a:p>
            <a:pPr eaLnBrk="1" hangingPunct="1"/>
            <a:r>
              <a:rPr lang="ja-JP" altLang="en-US" sz="2400" dirty="0" smtClean="0">
                <a:latin typeface="HGPｺﾞｼｯｸE" panose="020B0900000000000000" pitchFamily="50" charset="-128"/>
                <a:ea typeface="HGPｺﾞｼｯｸE" panose="020B0900000000000000" pitchFamily="50" charset="-128"/>
              </a:rPr>
              <a:t>④事業所</a:t>
            </a:r>
            <a:r>
              <a:rPr lang="ja-JP" altLang="en-US" sz="2400" dirty="0">
                <a:latin typeface="HGPｺﾞｼｯｸE" panose="020B0900000000000000" pitchFamily="50" charset="-128"/>
                <a:ea typeface="HGPｺﾞｼｯｸE" panose="020B0900000000000000" pitchFamily="50" charset="-128"/>
              </a:rPr>
              <a:t>で提供するサービスの</a:t>
            </a:r>
            <a:r>
              <a:rPr lang="ja-JP" altLang="en-US" sz="2400" dirty="0" smtClean="0">
                <a:latin typeface="HGPｺﾞｼｯｸE" panose="020B0900000000000000" pitchFamily="50" charset="-128"/>
                <a:ea typeface="HGPｺﾞｼｯｸE" panose="020B0900000000000000" pitchFamily="50" charset="-128"/>
              </a:rPr>
              <a:t>理解</a:t>
            </a:r>
            <a:r>
              <a:rPr lang="ja-JP" altLang="en-US" sz="2000" dirty="0">
                <a:latin typeface="HGP創英角ｺﾞｼｯｸUB" panose="020B0900000000000000" pitchFamily="50" charset="-128"/>
                <a:ea typeface="HGP創英角ｺﾞｼｯｸUB" panose="020B0900000000000000" pitchFamily="50" charset="-128"/>
              </a:rPr>
              <a:t>（サービス提供の基本姿勢</a:t>
            </a:r>
            <a:r>
              <a:rPr lang="ja-JP" altLang="en-US" sz="2000" dirty="0" smtClean="0">
                <a:latin typeface="HGP創英角ｺﾞｼｯｸUB" panose="020B0900000000000000" pitchFamily="50" charset="-128"/>
                <a:ea typeface="HGP創英角ｺﾞｼｯｸUB" panose="020B0900000000000000" pitchFamily="50" charset="-128"/>
              </a:rPr>
              <a:t>）</a:t>
            </a:r>
            <a:endParaRPr lang="ja-JP" altLang="en-US" sz="2400" dirty="0">
              <a:latin typeface="HGPｺﾞｼｯｸE" panose="020B0900000000000000" pitchFamily="50" charset="-128"/>
              <a:ea typeface="HGPｺﾞｼｯｸE" panose="020B0900000000000000" pitchFamily="50" charset="-128"/>
            </a:endParaRPr>
          </a:p>
        </p:txBody>
      </p:sp>
      <p:sp>
        <p:nvSpPr>
          <p:cNvPr id="38915" name="Rectangle 3"/>
          <p:cNvSpPr>
            <a:spLocks noGrp="1" noChangeArrowheads="1"/>
          </p:cNvSpPr>
          <p:nvPr>
            <p:ph type="body" idx="1"/>
          </p:nvPr>
        </p:nvSpPr>
        <p:spPr>
          <a:xfrm>
            <a:off x="179512" y="981075"/>
            <a:ext cx="8712968" cy="5410712"/>
          </a:xfrm>
          <a:ln>
            <a:solidFill>
              <a:schemeClr val="tx1"/>
            </a:solidFill>
          </a:ln>
        </p:spPr>
        <p:txBody>
          <a:bodyPr wrap="square">
            <a:spAutoFit/>
          </a:bodyPr>
          <a:lstStyle/>
          <a:p>
            <a:pPr eaLnBrk="1" hangingPunct="1">
              <a:lnSpc>
                <a:spcPct val="80000"/>
              </a:lnSpc>
              <a:buFontTx/>
              <a:buNone/>
            </a:pPr>
            <a:r>
              <a:rPr lang="ja-JP" altLang="en-US" sz="2400" dirty="0">
                <a:latin typeface="HGPｺﾞｼｯｸE" panose="020B0900000000000000" pitchFamily="50" charset="-128"/>
                <a:ea typeface="HGPｺﾞｼｯｸE" panose="020B0900000000000000" pitchFamily="50" charset="-128"/>
              </a:rPr>
              <a:t>＜サービスの特徴＞</a:t>
            </a:r>
          </a:p>
          <a:p>
            <a:pPr eaLnBrk="1" hangingPunct="1">
              <a:lnSpc>
                <a:spcPct val="80000"/>
              </a:lnSpc>
              <a:buFontTx/>
              <a:buNone/>
            </a:pPr>
            <a:r>
              <a:rPr lang="ja-JP" altLang="en-US" sz="2400" dirty="0">
                <a:latin typeface="HGPｺﾞｼｯｸE" panose="020B0900000000000000" pitchFamily="50" charset="-128"/>
                <a:ea typeface="HGPｺﾞｼｯｸE" panose="020B0900000000000000" pitchFamily="50" charset="-128"/>
              </a:rPr>
              <a:t>１．</a:t>
            </a:r>
            <a:r>
              <a:rPr lang="ja-JP" altLang="en-US" sz="2400" dirty="0">
                <a:solidFill>
                  <a:srgbClr val="0066FF"/>
                </a:solidFill>
                <a:latin typeface="HGPｺﾞｼｯｸE" panose="020B0900000000000000" pitchFamily="50" charset="-128"/>
                <a:ea typeface="HGPｺﾞｼｯｸE" panose="020B0900000000000000" pitchFamily="50" charset="-128"/>
              </a:rPr>
              <a:t>社会的支援策の一環</a:t>
            </a:r>
            <a:r>
              <a:rPr lang="ja-JP" altLang="en-US" sz="2400" dirty="0">
                <a:latin typeface="HGPｺﾞｼｯｸE" panose="020B0900000000000000" pitchFamily="50" charset="-128"/>
                <a:ea typeface="HGPｺﾞｼｯｸE" panose="020B0900000000000000" pitchFamily="50" charset="-128"/>
              </a:rPr>
              <a:t>である</a:t>
            </a:r>
          </a:p>
          <a:p>
            <a:pPr eaLnBrk="1" hangingPunct="1">
              <a:lnSpc>
                <a:spcPct val="80000"/>
              </a:lnSpc>
              <a:buFontTx/>
              <a:buNone/>
            </a:pPr>
            <a:r>
              <a:rPr lang="ja-JP" altLang="en-US" sz="2400" dirty="0">
                <a:latin typeface="HGPｺﾞｼｯｸE" panose="020B0900000000000000" pitchFamily="50" charset="-128"/>
                <a:ea typeface="HGPｺﾞｼｯｸE" panose="020B0900000000000000" pitchFamily="50" charset="-128"/>
              </a:rPr>
              <a:t>　・利用者のニーズに対応するため、</a:t>
            </a:r>
            <a:r>
              <a:rPr lang="ja-JP" altLang="en-US" sz="2400" dirty="0">
                <a:solidFill>
                  <a:srgbClr val="0066FF"/>
                </a:solidFill>
                <a:latin typeface="HGPｺﾞｼｯｸE" panose="020B0900000000000000" pitchFamily="50" charset="-128"/>
                <a:ea typeface="HGPｺﾞｼｯｸE" panose="020B0900000000000000" pitchFamily="50" charset="-128"/>
              </a:rPr>
              <a:t>支援目標を設定</a:t>
            </a:r>
            <a:r>
              <a:rPr lang="ja-JP" altLang="en-US" sz="2400" dirty="0">
                <a:latin typeface="HGPｺﾞｼｯｸE" panose="020B0900000000000000" pitchFamily="50" charset="-128"/>
                <a:ea typeface="HGPｺﾞｼｯｸE" panose="020B0900000000000000" pitchFamily="50" charset="-128"/>
              </a:rPr>
              <a:t>し、</a:t>
            </a:r>
            <a:r>
              <a:rPr lang="ja-JP" altLang="en-US" sz="2400" dirty="0">
                <a:solidFill>
                  <a:srgbClr val="0066FF"/>
                </a:solidFill>
                <a:latin typeface="HGPｺﾞｼｯｸE" panose="020B0900000000000000" pitchFamily="50" charset="-128"/>
                <a:ea typeface="HGPｺﾞｼｯｸE" panose="020B0900000000000000" pitchFamily="50" charset="-128"/>
              </a:rPr>
              <a:t>支援計画を策定</a:t>
            </a:r>
            <a:r>
              <a:rPr lang="ja-JP" altLang="en-US" sz="2400" dirty="0">
                <a:latin typeface="HGPｺﾞｼｯｸE" panose="020B0900000000000000" pitchFamily="50" charset="-128"/>
                <a:ea typeface="HGPｺﾞｼｯｸE" panose="020B0900000000000000" pitchFamily="50" charset="-128"/>
              </a:rPr>
              <a:t>した上で、</a:t>
            </a:r>
            <a:r>
              <a:rPr lang="ja-JP" altLang="en-US" sz="2400" dirty="0">
                <a:solidFill>
                  <a:srgbClr val="0066FF"/>
                </a:solidFill>
                <a:latin typeface="HGPｺﾞｼｯｸE" panose="020B0900000000000000" pitchFamily="50" charset="-128"/>
                <a:ea typeface="HGPｺﾞｼｯｸE" panose="020B0900000000000000" pitchFamily="50" charset="-128"/>
              </a:rPr>
              <a:t>チームにより支援</a:t>
            </a:r>
            <a:r>
              <a:rPr lang="ja-JP" altLang="en-US" sz="2400" dirty="0">
                <a:latin typeface="HGPｺﾞｼｯｸE" panose="020B0900000000000000" pitchFamily="50" charset="-128"/>
                <a:ea typeface="HGPｺﾞｼｯｸE" panose="020B0900000000000000" pitchFamily="50" charset="-128"/>
              </a:rPr>
              <a:t>に取り組む。</a:t>
            </a:r>
          </a:p>
          <a:p>
            <a:pPr eaLnBrk="1" hangingPunct="1">
              <a:lnSpc>
                <a:spcPct val="80000"/>
              </a:lnSpc>
              <a:buFontTx/>
              <a:buNone/>
            </a:pPr>
            <a:r>
              <a:rPr lang="ja-JP" altLang="en-US" sz="2400" dirty="0">
                <a:latin typeface="HGPｺﾞｼｯｸE" panose="020B0900000000000000" pitchFamily="50" charset="-128"/>
                <a:ea typeface="HGPｺﾞｼｯｸE" panose="020B0900000000000000" pitchFamily="50" charset="-128"/>
              </a:rPr>
              <a:t>　　そして</a:t>
            </a:r>
            <a:r>
              <a:rPr lang="ja-JP" altLang="en-US" sz="2400" dirty="0">
                <a:solidFill>
                  <a:srgbClr val="0066FF"/>
                </a:solidFill>
                <a:latin typeface="HGPｺﾞｼｯｸE" panose="020B0900000000000000" pitchFamily="50" charset="-128"/>
                <a:ea typeface="HGPｺﾞｼｯｸE" panose="020B0900000000000000" pitchFamily="50" charset="-128"/>
              </a:rPr>
              <a:t>ＰＤＣＡ</a:t>
            </a:r>
            <a:r>
              <a:rPr lang="ja-JP" altLang="en-US" sz="2400" dirty="0">
                <a:latin typeface="HGPｺﾞｼｯｸE" panose="020B0900000000000000" pitchFamily="50" charset="-128"/>
                <a:ea typeface="HGPｺﾞｼｯｸE" panose="020B0900000000000000" pitchFamily="50" charset="-128"/>
              </a:rPr>
              <a:t>（</a:t>
            </a:r>
            <a:r>
              <a:rPr lang="en-US" altLang="ja-JP" sz="2400" dirty="0">
                <a:latin typeface="HGPｺﾞｼｯｸE" panose="020B0900000000000000" pitchFamily="50" charset="-128"/>
                <a:ea typeface="HGPｺﾞｼｯｸE" panose="020B0900000000000000" pitchFamily="50" charset="-128"/>
              </a:rPr>
              <a:t>Plan</a:t>
            </a:r>
            <a:r>
              <a:rPr lang="ja-JP" altLang="en-US" sz="2400" dirty="0">
                <a:latin typeface="HGPｺﾞｼｯｸE" panose="020B0900000000000000" pitchFamily="50" charset="-128"/>
                <a:ea typeface="HGPｺﾞｼｯｸE" panose="020B0900000000000000" pitchFamily="50" charset="-128"/>
              </a:rPr>
              <a:t>･</a:t>
            </a:r>
            <a:r>
              <a:rPr lang="en-US" altLang="ja-JP" sz="2400" dirty="0">
                <a:latin typeface="HGPｺﾞｼｯｸE" panose="020B0900000000000000" pitchFamily="50" charset="-128"/>
                <a:ea typeface="HGPｺﾞｼｯｸE" panose="020B0900000000000000" pitchFamily="50" charset="-128"/>
              </a:rPr>
              <a:t>Do</a:t>
            </a:r>
            <a:r>
              <a:rPr lang="ja-JP" altLang="en-US" sz="2400" dirty="0">
                <a:latin typeface="HGPｺﾞｼｯｸE" panose="020B0900000000000000" pitchFamily="50" charset="-128"/>
                <a:ea typeface="HGPｺﾞｼｯｸE" panose="020B0900000000000000" pitchFamily="50" charset="-128"/>
              </a:rPr>
              <a:t>･</a:t>
            </a:r>
            <a:r>
              <a:rPr lang="en-US" altLang="ja-JP" sz="2400" dirty="0">
                <a:latin typeface="HGPｺﾞｼｯｸE" panose="020B0900000000000000" pitchFamily="50" charset="-128"/>
                <a:ea typeface="HGPｺﾞｼｯｸE" panose="020B0900000000000000" pitchFamily="50" charset="-128"/>
              </a:rPr>
              <a:t>Check</a:t>
            </a:r>
            <a:r>
              <a:rPr lang="ja-JP" altLang="en-US" sz="2400" dirty="0">
                <a:latin typeface="HGPｺﾞｼｯｸE" panose="020B0900000000000000" pitchFamily="50" charset="-128"/>
                <a:ea typeface="HGPｺﾞｼｯｸE" panose="020B0900000000000000" pitchFamily="50" charset="-128"/>
              </a:rPr>
              <a:t>･</a:t>
            </a:r>
            <a:r>
              <a:rPr lang="en-US" altLang="ja-JP" sz="2400" dirty="0">
                <a:latin typeface="HGPｺﾞｼｯｸE" panose="020B0900000000000000" pitchFamily="50" charset="-128"/>
                <a:ea typeface="HGPｺﾞｼｯｸE" panose="020B0900000000000000" pitchFamily="50" charset="-128"/>
              </a:rPr>
              <a:t>Action</a:t>
            </a:r>
            <a:r>
              <a:rPr lang="ja-JP" altLang="en-US" sz="2400" dirty="0">
                <a:latin typeface="HGPｺﾞｼｯｸE" panose="020B0900000000000000" pitchFamily="50" charset="-128"/>
                <a:ea typeface="HGPｺﾞｼｯｸE" panose="020B0900000000000000" pitchFamily="50" charset="-128"/>
              </a:rPr>
              <a:t>）のプロセスに基づき提供される社会的支援策の一環である。</a:t>
            </a:r>
          </a:p>
          <a:p>
            <a:pPr eaLnBrk="1" hangingPunct="1">
              <a:lnSpc>
                <a:spcPct val="80000"/>
              </a:lnSpc>
              <a:buFontTx/>
              <a:buNone/>
            </a:pPr>
            <a:r>
              <a:rPr lang="ja-JP" altLang="en-US" sz="2400" dirty="0" smtClean="0">
                <a:latin typeface="HGPｺﾞｼｯｸE" panose="020B0900000000000000" pitchFamily="50" charset="-128"/>
                <a:ea typeface="HGPｺﾞｼｯｸE" panose="020B0900000000000000" pitchFamily="50" charset="-128"/>
              </a:rPr>
              <a:t>２</a:t>
            </a:r>
            <a:r>
              <a:rPr lang="ja-JP" altLang="en-US" sz="2400" dirty="0">
                <a:latin typeface="HGPｺﾞｼｯｸE" panose="020B0900000000000000" pitchFamily="50" charset="-128"/>
                <a:ea typeface="HGPｺﾞｼｯｸE" panose="020B0900000000000000" pitchFamily="50" charset="-128"/>
              </a:rPr>
              <a:t>．</a:t>
            </a:r>
            <a:r>
              <a:rPr lang="ja-JP" altLang="en-US" sz="2400" dirty="0">
                <a:solidFill>
                  <a:srgbClr val="0066FF"/>
                </a:solidFill>
                <a:latin typeface="HGPｺﾞｼｯｸE" panose="020B0900000000000000" pitchFamily="50" charset="-128"/>
                <a:ea typeface="HGPｺﾞｼｯｸE" panose="020B0900000000000000" pitchFamily="50" charset="-128"/>
              </a:rPr>
              <a:t>個別性</a:t>
            </a:r>
            <a:r>
              <a:rPr lang="ja-JP" altLang="en-US" sz="2400" dirty="0">
                <a:latin typeface="HGPｺﾞｼｯｸE" panose="020B0900000000000000" pitchFamily="50" charset="-128"/>
                <a:ea typeface="HGPｺﾞｼｯｸE" panose="020B0900000000000000" pitchFamily="50" charset="-128"/>
              </a:rPr>
              <a:t>が高く</a:t>
            </a:r>
            <a:r>
              <a:rPr lang="ja-JP" altLang="en-US" sz="2400" dirty="0">
                <a:solidFill>
                  <a:srgbClr val="0066FF"/>
                </a:solidFill>
                <a:latin typeface="HGPｺﾞｼｯｸE" panose="020B0900000000000000" pitchFamily="50" charset="-128"/>
                <a:ea typeface="HGPｺﾞｼｯｸE" panose="020B0900000000000000" pitchFamily="50" charset="-128"/>
              </a:rPr>
              <a:t>多様性</a:t>
            </a:r>
            <a:r>
              <a:rPr lang="ja-JP" altLang="en-US" sz="2400" dirty="0">
                <a:latin typeface="HGPｺﾞｼｯｸE" panose="020B0900000000000000" pitchFamily="50" charset="-128"/>
                <a:ea typeface="HGPｺﾞｼｯｸE" panose="020B0900000000000000" pitchFamily="50" charset="-128"/>
              </a:rPr>
              <a:t>のある支援</a:t>
            </a:r>
          </a:p>
          <a:p>
            <a:pPr eaLnBrk="1" hangingPunct="1">
              <a:lnSpc>
                <a:spcPct val="80000"/>
              </a:lnSpc>
              <a:buNone/>
            </a:pPr>
            <a:r>
              <a:rPr lang="ja-JP" altLang="en-US" sz="2400" dirty="0">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a:t>
            </a:r>
            <a:r>
              <a:rPr lang="ja-JP" altLang="en-US" sz="2400" dirty="0">
                <a:latin typeface="HGPｺﾞｼｯｸE" panose="020B0900000000000000" pitchFamily="50" charset="-128"/>
                <a:ea typeface="HGPｺﾞｼｯｸE" panose="020B0900000000000000" pitchFamily="50" charset="-128"/>
              </a:rPr>
              <a:t>利用者一人ひとりの心身の状況（障害等）、ニーズ、思い、家族関係、社会活動への参加意欲、人間関係での価値観等に十分配慮した個別性が高く多様性のある支援である。</a:t>
            </a:r>
          </a:p>
          <a:p>
            <a:pPr eaLnBrk="1" hangingPunct="1">
              <a:lnSpc>
                <a:spcPct val="80000"/>
              </a:lnSpc>
              <a:buFontTx/>
              <a:buNone/>
            </a:pPr>
            <a:endParaRPr lang="ja-JP" altLang="en-US" sz="2400" dirty="0">
              <a:latin typeface="HGPｺﾞｼｯｸE" panose="020B0900000000000000" pitchFamily="50" charset="-128"/>
              <a:ea typeface="HGPｺﾞｼｯｸE" panose="020B0900000000000000" pitchFamily="50" charset="-128"/>
            </a:endParaRPr>
          </a:p>
          <a:p>
            <a:pPr eaLnBrk="1" hangingPunct="1">
              <a:lnSpc>
                <a:spcPct val="80000"/>
              </a:lnSpc>
              <a:buFontTx/>
              <a:buNone/>
            </a:pPr>
            <a:r>
              <a:rPr lang="ja-JP" altLang="en-US" sz="2400" dirty="0">
                <a:latin typeface="HGPｺﾞｼｯｸE" panose="020B0900000000000000" pitchFamily="50" charset="-128"/>
                <a:ea typeface="HGPｺﾞｼｯｸE" panose="020B0900000000000000" pitchFamily="50" charset="-128"/>
              </a:rPr>
              <a:t>３．</a:t>
            </a:r>
            <a:r>
              <a:rPr lang="ja-JP" altLang="en-US" sz="2400" dirty="0">
                <a:solidFill>
                  <a:srgbClr val="0066FF"/>
                </a:solidFill>
                <a:latin typeface="HGPｺﾞｼｯｸE" panose="020B0900000000000000" pitchFamily="50" charset="-128"/>
                <a:ea typeface="HGPｺﾞｼｯｸE" panose="020B0900000000000000" pitchFamily="50" charset="-128"/>
              </a:rPr>
              <a:t>ライフステージ、社会活動参加との関連</a:t>
            </a:r>
            <a:r>
              <a:rPr lang="ja-JP" altLang="en-US" sz="2400" dirty="0">
                <a:latin typeface="HGPｺﾞｼｯｸE" panose="020B0900000000000000" pitchFamily="50" charset="-128"/>
                <a:ea typeface="HGPｺﾞｼｯｸE" panose="020B0900000000000000" pitchFamily="50" charset="-128"/>
              </a:rPr>
              <a:t>が強い支援</a:t>
            </a:r>
          </a:p>
          <a:p>
            <a:pPr eaLnBrk="1" hangingPunct="1">
              <a:lnSpc>
                <a:spcPct val="80000"/>
              </a:lnSpc>
              <a:buNone/>
            </a:pPr>
            <a:r>
              <a:rPr lang="ja-JP" altLang="en-US" sz="2400" dirty="0">
                <a:latin typeface="HGPｺﾞｼｯｸE" panose="020B0900000000000000" pitchFamily="50" charset="-128"/>
                <a:ea typeface="HGPｺﾞｼｯｸE" panose="020B0900000000000000" pitchFamily="50" charset="-128"/>
              </a:rPr>
              <a:t>　・利用者の価値観、人間性、社会的活動の内容等に直接触れる部分が多く、人間的な共感や信頼感、守秘義務等に特に配慮したサービスであり、専門職としての自覚に立った態度が求められる。</a:t>
            </a:r>
            <a:endParaRPr lang="en-US" altLang="ja-JP" sz="24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241740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p:cNvSpPr>
          <p:nvPr>
            <p:ph type="title"/>
          </p:nvPr>
        </p:nvSpPr>
        <p:spPr>
          <a:xfrm>
            <a:off x="250939" y="0"/>
            <a:ext cx="8569325" cy="654050"/>
          </a:xfrm>
          <a:solidFill>
            <a:srgbClr val="CCFFCC"/>
          </a:solidFill>
          <a:ln cap="flat" algn="ctr">
            <a:solidFill>
              <a:schemeClr val="tx1"/>
            </a:solidFill>
            <a:miter lim="800000"/>
            <a:headEnd/>
            <a:tailEnd/>
          </a:ln>
        </p:spPr>
        <p:txBody>
          <a:bodyPr/>
          <a:lstStyle/>
          <a:p>
            <a:pPr eaLnBrk="1" hangingPunct="1"/>
            <a:r>
              <a:rPr lang="ja-JP" altLang="en-US" sz="2800" dirty="0" smtClean="0">
                <a:ea typeface="HGP創英角ﾎﾟｯﾌﾟ体" pitchFamily="50" charset="-128"/>
              </a:rPr>
              <a:t>個別支援計画で自己決定を支援する</a:t>
            </a:r>
          </a:p>
        </p:txBody>
      </p:sp>
      <p:sp>
        <p:nvSpPr>
          <p:cNvPr id="279555" name="Rectangle 3"/>
          <p:cNvSpPr>
            <a:spLocks noGrp="1"/>
          </p:cNvSpPr>
          <p:nvPr>
            <p:ph idx="1"/>
          </p:nvPr>
        </p:nvSpPr>
        <p:spPr>
          <a:xfrm>
            <a:off x="179434" y="765175"/>
            <a:ext cx="8785225" cy="5903913"/>
          </a:xfrm>
          <a:ln w="57150" cmpd="thinThick">
            <a:solidFill>
              <a:schemeClr val="tx1">
                <a:alpha val="89803"/>
              </a:schemeClr>
            </a:solidFill>
            <a:miter lim="800000"/>
            <a:headEnd/>
            <a:tailEnd/>
          </a:ln>
        </p:spPr>
        <p:txBody>
          <a:bodyPr rIns="34290"/>
          <a:lstStyle/>
          <a:p>
            <a:pPr marL="639763" indent="-385763" eaLnBrk="1" hangingPunct="1">
              <a:lnSpc>
                <a:spcPct val="110000"/>
              </a:lnSpc>
              <a:buSzPct val="136000"/>
              <a:buFontTx/>
              <a:buChar char="•"/>
            </a:pPr>
            <a:r>
              <a:rPr lang="ja-JP" altLang="en-US" sz="2800" dirty="0" smtClean="0">
                <a:latin typeface="HGP創英角ｺﾞｼｯｸUB" pitchFamily="50" charset="-128"/>
                <a:ea typeface="HGP創英角ｺﾞｼｯｸUB" pitchFamily="50" charset="-128"/>
              </a:rPr>
              <a:t>自己決定や自己選択の力が、様々な理由で弱っている人たちへの支援方法である。</a:t>
            </a:r>
          </a:p>
          <a:p>
            <a:pPr marL="639763" indent="-385763" eaLnBrk="1" hangingPunct="1">
              <a:lnSpc>
                <a:spcPct val="110000"/>
              </a:lnSpc>
              <a:buSzPct val="136000"/>
              <a:buFontTx/>
              <a:buChar char="•"/>
            </a:pPr>
            <a:r>
              <a:rPr lang="ja-JP" altLang="en-US" sz="2800" dirty="0" smtClean="0">
                <a:latin typeface="HGP創英角ｺﾞｼｯｸUB" pitchFamily="50" charset="-128"/>
                <a:ea typeface="HGP創英角ｺﾞｼｯｸUB" pitchFamily="50" charset="-128"/>
              </a:rPr>
              <a:t>多くの可能性や選択肢を広げ、自己決定しやすい環境も合わせて作っていく。</a:t>
            </a:r>
          </a:p>
          <a:p>
            <a:pPr marL="639763" indent="-385763" eaLnBrk="1" hangingPunct="1">
              <a:lnSpc>
                <a:spcPct val="110000"/>
              </a:lnSpc>
              <a:buSzPct val="136000"/>
              <a:buFontTx/>
              <a:buChar char="•"/>
            </a:pPr>
            <a:r>
              <a:rPr lang="ja-JP" altLang="en-US" sz="2800" dirty="0" smtClean="0">
                <a:solidFill>
                  <a:srgbClr val="0066FF"/>
                </a:solidFill>
                <a:latin typeface="HGP創英角ｺﾞｼｯｸUB" pitchFamily="50" charset="-128"/>
                <a:ea typeface="HGP創英角ｺﾞｼｯｸUB" pitchFamily="50" charset="-128"/>
              </a:rPr>
              <a:t>パタナリズムに陥らないよう、一人の価値判断ではなく、複数の担当者や複数の専門職が多面的にニーズを捉える支援方法である。</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smtClean="0">
                <a:latin typeface="HGP創英角ｺﾞｼｯｸUB" panose="020B0900000000000000" pitchFamily="50" charset="-128"/>
                <a:ea typeface="HGP創英角ｺﾞｼｯｸUB" panose="020B0900000000000000" pitchFamily="50" charset="-128"/>
              </a:rPr>
              <a:t>パナタリズム：強い立場にある者が、弱い立場にある者の利益になるようにと、本人の意志に反して行動に介入・干渉することをいう。日本語では</a:t>
            </a:r>
            <a:r>
              <a:rPr lang="ja-JP" altLang="en-US" sz="2400" b="1" dirty="0" smtClean="0">
                <a:latin typeface="HGP創英角ｺﾞｼｯｸUB" panose="020B0900000000000000" pitchFamily="50" charset="-128"/>
                <a:ea typeface="HGP創英角ｺﾞｼｯｸUB" panose="020B0900000000000000" pitchFamily="50" charset="-128"/>
              </a:rPr>
              <a:t>家父長主義</a:t>
            </a:r>
            <a:r>
              <a:rPr lang="ja-JP" altLang="en-US" sz="2400" dirty="0" smtClean="0">
                <a:latin typeface="HGP創英角ｺﾞｼｯｸUB" panose="020B0900000000000000" pitchFamily="50" charset="-128"/>
                <a:ea typeface="HGP創英角ｺﾞｼｯｸUB" panose="020B0900000000000000" pitchFamily="50" charset="-128"/>
              </a:rPr>
              <a:t>、</a:t>
            </a:r>
            <a:r>
              <a:rPr lang="ja-JP" altLang="en-US" sz="2400" b="1" dirty="0" smtClean="0">
                <a:latin typeface="HGP創英角ｺﾞｼｯｸUB" panose="020B0900000000000000" pitchFamily="50" charset="-128"/>
                <a:ea typeface="HGP創英角ｺﾞｼｯｸUB" panose="020B0900000000000000" pitchFamily="50" charset="-128"/>
              </a:rPr>
              <a:t>父権主義</a:t>
            </a:r>
            <a:r>
              <a:rPr lang="ja-JP" altLang="en-US" sz="2400" dirty="0" smtClean="0">
                <a:latin typeface="HGP創英角ｺﾞｼｯｸUB" panose="020B0900000000000000" pitchFamily="50" charset="-128"/>
                <a:ea typeface="HGP創英角ｺﾞｼｯｸUB" panose="020B0900000000000000" pitchFamily="50" charset="-128"/>
              </a:rPr>
              <a:t>、</a:t>
            </a:r>
            <a:r>
              <a:rPr lang="ja-JP" altLang="en-US" sz="2400" b="1" dirty="0" smtClean="0">
                <a:latin typeface="HGP創英角ｺﾞｼｯｸUB" panose="020B0900000000000000" pitchFamily="50" charset="-128"/>
                <a:ea typeface="HGP創英角ｺﾞｼｯｸUB" panose="020B0900000000000000" pitchFamily="50" charset="-128"/>
              </a:rPr>
              <a:t>温情主義</a:t>
            </a:r>
            <a:r>
              <a:rPr lang="ja-JP" altLang="en-US" sz="2400" dirty="0" smtClean="0">
                <a:latin typeface="HGP創英角ｺﾞｼｯｸUB" panose="020B0900000000000000" pitchFamily="50" charset="-128"/>
                <a:ea typeface="HGP創英角ｺﾞｼｯｸUB" panose="020B0900000000000000" pitchFamily="50" charset="-128"/>
              </a:rPr>
              <a:t>などと訳される。</a:t>
            </a:r>
            <a:r>
              <a:rPr lang="en-US" altLang="ja-JP" sz="2400" dirty="0" smtClean="0">
                <a:latin typeface="HGP創英角ｺﾞｼｯｸUB" panose="020B0900000000000000" pitchFamily="50" charset="-128"/>
                <a:ea typeface="HGP創英角ｺﾞｼｯｸUB" panose="020B0900000000000000" pitchFamily="50" charset="-128"/>
              </a:rPr>
              <a:t>) </a:t>
            </a:r>
          </a:p>
          <a:p>
            <a:pPr marL="639763" indent="-385763" eaLnBrk="1" hangingPunct="1">
              <a:lnSpc>
                <a:spcPct val="110000"/>
              </a:lnSpc>
              <a:buSzPct val="136000"/>
              <a:buFontTx/>
              <a:buChar char="•"/>
            </a:pPr>
            <a:r>
              <a:rPr lang="ja-JP" altLang="en-US" sz="2800" dirty="0" smtClean="0">
                <a:latin typeface="HGP創英角ｺﾞｼｯｸUB" pitchFamily="50" charset="-128"/>
                <a:ea typeface="HGP創英角ｺﾞｼｯｸUB" pitchFamily="50" charset="-128"/>
              </a:rPr>
              <a:t>権利侵害を受けやすい環境に居る人達への支援のスタンスを明らかにする。</a:t>
            </a:r>
          </a:p>
        </p:txBody>
      </p:sp>
      <p:sp>
        <p:nvSpPr>
          <p:cNvPr id="279556" name="Text Box 4"/>
          <p:cNvSpPr txBox="1">
            <a:spLocks noChangeArrowheads="1"/>
          </p:cNvSpPr>
          <p:nvPr/>
        </p:nvSpPr>
        <p:spPr bwMode="auto">
          <a:xfrm>
            <a:off x="4446588" y="6526213"/>
            <a:ext cx="2397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296" tIns="41148" rIns="82296" bIns="41148"/>
          <a:lstStyle>
            <a:lvl1pPr defTabSz="82232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223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2232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2232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2232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2232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2232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2232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2232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fld id="{DB5008D3-ED1F-4AAB-9D6B-AFF515E4D21E}" type="slidenum">
              <a:rPr kumimoji="0" lang="en-US" altLang="ja-JP" sz="1300" smtClean="0">
                <a:solidFill>
                  <a:srgbClr val="000000"/>
                </a:solidFill>
                <a:latin typeface="Gill Sans" pitchFamily="80" charset="0"/>
                <a:ea typeface="HGP明朝E" pitchFamily="18" charset="-128"/>
                <a:sym typeface="Gill Sans" pitchFamily="80" charset="0"/>
              </a:rPr>
              <a:pPr algn="ctr" eaLnBrk="1" hangingPunct="1">
                <a:spcBef>
                  <a:spcPct val="0"/>
                </a:spcBef>
                <a:buFontTx/>
                <a:buNone/>
              </a:pPr>
              <a:t>2</a:t>
            </a:fld>
            <a:endParaRPr kumimoji="0" lang="en-US" altLang="ja-JP" sz="1300" smtClean="0">
              <a:solidFill>
                <a:srgbClr val="000000"/>
              </a:solidFill>
              <a:latin typeface="Gill Sans" pitchFamily="80" charset="0"/>
              <a:ea typeface="HGP明朝E" pitchFamily="18" charset="-128"/>
              <a:sym typeface="Gill Sans" pitchFamily="80" charset="0"/>
            </a:endParaRPr>
          </a:p>
        </p:txBody>
      </p:sp>
    </p:spTree>
    <p:extLst>
      <p:ext uri="{BB962C8B-B14F-4D97-AF65-F5344CB8AC3E}">
        <p14:creationId xmlns:p14="http://schemas.microsoft.com/office/powerpoint/2010/main" val="2117990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251522" y="118641"/>
            <a:ext cx="8496944" cy="6478885"/>
          </a:xfrm>
          <a:ln>
            <a:solidFill>
              <a:schemeClr val="tx1"/>
            </a:solidFill>
          </a:ln>
        </p:spPr>
        <p:txBody>
          <a:bodyPr/>
          <a:lstStyle/>
          <a:p>
            <a:pPr eaLnBrk="1" hangingPunct="1">
              <a:lnSpc>
                <a:spcPct val="90000"/>
              </a:lnSpc>
              <a:spcBef>
                <a:spcPct val="0"/>
              </a:spcBef>
              <a:buFontTx/>
              <a:buNone/>
            </a:pPr>
            <a:r>
              <a:rPr lang="ja-JP" altLang="en-US" sz="2400" u="sng" dirty="0" smtClean="0">
                <a:latin typeface="HGPｺﾞｼｯｸE" panose="020B0900000000000000" pitchFamily="50" charset="-128"/>
                <a:ea typeface="HGPｺﾞｼｯｸE" panose="020B0900000000000000" pitchFamily="50" charset="-128"/>
              </a:rPr>
              <a:t>＜生活介護・療養介護サービス</a:t>
            </a:r>
            <a:r>
              <a:rPr lang="ja-JP" altLang="en-US" sz="2400" u="sng" dirty="0">
                <a:latin typeface="HGPｺﾞｼｯｸE" panose="020B0900000000000000" pitchFamily="50" charset="-128"/>
                <a:ea typeface="HGPｺﾞｼｯｸE" panose="020B0900000000000000" pitchFamily="50" charset="-128"/>
              </a:rPr>
              <a:t>の機能＞</a:t>
            </a:r>
          </a:p>
          <a:p>
            <a:pPr eaLnBrk="1" hangingPunct="1">
              <a:buFontTx/>
              <a:buNone/>
            </a:pPr>
            <a:r>
              <a:rPr lang="en-US" altLang="ja-JP" sz="2400" dirty="0">
                <a:latin typeface="HGPｺﾞｼｯｸE" panose="020B0900000000000000" pitchFamily="50" charset="-128"/>
                <a:ea typeface="HGPｺﾞｼｯｸE" panose="020B0900000000000000" pitchFamily="50" charset="-128"/>
              </a:rPr>
              <a:t>○</a:t>
            </a:r>
            <a:r>
              <a:rPr lang="ja-JP" altLang="en-US" sz="2400" dirty="0">
                <a:latin typeface="HGPｺﾞｼｯｸE" panose="020B0900000000000000" pitchFamily="50" charset="-128"/>
                <a:ea typeface="HGPｺﾞｼｯｸE" panose="020B0900000000000000" pitchFamily="50" charset="-128"/>
              </a:rPr>
              <a:t>　利用者の安心できる生活を</a:t>
            </a:r>
            <a:r>
              <a:rPr lang="ja-JP" altLang="en-US" sz="2400" dirty="0" smtClean="0">
                <a:latin typeface="HGPｺﾞｼｯｸE" panose="020B0900000000000000" pitchFamily="50" charset="-128"/>
                <a:ea typeface="HGPｺﾞｼｯｸE" panose="020B0900000000000000" pitchFamily="50" charset="-128"/>
              </a:rPr>
              <a:t>守り、</a:t>
            </a:r>
            <a:r>
              <a:rPr lang="ja-JP" altLang="en-US" sz="2400" dirty="0">
                <a:latin typeface="HGPｺﾞｼｯｸE" panose="020B0900000000000000" pitchFamily="50" charset="-128"/>
                <a:ea typeface="HGPｺﾞｼｯｸE" panose="020B0900000000000000" pitchFamily="50" charset="-128"/>
              </a:rPr>
              <a:t>その人らしい生活を支援する。</a:t>
            </a:r>
          </a:p>
          <a:p>
            <a:pPr eaLnBrk="1" hangingPunct="1">
              <a:lnSpc>
                <a:spcPts val="1900"/>
              </a:lnSpc>
              <a:buNone/>
            </a:pPr>
            <a:r>
              <a:rPr lang="ja-JP" altLang="en-US" sz="2400" b="1" dirty="0" smtClean="0">
                <a:latin typeface="HGPｺﾞｼｯｸE" panose="020B0900000000000000" pitchFamily="50" charset="-128"/>
                <a:ea typeface="HGPｺﾞｼｯｸE" panose="020B0900000000000000" pitchFamily="50" charset="-128"/>
              </a:rPr>
              <a:t>１</a:t>
            </a:r>
            <a:r>
              <a:rPr lang="ja-JP" altLang="en-US" sz="2400" b="1" dirty="0">
                <a:latin typeface="HGPｺﾞｼｯｸE" panose="020B0900000000000000" pitchFamily="50" charset="-128"/>
                <a:ea typeface="HGPｺﾞｼｯｸE" panose="020B0900000000000000" pitchFamily="50" charset="-128"/>
              </a:rPr>
              <a:t>．</a:t>
            </a:r>
            <a:r>
              <a:rPr lang="ja-JP" altLang="en-US" sz="2400" b="1" dirty="0">
                <a:solidFill>
                  <a:srgbClr val="0066FF"/>
                </a:solidFill>
                <a:latin typeface="HGPｺﾞｼｯｸE" panose="020B0900000000000000" pitchFamily="50" charset="-128"/>
                <a:ea typeface="HGPｺﾞｼｯｸE" panose="020B0900000000000000" pitchFamily="50" charset="-128"/>
              </a:rPr>
              <a:t>日常生活の基盤を支える機能</a:t>
            </a:r>
          </a:p>
          <a:p>
            <a:pPr eaLnBrk="1" hangingPunct="1">
              <a:lnSpc>
                <a:spcPts val="1900"/>
              </a:lnSpc>
              <a:buNone/>
            </a:pPr>
            <a:r>
              <a:rPr lang="ja-JP" altLang="en-US" sz="2400" dirty="0">
                <a:latin typeface="HGPｺﾞｼｯｸE" panose="020B0900000000000000" pitchFamily="50" charset="-128"/>
                <a:ea typeface="HGPｺﾞｼｯｸE" panose="020B0900000000000000" pitchFamily="50" charset="-128"/>
              </a:rPr>
              <a:t>　・日常生活を維持し安定を図る</a:t>
            </a:r>
          </a:p>
          <a:p>
            <a:pPr eaLnBrk="1" hangingPunct="1">
              <a:lnSpc>
                <a:spcPts val="1900"/>
              </a:lnSpc>
              <a:buNone/>
            </a:pPr>
            <a:r>
              <a:rPr lang="ja-JP" altLang="en-US" sz="2400" dirty="0">
                <a:latin typeface="HGPｺﾞｼｯｸE" panose="020B0900000000000000" pitchFamily="50" charset="-128"/>
                <a:ea typeface="HGPｺﾞｼｯｸE" panose="020B0900000000000000" pitchFamily="50" charset="-128"/>
              </a:rPr>
              <a:t>　・通院介助、買い物の付き添い等、外出を支援</a:t>
            </a:r>
          </a:p>
          <a:p>
            <a:pPr eaLnBrk="1" hangingPunct="1">
              <a:lnSpc>
                <a:spcPts val="1900"/>
              </a:lnSpc>
              <a:buNone/>
            </a:pPr>
            <a:r>
              <a:rPr lang="ja-JP" altLang="en-US" sz="2400" dirty="0">
                <a:latin typeface="HGPｺﾞｼｯｸE" panose="020B0900000000000000" pitchFamily="50" charset="-128"/>
                <a:ea typeface="HGPｺﾞｼｯｸE" panose="020B0900000000000000" pitchFamily="50" charset="-128"/>
              </a:rPr>
              <a:t>　・見守り、相談援助、危機介入等</a:t>
            </a:r>
          </a:p>
          <a:p>
            <a:pPr eaLnBrk="1" hangingPunct="1">
              <a:lnSpc>
                <a:spcPts val="1900"/>
              </a:lnSpc>
              <a:buNone/>
            </a:pPr>
            <a:r>
              <a:rPr lang="ja-JP" altLang="en-US" sz="2400" b="1" dirty="0">
                <a:latin typeface="HGPｺﾞｼｯｸE" panose="020B0900000000000000" pitchFamily="50" charset="-128"/>
                <a:ea typeface="HGPｺﾞｼｯｸE" panose="020B0900000000000000" pitchFamily="50" charset="-128"/>
              </a:rPr>
              <a:t>２．</a:t>
            </a:r>
            <a:r>
              <a:rPr lang="ja-JP" altLang="en-US" sz="2400" b="1" dirty="0">
                <a:solidFill>
                  <a:srgbClr val="0066FF"/>
                </a:solidFill>
                <a:latin typeface="HGPｺﾞｼｯｸE" panose="020B0900000000000000" pitchFamily="50" charset="-128"/>
                <a:ea typeface="HGPｺﾞｼｯｸE" panose="020B0900000000000000" pitchFamily="50" charset="-128"/>
              </a:rPr>
              <a:t>地域での生活の質の向上のための機能</a:t>
            </a:r>
          </a:p>
          <a:p>
            <a:pPr eaLnBrk="1" hangingPunct="1">
              <a:lnSpc>
                <a:spcPts val="1900"/>
              </a:lnSpc>
              <a:buNone/>
            </a:pPr>
            <a:r>
              <a:rPr lang="ja-JP" altLang="en-US" sz="2400" dirty="0">
                <a:latin typeface="HGPｺﾞｼｯｸE" panose="020B0900000000000000" pitchFamily="50" charset="-128"/>
                <a:ea typeface="HGPｺﾞｼｯｸE" panose="020B0900000000000000" pitchFamily="50" charset="-128"/>
              </a:rPr>
              <a:t>　・生活環境改善・維持</a:t>
            </a:r>
          </a:p>
          <a:p>
            <a:pPr eaLnBrk="1" hangingPunct="1">
              <a:lnSpc>
                <a:spcPts val="1900"/>
              </a:lnSpc>
              <a:buNone/>
            </a:pPr>
            <a:r>
              <a:rPr lang="ja-JP" altLang="en-US" sz="2400" dirty="0">
                <a:latin typeface="HGPｺﾞｼｯｸE" panose="020B0900000000000000" pitchFamily="50" charset="-128"/>
                <a:ea typeface="HGPｺﾞｼｯｸE" panose="020B0900000000000000" pitchFamily="50" charset="-128"/>
              </a:rPr>
              <a:t>　・自分らしい生活スタイルを維持するための支援</a:t>
            </a:r>
          </a:p>
          <a:p>
            <a:pPr eaLnBrk="1" hangingPunct="1">
              <a:lnSpc>
                <a:spcPts val="1900"/>
              </a:lnSpc>
              <a:buNone/>
            </a:pPr>
            <a:r>
              <a:rPr lang="ja-JP" altLang="en-US" sz="2400" dirty="0">
                <a:latin typeface="HGPｺﾞｼｯｸE" panose="020B0900000000000000" pitchFamily="50" charset="-128"/>
                <a:ea typeface="HGPｺﾞｼｯｸE" panose="020B0900000000000000" pitchFamily="50" charset="-128"/>
              </a:rPr>
              <a:t>　・近隣関係の維持・拡充、住民としての役割、関係作りを支援</a:t>
            </a:r>
          </a:p>
          <a:p>
            <a:pPr eaLnBrk="1" hangingPunct="1">
              <a:lnSpc>
                <a:spcPts val="1900"/>
              </a:lnSpc>
              <a:buNone/>
            </a:pPr>
            <a:r>
              <a:rPr lang="ja-JP" altLang="en-US" sz="2400" b="1" dirty="0">
                <a:latin typeface="HGPｺﾞｼｯｸE" panose="020B0900000000000000" pitchFamily="50" charset="-128"/>
                <a:ea typeface="HGPｺﾞｼｯｸE" panose="020B0900000000000000" pitchFamily="50" charset="-128"/>
              </a:rPr>
              <a:t>３．</a:t>
            </a:r>
            <a:r>
              <a:rPr lang="ja-JP" altLang="en-US" sz="2400" b="1" dirty="0">
                <a:solidFill>
                  <a:srgbClr val="0066FF"/>
                </a:solidFill>
                <a:latin typeface="HGPｺﾞｼｯｸE" panose="020B0900000000000000" pitchFamily="50" charset="-128"/>
                <a:ea typeface="HGPｺﾞｼｯｸE" panose="020B0900000000000000" pitchFamily="50" charset="-128"/>
              </a:rPr>
              <a:t>社会活動、自己実現のための活動参加への支援の機能</a:t>
            </a:r>
          </a:p>
          <a:p>
            <a:pPr eaLnBrk="1" hangingPunct="1">
              <a:lnSpc>
                <a:spcPts val="1900"/>
              </a:lnSpc>
              <a:buNone/>
            </a:pPr>
            <a:r>
              <a:rPr lang="ja-JP" altLang="en-US" sz="2400" dirty="0">
                <a:latin typeface="HGPｺﾞｼｯｸE" panose="020B0900000000000000" pitchFamily="50" charset="-128"/>
                <a:ea typeface="HGPｺﾞｼｯｸE" panose="020B0900000000000000" pitchFamily="50" charset="-128"/>
              </a:rPr>
              <a:t>　・社会活動参加に関する情報収集、相談等</a:t>
            </a:r>
          </a:p>
          <a:p>
            <a:pPr eaLnBrk="1" hangingPunct="1">
              <a:lnSpc>
                <a:spcPts val="1900"/>
              </a:lnSpc>
              <a:buNone/>
            </a:pPr>
            <a:r>
              <a:rPr lang="ja-JP" altLang="en-US" sz="2400" dirty="0">
                <a:latin typeface="HGPｺﾞｼｯｸE" panose="020B0900000000000000" pitchFamily="50" charset="-128"/>
                <a:ea typeface="HGPｺﾞｼｯｸE" panose="020B0900000000000000" pitchFamily="50" charset="-128"/>
              </a:rPr>
              <a:t>　・ボランティアとの連携、関係作り</a:t>
            </a:r>
          </a:p>
          <a:p>
            <a:pPr eaLnBrk="1" hangingPunct="1">
              <a:lnSpc>
                <a:spcPts val="1900"/>
              </a:lnSpc>
              <a:buNone/>
            </a:pPr>
            <a:r>
              <a:rPr lang="ja-JP" altLang="en-US" sz="2400" dirty="0">
                <a:latin typeface="HGPｺﾞｼｯｸE" panose="020B0900000000000000" pitchFamily="50" charset="-128"/>
                <a:ea typeface="HGPｺﾞｼｯｸE" panose="020B0900000000000000" pitchFamily="50" charset="-128"/>
              </a:rPr>
              <a:t>　・活動場面での付き添い支援等</a:t>
            </a:r>
          </a:p>
          <a:p>
            <a:pPr eaLnBrk="1" hangingPunct="1">
              <a:lnSpc>
                <a:spcPts val="1900"/>
              </a:lnSpc>
              <a:buNone/>
            </a:pPr>
            <a:r>
              <a:rPr lang="ja-JP" altLang="en-US" sz="2400" b="1" dirty="0">
                <a:latin typeface="HGPｺﾞｼｯｸE" panose="020B0900000000000000" pitchFamily="50" charset="-128"/>
                <a:ea typeface="HGPｺﾞｼｯｸE" panose="020B0900000000000000" pitchFamily="50" charset="-128"/>
              </a:rPr>
              <a:t>４．</a:t>
            </a:r>
            <a:r>
              <a:rPr lang="ja-JP" altLang="en-US" sz="2400" b="1" dirty="0">
                <a:solidFill>
                  <a:srgbClr val="0066FF"/>
                </a:solidFill>
                <a:latin typeface="HGPｺﾞｼｯｸE" panose="020B0900000000000000" pitchFamily="50" charset="-128"/>
                <a:ea typeface="HGPｺﾞｼｯｸE" panose="020B0900000000000000" pitchFamily="50" charset="-128"/>
              </a:rPr>
              <a:t>育成・訓練ニーズに対する支援の機能</a:t>
            </a:r>
            <a:r>
              <a:rPr lang="ja-JP" altLang="en-US" sz="2400" b="1" dirty="0">
                <a:latin typeface="HGPｺﾞｼｯｸE" panose="020B0900000000000000" pitchFamily="50" charset="-128"/>
                <a:ea typeface="HGPｺﾞｼｯｸE" panose="020B0900000000000000" pitchFamily="50" charset="-128"/>
              </a:rPr>
              <a:t>（開発的機能）</a:t>
            </a:r>
          </a:p>
          <a:p>
            <a:pPr eaLnBrk="1" hangingPunct="1">
              <a:lnSpc>
                <a:spcPts val="1900"/>
              </a:lnSpc>
              <a:buNone/>
            </a:pPr>
            <a:r>
              <a:rPr lang="ja-JP" altLang="en-US" sz="2400" dirty="0">
                <a:latin typeface="HGPｺﾞｼｯｸE" panose="020B0900000000000000" pitchFamily="50" charset="-128"/>
                <a:ea typeface="HGPｺﾞｼｯｸE" panose="020B0900000000000000" pitchFamily="50" charset="-128"/>
              </a:rPr>
              <a:t>　・障害児の発達支援、生活力を高めるための実習（調理実習）等</a:t>
            </a:r>
          </a:p>
          <a:p>
            <a:pPr eaLnBrk="1" hangingPunct="1">
              <a:lnSpc>
                <a:spcPts val="1900"/>
              </a:lnSpc>
              <a:buNone/>
            </a:pPr>
            <a:r>
              <a:rPr lang="ja-JP" altLang="en-US" sz="2400" dirty="0">
                <a:latin typeface="HGPｺﾞｼｯｸE" panose="020B0900000000000000" pitchFamily="50" charset="-128"/>
                <a:ea typeface="HGPｺﾞｼｯｸE" panose="020B0900000000000000" pitchFamily="50" charset="-128"/>
              </a:rPr>
              <a:t>　・家族関係の調整、地域との関係作り</a:t>
            </a:r>
          </a:p>
          <a:p>
            <a:pPr eaLnBrk="1" hangingPunct="1">
              <a:lnSpc>
                <a:spcPts val="1900"/>
              </a:lnSpc>
              <a:buNone/>
            </a:pPr>
            <a:r>
              <a:rPr lang="ja-JP" altLang="en-US" sz="2400" dirty="0">
                <a:latin typeface="HGPｺﾞｼｯｸE" panose="020B0900000000000000" pitchFamily="50" charset="-128"/>
                <a:ea typeface="HGPｺﾞｼｯｸE" panose="020B0900000000000000" pitchFamily="50" charset="-128"/>
              </a:rPr>
              <a:t>　・他の専門職、専門機関との連絡調整</a:t>
            </a:r>
          </a:p>
        </p:txBody>
      </p:sp>
    </p:spTree>
    <p:extLst>
      <p:ext uri="{BB962C8B-B14F-4D97-AF65-F5344CB8AC3E}">
        <p14:creationId xmlns:p14="http://schemas.microsoft.com/office/powerpoint/2010/main" val="1590729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251520" y="11089"/>
            <a:ext cx="8568952" cy="465584"/>
          </a:xfrm>
          <a:solidFill>
            <a:srgbClr val="CCFFFF"/>
          </a:solidFill>
          <a:extLst>
            <a:ext uri="{91240B29-F687-4F45-9708-019B960494DF}">
              <a14:hiddenLine xmlns:a14="http://schemas.microsoft.com/office/drawing/2010/main" w="9525" cap="flat" algn="ctr">
                <a:solidFill>
                  <a:srgbClr val="000000"/>
                </a:solidFill>
                <a:miter lim="800000"/>
                <a:headEnd/>
                <a:tailEnd/>
              </a14:hiddenLine>
            </a:ext>
          </a:extLst>
        </p:spPr>
        <p:txBody>
          <a:bodyPr/>
          <a:lstStyle/>
          <a:p>
            <a:pPr eaLnBrk="1" hangingPunct="1"/>
            <a:r>
              <a:rPr lang="ja-JP" altLang="en-US" sz="2800" dirty="0" smtClean="0">
                <a:latin typeface="HGPｺﾞｼｯｸE" panose="020B0900000000000000" pitchFamily="50" charset="-128"/>
                <a:ea typeface="HGPｺﾞｼｯｸE" panose="020B0900000000000000" pitchFamily="50" charset="-128"/>
              </a:rPr>
              <a:t>（１）小さな変化に気づく観察力を</a:t>
            </a:r>
            <a:r>
              <a:rPr lang="ja-JP" altLang="en-US" sz="2000" dirty="0" smtClean="0">
                <a:latin typeface="HGPｺﾞｼｯｸE" panose="020B0900000000000000" pitchFamily="50" charset="-128"/>
                <a:ea typeface="HGPｺﾞｼｯｸE" panose="020B0900000000000000" pitchFamily="50" charset="-128"/>
              </a:rPr>
              <a:t>（サービス</a:t>
            </a:r>
            <a:r>
              <a:rPr lang="ja-JP" altLang="en-US" sz="2000" dirty="0">
                <a:latin typeface="HGPｺﾞｼｯｸE" panose="020B0900000000000000" pitchFamily="50" charset="-128"/>
                <a:ea typeface="HGPｺﾞｼｯｸE" panose="020B0900000000000000" pitchFamily="50" charset="-128"/>
              </a:rPr>
              <a:t>提供の</a:t>
            </a:r>
            <a:r>
              <a:rPr lang="ja-JP" altLang="en-US" sz="2000" dirty="0" smtClean="0">
                <a:latin typeface="HGPｺﾞｼｯｸE" panose="020B0900000000000000" pitchFamily="50" charset="-128"/>
                <a:ea typeface="HGPｺﾞｼｯｸE" panose="020B0900000000000000" pitchFamily="50" charset="-128"/>
              </a:rPr>
              <a:t>視点）</a:t>
            </a:r>
          </a:p>
        </p:txBody>
      </p:sp>
      <p:sp>
        <p:nvSpPr>
          <p:cNvPr id="41987" name="Rectangle 5"/>
          <p:cNvSpPr>
            <a:spLocks noGrp="1" noChangeArrowheads="1"/>
          </p:cNvSpPr>
          <p:nvPr>
            <p:ph type="body" sz="half" idx="1"/>
          </p:nvPr>
        </p:nvSpPr>
        <p:spPr>
          <a:xfrm>
            <a:off x="287140" y="602903"/>
            <a:ext cx="3636788" cy="1890167"/>
          </a:xfrm>
          <a:ln>
            <a:solidFill>
              <a:schemeClr val="tx1"/>
            </a:solidFill>
          </a:ln>
        </p:spPr>
        <p:txBody>
          <a:bodyPr/>
          <a:lstStyle/>
          <a:p>
            <a:pPr marL="0" indent="0" eaLnBrk="1" hangingPunct="1">
              <a:spcBef>
                <a:spcPct val="0"/>
              </a:spcBef>
              <a:buFontTx/>
              <a:buNone/>
            </a:pPr>
            <a:r>
              <a:rPr lang="ja-JP" altLang="en-US" sz="1800" b="1" dirty="0" smtClean="0">
                <a:latin typeface="HGPｺﾞｼｯｸE" panose="020B0900000000000000" pitchFamily="50" charset="-128"/>
                <a:ea typeface="HGPｺﾞｼｯｸE" panose="020B0900000000000000" pitchFamily="50" charset="-128"/>
              </a:rPr>
              <a:t>今までは・・・</a:t>
            </a:r>
          </a:p>
          <a:p>
            <a:pPr marL="0" indent="0" eaLnBrk="1" hangingPunct="1">
              <a:spcBef>
                <a:spcPct val="0"/>
              </a:spcBef>
              <a:buFontTx/>
              <a:buNone/>
            </a:pPr>
            <a:r>
              <a:rPr lang="ja-JP" altLang="en-US" sz="2000" b="1" dirty="0" smtClean="0">
                <a:latin typeface="HGPｺﾞｼｯｸE" panose="020B0900000000000000" pitchFamily="50" charset="-128"/>
                <a:ea typeface="HGPｺﾞｼｯｸE" panose="020B0900000000000000" pitchFamily="50" charset="-128"/>
              </a:rPr>
              <a:t>利用者は日々変化しているにもかかわらず、</a:t>
            </a:r>
            <a:r>
              <a:rPr lang="ja-JP" altLang="en-US" sz="2000" b="1" dirty="0" smtClean="0">
                <a:solidFill>
                  <a:srgbClr val="0070C0"/>
                </a:solidFill>
                <a:latin typeface="HGPｺﾞｼｯｸE" panose="020B0900000000000000" pitchFamily="50" charset="-128"/>
                <a:ea typeface="HGPｺﾞｼｯｸE" panose="020B0900000000000000" pitchFamily="50" charset="-128"/>
              </a:rPr>
              <a:t>利用者の健康面での変化や本人の持っている力を見逃すことはな</a:t>
            </a:r>
            <a:r>
              <a:rPr lang="ja-JP" altLang="en-US" sz="2400" b="1" dirty="0" smtClean="0">
                <a:solidFill>
                  <a:srgbClr val="0070C0"/>
                </a:solidFill>
                <a:latin typeface="HGPｺﾞｼｯｸE" panose="020B0900000000000000" pitchFamily="50" charset="-128"/>
                <a:ea typeface="HGPｺﾞｼｯｸE" panose="020B0900000000000000" pitchFamily="50" charset="-128"/>
              </a:rPr>
              <a:t>かったか？</a:t>
            </a:r>
          </a:p>
        </p:txBody>
      </p:sp>
      <p:sp>
        <p:nvSpPr>
          <p:cNvPr id="41988" name="Rectangle 6"/>
          <p:cNvSpPr>
            <a:spLocks noGrp="1" noChangeArrowheads="1"/>
          </p:cNvSpPr>
          <p:nvPr>
            <p:ph type="body" sz="half" idx="2"/>
          </p:nvPr>
        </p:nvSpPr>
        <p:spPr>
          <a:xfrm>
            <a:off x="4941892" y="515330"/>
            <a:ext cx="3878580" cy="2047353"/>
          </a:xfrm>
          <a:ln>
            <a:solidFill>
              <a:schemeClr val="tx1"/>
            </a:solidFill>
          </a:ln>
        </p:spPr>
        <p:txBody>
          <a:bodyPr/>
          <a:lstStyle/>
          <a:p>
            <a:pPr marL="0" indent="0" eaLnBrk="1" hangingPunct="1">
              <a:buFontTx/>
              <a:buNone/>
            </a:pPr>
            <a:r>
              <a:rPr lang="ja-JP" altLang="en-US" sz="2400" b="1" dirty="0" smtClean="0"/>
              <a:t>利用者の状態は常に変化しており、</a:t>
            </a:r>
            <a:r>
              <a:rPr lang="ja-JP" altLang="en-US" sz="2400" b="1" dirty="0" smtClean="0">
                <a:solidFill>
                  <a:srgbClr val="FF0000"/>
                </a:solidFill>
              </a:rPr>
              <a:t>生活全般において小さな変化も見逃さない観察力</a:t>
            </a:r>
            <a:r>
              <a:rPr lang="ja-JP" altLang="en-US" sz="2400" b="1" dirty="0" smtClean="0"/>
              <a:t>を養う力を支援者が持つこと大事で</a:t>
            </a:r>
            <a:r>
              <a:rPr lang="ja-JP" altLang="en-US" sz="2400" b="1" dirty="0"/>
              <a:t>ある</a:t>
            </a:r>
            <a:r>
              <a:rPr lang="ja-JP" altLang="en-US" sz="2400" b="1" dirty="0" smtClean="0"/>
              <a:t>。</a:t>
            </a:r>
          </a:p>
        </p:txBody>
      </p:sp>
      <p:sp>
        <p:nvSpPr>
          <p:cNvPr id="42001" name="AutoShape 22"/>
          <p:cNvSpPr>
            <a:spLocks noChangeArrowheads="1"/>
          </p:cNvSpPr>
          <p:nvPr/>
        </p:nvSpPr>
        <p:spPr bwMode="auto">
          <a:xfrm>
            <a:off x="4028310" y="1196926"/>
            <a:ext cx="757114" cy="900187"/>
          </a:xfrm>
          <a:prstGeom prst="rightArrow">
            <a:avLst>
              <a:gd name="adj1" fmla="val 50000"/>
              <a:gd name="adj2" fmla="val 25000"/>
            </a:avLst>
          </a:prstGeom>
          <a:solidFill>
            <a:schemeClr val="accent1"/>
          </a:solidFill>
          <a:ln w="9525" algn="ctr">
            <a:solidFill>
              <a:schemeClr val="tx1"/>
            </a:solidFill>
            <a:miter lim="800000"/>
            <a:headEnd/>
            <a:tailEnd/>
          </a:ln>
        </p:spPr>
        <p:txBody>
          <a:bodyPr wrap="none" anchor="ctr"/>
          <a:lstStyle/>
          <a:p>
            <a:endParaRPr lang="ja-JP" altLang="en-US"/>
          </a:p>
        </p:txBody>
      </p:sp>
      <p:sp>
        <p:nvSpPr>
          <p:cNvPr id="7" name="Rectangle 4"/>
          <p:cNvSpPr txBox="1">
            <a:spLocks noChangeArrowheads="1"/>
          </p:cNvSpPr>
          <p:nvPr/>
        </p:nvSpPr>
        <p:spPr bwMode="auto">
          <a:xfrm>
            <a:off x="189311" y="2708920"/>
            <a:ext cx="8435285" cy="432048"/>
          </a:xfrm>
          <a:prstGeom prst="rect">
            <a:avLst/>
          </a:prstGeom>
          <a:solidFill>
            <a:srgbClr val="CCFFFF"/>
          </a:solidFill>
          <a:ln>
            <a:noFill/>
          </a:ln>
          <a:extLst>
            <a:ext uri="{91240B29-F687-4F45-9708-019B960494DF}">
              <a14:hiddenLine xmlns:a14="http://schemas.microsoft.com/office/drawing/2010/main" w="9525" cap="flat"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2800" kern="0" dirty="0" smtClean="0">
                <a:latin typeface="HGPｺﾞｼｯｸE" panose="020B0900000000000000" pitchFamily="50" charset="-128"/>
                <a:ea typeface="HGPｺﾞｼｯｸE" panose="020B0900000000000000" pitchFamily="50" charset="-128"/>
              </a:rPr>
              <a:t>（２）利用者の能力を伸ばす支援</a:t>
            </a:r>
            <a:r>
              <a:rPr lang="ja-JP" altLang="en-US" sz="2000" dirty="0">
                <a:latin typeface="HGPｺﾞｼｯｸE" panose="020B0900000000000000" pitchFamily="50" charset="-128"/>
                <a:ea typeface="HGPｺﾞｼｯｸE" panose="020B0900000000000000" pitchFamily="50" charset="-128"/>
              </a:rPr>
              <a:t>（サービス提供の視点）</a:t>
            </a:r>
            <a:endParaRPr lang="ja-JP" altLang="en-US" sz="2000" kern="0" dirty="0" smtClean="0">
              <a:latin typeface="HGPｺﾞｼｯｸE" panose="020B0900000000000000" pitchFamily="50" charset="-128"/>
              <a:ea typeface="HGPｺﾞｼｯｸE" panose="020B0900000000000000" pitchFamily="50" charset="-128"/>
            </a:endParaRPr>
          </a:p>
        </p:txBody>
      </p:sp>
      <p:sp>
        <p:nvSpPr>
          <p:cNvPr id="8" name="Rectangle 5"/>
          <p:cNvSpPr txBox="1">
            <a:spLocks noChangeArrowheads="1"/>
          </p:cNvSpPr>
          <p:nvPr/>
        </p:nvSpPr>
        <p:spPr bwMode="auto">
          <a:xfrm>
            <a:off x="287146" y="3295030"/>
            <a:ext cx="3816424" cy="34290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sz="1800">
                <a:solidFill>
                  <a:schemeClr val="tx1"/>
                </a:solidFill>
                <a:latin typeface="+mn-lt"/>
                <a:ea typeface="+mn-ea"/>
              </a:defRPr>
            </a:lvl4pPr>
            <a:lvl5pPr marL="2057400" indent="-228600" algn="l" rtl="0" eaLnBrk="0" fontAlgn="base" hangingPunct="0">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1800">
                <a:solidFill>
                  <a:schemeClr val="tx1"/>
                </a:solidFill>
                <a:latin typeface="+mn-lt"/>
                <a:ea typeface="+mn-ea"/>
              </a:defRPr>
            </a:lvl6pPr>
            <a:lvl7pPr marL="2971800" indent="-228600" algn="l" rtl="0" fontAlgn="base">
              <a:spcBef>
                <a:spcPct val="20000"/>
              </a:spcBef>
              <a:spcAft>
                <a:spcPct val="0"/>
              </a:spcAft>
              <a:buChar char="»"/>
              <a:defRPr kumimoji="1" sz="1800">
                <a:solidFill>
                  <a:schemeClr val="tx1"/>
                </a:solidFill>
                <a:latin typeface="+mn-lt"/>
                <a:ea typeface="+mn-ea"/>
              </a:defRPr>
            </a:lvl7pPr>
            <a:lvl8pPr marL="3429000" indent="-228600" algn="l" rtl="0" fontAlgn="base">
              <a:spcBef>
                <a:spcPct val="20000"/>
              </a:spcBef>
              <a:spcAft>
                <a:spcPct val="0"/>
              </a:spcAft>
              <a:buChar char="»"/>
              <a:defRPr kumimoji="1" sz="1800">
                <a:solidFill>
                  <a:schemeClr val="tx1"/>
                </a:solidFill>
                <a:latin typeface="+mn-lt"/>
                <a:ea typeface="+mn-ea"/>
              </a:defRPr>
            </a:lvl8pPr>
            <a:lvl9pPr marL="3886200" indent="-228600" algn="l" rtl="0" fontAlgn="base">
              <a:spcBef>
                <a:spcPct val="20000"/>
              </a:spcBef>
              <a:spcAft>
                <a:spcPct val="0"/>
              </a:spcAft>
              <a:buChar char="»"/>
              <a:defRPr kumimoji="1" sz="1800">
                <a:solidFill>
                  <a:schemeClr val="tx1"/>
                </a:solidFill>
                <a:latin typeface="+mn-lt"/>
                <a:ea typeface="+mn-ea"/>
              </a:defRPr>
            </a:lvl9pPr>
          </a:lstStyle>
          <a:p>
            <a:pPr marL="0" indent="0" eaLnBrk="1" hangingPunct="1">
              <a:buFontTx/>
              <a:buNone/>
            </a:pPr>
            <a:r>
              <a:rPr lang="ja-JP" altLang="en-US" sz="1800" kern="0" dirty="0" smtClean="0">
                <a:latin typeface="HGPｺﾞｼｯｸE" panose="020B0900000000000000" pitchFamily="50" charset="-128"/>
                <a:ea typeface="HGPｺﾞｼｯｸE" panose="020B0900000000000000" pitchFamily="50" charset="-128"/>
              </a:rPr>
              <a:t>今までは・・・</a:t>
            </a:r>
          </a:p>
          <a:p>
            <a:pPr marL="0" indent="0" eaLnBrk="1" hangingPunct="1">
              <a:buFontTx/>
              <a:buNone/>
            </a:pPr>
            <a:r>
              <a:rPr lang="ja-JP" altLang="en-US" sz="2400" kern="0" dirty="0" smtClean="0">
                <a:latin typeface="HGPｺﾞｼｯｸE" panose="020B0900000000000000" pitchFamily="50" charset="-128"/>
                <a:ea typeface="HGPｺﾞｼｯｸE" panose="020B0900000000000000" pitchFamily="50" charset="-128"/>
              </a:rPr>
              <a:t>本人が行う行為に時間がかかるため、職員が待つことができずに、</a:t>
            </a:r>
            <a:r>
              <a:rPr lang="ja-JP" altLang="en-US" sz="2400" u="sng" kern="0" dirty="0" smtClean="0">
                <a:solidFill>
                  <a:srgbClr val="0066FF"/>
                </a:solidFill>
                <a:latin typeface="HGPｺﾞｼｯｸE" panose="020B0900000000000000" pitchFamily="50" charset="-128"/>
                <a:ea typeface="HGPｺﾞｼｯｸE" panose="020B0900000000000000" pitchFamily="50" charset="-128"/>
              </a:rPr>
              <a:t>つい「やってあげる」支援になってしまいがち</a:t>
            </a:r>
            <a:r>
              <a:rPr lang="ja-JP" altLang="en-US" sz="2400" kern="0" dirty="0" smtClean="0">
                <a:latin typeface="HGPｺﾞｼｯｸE" panose="020B0900000000000000" pitchFamily="50" charset="-128"/>
                <a:ea typeface="HGPｺﾞｼｯｸE" panose="020B0900000000000000" pitchFamily="50" charset="-128"/>
              </a:rPr>
              <a:t>であり、その結果、能力の低下や依存心が高まり、本人の自立を妨げることになっていなかったか？</a:t>
            </a:r>
          </a:p>
        </p:txBody>
      </p:sp>
      <p:sp>
        <p:nvSpPr>
          <p:cNvPr id="11" name="Rectangle 6"/>
          <p:cNvSpPr txBox="1">
            <a:spLocks noChangeArrowheads="1"/>
          </p:cNvSpPr>
          <p:nvPr/>
        </p:nvSpPr>
        <p:spPr bwMode="auto">
          <a:xfrm>
            <a:off x="4864230" y="3295031"/>
            <a:ext cx="40282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sz="1800">
                <a:solidFill>
                  <a:schemeClr val="tx1"/>
                </a:solidFill>
                <a:latin typeface="+mn-lt"/>
                <a:ea typeface="+mn-ea"/>
              </a:defRPr>
            </a:lvl4pPr>
            <a:lvl5pPr marL="2057400" indent="-228600" algn="l" rtl="0" eaLnBrk="0" fontAlgn="base" hangingPunct="0">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1800">
                <a:solidFill>
                  <a:schemeClr val="tx1"/>
                </a:solidFill>
                <a:latin typeface="+mn-lt"/>
                <a:ea typeface="+mn-ea"/>
              </a:defRPr>
            </a:lvl6pPr>
            <a:lvl7pPr marL="2971800" indent="-228600" algn="l" rtl="0" fontAlgn="base">
              <a:spcBef>
                <a:spcPct val="20000"/>
              </a:spcBef>
              <a:spcAft>
                <a:spcPct val="0"/>
              </a:spcAft>
              <a:buChar char="»"/>
              <a:defRPr kumimoji="1" sz="1800">
                <a:solidFill>
                  <a:schemeClr val="tx1"/>
                </a:solidFill>
                <a:latin typeface="+mn-lt"/>
                <a:ea typeface="+mn-ea"/>
              </a:defRPr>
            </a:lvl7pPr>
            <a:lvl8pPr marL="3429000" indent="-228600" algn="l" rtl="0" fontAlgn="base">
              <a:spcBef>
                <a:spcPct val="20000"/>
              </a:spcBef>
              <a:spcAft>
                <a:spcPct val="0"/>
              </a:spcAft>
              <a:buChar char="»"/>
              <a:defRPr kumimoji="1" sz="1800">
                <a:solidFill>
                  <a:schemeClr val="tx1"/>
                </a:solidFill>
                <a:latin typeface="+mn-lt"/>
                <a:ea typeface="+mn-ea"/>
              </a:defRPr>
            </a:lvl8pPr>
            <a:lvl9pPr marL="3886200" indent="-228600" algn="l" rtl="0" fontAlgn="base">
              <a:spcBef>
                <a:spcPct val="20000"/>
              </a:spcBef>
              <a:spcAft>
                <a:spcPct val="0"/>
              </a:spcAft>
              <a:buChar char="»"/>
              <a:defRPr kumimoji="1" sz="1800">
                <a:solidFill>
                  <a:schemeClr val="tx1"/>
                </a:solidFill>
                <a:latin typeface="+mn-lt"/>
                <a:ea typeface="+mn-ea"/>
              </a:defRPr>
            </a:lvl9pPr>
          </a:lstStyle>
          <a:p>
            <a:pPr marL="0" indent="0" eaLnBrk="1" hangingPunct="1">
              <a:lnSpc>
                <a:spcPct val="90000"/>
              </a:lnSpc>
              <a:buFontTx/>
              <a:buNone/>
            </a:pPr>
            <a:r>
              <a:rPr lang="ja-JP" altLang="en-US" b="1" kern="0" dirty="0" smtClean="0"/>
              <a:t>利用者の</a:t>
            </a:r>
          </a:p>
          <a:p>
            <a:pPr marL="0" indent="0" eaLnBrk="1" hangingPunct="1">
              <a:lnSpc>
                <a:spcPct val="90000"/>
              </a:lnSpc>
              <a:buFontTx/>
              <a:buNone/>
            </a:pPr>
            <a:r>
              <a:rPr lang="ja-JP" altLang="en-US" b="1" kern="0" dirty="0" smtClean="0">
                <a:solidFill>
                  <a:srgbClr val="FF0000"/>
                </a:solidFill>
              </a:rPr>
              <a:t>「能力」を把握し、</a:t>
            </a:r>
          </a:p>
          <a:p>
            <a:pPr marL="0" indent="0" eaLnBrk="1" hangingPunct="1">
              <a:lnSpc>
                <a:spcPct val="90000"/>
              </a:lnSpc>
              <a:buFontTx/>
              <a:buNone/>
            </a:pPr>
            <a:r>
              <a:rPr lang="ja-JP" altLang="en-US" b="1" kern="0" dirty="0" smtClean="0">
                <a:solidFill>
                  <a:srgbClr val="FF0000"/>
                </a:solidFill>
              </a:rPr>
              <a:t>それを活かす環境</a:t>
            </a:r>
            <a:r>
              <a:rPr lang="ja-JP" altLang="en-US" b="1" kern="0" dirty="0" smtClean="0"/>
              <a:t>をつくり、その中で「更に可能性が広がるよう」支援する。</a:t>
            </a:r>
          </a:p>
        </p:txBody>
      </p:sp>
      <p:sp>
        <p:nvSpPr>
          <p:cNvPr id="12" name="AutoShape 21"/>
          <p:cNvSpPr>
            <a:spLocks noChangeArrowheads="1"/>
          </p:cNvSpPr>
          <p:nvPr/>
        </p:nvSpPr>
        <p:spPr bwMode="auto">
          <a:xfrm>
            <a:off x="4145254" y="4365104"/>
            <a:ext cx="647824" cy="937320"/>
          </a:xfrm>
          <a:prstGeom prst="rightArrow">
            <a:avLst>
              <a:gd name="adj1" fmla="val 50000"/>
              <a:gd name="adj2" fmla="val 25000"/>
            </a:avLst>
          </a:prstGeom>
          <a:solidFill>
            <a:schemeClr val="accent1"/>
          </a:solidFill>
          <a:ln w="9525" algn="ctr">
            <a:solidFill>
              <a:schemeClr val="tx1"/>
            </a:solidFill>
            <a:miter lim="800000"/>
            <a:headEnd/>
            <a:tailEnd/>
          </a:ln>
        </p:spPr>
        <p:txBody>
          <a:bodyPr wrap="none" anchor="ctr"/>
          <a:lstStyle/>
          <a:p>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179512" y="4"/>
            <a:ext cx="8712968" cy="476671"/>
          </a:xfrm>
          <a:solidFill>
            <a:srgbClr val="CCFFFF"/>
          </a:solidFill>
          <a:extLst>
            <a:ext uri="{91240B29-F687-4F45-9708-019B960494DF}">
              <a14:hiddenLine xmlns:a14="http://schemas.microsoft.com/office/drawing/2010/main" w="9525" cap="flat" algn="ctr">
                <a:solidFill>
                  <a:srgbClr val="000000"/>
                </a:solidFill>
                <a:miter lim="800000"/>
                <a:headEnd/>
                <a:tailEnd/>
              </a14:hiddenLine>
            </a:ext>
          </a:extLst>
        </p:spPr>
        <p:txBody>
          <a:bodyPr/>
          <a:lstStyle/>
          <a:p>
            <a:pPr eaLnBrk="1" hangingPunct="1"/>
            <a:r>
              <a:rPr lang="ja-JP" altLang="en-US" sz="2400" dirty="0" smtClean="0">
                <a:latin typeface="HGPｺﾞｼｯｸE" panose="020B0900000000000000" pitchFamily="50" charset="-128"/>
                <a:ea typeface="HGPｺﾞｼｯｸE" panose="020B0900000000000000" pitchFamily="50" charset="-128"/>
              </a:rPr>
              <a:t>（３）利用者個々に応じた活動を</a:t>
            </a:r>
            <a:r>
              <a:rPr lang="ja-JP" altLang="en-US" sz="2400" dirty="0">
                <a:latin typeface="HGPｺﾞｼｯｸE" panose="020B0900000000000000" pitchFamily="50" charset="-128"/>
                <a:ea typeface="HGPｺﾞｼｯｸE" panose="020B0900000000000000" pitchFamily="50" charset="-128"/>
              </a:rPr>
              <a:t>創る</a:t>
            </a:r>
            <a:r>
              <a:rPr lang="ja-JP" altLang="en-US" sz="2000" dirty="0">
                <a:latin typeface="HGPｺﾞｼｯｸE" panose="020B0900000000000000" pitchFamily="50" charset="-128"/>
                <a:ea typeface="HGPｺﾞｼｯｸE" panose="020B0900000000000000" pitchFamily="50" charset="-128"/>
              </a:rPr>
              <a:t>（サービス提供の視点</a:t>
            </a:r>
            <a:r>
              <a:rPr lang="ja-JP" altLang="en-US" sz="2000" dirty="0" smtClean="0">
                <a:latin typeface="HGPｺﾞｼｯｸE" panose="020B0900000000000000" pitchFamily="50" charset="-128"/>
                <a:ea typeface="HGPｺﾞｼｯｸE" panose="020B0900000000000000" pitchFamily="50" charset="-128"/>
              </a:rPr>
              <a:t>）</a:t>
            </a:r>
          </a:p>
        </p:txBody>
      </p:sp>
      <p:sp>
        <p:nvSpPr>
          <p:cNvPr id="44035" name="Rectangle 5"/>
          <p:cNvSpPr>
            <a:spLocks noGrp="1" noChangeArrowheads="1"/>
          </p:cNvSpPr>
          <p:nvPr>
            <p:ph type="body" sz="half" idx="1"/>
          </p:nvPr>
        </p:nvSpPr>
        <p:spPr>
          <a:xfrm>
            <a:off x="200818" y="530878"/>
            <a:ext cx="3579094" cy="2610090"/>
          </a:xfrm>
          <a:ln>
            <a:solidFill>
              <a:schemeClr val="tx1"/>
            </a:solidFill>
            <a:miter lim="800000"/>
            <a:headEnd/>
            <a:tailEnd/>
          </a:ln>
        </p:spPr>
        <p:txBody>
          <a:bodyPr/>
          <a:lstStyle/>
          <a:p>
            <a:pPr marL="0" indent="0" eaLnBrk="1" hangingPunct="1">
              <a:buFontTx/>
              <a:buNone/>
            </a:pPr>
            <a:r>
              <a:rPr lang="ja-JP" altLang="en-US" sz="1800" dirty="0" smtClean="0">
                <a:ea typeface="HGP創英角ｺﾞｼｯｸUB" pitchFamily="50" charset="-128"/>
              </a:rPr>
              <a:t>今までは・・・</a:t>
            </a:r>
          </a:p>
          <a:p>
            <a:pPr marL="0" indent="0" eaLnBrk="1" hangingPunct="1">
              <a:buFontTx/>
              <a:buNone/>
            </a:pPr>
            <a:r>
              <a:rPr lang="ja-JP" altLang="en-US" sz="2400" dirty="0" smtClean="0">
                <a:latin typeface="+mn-ea"/>
              </a:rPr>
              <a:t>介護中心の支援に追われ、生産的活動、文化的活動、趣味的活動など、利用者の</a:t>
            </a:r>
            <a:r>
              <a:rPr lang="ja-JP" altLang="en-US" sz="2400" dirty="0" smtClean="0">
                <a:solidFill>
                  <a:srgbClr val="0066FF"/>
                </a:solidFill>
                <a:latin typeface="+mn-ea"/>
              </a:rPr>
              <a:t>生き甲斐を実現する活動は軽視</a:t>
            </a:r>
            <a:r>
              <a:rPr lang="ja-JP" altLang="en-US" sz="2400" dirty="0" smtClean="0">
                <a:latin typeface="+mn-ea"/>
              </a:rPr>
              <a:t>されていなかったか？</a:t>
            </a:r>
          </a:p>
        </p:txBody>
      </p:sp>
      <p:sp>
        <p:nvSpPr>
          <p:cNvPr id="44036" name="Rectangle 6"/>
          <p:cNvSpPr>
            <a:spLocks noGrp="1" noChangeArrowheads="1"/>
          </p:cNvSpPr>
          <p:nvPr>
            <p:ph type="body" sz="half" idx="2"/>
          </p:nvPr>
        </p:nvSpPr>
        <p:spPr>
          <a:xfrm>
            <a:off x="4860038" y="548680"/>
            <a:ext cx="3960440" cy="2520280"/>
          </a:xfrm>
          <a:ln>
            <a:solidFill>
              <a:schemeClr val="tx1"/>
            </a:solidFill>
            <a:miter lim="800000"/>
            <a:headEnd/>
            <a:tailEnd/>
          </a:ln>
        </p:spPr>
        <p:txBody>
          <a:bodyPr/>
          <a:lstStyle/>
          <a:p>
            <a:pPr marL="0" indent="0" eaLnBrk="1" hangingPunct="1">
              <a:lnSpc>
                <a:spcPct val="90000"/>
              </a:lnSpc>
              <a:buFontTx/>
              <a:buNone/>
            </a:pPr>
            <a:r>
              <a:rPr lang="ja-JP" altLang="en-US" dirty="0" smtClean="0">
                <a:latin typeface="HGPｺﾞｼｯｸE" panose="020B0900000000000000" pitchFamily="50" charset="-128"/>
                <a:ea typeface="HGPｺﾞｼｯｸE" panose="020B0900000000000000" pitchFamily="50" charset="-128"/>
              </a:rPr>
              <a:t>生産的活動、文化的活動、趣味的活動など、一人ひとりが</a:t>
            </a:r>
            <a:r>
              <a:rPr lang="ja-JP" altLang="en-US" dirty="0" smtClean="0">
                <a:solidFill>
                  <a:srgbClr val="FF0000"/>
                </a:solidFill>
                <a:latin typeface="HGPｺﾞｼｯｸE" panose="020B0900000000000000" pitchFamily="50" charset="-128"/>
                <a:ea typeface="HGPｺﾞｼｯｸE" panose="020B0900000000000000" pitchFamily="50" charset="-128"/>
              </a:rPr>
              <a:t>生きがいを感じられるような活動を創造</a:t>
            </a:r>
            <a:r>
              <a:rPr lang="ja-JP" altLang="en-US" dirty="0" smtClean="0">
                <a:latin typeface="HGPｺﾞｼｯｸE" panose="020B0900000000000000" pitchFamily="50" charset="-128"/>
                <a:ea typeface="HGPｺﾞｼｯｸE" panose="020B0900000000000000" pitchFamily="50" charset="-128"/>
              </a:rPr>
              <a:t>し、利用者の思いを実現していく。</a:t>
            </a:r>
          </a:p>
        </p:txBody>
      </p:sp>
      <p:sp>
        <p:nvSpPr>
          <p:cNvPr id="44037" name="AutoShape 21"/>
          <p:cNvSpPr>
            <a:spLocks noChangeArrowheads="1"/>
          </p:cNvSpPr>
          <p:nvPr/>
        </p:nvSpPr>
        <p:spPr bwMode="auto">
          <a:xfrm>
            <a:off x="3901368" y="1484784"/>
            <a:ext cx="828675" cy="828493"/>
          </a:xfrm>
          <a:prstGeom prst="rightArrow">
            <a:avLst>
              <a:gd name="adj1" fmla="val 50000"/>
              <a:gd name="adj2" fmla="val 25000"/>
            </a:avLst>
          </a:prstGeom>
          <a:solidFill>
            <a:schemeClr val="accent1"/>
          </a:solidFill>
          <a:ln w="9525" algn="ctr">
            <a:solidFill>
              <a:schemeClr val="tx1"/>
            </a:solidFill>
            <a:miter lim="800000"/>
            <a:headEnd/>
            <a:tailEnd/>
          </a:ln>
        </p:spPr>
        <p:txBody>
          <a:bodyPr wrap="none" anchor="ctr"/>
          <a:lstStyle/>
          <a:p>
            <a:endParaRPr lang="ja-JP" altLang="en-US"/>
          </a:p>
        </p:txBody>
      </p:sp>
      <p:sp>
        <p:nvSpPr>
          <p:cNvPr id="6" name="Rectangle 2"/>
          <p:cNvSpPr txBox="1">
            <a:spLocks noChangeArrowheads="1"/>
          </p:cNvSpPr>
          <p:nvPr/>
        </p:nvSpPr>
        <p:spPr bwMode="auto">
          <a:xfrm>
            <a:off x="318927" y="3298039"/>
            <a:ext cx="8677596" cy="490537"/>
          </a:xfrm>
          <a:prstGeom prst="rect">
            <a:avLst/>
          </a:prstGeom>
          <a:solidFill>
            <a:srgbClr val="CCFFFF"/>
          </a:solidFill>
          <a:ln>
            <a:noFill/>
          </a:ln>
          <a:extLst>
            <a:ext uri="{91240B29-F687-4F45-9708-019B960494DF}">
              <a14:hiddenLine xmlns:a14="http://schemas.microsoft.com/office/drawing/2010/main" w="9525" cap="flat"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2400" kern="0" dirty="0" smtClean="0">
                <a:latin typeface="HGPｺﾞｼｯｸE" panose="020B0900000000000000" pitchFamily="50" charset="-128"/>
                <a:ea typeface="HGPｺﾞｼｯｸE" panose="020B0900000000000000" pitchFamily="50" charset="-128"/>
              </a:rPr>
              <a:t>（４）利用者のニーズに応じて次の生活を目指す</a:t>
            </a:r>
            <a:r>
              <a:rPr lang="ja-JP" altLang="en-US" sz="1800" kern="0" dirty="0" smtClean="0">
                <a:latin typeface="HGPｺﾞｼｯｸE" panose="020B0900000000000000" pitchFamily="50" charset="-128"/>
                <a:ea typeface="HGPｺﾞｼｯｸE" panose="020B0900000000000000" pitchFamily="50" charset="-128"/>
              </a:rPr>
              <a:t>（</a:t>
            </a:r>
            <a:r>
              <a:rPr lang="ja-JP" altLang="en-US" sz="1800" dirty="0" smtClean="0">
                <a:latin typeface="HGPｺﾞｼｯｸE" panose="020B0900000000000000" pitchFamily="50" charset="-128"/>
                <a:ea typeface="HGPｺﾞｼｯｸE" panose="020B0900000000000000" pitchFamily="50" charset="-128"/>
              </a:rPr>
              <a:t>サービス</a:t>
            </a:r>
            <a:r>
              <a:rPr lang="ja-JP" altLang="en-US" sz="1800" dirty="0">
                <a:latin typeface="HGPｺﾞｼｯｸE" panose="020B0900000000000000" pitchFamily="50" charset="-128"/>
                <a:ea typeface="HGPｺﾞｼｯｸE" panose="020B0900000000000000" pitchFamily="50" charset="-128"/>
              </a:rPr>
              <a:t>提供の</a:t>
            </a:r>
            <a:r>
              <a:rPr lang="ja-JP" altLang="en-US" sz="1800" dirty="0" smtClean="0">
                <a:latin typeface="HGPｺﾞｼｯｸE" panose="020B0900000000000000" pitchFamily="50" charset="-128"/>
                <a:ea typeface="HGPｺﾞｼｯｸE" panose="020B0900000000000000" pitchFamily="50" charset="-128"/>
              </a:rPr>
              <a:t>視点）</a:t>
            </a:r>
            <a:endParaRPr lang="ja-JP" altLang="en-US" sz="1800" kern="0" dirty="0" smtClean="0">
              <a:latin typeface="HGPｺﾞｼｯｸE" panose="020B0900000000000000" pitchFamily="50" charset="-128"/>
              <a:ea typeface="HGPｺﾞｼｯｸE" panose="020B0900000000000000" pitchFamily="50" charset="-128"/>
            </a:endParaRPr>
          </a:p>
        </p:txBody>
      </p:sp>
      <p:sp>
        <p:nvSpPr>
          <p:cNvPr id="7" name="Rectangle 4"/>
          <p:cNvSpPr txBox="1">
            <a:spLocks noChangeArrowheads="1"/>
          </p:cNvSpPr>
          <p:nvPr/>
        </p:nvSpPr>
        <p:spPr bwMode="auto">
          <a:xfrm>
            <a:off x="252022" y="3788569"/>
            <a:ext cx="3455903" cy="2736056"/>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sz="1800">
                <a:solidFill>
                  <a:schemeClr val="tx1"/>
                </a:solidFill>
                <a:latin typeface="+mn-lt"/>
                <a:ea typeface="+mn-ea"/>
              </a:defRPr>
            </a:lvl4pPr>
            <a:lvl5pPr marL="2057400" indent="-228600" algn="l" rtl="0" eaLnBrk="0" fontAlgn="base" hangingPunct="0">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1800">
                <a:solidFill>
                  <a:schemeClr val="tx1"/>
                </a:solidFill>
                <a:latin typeface="+mn-lt"/>
                <a:ea typeface="+mn-ea"/>
              </a:defRPr>
            </a:lvl6pPr>
            <a:lvl7pPr marL="2971800" indent="-228600" algn="l" rtl="0" fontAlgn="base">
              <a:spcBef>
                <a:spcPct val="20000"/>
              </a:spcBef>
              <a:spcAft>
                <a:spcPct val="0"/>
              </a:spcAft>
              <a:buChar char="»"/>
              <a:defRPr kumimoji="1" sz="1800">
                <a:solidFill>
                  <a:schemeClr val="tx1"/>
                </a:solidFill>
                <a:latin typeface="+mn-lt"/>
                <a:ea typeface="+mn-ea"/>
              </a:defRPr>
            </a:lvl7pPr>
            <a:lvl8pPr marL="3429000" indent="-228600" algn="l" rtl="0" fontAlgn="base">
              <a:spcBef>
                <a:spcPct val="20000"/>
              </a:spcBef>
              <a:spcAft>
                <a:spcPct val="0"/>
              </a:spcAft>
              <a:buChar char="»"/>
              <a:defRPr kumimoji="1" sz="1800">
                <a:solidFill>
                  <a:schemeClr val="tx1"/>
                </a:solidFill>
                <a:latin typeface="+mn-lt"/>
                <a:ea typeface="+mn-ea"/>
              </a:defRPr>
            </a:lvl8pPr>
            <a:lvl9pPr marL="3886200" indent="-228600" algn="l" rtl="0" fontAlgn="base">
              <a:spcBef>
                <a:spcPct val="20000"/>
              </a:spcBef>
              <a:spcAft>
                <a:spcPct val="0"/>
              </a:spcAft>
              <a:buChar char="»"/>
              <a:defRPr kumimoji="1" sz="1800">
                <a:solidFill>
                  <a:schemeClr val="tx1"/>
                </a:solidFill>
                <a:latin typeface="+mn-lt"/>
                <a:ea typeface="+mn-ea"/>
              </a:defRPr>
            </a:lvl9pPr>
          </a:lstStyle>
          <a:p>
            <a:pPr marL="0" indent="0" eaLnBrk="1" hangingPunct="1">
              <a:buFontTx/>
              <a:buNone/>
            </a:pPr>
            <a:r>
              <a:rPr lang="ja-JP" altLang="en-US" sz="1800" kern="0" dirty="0" smtClean="0">
                <a:latin typeface="HGPｺﾞｼｯｸE" panose="020B0900000000000000" pitchFamily="50" charset="-128"/>
                <a:ea typeface="HGPｺﾞｼｯｸE" panose="020B0900000000000000" pitchFamily="50" charset="-128"/>
              </a:rPr>
              <a:t>今までは・・・</a:t>
            </a:r>
          </a:p>
          <a:p>
            <a:pPr marL="0" indent="0" eaLnBrk="1" hangingPunct="1">
              <a:buFontTx/>
              <a:buNone/>
            </a:pPr>
            <a:r>
              <a:rPr lang="ja-JP" altLang="en-US" sz="2400" kern="0" dirty="0" smtClean="0">
                <a:latin typeface="HGPｺﾞｼｯｸE" panose="020B0900000000000000" pitchFamily="50" charset="-128"/>
                <a:ea typeface="HGPｺﾞｼｯｸE" panose="020B0900000000000000" pitchFamily="50" charset="-128"/>
              </a:rPr>
              <a:t>障害の重さ故に、家族や関係者さえも、支援開始当初から地域生活への移行は困難であると</a:t>
            </a:r>
            <a:r>
              <a:rPr lang="ja-JP" altLang="en-US" sz="2400" kern="0" dirty="0" smtClean="0">
                <a:solidFill>
                  <a:srgbClr val="002060"/>
                </a:solidFill>
                <a:latin typeface="HGPｺﾞｼｯｸE" panose="020B0900000000000000" pitchFamily="50" charset="-128"/>
                <a:ea typeface="HGPｺﾞｼｯｸE" panose="020B0900000000000000" pitchFamily="50" charset="-128"/>
              </a:rPr>
              <a:t>あきらめ</a:t>
            </a:r>
            <a:r>
              <a:rPr lang="ja-JP" altLang="en-US" sz="2400" kern="0" dirty="0" smtClean="0">
                <a:latin typeface="HGPｺﾞｼｯｸE" panose="020B0900000000000000" pitchFamily="50" charset="-128"/>
                <a:ea typeface="HGPｺﾞｼｯｸE" panose="020B0900000000000000" pitchFamily="50" charset="-128"/>
              </a:rPr>
              <a:t>ていなかったか？</a:t>
            </a:r>
            <a:endParaRPr lang="ja-JP" altLang="en-US" sz="2400" kern="0" dirty="0" smtClean="0">
              <a:solidFill>
                <a:srgbClr val="000000"/>
              </a:solidFill>
              <a:latin typeface="HGPｺﾞｼｯｸE" panose="020B0900000000000000" pitchFamily="50" charset="-128"/>
              <a:ea typeface="HGPｺﾞｼｯｸE" panose="020B0900000000000000" pitchFamily="50" charset="-128"/>
            </a:endParaRPr>
          </a:p>
          <a:p>
            <a:pPr marL="0" indent="0" eaLnBrk="1" hangingPunct="1"/>
            <a:endParaRPr lang="en-US" altLang="ja-JP" sz="3200" kern="0" dirty="0" smtClean="0">
              <a:latin typeface="HGPｺﾞｼｯｸE" panose="020B0900000000000000" pitchFamily="50" charset="-128"/>
              <a:ea typeface="HGPｺﾞｼｯｸE" panose="020B0900000000000000" pitchFamily="50" charset="-128"/>
            </a:endParaRPr>
          </a:p>
        </p:txBody>
      </p:sp>
      <p:sp>
        <p:nvSpPr>
          <p:cNvPr id="8" name="AutoShape 20"/>
          <p:cNvSpPr>
            <a:spLocks noChangeArrowheads="1"/>
          </p:cNvSpPr>
          <p:nvPr/>
        </p:nvSpPr>
        <p:spPr bwMode="auto">
          <a:xfrm>
            <a:off x="3973512" y="4725363"/>
            <a:ext cx="684212" cy="755651"/>
          </a:xfrm>
          <a:prstGeom prst="rightArrow">
            <a:avLst>
              <a:gd name="adj1" fmla="val 50000"/>
              <a:gd name="adj2" fmla="val 25000"/>
            </a:avLst>
          </a:prstGeom>
          <a:solidFill>
            <a:schemeClr val="accent1"/>
          </a:solidFill>
          <a:ln w="9525" algn="ctr">
            <a:solidFill>
              <a:schemeClr val="tx1"/>
            </a:solidFill>
            <a:miter lim="800000"/>
            <a:headEnd/>
            <a:tailEnd/>
          </a:ln>
        </p:spPr>
        <p:txBody>
          <a:bodyPr wrap="none" anchor="ctr"/>
          <a:lstStyle/>
          <a:p>
            <a:endParaRPr lang="ja-JP" altLang="en-US"/>
          </a:p>
        </p:txBody>
      </p:sp>
      <p:sp>
        <p:nvSpPr>
          <p:cNvPr id="9" name="Rectangle 5"/>
          <p:cNvSpPr txBox="1">
            <a:spLocks noChangeArrowheads="1"/>
          </p:cNvSpPr>
          <p:nvPr/>
        </p:nvSpPr>
        <p:spPr bwMode="auto">
          <a:xfrm>
            <a:off x="4722812" y="3810334"/>
            <a:ext cx="4170262" cy="2771911"/>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sz="1800">
                <a:solidFill>
                  <a:schemeClr val="tx1"/>
                </a:solidFill>
                <a:latin typeface="+mn-lt"/>
                <a:ea typeface="+mn-ea"/>
              </a:defRPr>
            </a:lvl4pPr>
            <a:lvl5pPr marL="2057400" indent="-228600" algn="l" rtl="0" eaLnBrk="0" fontAlgn="base" hangingPunct="0">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1800">
                <a:solidFill>
                  <a:schemeClr val="tx1"/>
                </a:solidFill>
                <a:latin typeface="+mn-lt"/>
                <a:ea typeface="+mn-ea"/>
              </a:defRPr>
            </a:lvl6pPr>
            <a:lvl7pPr marL="2971800" indent="-228600" algn="l" rtl="0" fontAlgn="base">
              <a:spcBef>
                <a:spcPct val="20000"/>
              </a:spcBef>
              <a:spcAft>
                <a:spcPct val="0"/>
              </a:spcAft>
              <a:buChar char="»"/>
              <a:defRPr kumimoji="1" sz="1800">
                <a:solidFill>
                  <a:schemeClr val="tx1"/>
                </a:solidFill>
                <a:latin typeface="+mn-lt"/>
                <a:ea typeface="+mn-ea"/>
              </a:defRPr>
            </a:lvl7pPr>
            <a:lvl8pPr marL="3429000" indent="-228600" algn="l" rtl="0" fontAlgn="base">
              <a:spcBef>
                <a:spcPct val="20000"/>
              </a:spcBef>
              <a:spcAft>
                <a:spcPct val="0"/>
              </a:spcAft>
              <a:buChar char="»"/>
              <a:defRPr kumimoji="1" sz="1800">
                <a:solidFill>
                  <a:schemeClr val="tx1"/>
                </a:solidFill>
                <a:latin typeface="+mn-lt"/>
                <a:ea typeface="+mn-ea"/>
              </a:defRPr>
            </a:lvl8pPr>
            <a:lvl9pPr marL="3886200" indent="-228600" algn="l" rtl="0" fontAlgn="base">
              <a:spcBef>
                <a:spcPct val="20000"/>
              </a:spcBef>
              <a:spcAft>
                <a:spcPct val="0"/>
              </a:spcAft>
              <a:buChar char="»"/>
              <a:defRPr kumimoji="1" sz="1800">
                <a:solidFill>
                  <a:schemeClr val="tx1"/>
                </a:solidFill>
                <a:latin typeface="+mn-lt"/>
                <a:ea typeface="+mn-ea"/>
              </a:defRPr>
            </a:lvl9pPr>
          </a:lstStyle>
          <a:p>
            <a:pPr marL="0" indent="0" eaLnBrk="1" hangingPunct="1">
              <a:buFontTx/>
              <a:buNone/>
            </a:pPr>
            <a:r>
              <a:rPr lang="ja-JP" altLang="en-US" sz="2200" kern="0" dirty="0" smtClean="0">
                <a:latin typeface="HGPｺﾞｼｯｸE" panose="020B0900000000000000" pitchFamily="50" charset="-128"/>
                <a:ea typeface="HGPｺﾞｼｯｸE" panose="020B0900000000000000" pitchFamily="50" charset="-128"/>
              </a:rPr>
              <a:t>利用者のニーズに応じ、生活介護から就労継続支援、施設入所支援からグループホームなど、地域生活への移行に</a:t>
            </a:r>
            <a:r>
              <a:rPr lang="ja-JP" altLang="en-US" sz="2200" kern="0" dirty="0" smtClean="0">
                <a:solidFill>
                  <a:srgbClr val="FF0000"/>
                </a:solidFill>
                <a:latin typeface="HGPｺﾞｼｯｸE" panose="020B0900000000000000" pitchFamily="50" charset="-128"/>
                <a:ea typeface="HGPｺﾞｼｯｸE" panose="020B0900000000000000" pitchFamily="50" charset="-128"/>
              </a:rPr>
              <a:t>チャレンジ</a:t>
            </a:r>
            <a:r>
              <a:rPr lang="ja-JP" altLang="en-US" sz="2200" kern="0" dirty="0" smtClean="0">
                <a:latin typeface="HGPｺﾞｼｯｸE" panose="020B0900000000000000" pitchFamily="50" charset="-128"/>
                <a:ea typeface="HGPｺﾞｼｯｸE" panose="020B0900000000000000" pitchFamily="50" charset="-128"/>
              </a:rPr>
              <a:t>する。また、利用者への動機付けや、家族や関係者の理解と協力を求め、移行先の見学や体験など</a:t>
            </a:r>
            <a:r>
              <a:rPr lang="ja-JP" altLang="en-US" sz="2200" kern="0" dirty="0" smtClean="0">
                <a:solidFill>
                  <a:srgbClr val="FF0000"/>
                </a:solidFill>
                <a:latin typeface="HGPｺﾞｼｯｸE" panose="020B0900000000000000" pitchFamily="50" charset="-128"/>
                <a:ea typeface="HGPｺﾞｼｯｸE" panose="020B0900000000000000" pitchFamily="50" charset="-128"/>
              </a:rPr>
              <a:t>支援のあり方を工夫</a:t>
            </a:r>
            <a:r>
              <a:rPr lang="ja-JP" altLang="en-US" sz="2200" kern="0" dirty="0" smtClean="0">
                <a:latin typeface="HGPｺﾞｼｯｸE" panose="020B0900000000000000" pitchFamily="50" charset="-128"/>
                <a:ea typeface="HGPｺﾞｼｯｸE" panose="020B0900000000000000" pitchFamily="50" charset="-128"/>
              </a:rPr>
              <a:t>する。</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0837" name="Rectangle 5"/>
          <p:cNvSpPr>
            <a:spLocks noChangeArrowheads="1"/>
          </p:cNvSpPr>
          <p:nvPr/>
        </p:nvSpPr>
        <p:spPr bwMode="auto">
          <a:xfrm>
            <a:off x="250978" y="836613"/>
            <a:ext cx="82089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70000"/>
              <a:buFont typeface="Wingdings" pitchFamily="2" charset="2"/>
              <a:buNone/>
            </a:pPr>
            <a:endParaRPr kumimoji="0" lang="ja-JP" altLang="ja-JP" sz="2200" b="1" u="sng">
              <a:solidFill>
                <a:schemeClr val="tx1"/>
              </a:solidFill>
              <a:ea typeface="HG丸ｺﾞｼｯｸM-PRO" pitchFamily="50" charset="-128"/>
            </a:endParaRPr>
          </a:p>
        </p:txBody>
      </p:sp>
      <p:sp>
        <p:nvSpPr>
          <p:cNvPr id="100355" name="Rectangle 6"/>
          <p:cNvSpPr>
            <a:spLocks noChangeArrowheads="1"/>
          </p:cNvSpPr>
          <p:nvPr/>
        </p:nvSpPr>
        <p:spPr bwMode="auto">
          <a:xfrm>
            <a:off x="174826" y="188913"/>
            <a:ext cx="8717656" cy="3130556"/>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en-US" altLang="ja-JP" sz="2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障害が重い方々って</a:t>
            </a:r>
            <a:r>
              <a:rPr lang="en-US" altLang="ja-JP" sz="2400" dirty="0">
                <a:solidFill>
                  <a:schemeClr val="tx1"/>
                </a:solidFill>
                <a:latin typeface="HGP創英角ｺﾞｼｯｸUB" panose="020B0900000000000000" pitchFamily="50" charset="-128"/>
                <a:ea typeface="HGP創英角ｺﾞｼｯｸUB" panose="020B0900000000000000" pitchFamily="50" charset="-128"/>
              </a:rPr>
              <a:t>)</a:t>
            </a:r>
          </a:p>
          <a:p>
            <a:pPr marL="177800" indent="-177800">
              <a:defRPr/>
            </a:pP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・生き方や暮らし方のイメージをもって、プランを自分で決めて自分で実行することって･･･。</a:t>
            </a: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a:p>
            <a:pPr marL="177800" indent="-177800">
              <a:defRPr/>
            </a:pP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・本人なりの力は持っているが、体験・経験の場面・刺激が少なく、もしくは、障害・疾病により本人の力が弱くなってる可能性が高いかも。</a:t>
            </a:r>
            <a:r>
              <a:rPr lang="en-US" altLang="ja-JP" sz="2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ﾊﾟﾜﾚｽな状態</a:t>
            </a:r>
            <a:r>
              <a:rPr lang="en-US" altLang="ja-JP" sz="2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 。</a:t>
            </a:r>
          </a:p>
          <a:p>
            <a:pPr marL="177800" indent="-177800">
              <a:defRPr/>
            </a:pP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・生活介護・療養介護を利用している方々は、具体的に希望や夢を上手く示せる人は少ないかも。</a:t>
            </a:r>
          </a:p>
          <a:p>
            <a:pPr>
              <a:defRPr/>
            </a:pP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a:p>
            <a:pPr>
              <a:defRPr/>
            </a:pP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98308" name="AutoShape 5"/>
          <p:cNvSpPr>
            <a:spLocks noChangeArrowheads="1"/>
          </p:cNvSpPr>
          <p:nvPr/>
        </p:nvSpPr>
        <p:spPr bwMode="auto">
          <a:xfrm>
            <a:off x="3803402" y="3384566"/>
            <a:ext cx="1460500" cy="504825"/>
          </a:xfrm>
          <a:prstGeom prst="downArrow">
            <a:avLst>
              <a:gd name="adj1" fmla="val 50000"/>
              <a:gd name="adj2" fmla="val 25000"/>
            </a:avLst>
          </a:prstGeom>
          <a:solidFill>
            <a:srgbClr val="CCFFCC"/>
          </a:solidFill>
          <a:ln w="9525" algn="ctr">
            <a:solidFill>
              <a:schemeClr val="tx1"/>
            </a:solidFill>
            <a:miter lim="800000"/>
            <a:headEnd/>
            <a:tailEnd/>
          </a:ln>
        </p:spPr>
        <p:txBody>
          <a:bodyPr wrap="none" anchor="ctr"/>
          <a:lstStyle/>
          <a:p>
            <a:endParaRPr lang="ja-JP" altLang="en-US"/>
          </a:p>
        </p:txBody>
      </p:sp>
      <p:sp>
        <p:nvSpPr>
          <p:cNvPr id="5" name="Rectangle 6"/>
          <p:cNvSpPr>
            <a:spLocks noChangeArrowheads="1"/>
          </p:cNvSpPr>
          <p:nvPr/>
        </p:nvSpPr>
        <p:spPr bwMode="auto">
          <a:xfrm>
            <a:off x="174826" y="4005064"/>
            <a:ext cx="8717656" cy="2557034"/>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ja-JP" sz="2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支援者が持っていたい視点</a:t>
            </a:r>
            <a:r>
              <a:rPr lang="en-US" altLang="ja-JP" sz="2400" dirty="0">
                <a:solidFill>
                  <a:schemeClr val="tx1"/>
                </a:solidFill>
                <a:latin typeface="HGP創英角ｺﾞｼｯｸUB" panose="020B0900000000000000" pitchFamily="50" charset="-128"/>
                <a:ea typeface="HGP創英角ｺﾞｼｯｸUB" panose="020B0900000000000000" pitchFamily="50" charset="-128"/>
              </a:rPr>
              <a:t>)</a:t>
            </a:r>
          </a:p>
          <a:p>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☆従来持ってる力や可能性を引き出すアセスメント力が大事</a:t>
            </a: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☆このような状況の人たちに対して、行き方や暮らし方のお手伝い（支援）をするのが我々の専門的な仕事だと思う。</a:t>
            </a:r>
          </a:p>
          <a:p>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☆究極は利用者が「より良い生き方・暮らし方をするための支援を形にしたもの」が個別支援計画だと思う。</a:t>
            </a: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nodePh="1">
                                  <p:stCondLst>
                                    <p:cond delay="0"/>
                                  </p:stCondLst>
                                  <p:endCondLst>
                                    <p:cond evt="begin" delay="0">
                                      <p:tn val="5"/>
                                    </p:cond>
                                  </p:endCondLst>
                                  <p:childTnLst>
                                    <p:set>
                                      <p:cBhvr>
                                        <p:cTn id="6" dur="1" fill="hold">
                                          <p:stCondLst>
                                            <p:cond delay="0"/>
                                          </p:stCondLst>
                                        </p:cTn>
                                        <p:tgtEl>
                                          <p:spTgt spid="1400837">
                                            <p:txEl>
                                              <p:pRg st="0" end="0"/>
                                            </p:txEl>
                                          </p:spTgt>
                                        </p:tgtEl>
                                        <p:attrNameLst>
                                          <p:attrName>style.visibility</p:attrName>
                                        </p:attrNameLst>
                                      </p:cBhvr>
                                      <p:to>
                                        <p:strVal val="visible"/>
                                      </p:to>
                                    </p:set>
                                    <p:anim calcmode="lin" valueType="num">
                                      <p:cBhvr>
                                        <p:cTn id="7" dur="1000" fill="hold"/>
                                        <p:tgtEl>
                                          <p:spTgt spid="140083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40083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008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83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AutoShape 2"/>
          <p:cNvSpPr>
            <a:spLocks noChangeArrowheads="1"/>
          </p:cNvSpPr>
          <p:nvPr/>
        </p:nvSpPr>
        <p:spPr bwMode="auto">
          <a:xfrm>
            <a:off x="680857" y="2326745"/>
            <a:ext cx="8106079" cy="972158"/>
          </a:xfrm>
          <a:prstGeom prst="rtTriangle">
            <a:avLst/>
          </a:prstGeom>
          <a:gradFill rotWithShape="1">
            <a:gsLst>
              <a:gs pos="0">
                <a:srgbClr val="FFFFE9"/>
              </a:gs>
              <a:gs pos="100000">
                <a:srgbClr val="FFFFB9"/>
              </a:gs>
            </a:gsLst>
            <a:lin ang="5400000" scaled="1"/>
          </a:gradFill>
          <a:ln w="12700" algn="ctr">
            <a:noFill/>
            <a:miter lim="800000"/>
            <a:headEnd/>
            <a:tailEnd/>
          </a:ln>
        </p:spPr>
        <p:txBody>
          <a:bodyPr wrap="none" lIns="66907" tIns="8006" rIns="66907" bIns="8006" anchor="ctr"/>
          <a:lstStyle/>
          <a:p>
            <a:pPr>
              <a:spcBef>
                <a:spcPct val="20000"/>
              </a:spcBef>
            </a:pPr>
            <a:endParaRPr lang="ja-JP" altLang="en-US" sz="1441" dirty="0">
              <a:solidFill>
                <a:srgbClr val="000000"/>
              </a:solidFill>
              <a:latin typeface="Arial" charset="0"/>
            </a:endParaRPr>
          </a:p>
        </p:txBody>
      </p:sp>
      <p:sp>
        <p:nvSpPr>
          <p:cNvPr id="46084" name="Rectangle 3"/>
          <p:cNvSpPr>
            <a:spLocks noGrp="1" noChangeArrowheads="1"/>
          </p:cNvSpPr>
          <p:nvPr>
            <p:ph type="ctrTitle"/>
          </p:nvPr>
        </p:nvSpPr>
        <p:spPr/>
        <p:txBody>
          <a:bodyPr>
            <a:normAutofit/>
          </a:bodyPr>
          <a:lstStyle/>
          <a:p>
            <a:pPr eaLnBrk="1" hangingPunct="1"/>
            <a:r>
              <a:rPr lang="ja-JP" altLang="en-US" sz="4400" dirty="0" smtClean="0"/>
              <a:t>アセスメントのポイント</a:t>
            </a:r>
            <a:r>
              <a:rPr lang="en-US" altLang="ja-JP" sz="4400" dirty="0" smtClean="0"/>
              <a:t/>
            </a:r>
            <a:br>
              <a:rPr lang="en-US" altLang="ja-JP" sz="4400" dirty="0" smtClean="0"/>
            </a:br>
            <a:r>
              <a:rPr lang="ja-JP" altLang="en-US" sz="4400" dirty="0" smtClean="0"/>
              <a:t>（自立訓練（機能訓練））</a:t>
            </a:r>
          </a:p>
        </p:txBody>
      </p:sp>
    </p:spTree>
    <p:extLst>
      <p:ext uri="{BB962C8B-B14F-4D97-AF65-F5344CB8AC3E}">
        <p14:creationId xmlns:p14="http://schemas.microsoft.com/office/powerpoint/2010/main" val="1646974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AutoShape 4"/>
          <p:cNvSpPr>
            <a:spLocks noChangeArrowheads="1"/>
          </p:cNvSpPr>
          <p:nvPr/>
        </p:nvSpPr>
        <p:spPr bwMode="auto">
          <a:xfrm rot="16200000">
            <a:off x="1486328" y="3751987"/>
            <a:ext cx="1248508" cy="2789237"/>
          </a:xfrm>
          <a:prstGeom prst="rtTriangle">
            <a:avLst/>
          </a:prstGeom>
          <a:solidFill>
            <a:schemeClr val="folHlink"/>
          </a:solidFill>
          <a:ln>
            <a:noFill/>
          </a:ln>
          <a:effectLst>
            <a:outerShdw dist="35921" dir="2700000" algn="ctr" rotWithShape="0">
              <a:schemeClr val="tx1"/>
            </a:outerShdw>
          </a:effectLst>
          <a:extLst>
            <a:ext uri="{91240B29-F687-4F45-9708-019B960494DF}">
              <a14:hiddenLine xmlns:a14="http://schemas.microsoft.com/office/drawing/2010/main" w="19050">
                <a:solidFill>
                  <a:schemeClr val="tx1"/>
                </a:solidFill>
                <a:miter lim="800000"/>
                <a:headEnd/>
                <a:tailEnd/>
              </a14:hiddenLine>
            </a:ext>
          </a:extLst>
        </p:spPr>
        <p:txBody>
          <a:bodyPr vert="eaVert" wrap="none" anchor="ctr"/>
          <a:lstStyle/>
          <a:p>
            <a:pPr algn="ctr"/>
            <a:endParaRPr lang="ja-JP" altLang="ja-JP" sz="2215">
              <a:latin typeface="Times New Roman" pitchFamily="18" charset="0"/>
            </a:endParaRPr>
          </a:p>
        </p:txBody>
      </p:sp>
      <p:sp>
        <p:nvSpPr>
          <p:cNvPr id="195590" name="Freeform 6"/>
          <p:cNvSpPr>
            <a:spLocks/>
          </p:cNvSpPr>
          <p:nvPr/>
        </p:nvSpPr>
        <p:spPr bwMode="auto">
          <a:xfrm>
            <a:off x="3557592" y="3414346"/>
            <a:ext cx="2628900" cy="2356338"/>
          </a:xfrm>
          <a:custGeom>
            <a:avLst/>
            <a:gdLst>
              <a:gd name="T0" fmla="*/ 0 w 1883"/>
              <a:gd name="T1" fmla="*/ 748 h 1616"/>
              <a:gd name="T2" fmla="*/ 1882 w 1883"/>
              <a:gd name="T3" fmla="*/ 0 h 1616"/>
              <a:gd name="T4" fmla="*/ 1882 w 1883"/>
              <a:gd name="T5" fmla="*/ 1615 h 1616"/>
              <a:gd name="T6" fmla="*/ 0 w 1883"/>
              <a:gd name="T7" fmla="*/ 1615 h 1616"/>
              <a:gd name="T8" fmla="*/ 0 w 1883"/>
              <a:gd name="T9" fmla="*/ 748 h 1616"/>
            </a:gdLst>
            <a:ahLst/>
            <a:cxnLst>
              <a:cxn ang="0">
                <a:pos x="T0" y="T1"/>
              </a:cxn>
              <a:cxn ang="0">
                <a:pos x="T2" y="T3"/>
              </a:cxn>
              <a:cxn ang="0">
                <a:pos x="T4" y="T5"/>
              </a:cxn>
              <a:cxn ang="0">
                <a:pos x="T6" y="T7"/>
              </a:cxn>
              <a:cxn ang="0">
                <a:pos x="T8" y="T9"/>
              </a:cxn>
            </a:cxnLst>
            <a:rect l="0" t="0" r="r" b="b"/>
            <a:pathLst>
              <a:path w="1883" h="1616">
                <a:moveTo>
                  <a:pt x="0" y="748"/>
                </a:moveTo>
                <a:lnTo>
                  <a:pt x="1882" y="0"/>
                </a:lnTo>
                <a:lnTo>
                  <a:pt x="1882" y="1615"/>
                </a:lnTo>
                <a:lnTo>
                  <a:pt x="0" y="1615"/>
                </a:lnTo>
                <a:lnTo>
                  <a:pt x="0" y="748"/>
                </a:lnTo>
              </a:path>
            </a:pathLst>
          </a:custGeom>
          <a:solidFill>
            <a:srgbClr val="4F8C06"/>
          </a:solidFill>
          <a:ln>
            <a:noFill/>
          </a:ln>
          <a:effectLst>
            <a:outerShdw dist="35921" dir="2700000" algn="ctr" rotWithShape="0">
              <a:schemeClr val="tx1"/>
            </a:outerShdw>
          </a:effectLst>
          <a:extLst>
            <a:ext uri="{91240B29-F687-4F45-9708-019B960494DF}">
              <a14:hiddenLine xmlns:a14="http://schemas.microsoft.com/office/drawing/2010/main" w="19050" cap="rnd" cmpd="sng">
                <a:solidFill>
                  <a:schemeClr val="tx1"/>
                </a:solidFill>
                <a:prstDash val="solid"/>
                <a:round/>
                <a:headEnd type="none" w="med" len="med"/>
                <a:tailEnd type="none" w="med" len="med"/>
              </a14:hiddenLine>
            </a:ext>
          </a:extLst>
        </p:spPr>
        <p:txBody>
          <a:bodyPr/>
          <a:lstStyle/>
          <a:p>
            <a:endParaRPr lang="ja-JP" altLang="en-US" sz="1662"/>
          </a:p>
        </p:txBody>
      </p:sp>
      <p:sp>
        <p:nvSpPr>
          <p:cNvPr id="195591" name="Rectangle 7"/>
          <p:cNvSpPr>
            <a:spLocks noChangeArrowheads="1"/>
          </p:cNvSpPr>
          <p:nvPr/>
        </p:nvSpPr>
        <p:spPr bwMode="auto">
          <a:xfrm>
            <a:off x="6149976" y="3406172"/>
            <a:ext cx="2729804" cy="2364512"/>
          </a:xfrm>
          <a:prstGeom prst="rect">
            <a:avLst/>
          </a:prstGeom>
          <a:solidFill>
            <a:srgbClr val="0079D4"/>
          </a:solidFill>
          <a:ln>
            <a:noFill/>
          </a:ln>
          <a:effectLst>
            <a:outerShdw dist="35921" dir="2700000" algn="ctr" rotWithShape="0">
              <a:schemeClr val="tx1"/>
            </a:outerShdw>
          </a:effectLst>
          <a:extLst>
            <a:ext uri="{91240B29-F687-4F45-9708-019B960494DF}">
              <a14:hiddenLine xmlns:a14="http://schemas.microsoft.com/office/drawing/2010/main" w="19050">
                <a:solidFill>
                  <a:schemeClr val="tx1"/>
                </a:solidFill>
                <a:miter lim="800000"/>
                <a:headEnd/>
                <a:tailEnd/>
              </a14:hiddenLine>
            </a:ext>
          </a:extLst>
        </p:spPr>
        <p:txBody>
          <a:bodyPr wrap="none" anchor="ctr"/>
          <a:lstStyle/>
          <a:p>
            <a:endParaRPr lang="ja-JP" altLang="en-US" sz="1662"/>
          </a:p>
        </p:txBody>
      </p:sp>
      <p:sp>
        <p:nvSpPr>
          <p:cNvPr id="195592" name="Line 8"/>
          <p:cNvSpPr>
            <a:spLocks noChangeShapeType="1"/>
          </p:cNvSpPr>
          <p:nvPr/>
        </p:nvSpPr>
        <p:spPr bwMode="auto">
          <a:xfrm flipH="1">
            <a:off x="3505200" y="2538048"/>
            <a:ext cx="12700" cy="3197469"/>
          </a:xfrm>
          <a:prstGeom prst="line">
            <a:avLst/>
          </a:prstGeom>
          <a:noFill/>
          <a:ln w="2857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ja-JP" altLang="en-US" sz="1662"/>
          </a:p>
        </p:txBody>
      </p:sp>
      <p:sp>
        <p:nvSpPr>
          <p:cNvPr id="195593" name="Line 9"/>
          <p:cNvSpPr>
            <a:spLocks noChangeShapeType="1"/>
          </p:cNvSpPr>
          <p:nvPr/>
        </p:nvSpPr>
        <p:spPr bwMode="auto">
          <a:xfrm flipH="1">
            <a:off x="6162675" y="2096966"/>
            <a:ext cx="12700" cy="3661996"/>
          </a:xfrm>
          <a:prstGeom prst="line">
            <a:avLst/>
          </a:prstGeom>
          <a:noFill/>
          <a:ln w="2857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ja-JP" altLang="en-US" sz="1662"/>
          </a:p>
        </p:txBody>
      </p:sp>
      <p:sp>
        <p:nvSpPr>
          <p:cNvPr id="195594" name="Line 10"/>
          <p:cNvSpPr>
            <a:spLocks noChangeShapeType="1"/>
          </p:cNvSpPr>
          <p:nvPr/>
        </p:nvSpPr>
        <p:spPr bwMode="auto">
          <a:xfrm>
            <a:off x="730250" y="2110156"/>
            <a:ext cx="0" cy="3555023"/>
          </a:xfrm>
          <a:prstGeom prst="line">
            <a:avLst/>
          </a:prstGeom>
          <a:noFill/>
          <a:ln w="2857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ja-JP" altLang="en-US" sz="1662"/>
          </a:p>
        </p:txBody>
      </p:sp>
      <p:sp>
        <p:nvSpPr>
          <p:cNvPr id="195595" name="Line 11"/>
          <p:cNvSpPr>
            <a:spLocks noChangeShapeType="1"/>
          </p:cNvSpPr>
          <p:nvPr/>
        </p:nvSpPr>
        <p:spPr bwMode="auto">
          <a:xfrm>
            <a:off x="8921750" y="1963617"/>
            <a:ext cx="0" cy="3678115"/>
          </a:xfrm>
          <a:prstGeom prst="line">
            <a:avLst/>
          </a:prstGeom>
          <a:noFill/>
          <a:ln w="2857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ja-JP" altLang="en-US" sz="1662"/>
          </a:p>
        </p:txBody>
      </p:sp>
      <p:sp>
        <p:nvSpPr>
          <p:cNvPr id="195596" name="Rectangle 12"/>
          <p:cNvSpPr>
            <a:spLocks noChangeArrowheads="1"/>
          </p:cNvSpPr>
          <p:nvPr/>
        </p:nvSpPr>
        <p:spPr bwMode="auto">
          <a:xfrm>
            <a:off x="495300" y="1692521"/>
            <a:ext cx="876300" cy="376603"/>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669900"/>
                </a:solidFill>
                <a:miter lim="800000"/>
                <a:headEnd/>
                <a:tailEnd/>
              </a14:hiddenLine>
            </a:ext>
          </a:extLst>
        </p:spPr>
        <p:txBody>
          <a:bodyPr lIns="83527" tIns="41031" rIns="83527" bIns="41031"/>
          <a:lstStyle>
            <a:lvl1pPr marL="342900" indent="-342900" defTabSz="762000">
              <a:defRPr kumimoji="1">
                <a:solidFill>
                  <a:schemeClr val="tx1"/>
                </a:solidFill>
                <a:latin typeface="Arial" charset="0"/>
                <a:ea typeface="ＭＳ Ｐゴシック" charset="-128"/>
              </a:defRPr>
            </a:lvl1pPr>
            <a:lvl2pPr marL="742950" indent="-285750" defTabSz="762000">
              <a:defRPr kumimoji="1">
                <a:solidFill>
                  <a:schemeClr val="tx1"/>
                </a:solidFill>
                <a:latin typeface="Arial" charset="0"/>
                <a:ea typeface="ＭＳ Ｐゴシック" charset="-128"/>
              </a:defRPr>
            </a:lvl2pPr>
            <a:lvl3pPr marL="1143000" indent="-228600" defTabSz="762000">
              <a:defRPr kumimoji="1">
                <a:solidFill>
                  <a:schemeClr val="tx1"/>
                </a:solidFill>
                <a:latin typeface="Arial" charset="0"/>
                <a:ea typeface="ＭＳ Ｐゴシック" charset="-128"/>
              </a:defRPr>
            </a:lvl3pPr>
            <a:lvl4pPr marL="1600200" indent="-228600" defTabSz="762000">
              <a:defRPr kumimoji="1">
                <a:solidFill>
                  <a:schemeClr val="tx1"/>
                </a:solidFill>
                <a:latin typeface="Arial" charset="0"/>
                <a:ea typeface="ＭＳ Ｐゴシック" charset="-128"/>
              </a:defRPr>
            </a:lvl4pPr>
            <a:lvl5pPr marL="2057400" indent="-228600" defTabSz="762000">
              <a:defRPr kumimoji="1">
                <a:solidFill>
                  <a:schemeClr val="tx1"/>
                </a:solidFill>
                <a:latin typeface="Arial" charset="0"/>
                <a:ea typeface="ＭＳ Ｐゴシック" charset="-128"/>
              </a:defRPr>
            </a:lvl5pPr>
            <a:lvl6pPr marL="2514600" indent="-228600" defTabSz="762000" fontAlgn="base">
              <a:spcBef>
                <a:spcPct val="0"/>
              </a:spcBef>
              <a:spcAft>
                <a:spcPct val="0"/>
              </a:spcAft>
              <a:defRPr kumimoji="1">
                <a:solidFill>
                  <a:schemeClr val="tx1"/>
                </a:solidFill>
                <a:latin typeface="Arial" charset="0"/>
                <a:ea typeface="ＭＳ Ｐゴシック" charset="-128"/>
              </a:defRPr>
            </a:lvl6pPr>
            <a:lvl7pPr marL="2971800" indent="-228600" defTabSz="762000" fontAlgn="base">
              <a:spcBef>
                <a:spcPct val="0"/>
              </a:spcBef>
              <a:spcAft>
                <a:spcPct val="0"/>
              </a:spcAft>
              <a:defRPr kumimoji="1">
                <a:solidFill>
                  <a:schemeClr val="tx1"/>
                </a:solidFill>
                <a:latin typeface="Arial" charset="0"/>
                <a:ea typeface="ＭＳ Ｐゴシック" charset="-128"/>
              </a:defRPr>
            </a:lvl7pPr>
            <a:lvl8pPr marL="3429000" indent="-228600" defTabSz="762000" fontAlgn="base">
              <a:spcBef>
                <a:spcPct val="0"/>
              </a:spcBef>
              <a:spcAft>
                <a:spcPct val="0"/>
              </a:spcAft>
              <a:defRPr kumimoji="1">
                <a:solidFill>
                  <a:schemeClr val="tx1"/>
                </a:solidFill>
                <a:latin typeface="Arial" charset="0"/>
                <a:ea typeface="ＭＳ Ｐゴシック" charset="-128"/>
              </a:defRPr>
            </a:lvl8pPr>
            <a:lvl9pPr marL="3886200" indent="-228600" defTabSz="762000" fontAlgn="base">
              <a:spcBef>
                <a:spcPct val="0"/>
              </a:spcBef>
              <a:spcAft>
                <a:spcPct val="0"/>
              </a:spcAft>
              <a:defRPr kumimoji="1">
                <a:solidFill>
                  <a:schemeClr val="tx1"/>
                </a:solidFill>
                <a:latin typeface="Arial" charset="0"/>
                <a:ea typeface="ＭＳ Ｐゴシック" charset="-128"/>
              </a:defRPr>
            </a:lvl9pPr>
          </a:lstStyle>
          <a:p>
            <a:pPr algn="ctr">
              <a:spcBef>
                <a:spcPct val="26000"/>
              </a:spcBef>
            </a:pPr>
            <a:r>
              <a:rPr lang="ja-JP" altLang="en-US" sz="2215" dirty="0">
                <a:solidFill>
                  <a:srgbClr val="669900"/>
                </a:solidFill>
                <a:latin typeface="HGP創英角ﾎﾟｯﾌﾟ体" pitchFamily="50" charset="-128"/>
                <a:ea typeface="HGP創英角ﾎﾟｯﾌﾟ体" pitchFamily="50" charset="-128"/>
              </a:rPr>
              <a:t>発症</a:t>
            </a:r>
          </a:p>
        </p:txBody>
      </p:sp>
      <p:sp>
        <p:nvSpPr>
          <p:cNvPr id="195597" name="Rectangle 13"/>
          <p:cNvSpPr>
            <a:spLocks noChangeArrowheads="1"/>
          </p:cNvSpPr>
          <p:nvPr/>
        </p:nvSpPr>
        <p:spPr bwMode="auto">
          <a:xfrm>
            <a:off x="3420831" y="1418493"/>
            <a:ext cx="168750" cy="423726"/>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3527" tIns="41031" rIns="83527" bIns="41031">
            <a:spAutoFit/>
          </a:bodyPr>
          <a:lstStyle>
            <a:lvl1pPr defTabSz="762000">
              <a:defRPr kumimoji="1">
                <a:solidFill>
                  <a:schemeClr val="tx1"/>
                </a:solidFill>
                <a:latin typeface="Arial" charset="0"/>
                <a:ea typeface="ＭＳ Ｐゴシック" charset="-128"/>
              </a:defRPr>
            </a:lvl1pPr>
            <a:lvl2pPr marL="571500" defTabSz="762000">
              <a:defRPr kumimoji="1">
                <a:solidFill>
                  <a:schemeClr val="tx1"/>
                </a:solidFill>
                <a:latin typeface="Arial" charset="0"/>
                <a:ea typeface="ＭＳ Ｐゴシック" charset="-128"/>
              </a:defRPr>
            </a:lvl2pPr>
            <a:lvl3pPr marL="1143000" defTabSz="762000">
              <a:defRPr kumimoji="1">
                <a:solidFill>
                  <a:schemeClr val="tx1"/>
                </a:solidFill>
                <a:latin typeface="Arial" charset="0"/>
                <a:ea typeface="ＭＳ Ｐゴシック" charset="-128"/>
              </a:defRPr>
            </a:lvl3pPr>
            <a:lvl4pPr marL="1714500" defTabSz="762000">
              <a:defRPr kumimoji="1">
                <a:solidFill>
                  <a:schemeClr val="tx1"/>
                </a:solidFill>
                <a:latin typeface="Arial" charset="0"/>
                <a:ea typeface="ＭＳ Ｐゴシック" charset="-128"/>
              </a:defRPr>
            </a:lvl4pPr>
            <a:lvl5pPr marL="2286000" defTabSz="762000">
              <a:defRPr kumimoji="1">
                <a:solidFill>
                  <a:schemeClr val="tx1"/>
                </a:solidFill>
                <a:latin typeface="Arial" charset="0"/>
                <a:ea typeface="ＭＳ Ｐゴシック" charset="-128"/>
              </a:defRPr>
            </a:lvl5pPr>
            <a:lvl6pPr marL="2743200" defTabSz="762000" fontAlgn="base">
              <a:spcBef>
                <a:spcPct val="0"/>
              </a:spcBef>
              <a:spcAft>
                <a:spcPct val="0"/>
              </a:spcAft>
              <a:defRPr kumimoji="1">
                <a:solidFill>
                  <a:schemeClr val="tx1"/>
                </a:solidFill>
                <a:latin typeface="Arial" charset="0"/>
                <a:ea typeface="ＭＳ Ｐゴシック" charset="-128"/>
              </a:defRPr>
            </a:lvl6pPr>
            <a:lvl7pPr marL="3200400" defTabSz="762000" fontAlgn="base">
              <a:spcBef>
                <a:spcPct val="0"/>
              </a:spcBef>
              <a:spcAft>
                <a:spcPct val="0"/>
              </a:spcAft>
              <a:defRPr kumimoji="1">
                <a:solidFill>
                  <a:schemeClr val="tx1"/>
                </a:solidFill>
                <a:latin typeface="Arial" charset="0"/>
                <a:ea typeface="ＭＳ Ｐゴシック" charset="-128"/>
              </a:defRPr>
            </a:lvl7pPr>
            <a:lvl8pPr marL="3657600" defTabSz="762000" fontAlgn="base">
              <a:spcBef>
                <a:spcPct val="0"/>
              </a:spcBef>
              <a:spcAft>
                <a:spcPct val="0"/>
              </a:spcAft>
              <a:defRPr kumimoji="1">
                <a:solidFill>
                  <a:schemeClr val="tx1"/>
                </a:solidFill>
                <a:latin typeface="Arial" charset="0"/>
                <a:ea typeface="ＭＳ Ｐゴシック" charset="-128"/>
              </a:defRPr>
            </a:lvl8pPr>
            <a:lvl9pPr marL="4114800" defTabSz="762000" fontAlgn="base">
              <a:spcBef>
                <a:spcPct val="0"/>
              </a:spcBef>
              <a:spcAft>
                <a:spcPct val="0"/>
              </a:spcAft>
              <a:defRPr kumimoji="1">
                <a:solidFill>
                  <a:schemeClr val="tx1"/>
                </a:solidFill>
                <a:latin typeface="Arial" charset="0"/>
                <a:ea typeface="ＭＳ Ｐゴシック" charset="-128"/>
              </a:defRPr>
            </a:lvl9pPr>
          </a:lstStyle>
          <a:p>
            <a:pPr algn="ctr">
              <a:spcBef>
                <a:spcPct val="26000"/>
              </a:spcBef>
            </a:pPr>
            <a:endParaRPr lang="ja-JP" altLang="ja-JP" sz="2215">
              <a:solidFill>
                <a:schemeClr val="bg1"/>
              </a:solidFill>
              <a:latin typeface="HGP創英角ﾎﾟｯﾌﾟ体" pitchFamily="50" charset="-128"/>
              <a:ea typeface="HGP創英角ﾎﾟｯﾌﾟ体" pitchFamily="50" charset="-128"/>
            </a:endParaRPr>
          </a:p>
        </p:txBody>
      </p:sp>
      <p:sp>
        <p:nvSpPr>
          <p:cNvPr id="195598" name="Rectangle 14"/>
          <p:cNvSpPr>
            <a:spLocks noChangeArrowheads="1"/>
          </p:cNvSpPr>
          <p:nvPr/>
        </p:nvSpPr>
        <p:spPr bwMode="auto">
          <a:xfrm>
            <a:off x="5722227" y="1691054"/>
            <a:ext cx="930112" cy="423726"/>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3527" tIns="41031" rIns="83527" bIns="41031">
            <a:spAutoFit/>
          </a:bodyPr>
          <a:lstStyle>
            <a:lvl1pPr defTabSz="762000">
              <a:defRPr kumimoji="1">
                <a:solidFill>
                  <a:schemeClr val="tx1"/>
                </a:solidFill>
                <a:latin typeface="Arial" charset="0"/>
                <a:ea typeface="ＭＳ Ｐゴシック" charset="-128"/>
              </a:defRPr>
            </a:lvl1pPr>
            <a:lvl2pPr marL="571500" defTabSz="762000">
              <a:defRPr kumimoji="1">
                <a:solidFill>
                  <a:schemeClr val="tx1"/>
                </a:solidFill>
                <a:latin typeface="Arial" charset="0"/>
                <a:ea typeface="ＭＳ Ｐゴシック" charset="-128"/>
              </a:defRPr>
            </a:lvl2pPr>
            <a:lvl3pPr marL="1143000" defTabSz="762000">
              <a:defRPr kumimoji="1">
                <a:solidFill>
                  <a:schemeClr val="tx1"/>
                </a:solidFill>
                <a:latin typeface="Arial" charset="0"/>
                <a:ea typeface="ＭＳ Ｐゴシック" charset="-128"/>
              </a:defRPr>
            </a:lvl3pPr>
            <a:lvl4pPr marL="1714500" defTabSz="762000">
              <a:defRPr kumimoji="1">
                <a:solidFill>
                  <a:schemeClr val="tx1"/>
                </a:solidFill>
                <a:latin typeface="Arial" charset="0"/>
                <a:ea typeface="ＭＳ Ｐゴシック" charset="-128"/>
              </a:defRPr>
            </a:lvl4pPr>
            <a:lvl5pPr marL="2286000" defTabSz="762000">
              <a:defRPr kumimoji="1">
                <a:solidFill>
                  <a:schemeClr val="tx1"/>
                </a:solidFill>
                <a:latin typeface="Arial" charset="0"/>
                <a:ea typeface="ＭＳ Ｐゴシック" charset="-128"/>
              </a:defRPr>
            </a:lvl5pPr>
            <a:lvl6pPr marL="2743200" defTabSz="762000" fontAlgn="base">
              <a:spcBef>
                <a:spcPct val="0"/>
              </a:spcBef>
              <a:spcAft>
                <a:spcPct val="0"/>
              </a:spcAft>
              <a:defRPr kumimoji="1">
                <a:solidFill>
                  <a:schemeClr val="tx1"/>
                </a:solidFill>
                <a:latin typeface="Arial" charset="0"/>
                <a:ea typeface="ＭＳ Ｐゴシック" charset="-128"/>
              </a:defRPr>
            </a:lvl6pPr>
            <a:lvl7pPr marL="3200400" defTabSz="762000" fontAlgn="base">
              <a:spcBef>
                <a:spcPct val="0"/>
              </a:spcBef>
              <a:spcAft>
                <a:spcPct val="0"/>
              </a:spcAft>
              <a:defRPr kumimoji="1">
                <a:solidFill>
                  <a:schemeClr val="tx1"/>
                </a:solidFill>
                <a:latin typeface="Arial" charset="0"/>
                <a:ea typeface="ＭＳ Ｐゴシック" charset="-128"/>
              </a:defRPr>
            </a:lvl7pPr>
            <a:lvl8pPr marL="3657600" defTabSz="762000" fontAlgn="base">
              <a:spcBef>
                <a:spcPct val="0"/>
              </a:spcBef>
              <a:spcAft>
                <a:spcPct val="0"/>
              </a:spcAft>
              <a:defRPr kumimoji="1">
                <a:solidFill>
                  <a:schemeClr val="tx1"/>
                </a:solidFill>
                <a:latin typeface="Arial" charset="0"/>
                <a:ea typeface="ＭＳ Ｐゴシック" charset="-128"/>
              </a:defRPr>
            </a:lvl8pPr>
            <a:lvl9pPr marL="4114800" defTabSz="762000" fontAlgn="base">
              <a:spcBef>
                <a:spcPct val="0"/>
              </a:spcBef>
              <a:spcAft>
                <a:spcPct val="0"/>
              </a:spcAft>
              <a:defRPr kumimoji="1">
                <a:solidFill>
                  <a:schemeClr val="tx1"/>
                </a:solidFill>
                <a:latin typeface="Arial" charset="0"/>
                <a:ea typeface="ＭＳ Ｐゴシック" charset="-128"/>
              </a:defRPr>
            </a:lvl9pPr>
          </a:lstStyle>
          <a:p>
            <a:pPr algn="ctr">
              <a:spcBef>
                <a:spcPct val="26000"/>
              </a:spcBef>
            </a:pPr>
            <a:r>
              <a:rPr lang="ja-JP" altLang="en-US" sz="2215">
                <a:solidFill>
                  <a:srgbClr val="669900"/>
                </a:solidFill>
                <a:latin typeface="HGP創英角ﾎﾟｯﾌﾟ体" pitchFamily="50" charset="-128"/>
                <a:ea typeface="HGP創英角ﾎﾟｯﾌﾟ体" pitchFamily="50" charset="-128"/>
              </a:rPr>
              <a:t>ゴール</a:t>
            </a:r>
          </a:p>
        </p:txBody>
      </p:sp>
      <p:sp>
        <p:nvSpPr>
          <p:cNvPr id="195599" name="Rectangle 15"/>
          <p:cNvSpPr>
            <a:spLocks noChangeArrowheads="1"/>
          </p:cNvSpPr>
          <p:nvPr/>
        </p:nvSpPr>
        <p:spPr bwMode="auto">
          <a:xfrm>
            <a:off x="2058825" y="1993097"/>
            <a:ext cx="2626089" cy="48066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3527" tIns="41031" rIns="83527" bIns="41031">
            <a:spAutoFit/>
          </a:bodyPr>
          <a:lstStyle>
            <a:lvl1pPr defTabSz="762000">
              <a:defRPr kumimoji="1">
                <a:solidFill>
                  <a:schemeClr val="tx1"/>
                </a:solidFill>
                <a:latin typeface="Arial" charset="0"/>
                <a:ea typeface="ＭＳ Ｐゴシック" charset="-128"/>
              </a:defRPr>
            </a:lvl1pPr>
            <a:lvl2pPr marL="571500" defTabSz="762000">
              <a:defRPr kumimoji="1">
                <a:solidFill>
                  <a:schemeClr val="tx1"/>
                </a:solidFill>
                <a:latin typeface="Arial" charset="0"/>
                <a:ea typeface="ＭＳ Ｐゴシック" charset="-128"/>
              </a:defRPr>
            </a:lvl2pPr>
            <a:lvl3pPr marL="1143000" defTabSz="762000">
              <a:defRPr kumimoji="1">
                <a:solidFill>
                  <a:schemeClr val="tx1"/>
                </a:solidFill>
                <a:latin typeface="Arial" charset="0"/>
                <a:ea typeface="ＭＳ Ｐゴシック" charset="-128"/>
              </a:defRPr>
            </a:lvl3pPr>
            <a:lvl4pPr marL="1714500" defTabSz="762000">
              <a:defRPr kumimoji="1">
                <a:solidFill>
                  <a:schemeClr val="tx1"/>
                </a:solidFill>
                <a:latin typeface="Arial" charset="0"/>
                <a:ea typeface="ＭＳ Ｐゴシック" charset="-128"/>
              </a:defRPr>
            </a:lvl4pPr>
            <a:lvl5pPr marL="2286000" defTabSz="762000">
              <a:defRPr kumimoji="1">
                <a:solidFill>
                  <a:schemeClr val="tx1"/>
                </a:solidFill>
                <a:latin typeface="Arial" charset="0"/>
                <a:ea typeface="ＭＳ Ｐゴシック" charset="-128"/>
              </a:defRPr>
            </a:lvl5pPr>
            <a:lvl6pPr marL="2743200" defTabSz="762000" fontAlgn="base">
              <a:spcBef>
                <a:spcPct val="0"/>
              </a:spcBef>
              <a:spcAft>
                <a:spcPct val="0"/>
              </a:spcAft>
              <a:defRPr kumimoji="1">
                <a:solidFill>
                  <a:schemeClr val="tx1"/>
                </a:solidFill>
                <a:latin typeface="Arial" charset="0"/>
                <a:ea typeface="ＭＳ Ｐゴシック" charset="-128"/>
              </a:defRPr>
            </a:lvl6pPr>
            <a:lvl7pPr marL="3200400" defTabSz="762000" fontAlgn="base">
              <a:spcBef>
                <a:spcPct val="0"/>
              </a:spcBef>
              <a:spcAft>
                <a:spcPct val="0"/>
              </a:spcAft>
              <a:defRPr kumimoji="1">
                <a:solidFill>
                  <a:schemeClr val="tx1"/>
                </a:solidFill>
                <a:latin typeface="Arial" charset="0"/>
                <a:ea typeface="ＭＳ Ｐゴシック" charset="-128"/>
              </a:defRPr>
            </a:lvl7pPr>
            <a:lvl8pPr marL="3657600" defTabSz="762000" fontAlgn="base">
              <a:spcBef>
                <a:spcPct val="0"/>
              </a:spcBef>
              <a:spcAft>
                <a:spcPct val="0"/>
              </a:spcAft>
              <a:defRPr kumimoji="1">
                <a:solidFill>
                  <a:schemeClr val="tx1"/>
                </a:solidFill>
                <a:latin typeface="Arial" charset="0"/>
                <a:ea typeface="ＭＳ Ｐゴシック" charset="-128"/>
              </a:defRPr>
            </a:lvl8pPr>
            <a:lvl9pPr marL="4114800" defTabSz="762000" fontAlgn="base">
              <a:spcBef>
                <a:spcPct val="0"/>
              </a:spcBef>
              <a:spcAft>
                <a:spcPct val="0"/>
              </a:spcAft>
              <a:defRPr kumimoji="1">
                <a:solidFill>
                  <a:schemeClr val="tx1"/>
                </a:solidFill>
                <a:latin typeface="Arial" charset="0"/>
                <a:ea typeface="ＭＳ Ｐゴシック" charset="-128"/>
              </a:defRPr>
            </a:lvl9pPr>
          </a:lstStyle>
          <a:p>
            <a:pPr algn="ctr">
              <a:spcBef>
                <a:spcPct val="26000"/>
              </a:spcBef>
            </a:pPr>
            <a:r>
              <a:rPr lang="ja-JP" altLang="en-US" sz="2585">
                <a:solidFill>
                  <a:srgbClr val="CC9900"/>
                </a:solidFill>
                <a:latin typeface="HGP創英角ﾎﾟｯﾌﾟ体" pitchFamily="50" charset="-128"/>
                <a:ea typeface="HGP創英角ﾎﾟｯﾌﾟ体" pitchFamily="50" charset="-128"/>
              </a:rPr>
              <a:t>リハビリテーション</a:t>
            </a:r>
          </a:p>
        </p:txBody>
      </p:sp>
      <p:sp>
        <p:nvSpPr>
          <p:cNvPr id="195600" name="Line 16"/>
          <p:cNvSpPr>
            <a:spLocks noChangeShapeType="1"/>
          </p:cNvSpPr>
          <p:nvPr/>
        </p:nvSpPr>
        <p:spPr bwMode="auto">
          <a:xfrm flipV="1">
            <a:off x="877976" y="2253762"/>
            <a:ext cx="992187" cy="0"/>
          </a:xfrm>
          <a:prstGeom prst="line">
            <a:avLst/>
          </a:prstGeom>
          <a:noFill/>
          <a:ln w="28575">
            <a:solidFill>
              <a:schemeClr val="bg1"/>
            </a:solidFill>
            <a:round/>
            <a:headEnd type="triangle" w="med" len="me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ja-JP" altLang="en-US" sz="1662"/>
          </a:p>
        </p:txBody>
      </p:sp>
      <p:sp>
        <p:nvSpPr>
          <p:cNvPr id="195601" name="Line 17"/>
          <p:cNvSpPr>
            <a:spLocks noChangeShapeType="1"/>
          </p:cNvSpPr>
          <p:nvPr/>
        </p:nvSpPr>
        <p:spPr bwMode="auto">
          <a:xfrm flipV="1">
            <a:off x="5003800" y="2265485"/>
            <a:ext cx="1117600" cy="0"/>
          </a:xfrm>
          <a:prstGeom prst="line">
            <a:avLst/>
          </a:prstGeom>
          <a:noFill/>
          <a:ln w="28575">
            <a:solidFill>
              <a:schemeClr val="bg1"/>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ja-JP" altLang="en-US" sz="1662"/>
          </a:p>
        </p:txBody>
      </p:sp>
      <p:sp>
        <p:nvSpPr>
          <p:cNvPr id="195602" name="Line 18"/>
          <p:cNvSpPr>
            <a:spLocks noChangeShapeType="1"/>
          </p:cNvSpPr>
          <p:nvPr/>
        </p:nvSpPr>
        <p:spPr bwMode="auto">
          <a:xfrm>
            <a:off x="747659" y="2809143"/>
            <a:ext cx="665162" cy="0"/>
          </a:xfrm>
          <a:prstGeom prst="line">
            <a:avLst/>
          </a:prstGeom>
          <a:noFill/>
          <a:ln w="28575">
            <a:solidFill>
              <a:schemeClr val="bg1"/>
            </a:solidFill>
            <a:round/>
            <a:headEnd type="triangle" w="med" len="me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ja-JP" altLang="en-US" sz="1662"/>
          </a:p>
        </p:txBody>
      </p:sp>
      <p:sp>
        <p:nvSpPr>
          <p:cNvPr id="195603" name="Line 19"/>
          <p:cNvSpPr>
            <a:spLocks noChangeShapeType="1"/>
          </p:cNvSpPr>
          <p:nvPr/>
        </p:nvSpPr>
        <p:spPr bwMode="auto">
          <a:xfrm flipV="1">
            <a:off x="3020669" y="2813518"/>
            <a:ext cx="1218988" cy="0"/>
          </a:xfrm>
          <a:prstGeom prst="line">
            <a:avLst/>
          </a:prstGeom>
          <a:noFill/>
          <a:ln w="28575">
            <a:solidFill>
              <a:schemeClr val="bg1"/>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ja-JP" altLang="en-US" sz="1662"/>
          </a:p>
        </p:txBody>
      </p:sp>
      <p:sp>
        <p:nvSpPr>
          <p:cNvPr id="195604" name="Rectangle 20"/>
          <p:cNvSpPr>
            <a:spLocks noChangeArrowheads="1"/>
          </p:cNvSpPr>
          <p:nvPr/>
        </p:nvSpPr>
        <p:spPr bwMode="auto">
          <a:xfrm>
            <a:off x="1476753" y="2573217"/>
            <a:ext cx="1378953" cy="8784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663300"/>
                </a:solidFill>
                <a:miter lim="800000"/>
                <a:headEnd/>
                <a:tailEnd/>
              </a14:hiddenLine>
            </a:ext>
          </a:extLst>
        </p:spPr>
        <p:txBody>
          <a:bodyPr wrap="none" lIns="83527" tIns="41031" rIns="83527" bIns="41031">
            <a:spAutoFit/>
          </a:bodyPr>
          <a:lstStyle>
            <a:lvl1pPr defTabSz="762000">
              <a:defRPr kumimoji="1">
                <a:solidFill>
                  <a:schemeClr val="tx1"/>
                </a:solidFill>
                <a:latin typeface="Arial" charset="0"/>
                <a:ea typeface="ＭＳ Ｐゴシック" charset="-128"/>
              </a:defRPr>
            </a:lvl1pPr>
            <a:lvl2pPr marL="571500" defTabSz="762000">
              <a:defRPr kumimoji="1">
                <a:solidFill>
                  <a:schemeClr val="tx1"/>
                </a:solidFill>
                <a:latin typeface="Arial" charset="0"/>
                <a:ea typeface="ＭＳ Ｐゴシック" charset="-128"/>
              </a:defRPr>
            </a:lvl2pPr>
            <a:lvl3pPr marL="1143000" defTabSz="762000">
              <a:defRPr kumimoji="1">
                <a:solidFill>
                  <a:schemeClr val="tx1"/>
                </a:solidFill>
                <a:latin typeface="Arial" charset="0"/>
                <a:ea typeface="ＭＳ Ｐゴシック" charset="-128"/>
              </a:defRPr>
            </a:lvl3pPr>
            <a:lvl4pPr marL="1714500" defTabSz="762000">
              <a:defRPr kumimoji="1">
                <a:solidFill>
                  <a:schemeClr val="tx1"/>
                </a:solidFill>
                <a:latin typeface="Arial" charset="0"/>
                <a:ea typeface="ＭＳ Ｐゴシック" charset="-128"/>
              </a:defRPr>
            </a:lvl4pPr>
            <a:lvl5pPr marL="2286000" defTabSz="762000">
              <a:defRPr kumimoji="1">
                <a:solidFill>
                  <a:schemeClr val="tx1"/>
                </a:solidFill>
                <a:latin typeface="Arial" charset="0"/>
                <a:ea typeface="ＭＳ Ｐゴシック" charset="-128"/>
              </a:defRPr>
            </a:lvl5pPr>
            <a:lvl6pPr marL="2743200" defTabSz="762000" fontAlgn="base">
              <a:spcBef>
                <a:spcPct val="0"/>
              </a:spcBef>
              <a:spcAft>
                <a:spcPct val="0"/>
              </a:spcAft>
              <a:defRPr kumimoji="1">
                <a:solidFill>
                  <a:schemeClr val="tx1"/>
                </a:solidFill>
                <a:latin typeface="Arial" charset="0"/>
                <a:ea typeface="ＭＳ Ｐゴシック" charset="-128"/>
              </a:defRPr>
            </a:lvl6pPr>
            <a:lvl7pPr marL="3200400" defTabSz="762000" fontAlgn="base">
              <a:spcBef>
                <a:spcPct val="0"/>
              </a:spcBef>
              <a:spcAft>
                <a:spcPct val="0"/>
              </a:spcAft>
              <a:defRPr kumimoji="1">
                <a:solidFill>
                  <a:schemeClr val="tx1"/>
                </a:solidFill>
                <a:latin typeface="Arial" charset="0"/>
                <a:ea typeface="ＭＳ Ｐゴシック" charset="-128"/>
              </a:defRPr>
            </a:lvl7pPr>
            <a:lvl8pPr marL="3657600" defTabSz="762000" fontAlgn="base">
              <a:spcBef>
                <a:spcPct val="0"/>
              </a:spcBef>
              <a:spcAft>
                <a:spcPct val="0"/>
              </a:spcAft>
              <a:defRPr kumimoji="1">
                <a:solidFill>
                  <a:schemeClr val="tx1"/>
                </a:solidFill>
                <a:latin typeface="Arial" charset="0"/>
                <a:ea typeface="ＭＳ Ｐゴシック" charset="-128"/>
              </a:defRPr>
            </a:lvl8pPr>
            <a:lvl9pPr marL="4114800" defTabSz="762000" fontAlgn="base">
              <a:spcBef>
                <a:spcPct val="0"/>
              </a:spcBef>
              <a:spcAft>
                <a:spcPct val="0"/>
              </a:spcAft>
              <a:defRPr kumimoji="1">
                <a:solidFill>
                  <a:schemeClr val="tx1"/>
                </a:solidFill>
                <a:latin typeface="Arial" charset="0"/>
                <a:ea typeface="ＭＳ Ｐゴシック" charset="-128"/>
              </a:defRPr>
            </a:lvl9pPr>
          </a:lstStyle>
          <a:p>
            <a:pPr algn="ctr"/>
            <a:r>
              <a:rPr lang="ja-JP" altLang="en-US" sz="2585" dirty="0">
                <a:solidFill>
                  <a:srgbClr val="CCCC00"/>
                </a:solidFill>
                <a:latin typeface="HGP創英角ﾎﾟｯﾌﾟ体" pitchFamily="50" charset="-128"/>
                <a:ea typeface="HGP創英角ﾎﾟｯﾌﾟ体" pitchFamily="50" charset="-128"/>
              </a:rPr>
              <a:t>医学リハ</a:t>
            </a:r>
            <a:endParaRPr lang="en-US" altLang="ja-JP" sz="2585" dirty="0">
              <a:solidFill>
                <a:srgbClr val="CCCC00"/>
              </a:solidFill>
              <a:latin typeface="HGP創英角ﾎﾟｯﾌﾟ体" pitchFamily="50" charset="-128"/>
              <a:ea typeface="HGP創英角ﾎﾟｯﾌﾟ体" pitchFamily="50" charset="-128"/>
            </a:endParaRPr>
          </a:p>
          <a:p>
            <a:pPr algn="ctr"/>
            <a:r>
              <a:rPr lang="ja-JP" altLang="en-US" sz="2585" dirty="0">
                <a:solidFill>
                  <a:srgbClr val="CCCC00"/>
                </a:solidFill>
                <a:latin typeface="HGP創英角ﾎﾟｯﾌﾟ体" pitchFamily="50" charset="-128"/>
                <a:ea typeface="HGP創英角ﾎﾟｯﾌﾟ体" pitchFamily="50" charset="-128"/>
              </a:rPr>
              <a:t>教育リハ</a:t>
            </a:r>
            <a:endParaRPr lang="en-US" altLang="ja-JP" sz="2585" dirty="0">
              <a:solidFill>
                <a:srgbClr val="CCCC00"/>
              </a:solidFill>
              <a:latin typeface="HGP創英角ﾎﾟｯﾌﾟ体" pitchFamily="50" charset="-128"/>
              <a:ea typeface="HGP創英角ﾎﾟｯﾌﾟ体" pitchFamily="50" charset="-128"/>
            </a:endParaRPr>
          </a:p>
        </p:txBody>
      </p:sp>
      <p:sp>
        <p:nvSpPr>
          <p:cNvPr id="195605" name="Line 21"/>
          <p:cNvSpPr>
            <a:spLocks noChangeShapeType="1"/>
          </p:cNvSpPr>
          <p:nvPr/>
        </p:nvSpPr>
        <p:spPr bwMode="auto">
          <a:xfrm>
            <a:off x="3557657" y="3053821"/>
            <a:ext cx="573087" cy="0"/>
          </a:xfrm>
          <a:prstGeom prst="line">
            <a:avLst/>
          </a:prstGeom>
          <a:noFill/>
          <a:ln w="28575">
            <a:solidFill>
              <a:schemeClr val="bg1"/>
            </a:solidFill>
            <a:round/>
            <a:headEnd type="triangle" w="med" len="me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ja-JP" altLang="en-US" sz="1662"/>
          </a:p>
        </p:txBody>
      </p:sp>
      <p:sp>
        <p:nvSpPr>
          <p:cNvPr id="195606" name="Line 22"/>
          <p:cNvSpPr>
            <a:spLocks noChangeShapeType="1"/>
          </p:cNvSpPr>
          <p:nvPr/>
        </p:nvSpPr>
        <p:spPr bwMode="auto">
          <a:xfrm>
            <a:off x="5721918" y="3049618"/>
            <a:ext cx="440756" cy="4377"/>
          </a:xfrm>
          <a:prstGeom prst="line">
            <a:avLst/>
          </a:prstGeom>
          <a:noFill/>
          <a:ln w="28575">
            <a:solidFill>
              <a:schemeClr val="bg1"/>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ja-JP" altLang="en-US" sz="1662"/>
          </a:p>
        </p:txBody>
      </p:sp>
      <p:sp>
        <p:nvSpPr>
          <p:cNvPr id="195607" name="Rectangle 23"/>
          <p:cNvSpPr>
            <a:spLocks noChangeArrowheads="1"/>
          </p:cNvSpPr>
          <p:nvPr/>
        </p:nvSpPr>
        <p:spPr bwMode="auto">
          <a:xfrm>
            <a:off x="4292880" y="2809316"/>
            <a:ext cx="1378953" cy="76471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3527" tIns="41031" rIns="83527" bIns="41031">
            <a:spAutoFit/>
          </a:bodyPr>
          <a:lstStyle>
            <a:lvl1pPr defTabSz="762000">
              <a:defRPr kumimoji="1">
                <a:solidFill>
                  <a:schemeClr val="tx1"/>
                </a:solidFill>
                <a:latin typeface="Arial" charset="0"/>
                <a:ea typeface="ＭＳ Ｐゴシック" charset="-128"/>
              </a:defRPr>
            </a:lvl1pPr>
            <a:lvl2pPr marL="571500" defTabSz="762000">
              <a:defRPr kumimoji="1">
                <a:solidFill>
                  <a:schemeClr val="tx1"/>
                </a:solidFill>
                <a:latin typeface="Arial" charset="0"/>
                <a:ea typeface="ＭＳ Ｐゴシック" charset="-128"/>
              </a:defRPr>
            </a:lvl2pPr>
            <a:lvl3pPr marL="1143000" defTabSz="762000">
              <a:defRPr kumimoji="1">
                <a:solidFill>
                  <a:schemeClr val="tx1"/>
                </a:solidFill>
                <a:latin typeface="Arial" charset="0"/>
                <a:ea typeface="ＭＳ Ｐゴシック" charset="-128"/>
              </a:defRPr>
            </a:lvl3pPr>
            <a:lvl4pPr marL="1714500" defTabSz="762000">
              <a:defRPr kumimoji="1">
                <a:solidFill>
                  <a:schemeClr val="tx1"/>
                </a:solidFill>
                <a:latin typeface="Arial" charset="0"/>
                <a:ea typeface="ＭＳ Ｐゴシック" charset="-128"/>
              </a:defRPr>
            </a:lvl4pPr>
            <a:lvl5pPr marL="2286000" defTabSz="762000">
              <a:defRPr kumimoji="1">
                <a:solidFill>
                  <a:schemeClr val="tx1"/>
                </a:solidFill>
                <a:latin typeface="Arial" charset="0"/>
                <a:ea typeface="ＭＳ Ｐゴシック" charset="-128"/>
              </a:defRPr>
            </a:lvl5pPr>
            <a:lvl6pPr marL="2743200" defTabSz="762000" fontAlgn="base">
              <a:spcBef>
                <a:spcPct val="0"/>
              </a:spcBef>
              <a:spcAft>
                <a:spcPct val="0"/>
              </a:spcAft>
              <a:defRPr kumimoji="1">
                <a:solidFill>
                  <a:schemeClr val="tx1"/>
                </a:solidFill>
                <a:latin typeface="Arial" charset="0"/>
                <a:ea typeface="ＭＳ Ｐゴシック" charset="-128"/>
              </a:defRPr>
            </a:lvl6pPr>
            <a:lvl7pPr marL="3200400" defTabSz="762000" fontAlgn="base">
              <a:spcBef>
                <a:spcPct val="0"/>
              </a:spcBef>
              <a:spcAft>
                <a:spcPct val="0"/>
              </a:spcAft>
              <a:defRPr kumimoji="1">
                <a:solidFill>
                  <a:schemeClr val="tx1"/>
                </a:solidFill>
                <a:latin typeface="Arial" charset="0"/>
                <a:ea typeface="ＭＳ Ｐゴシック" charset="-128"/>
              </a:defRPr>
            </a:lvl7pPr>
            <a:lvl8pPr marL="3657600" defTabSz="762000" fontAlgn="base">
              <a:spcBef>
                <a:spcPct val="0"/>
              </a:spcBef>
              <a:spcAft>
                <a:spcPct val="0"/>
              </a:spcAft>
              <a:defRPr kumimoji="1">
                <a:solidFill>
                  <a:schemeClr val="tx1"/>
                </a:solidFill>
                <a:latin typeface="Arial" charset="0"/>
                <a:ea typeface="ＭＳ Ｐゴシック" charset="-128"/>
              </a:defRPr>
            </a:lvl8pPr>
            <a:lvl9pPr marL="4114800" defTabSz="762000" fontAlgn="base">
              <a:spcBef>
                <a:spcPct val="0"/>
              </a:spcBef>
              <a:spcAft>
                <a:spcPct val="0"/>
              </a:spcAft>
              <a:defRPr kumimoji="1">
                <a:solidFill>
                  <a:schemeClr val="tx1"/>
                </a:solidFill>
                <a:latin typeface="Arial" charset="0"/>
                <a:ea typeface="ＭＳ Ｐゴシック" charset="-128"/>
              </a:defRPr>
            </a:lvl9pPr>
          </a:lstStyle>
          <a:p>
            <a:pPr algn="ctr"/>
            <a:r>
              <a:rPr lang="ja-JP" altLang="en-US" sz="2585" dirty="0">
                <a:solidFill>
                  <a:srgbClr val="CCCC00"/>
                </a:solidFill>
                <a:latin typeface="HGP創英角ﾎﾟｯﾌﾟ体" pitchFamily="50" charset="-128"/>
                <a:ea typeface="HGP創英角ﾎﾟｯﾌﾟ体" pitchFamily="50" charset="-128"/>
              </a:rPr>
              <a:t>社会リハ</a:t>
            </a:r>
            <a:endParaRPr lang="en-US" altLang="ja-JP" sz="2585" dirty="0">
              <a:solidFill>
                <a:srgbClr val="CCCC00"/>
              </a:solidFill>
              <a:latin typeface="HGP創英角ﾎﾟｯﾌﾟ体" pitchFamily="50" charset="-128"/>
              <a:ea typeface="HGP創英角ﾎﾟｯﾌﾟ体" pitchFamily="50" charset="-128"/>
            </a:endParaRPr>
          </a:p>
          <a:p>
            <a:pPr algn="ctr"/>
            <a:r>
              <a:rPr lang="en-US" altLang="ja-JP" sz="1846" dirty="0">
                <a:solidFill>
                  <a:srgbClr val="CCCC00"/>
                </a:solidFill>
                <a:latin typeface="HGP創英角ﾎﾟｯﾌﾟ体" pitchFamily="50" charset="-128"/>
                <a:ea typeface="HGP創英角ﾎﾟｯﾌﾟ体" pitchFamily="50" charset="-128"/>
              </a:rPr>
              <a:t>【</a:t>
            </a:r>
            <a:r>
              <a:rPr lang="ja-JP" altLang="en-US" sz="1846" dirty="0">
                <a:solidFill>
                  <a:srgbClr val="CCCC00"/>
                </a:solidFill>
                <a:latin typeface="HGP創英角ﾎﾟｯﾌﾟ体" pitchFamily="50" charset="-128"/>
                <a:ea typeface="HGP創英角ﾎﾟｯﾌﾟ体" pitchFamily="50" charset="-128"/>
              </a:rPr>
              <a:t>職業リハ）</a:t>
            </a:r>
            <a:endParaRPr lang="en-US" altLang="ja-JP" sz="1846" dirty="0">
              <a:solidFill>
                <a:srgbClr val="CCCC00"/>
              </a:solidFill>
              <a:latin typeface="HGP創英角ﾎﾟｯﾌﾟ体" pitchFamily="50" charset="-128"/>
              <a:ea typeface="HGP創英角ﾎﾟｯﾌﾟ体" pitchFamily="50" charset="-128"/>
            </a:endParaRPr>
          </a:p>
        </p:txBody>
      </p:sp>
      <p:sp>
        <p:nvSpPr>
          <p:cNvPr id="195608" name="Line 24"/>
          <p:cNvSpPr>
            <a:spLocks noChangeShapeType="1"/>
          </p:cNvSpPr>
          <p:nvPr/>
        </p:nvSpPr>
        <p:spPr bwMode="auto">
          <a:xfrm>
            <a:off x="6169029" y="2265485"/>
            <a:ext cx="581025" cy="0"/>
          </a:xfrm>
          <a:prstGeom prst="line">
            <a:avLst/>
          </a:prstGeom>
          <a:noFill/>
          <a:ln w="28575">
            <a:solidFill>
              <a:schemeClr val="bg1"/>
            </a:solidFill>
            <a:round/>
            <a:headEnd type="triangle" w="med" len="me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ja-JP" altLang="en-US" sz="1662"/>
          </a:p>
        </p:txBody>
      </p:sp>
      <p:sp>
        <p:nvSpPr>
          <p:cNvPr id="195609" name="Line 25"/>
          <p:cNvSpPr>
            <a:spLocks noChangeShapeType="1"/>
          </p:cNvSpPr>
          <p:nvPr/>
        </p:nvSpPr>
        <p:spPr bwMode="auto">
          <a:xfrm>
            <a:off x="8239145" y="2230315"/>
            <a:ext cx="665163" cy="0"/>
          </a:xfrm>
          <a:prstGeom prst="line">
            <a:avLst/>
          </a:prstGeom>
          <a:noFill/>
          <a:ln w="28575">
            <a:solidFill>
              <a:schemeClr val="bg1"/>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ja-JP" altLang="en-US" sz="1662"/>
          </a:p>
        </p:txBody>
      </p:sp>
      <p:sp>
        <p:nvSpPr>
          <p:cNvPr id="195610" name="Rectangle 26"/>
          <p:cNvSpPr>
            <a:spLocks noChangeArrowheads="1"/>
          </p:cNvSpPr>
          <p:nvPr/>
        </p:nvSpPr>
        <p:spPr bwMode="auto">
          <a:xfrm>
            <a:off x="6568813" y="1968013"/>
            <a:ext cx="1826191" cy="100972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3527" tIns="41031" rIns="83527" bIns="41031">
            <a:spAutoFit/>
          </a:bodyPr>
          <a:lstStyle>
            <a:lvl1pPr defTabSz="762000">
              <a:defRPr kumimoji="1">
                <a:solidFill>
                  <a:schemeClr val="tx1"/>
                </a:solidFill>
                <a:latin typeface="Arial" charset="0"/>
                <a:ea typeface="ＭＳ Ｐゴシック" charset="-128"/>
              </a:defRPr>
            </a:lvl1pPr>
            <a:lvl2pPr marL="571500" defTabSz="762000">
              <a:defRPr kumimoji="1">
                <a:solidFill>
                  <a:schemeClr val="tx1"/>
                </a:solidFill>
                <a:latin typeface="Arial" charset="0"/>
                <a:ea typeface="ＭＳ Ｐゴシック" charset="-128"/>
              </a:defRPr>
            </a:lvl2pPr>
            <a:lvl3pPr marL="1143000" defTabSz="762000">
              <a:defRPr kumimoji="1">
                <a:solidFill>
                  <a:schemeClr val="tx1"/>
                </a:solidFill>
                <a:latin typeface="Arial" charset="0"/>
                <a:ea typeface="ＭＳ Ｐゴシック" charset="-128"/>
              </a:defRPr>
            </a:lvl3pPr>
            <a:lvl4pPr marL="1714500" defTabSz="762000">
              <a:defRPr kumimoji="1">
                <a:solidFill>
                  <a:schemeClr val="tx1"/>
                </a:solidFill>
                <a:latin typeface="Arial" charset="0"/>
                <a:ea typeface="ＭＳ Ｐゴシック" charset="-128"/>
              </a:defRPr>
            </a:lvl4pPr>
            <a:lvl5pPr marL="2286000" defTabSz="762000">
              <a:defRPr kumimoji="1">
                <a:solidFill>
                  <a:schemeClr val="tx1"/>
                </a:solidFill>
                <a:latin typeface="Arial" charset="0"/>
                <a:ea typeface="ＭＳ Ｐゴシック" charset="-128"/>
              </a:defRPr>
            </a:lvl5pPr>
            <a:lvl6pPr marL="2743200" defTabSz="762000" fontAlgn="base">
              <a:spcBef>
                <a:spcPct val="0"/>
              </a:spcBef>
              <a:spcAft>
                <a:spcPct val="0"/>
              </a:spcAft>
              <a:defRPr kumimoji="1">
                <a:solidFill>
                  <a:schemeClr val="tx1"/>
                </a:solidFill>
                <a:latin typeface="Arial" charset="0"/>
                <a:ea typeface="ＭＳ Ｐゴシック" charset="-128"/>
              </a:defRPr>
            </a:lvl6pPr>
            <a:lvl7pPr marL="3200400" defTabSz="762000" fontAlgn="base">
              <a:spcBef>
                <a:spcPct val="0"/>
              </a:spcBef>
              <a:spcAft>
                <a:spcPct val="0"/>
              </a:spcAft>
              <a:defRPr kumimoji="1">
                <a:solidFill>
                  <a:schemeClr val="tx1"/>
                </a:solidFill>
                <a:latin typeface="Arial" charset="0"/>
                <a:ea typeface="ＭＳ Ｐゴシック" charset="-128"/>
              </a:defRPr>
            </a:lvl7pPr>
            <a:lvl8pPr marL="3657600" defTabSz="762000" fontAlgn="base">
              <a:spcBef>
                <a:spcPct val="0"/>
              </a:spcBef>
              <a:spcAft>
                <a:spcPct val="0"/>
              </a:spcAft>
              <a:defRPr kumimoji="1">
                <a:solidFill>
                  <a:schemeClr val="tx1"/>
                </a:solidFill>
                <a:latin typeface="Arial" charset="0"/>
                <a:ea typeface="ＭＳ Ｐゴシック" charset="-128"/>
              </a:defRPr>
            </a:lvl8pPr>
            <a:lvl9pPr marL="4114800" defTabSz="762000" fontAlgn="base">
              <a:spcBef>
                <a:spcPct val="0"/>
              </a:spcBef>
              <a:spcAft>
                <a:spcPct val="0"/>
              </a:spcAft>
              <a:defRPr kumimoji="1">
                <a:solidFill>
                  <a:schemeClr val="tx1"/>
                </a:solidFill>
                <a:latin typeface="Arial" charset="0"/>
                <a:ea typeface="ＭＳ Ｐゴシック" charset="-128"/>
              </a:defRPr>
            </a:lvl9pPr>
          </a:lstStyle>
          <a:p>
            <a:pPr algn="ctr">
              <a:spcBef>
                <a:spcPct val="33000"/>
              </a:spcBef>
            </a:pPr>
            <a:r>
              <a:rPr lang="ja-JP" altLang="en-US" sz="2585" dirty="0">
                <a:solidFill>
                  <a:srgbClr val="CC9900"/>
                </a:solidFill>
                <a:latin typeface="HGP創英角ﾎﾟｯﾌﾟ体" pitchFamily="50" charset="-128"/>
                <a:ea typeface="HGP創英角ﾎﾟｯﾌﾟ体" pitchFamily="50" charset="-128"/>
              </a:rPr>
              <a:t>自立生活</a:t>
            </a:r>
            <a:endParaRPr lang="en-US" altLang="ja-JP" sz="2585" dirty="0">
              <a:solidFill>
                <a:srgbClr val="CC9900"/>
              </a:solidFill>
              <a:latin typeface="HGP創英角ﾎﾟｯﾌﾟ体" pitchFamily="50" charset="-128"/>
              <a:ea typeface="HGP創英角ﾎﾟｯﾌﾟ体" pitchFamily="50" charset="-128"/>
            </a:endParaRPr>
          </a:p>
          <a:p>
            <a:pPr algn="ctr">
              <a:spcBef>
                <a:spcPct val="33000"/>
              </a:spcBef>
            </a:pPr>
            <a:r>
              <a:rPr lang="ja-JP" altLang="en-US" sz="2585" dirty="0">
                <a:solidFill>
                  <a:srgbClr val="CC9900"/>
                </a:solidFill>
                <a:latin typeface="HGP創英角ﾎﾟｯﾌﾟ体" pitchFamily="50" charset="-128"/>
                <a:ea typeface="HGP創英角ﾎﾟｯﾌﾟ体" pitchFamily="50" charset="-128"/>
              </a:rPr>
              <a:t>（社会参加）</a:t>
            </a:r>
          </a:p>
        </p:txBody>
      </p:sp>
      <p:sp>
        <p:nvSpPr>
          <p:cNvPr id="195611" name="Line 27"/>
          <p:cNvSpPr>
            <a:spLocks noChangeShapeType="1"/>
          </p:cNvSpPr>
          <p:nvPr/>
        </p:nvSpPr>
        <p:spPr bwMode="auto">
          <a:xfrm flipV="1">
            <a:off x="711202" y="5829474"/>
            <a:ext cx="8432800" cy="11723"/>
          </a:xfrm>
          <a:prstGeom prst="line">
            <a:avLst/>
          </a:prstGeom>
          <a:noFill/>
          <a:ln w="28575">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ja-JP" altLang="en-US" sz="1662"/>
          </a:p>
        </p:txBody>
      </p:sp>
      <p:sp>
        <p:nvSpPr>
          <p:cNvPr id="195612" name="Rectangle 28"/>
          <p:cNvSpPr>
            <a:spLocks noChangeArrowheads="1"/>
          </p:cNvSpPr>
          <p:nvPr/>
        </p:nvSpPr>
        <p:spPr bwMode="auto">
          <a:xfrm>
            <a:off x="749571" y="4605705"/>
            <a:ext cx="2696622" cy="4237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3527" tIns="41031" rIns="83527" bIns="41031">
            <a:spAutoFit/>
          </a:bodyPr>
          <a:lstStyle>
            <a:lvl1pPr defTabSz="762000">
              <a:defRPr kumimoji="1">
                <a:solidFill>
                  <a:schemeClr val="tx1"/>
                </a:solidFill>
                <a:latin typeface="Arial" charset="0"/>
                <a:ea typeface="ＭＳ Ｐゴシック" charset="-128"/>
              </a:defRPr>
            </a:lvl1pPr>
            <a:lvl2pPr marL="571500" defTabSz="762000">
              <a:defRPr kumimoji="1">
                <a:solidFill>
                  <a:schemeClr val="tx1"/>
                </a:solidFill>
                <a:latin typeface="Arial" charset="0"/>
                <a:ea typeface="ＭＳ Ｐゴシック" charset="-128"/>
              </a:defRPr>
            </a:lvl2pPr>
            <a:lvl3pPr marL="1143000" defTabSz="762000">
              <a:defRPr kumimoji="1">
                <a:solidFill>
                  <a:schemeClr val="tx1"/>
                </a:solidFill>
                <a:latin typeface="Arial" charset="0"/>
                <a:ea typeface="ＭＳ Ｐゴシック" charset="-128"/>
              </a:defRPr>
            </a:lvl3pPr>
            <a:lvl4pPr marL="1714500" defTabSz="762000">
              <a:defRPr kumimoji="1">
                <a:solidFill>
                  <a:schemeClr val="tx1"/>
                </a:solidFill>
                <a:latin typeface="Arial" charset="0"/>
                <a:ea typeface="ＭＳ Ｐゴシック" charset="-128"/>
              </a:defRPr>
            </a:lvl4pPr>
            <a:lvl5pPr marL="2286000" defTabSz="762000">
              <a:defRPr kumimoji="1">
                <a:solidFill>
                  <a:schemeClr val="tx1"/>
                </a:solidFill>
                <a:latin typeface="Arial" charset="0"/>
                <a:ea typeface="ＭＳ Ｐゴシック" charset="-128"/>
              </a:defRPr>
            </a:lvl5pPr>
            <a:lvl6pPr marL="2743200" defTabSz="762000" fontAlgn="base">
              <a:spcBef>
                <a:spcPct val="0"/>
              </a:spcBef>
              <a:spcAft>
                <a:spcPct val="0"/>
              </a:spcAft>
              <a:defRPr kumimoji="1">
                <a:solidFill>
                  <a:schemeClr val="tx1"/>
                </a:solidFill>
                <a:latin typeface="Arial" charset="0"/>
                <a:ea typeface="ＭＳ Ｐゴシック" charset="-128"/>
              </a:defRPr>
            </a:lvl6pPr>
            <a:lvl7pPr marL="3200400" defTabSz="762000" fontAlgn="base">
              <a:spcBef>
                <a:spcPct val="0"/>
              </a:spcBef>
              <a:spcAft>
                <a:spcPct val="0"/>
              </a:spcAft>
              <a:defRPr kumimoji="1">
                <a:solidFill>
                  <a:schemeClr val="tx1"/>
                </a:solidFill>
                <a:latin typeface="Arial" charset="0"/>
                <a:ea typeface="ＭＳ Ｐゴシック" charset="-128"/>
              </a:defRPr>
            </a:lvl7pPr>
            <a:lvl8pPr marL="3657600" defTabSz="762000" fontAlgn="base">
              <a:spcBef>
                <a:spcPct val="0"/>
              </a:spcBef>
              <a:spcAft>
                <a:spcPct val="0"/>
              </a:spcAft>
              <a:defRPr kumimoji="1">
                <a:solidFill>
                  <a:schemeClr val="tx1"/>
                </a:solidFill>
                <a:latin typeface="Arial" charset="0"/>
                <a:ea typeface="ＭＳ Ｐゴシック" charset="-128"/>
              </a:defRPr>
            </a:lvl8pPr>
            <a:lvl9pPr marL="4114800" defTabSz="762000" fontAlgn="base">
              <a:spcBef>
                <a:spcPct val="0"/>
              </a:spcBef>
              <a:spcAft>
                <a:spcPct val="0"/>
              </a:spcAft>
              <a:defRPr kumimoji="1">
                <a:solidFill>
                  <a:schemeClr val="tx1"/>
                </a:solidFill>
                <a:latin typeface="Arial" charset="0"/>
                <a:ea typeface="ＭＳ Ｐゴシック" charset="-128"/>
              </a:defRPr>
            </a:lvl9pPr>
          </a:lstStyle>
          <a:p>
            <a:pPr algn="ctr">
              <a:spcBef>
                <a:spcPct val="14000"/>
              </a:spcBef>
            </a:pPr>
            <a:r>
              <a:rPr lang="ja-JP" altLang="en-US" sz="2215">
                <a:solidFill>
                  <a:srgbClr val="00CC00"/>
                </a:solidFill>
                <a:latin typeface="HGP創英角ﾎﾟｯﾌﾟ体" pitchFamily="50" charset="-128"/>
                <a:ea typeface="HGP創英角ﾎﾟｯﾌﾟ体" pitchFamily="50" charset="-128"/>
              </a:rPr>
              <a:t>日常生活能力の獲得</a:t>
            </a:r>
          </a:p>
        </p:txBody>
      </p:sp>
      <p:sp>
        <p:nvSpPr>
          <p:cNvPr id="195613" name="Rectangle 29"/>
          <p:cNvSpPr>
            <a:spLocks noChangeArrowheads="1"/>
          </p:cNvSpPr>
          <p:nvPr/>
        </p:nvSpPr>
        <p:spPr bwMode="auto">
          <a:xfrm>
            <a:off x="3822313" y="4457700"/>
            <a:ext cx="2012140" cy="81229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3527" tIns="41031" rIns="83527" bIns="41031">
            <a:spAutoFit/>
          </a:bodyPr>
          <a:lstStyle>
            <a:lvl1pPr defTabSz="762000">
              <a:defRPr kumimoji="1">
                <a:solidFill>
                  <a:schemeClr val="tx1"/>
                </a:solidFill>
                <a:latin typeface="Arial" charset="0"/>
                <a:ea typeface="ＭＳ Ｐゴシック" charset="-128"/>
              </a:defRPr>
            </a:lvl1pPr>
            <a:lvl2pPr marL="571500" defTabSz="762000">
              <a:defRPr kumimoji="1">
                <a:solidFill>
                  <a:schemeClr val="tx1"/>
                </a:solidFill>
                <a:latin typeface="Arial" charset="0"/>
                <a:ea typeface="ＭＳ Ｐゴシック" charset="-128"/>
              </a:defRPr>
            </a:lvl2pPr>
            <a:lvl3pPr marL="1143000" defTabSz="762000">
              <a:defRPr kumimoji="1">
                <a:solidFill>
                  <a:schemeClr val="tx1"/>
                </a:solidFill>
                <a:latin typeface="Arial" charset="0"/>
                <a:ea typeface="ＭＳ Ｐゴシック" charset="-128"/>
              </a:defRPr>
            </a:lvl3pPr>
            <a:lvl4pPr marL="1714500" defTabSz="762000">
              <a:defRPr kumimoji="1">
                <a:solidFill>
                  <a:schemeClr val="tx1"/>
                </a:solidFill>
                <a:latin typeface="Arial" charset="0"/>
                <a:ea typeface="ＭＳ Ｐゴシック" charset="-128"/>
              </a:defRPr>
            </a:lvl4pPr>
            <a:lvl5pPr marL="2286000" defTabSz="762000">
              <a:defRPr kumimoji="1">
                <a:solidFill>
                  <a:schemeClr val="tx1"/>
                </a:solidFill>
                <a:latin typeface="Arial" charset="0"/>
                <a:ea typeface="ＭＳ Ｐゴシック" charset="-128"/>
              </a:defRPr>
            </a:lvl5pPr>
            <a:lvl6pPr marL="2743200" defTabSz="762000" fontAlgn="base">
              <a:spcBef>
                <a:spcPct val="0"/>
              </a:spcBef>
              <a:spcAft>
                <a:spcPct val="0"/>
              </a:spcAft>
              <a:defRPr kumimoji="1">
                <a:solidFill>
                  <a:schemeClr val="tx1"/>
                </a:solidFill>
                <a:latin typeface="Arial" charset="0"/>
                <a:ea typeface="ＭＳ Ｐゴシック" charset="-128"/>
              </a:defRPr>
            </a:lvl6pPr>
            <a:lvl7pPr marL="3200400" defTabSz="762000" fontAlgn="base">
              <a:spcBef>
                <a:spcPct val="0"/>
              </a:spcBef>
              <a:spcAft>
                <a:spcPct val="0"/>
              </a:spcAft>
              <a:defRPr kumimoji="1">
                <a:solidFill>
                  <a:schemeClr val="tx1"/>
                </a:solidFill>
                <a:latin typeface="Arial" charset="0"/>
                <a:ea typeface="ＭＳ Ｐゴシック" charset="-128"/>
              </a:defRPr>
            </a:lvl7pPr>
            <a:lvl8pPr marL="3657600" defTabSz="762000" fontAlgn="base">
              <a:spcBef>
                <a:spcPct val="0"/>
              </a:spcBef>
              <a:spcAft>
                <a:spcPct val="0"/>
              </a:spcAft>
              <a:defRPr kumimoji="1">
                <a:solidFill>
                  <a:schemeClr val="tx1"/>
                </a:solidFill>
                <a:latin typeface="Arial" charset="0"/>
                <a:ea typeface="ＭＳ Ｐゴシック" charset="-128"/>
              </a:defRPr>
            </a:lvl8pPr>
            <a:lvl9pPr marL="4114800" defTabSz="762000" fontAlgn="base">
              <a:spcBef>
                <a:spcPct val="0"/>
              </a:spcBef>
              <a:spcAft>
                <a:spcPct val="0"/>
              </a:spcAft>
              <a:defRPr kumimoji="1">
                <a:solidFill>
                  <a:schemeClr val="tx1"/>
                </a:solidFill>
                <a:latin typeface="Arial" charset="0"/>
                <a:ea typeface="ＭＳ Ｐゴシック" charset="-128"/>
              </a:defRPr>
            </a:lvl9pPr>
          </a:lstStyle>
          <a:p>
            <a:pPr algn="ctr">
              <a:spcBef>
                <a:spcPct val="14000"/>
              </a:spcBef>
            </a:pPr>
            <a:r>
              <a:rPr lang="ja-JP" altLang="en-US" sz="2215">
                <a:solidFill>
                  <a:srgbClr val="FFFFFF"/>
                </a:solidFill>
                <a:latin typeface="HGP創英角ﾎﾟｯﾌﾟ体" pitchFamily="50" charset="-128"/>
                <a:ea typeface="HGP創英角ﾎﾟｯﾌﾟ体" pitchFamily="50" charset="-128"/>
              </a:rPr>
              <a:t>生活スタイルの</a:t>
            </a:r>
          </a:p>
          <a:p>
            <a:pPr algn="ctr">
              <a:spcBef>
                <a:spcPct val="14000"/>
              </a:spcBef>
            </a:pPr>
            <a:r>
              <a:rPr lang="ja-JP" altLang="en-US" sz="2215">
                <a:solidFill>
                  <a:srgbClr val="FFFFFF"/>
                </a:solidFill>
                <a:latin typeface="HGP創英角ﾎﾟｯﾌﾟ体" pitchFamily="50" charset="-128"/>
                <a:ea typeface="HGP創英角ﾎﾟｯﾌﾟ体" pitchFamily="50" charset="-128"/>
              </a:rPr>
              <a:t>再構築 ･定着</a:t>
            </a:r>
          </a:p>
        </p:txBody>
      </p:sp>
      <p:sp>
        <p:nvSpPr>
          <p:cNvPr id="195614" name="Rectangle 30"/>
          <p:cNvSpPr>
            <a:spLocks noChangeArrowheads="1"/>
          </p:cNvSpPr>
          <p:nvPr/>
        </p:nvSpPr>
        <p:spPr bwMode="auto">
          <a:xfrm>
            <a:off x="6307615" y="4457700"/>
            <a:ext cx="2489835" cy="81229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3527" tIns="41031" rIns="83527" bIns="41031">
            <a:spAutoFit/>
          </a:bodyPr>
          <a:lstStyle>
            <a:lvl1pPr defTabSz="762000">
              <a:defRPr kumimoji="1">
                <a:solidFill>
                  <a:schemeClr val="tx1"/>
                </a:solidFill>
                <a:latin typeface="Arial" charset="0"/>
                <a:ea typeface="ＭＳ Ｐゴシック" charset="-128"/>
              </a:defRPr>
            </a:lvl1pPr>
            <a:lvl2pPr marL="571500" defTabSz="762000">
              <a:defRPr kumimoji="1">
                <a:solidFill>
                  <a:schemeClr val="tx1"/>
                </a:solidFill>
                <a:latin typeface="Arial" charset="0"/>
                <a:ea typeface="ＭＳ Ｐゴシック" charset="-128"/>
              </a:defRPr>
            </a:lvl2pPr>
            <a:lvl3pPr marL="1143000" defTabSz="762000">
              <a:defRPr kumimoji="1">
                <a:solidFill>
                  <a:schemeClr val="tx1"/>
                </a:solidFill>
                <a:latin typeface="Arial" charset="0"/>
                <a:ea typeface="ＭＳ Ｐゴシック" charset="-128"/>
              </a:defRPr>
            </a:lvl3pPr>
            <a:lvl4pPr marL="1714500" defTabSz="762000">
              <a:defRPr kumimoji="1">
                <a:solidFill>
                  <a:schemeClr val="tx1"/>
                </a:solidFill>
                <a:latin typeface="Arial" charset="0"/>
                <a:ea typeface="ＭＳ Ｐゴシック" charset="-128"/>
              </a:defRPr>
            </a:lvl4pPr>
            <a:lvl5pPr marL="2286000" defTabSz="762000">
              <a:defRPr kumimoji="1">
                <a:solidFill>
                  <a:schemeClr val="tx1"/>
                </a:solidFill>
                <a:latin typeface="Arial" charset="0"/>
                <a:ea typeface="ＭＳ Ｐゴシック" charset="-128"/>
              </a:defRPr>
            </a:lvl5pPr>
            <a:lvl6pPr marL="2743200" defTabSz="762000" fontAlgn="base">
              <a:spcBef>
                <a:spcPct val="0"/>
              </a:spcBef>
              <a:spcAft>
                <a:spcPct val="0"/>
              </a:spcAft>
              <a:defRPr kumimoji="1">
                <a:solidFill>
                  <a:schemeClr val="tx1"/>
                </a:solidFill>
                <a:latin typeface="Arial" charset="0"/>
                <a:ea typeface="ＭＳ Ｐゴシック" charset="-128"/>
              </a:defRPr>
            </a:lvl6pPr>
            <a:lvl7pPr marL="3200400" defTabSz="762000" fontAlgn="base">
              <a:spcBef>
                <a:spcPct val="0"/>
              </a:spcBef>
              <a:spcAft>
                <a:spcPct val="0"/>
              </a:spcAft>
              <a:defRPr kumimoji="1">
                <a:solidFill>
                  <a:schemeClr val="tx1"/>
                </a:solidFill>
                <a:latin typeface="Arial" charset="0"/>
                <a:ea typeface="ＭＳ Ｐゴシック" charset="-128"/>
              </a:defRPr>
            </a:lvl7pPr>
            <a:lvl8pPr marL="3657600" defTabSz="762000" fontAlgn="base">
              <a:spcBef>
                <a:spcPct val="0"/>
              </a:spcBef>
              <a:spcAft>
                <a:spcPct val="0"/>
              </a:spcAft>
              <a:defRPr kumimoji="1">
                <a:solidFill>
                  <a:schemeClr val="tx1"/>
                </a:solidFill>
                <a:latin typeface="Arial" charset="0"/>
                <a:ea typeface="ＭＳ Ｐゴシック" charset="-128"/>
              </a:defRPr>
            </a:lvl8pPr>
            <a:lvl9pPr marL="4114800" defTabSz="762000" fontAlgn="base">
              <a:spcBef>
                <a:spcPct val="0"/>
              </a:spcBef>
              <a:spcAft>
                <a:spcPct val="0"/>
              </a:spcAft>
              <a:defRPr kumimoji="1">
                <a:solidFill>
                  <a:schemeClr val="tx1"/>
                </a:solidFill>
                <a:latin typeface="Arial" charset="0"/>
                <a:ea typeface="ＭＳ Ｐゴシック" charset="-128"/>
              </a:defRPr>
            </a:lvl9pPr>
          </a:lstStyle>
          <a:p>
            <a:pPr algn="ctr">
              <a:spcBef>
                <a:spcPct val="14000"/>
              </a:spcBef>
            </a:pPr>
            <a:r>
              <a:rPr lang="ja-JP" altLang="en-US" sz="2215">
                <a:solidFill>
                  <a:srgbClr val="00CC00"/>
                </a:solidFill>
                <a:latin typeface="HGP創英角ﾎﾟｯﾌﾟ体" pitchFamily="50" charset="-128"/>
                <a:ea typeface="HGP創英角ﾎﾟｯﾌﾟ体" pitchFamily="50" charset="-128"/>
              </a:rPr>
              <a:t>機能･生活スタイル</a:t>
            </a:r>
          </a:p>
          <a:p>
            <a:pPr algn="ctr">
              <a:spcBef>
                <a:spcPct val="14000"/>
              </a:spcBef>
            </a:pPr>
            <a:r>
              <a:rPr lang="ja-JP" altLang="en-US" sz="2215">
                <a:solidFill>
                  <a:srgbClr val="00CC00"/>
                </a:solidFill>
                <a:latin typeface="HGP創英角ﾎﾟｯﾌﾟ体" pitchFamily="50" charset="-128"/>
                <a:ea typeface="HGP創英角ﾎﾟｯﾌﾟ体" pitchFamily="50" charset="-128"/>
              </a:rPr>
              <a:t>の維持</a:t>
            </a:r>
          </a:p>
        </p:txBody>
      </p:sp>
      <p:sp>
        <p:nvSpPr>
          <p:cNvPr id="195615" name="Oval 31"/>
          <p:cNvSpPr>
            <a:spLocks noChangeArrowheads="1"/>
          </p:cNvSpPr>
          <p:nvPr/>
        </p:nvSpPr>
        <p:spPr bwMode="auto">
          <a:xfrm>
            <a:off x="2339983" y="1688123"/>
            <a:ext cx="4968875" cy="4319954"/>
          </a:xfrm>
          <a:prstGeom prst="ellipse">
            <a:avLst/>
          </a:prstGeom>
          <a:noFill/>
          <a:ln>
            <a:noFill/>
          </a:ln>
          <a:effectLst/>
          <a:extLst>
            <a:ext uri="{909E8E84-426E-40DD-AFC4-6F175D3DCCD1}">
              <a14:hiddenFill xmlns:a14="http://schemas.microsoft.com/office/drawing/2010/main">
                <a:solidFill>
                  <a:srgbClr val="CE9402">
                    <a:alpha val="60001"/>
                  </a:srgbClr>
                </a:solidFill>
              </a14:hiddenFill>
            </a:ext>
            <a:ext uri="{91240B29-F687-4F45-9708-019B960494DF}">
              <a14:hiddenLine xmlns:a14="http://schemas.microsoft.com/office/drawing/2010/main" w="19050">
                <a:solidFill>
                  <a:schemeClr val="bg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62"/>
          </a:p>
        </p:txBody>
      </p:sp>
      <p:sp>
        <p:nvSpPr>
          <p:cNvPr id="195618" name="Oval 34"/>
          <p:cNvSpPr>
            <a:spLocks noChangeArrowheads="1"/>
          </p:cNvSpPr>
          <p:nvPr/>
        </p:nvSpPr>
        <p:spPr bwMode="auto">
          <a:xfrm>
            <a:off x="3162303" y="2473528"/>
            <a:ext cx="3530600" cy="3118338"/>
          </a:xfrm>
          <a:prstGeom prst="ellipse">
            <a:avLst/>
          </a:prstGeom>
          <a:noFill/>
          <a:ln w="57150">
            <a:solidFill>
              <a:srgbClr val="CC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62"/>
          </a:p>
        </p:txBody>
      </p:sp>
      <p:sp>
        <p:nvSpPr>
          <p:cNvPr id="31" name="AutoShape 2"/>
          <p:cNvSpPr>
            <a:spLocks noChangeArrowheads="1"/>
          </p:cNvSpPr>
          <p:nvPr/>
        </p:nvSpPr>
        <p:spPr bwMode="auto">
          <a:xfrm>
            <a:off x="364208" y="274192"/>
            <a:ext cx="8641374" cy="93056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0" tIns="42181" rIns="84360" bIns="42181" anchor="ctr"/>
          <a:lstStyle/>
          <a:p>
            <a:pPr algn="ctr">
              <a:spcBef>
                <a:spcPct val="0"/>
              </a:spcBef>
              <a:defRPr/>
            </a:pPr>
            <a:r>
              <a:rPr lang="ja-JP" altLang="en-US" sz="2585" dirty="0">
                <a:latin typeface="+mj-ea"/>
              </a:rPr>
              <a:t>（１）リハビリテーションにおける</a:t>
            </a:r>
            <a:r>
              <a:rPr lang="en-US" altLang="ja-JP" sz="2585" dirty="0">
                <a:latin typeface="+mj-ea"/>
              </a:rPr>
              <a:t/>
            </a:r>
            <a:br>
              <a:rPr lang="en-US" altLang="ja-JP" sz="2585" dirty="0">
                <a:latin typeface="+mj-ea"/>
              </a:rPr>
            </a:br>
            <a:r>
              <a:rPr lang="ja-JP" altLang="en-US" sz="2585" dirty="0">
                <a:latin typeface="+mj-ea"/>
              </a:rPr>
              <a:t>機能訓練事業の位置付け</a:t>
            </a:r>
            <a:endParaRPr lang="ja-JP" altLang="en-US" sz="2585" b="1" dirty="0">
              <a:ea typeface="ＭＳ Ｐゴシック" charset="-128"/>
            </a:endParaRPr>
          </a:p>
        </p:txBody>
      </p:sp>
      <p:sp>
        <p:nvSpPr>
          <p:cNvPr id="2" name="テキスト ボックス 1"/>
          <p:cNvSpPr txBox="1"/>
          <p:nvPr/>
        </p:nvSpPr>
        <p:spPr>
          <a:xfrm>
            <a:off x="3683744" y="3848100"/>
            <a:ext cx="2485301" cy="523220"/>
          </a:xfrm>
          <a:prstGeom prst="rect">
            <a:avLst/>
          </a:prstGeom>
          <a:noFill/>
        </p:spPr>
        <p:txBody>
          <a:bodyPr wrap="square" rtlCol="0">
            <a:spAutoFit/>
          </a:bodyPr>
          <a:lstStyle/>
          <a:p>
            <a:pPr algn="ctr"/>
            <a:r>
              <a:rPr kumimoji="1" lang="ja-JP" altLang="en-US" sz="2800" b="1" dirty="0" smtClean="0">
                <a:solidFill>
                  <a:srgbClr val="FF0000"/>
                </a:solidFill>
              </a:rPr>
              <a:t>機能訓練事業</a:t>
            </a:r>
            <a:endParaRPr kumimoji="1" lang="ja-JP" altLang="en-US" sz="2800" b="1" dirty="0">
              <a:solidFill>
                <a:srgbClr val="FF0000"/>
              </a:solidFill>
            </a:endParaRPr>
          </a:p>
        </p:txBody>
      </p:sp>
    </p:spTree>
    <p:extLst>
      <p:ext uri="{BB962C8B-B14F-4D97-AF65-F5344CB8AC3E}">
        <p14:creationId xmlns:p14="http://schemas.microsoft.com/office/powerpoint/2010/main" val="1171733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nodePh="1">
                                  <p:stCondLst>
                                    <p:cond delay="0"/>
                                  </p:stCondLst>
                                  <p:endCondLst>
                                    <p:cond evt="begin" delay="0">
                                      <p:tn val="5"/>
                                    </p:cond>
                                  </p:endCondLst>
                                  <p:childTnLst>
                                    <p:set>
                                      <p:cBhvr>
                                        <p:cTn id="6" dur="1" fill="hold">
                                          <p:stCondLst>
                                            <p:cond delay="0"/>
                                          </p:stCondLst>
                                        </p:cTn>
                                        <p:tgtEl>
                                          <p:spTgt spid="195615"/>
                                        </p:tgtEl>
                                        <p:attrNameLst>
                                          <p:attrName>style.visibility</p:attrName>
                                        </p:attrNameLst>
                                      </p:cBhvr>
                                      <p:to>
                                        <p:strVal val="visible"/>
                                      </p:to>
                                    </p:set>
                                    <p:anim calcmode="lin" valueType="num">
                                      <p:cBhvr>
                                        <p:cTn id="7" dur="500" fill="hold"/>
                                        <p:tgtEl>
                                          <p:spTgt spid="195615"/>
                                        </p:tgtEl>
                                        <p:attrNameLst>
                                          <p:attrName>ppt_w</p:attrName>
                                        </p:attrNameLst>
                                      </p:cBhvr>
                                      <p:tavLst>
                                        <p:tav tm="0">
                                          <p:val>
                                            <p:fltVal val="0"/>
                                          </p:val>
                                        </p:tav>
                                        <p:tav tm="100000">
                                          <p:val>
                                            <p:strVal val="#ppt_w"/>
                                          </p:val>
                                        </p:tav>
                                      </p:tavLst>
                                    </p:anim>
                                    <p:anim calcmode="lin" valueType="num">
                                      <p:cBhvr>
                                        <p:cTn id="8" dur="500" fill="hold"/>
                                        <p:tgtEl>
                                          <p:spTgt spid="195615"/>
                                        </p:tgtEl>
                                        <p:attrNameLst>
                                          <p:attrName>ppt_h</p:attrName>
                                        </p:attrNameLst>
                                      </p:cBhvr>
                                      <p:tavLst>
                                        <p:tav tm="0">
                                          <p:val>
                                            <p:fltVal val="0"/>
                                          </p:val>
                                        </p:tav>
                                        <p:tav tm="100000">
                                          <p:val>
                                            <p:strVal val="#ppt_h"/>
                                          </p:val>
                                        </p:tav>
                                      </p:tavLst>
                                    </p:anim>
                                    <p:animEffect transition="in" filter="fade">
                                      <p:cBhvr>
                                        <p:cTn id="9" dur="500"/>
                                        <p:tgtEl>
                                          <p:spTgt spid="195615"/>
                                        </p:tgtEl>
                                      </p:cBhvr>
                                    </p:animEffect>
                                  </p:childTnLst>
                                </p:cTn>
                              </p:par>
                              <p:par>
                                <p:cTn id="10" presetID="10" presetClass="exit" presetSubtype="0" fill="hold" grpId="1" nodeType="withEffect" nodePh="1">
                                  <p:stCondLst>
                                    <p:cond delay="0"/>
                                  </p:stCondLst>
                                  <p:endCondLst>
                                    <p:cond evt="begin" delay="0">
                                      <p:tn val="10"/>
                                    </p:cond>
                                  </p:endCondLst>
                                  <p:childTnLst>
                                    <p:animEffect transition="out" filter="fade">
                                      <p:cBhvr>
                                        <p:cTn id="11" dur="500"/>
                                        <p:tgtEl>
                                          <p:spTgt spid="195615"/>
                                        </p:tgtEl>
                                      </p:cBhvr>
                                    </p:animEffect>
                                    <p:set>
                                      <p:cBhvr>
                                        <p:cTn id="12" dur="1" fill="hold">
                                          <p:stCondLst>
                                            <p:cond delay="499"/>
                                          </p:stCondLst>
                                        </p:cTn>
                                        <p:tgtEl>
                                          <p:spTgt spid="195615"/>
                                        </p:tgtEl>
                                        <p:attrNameLst>
                                          <p:attrName>style.visibility</p:attrName>
                                        </p:attrNameLst>
                                      </p:cBhvr>
                                      <p:to>
                                        <p:strVal val="hidden"/>
                                      </p:to>
                                    </p:set>
                                  </p:childTnLst>
                                </p:cTn>
                              </p:par>
                              <p:par>
                                <p:cTn id="13" presetID="10" presetClass="entr" presetSubtype="0" fill="hold" grpId="2" nodeType="withEffect" nodePh="1">
                                  <p:stCondLst>
                                    <p:cond delay="0"/>
                                  </p:stCondLst>
                                  <p:endCondLst>
                                    <p:cond evt="begin" delay="0">
                                      <p:tn val="13"/>
                                    </p:cond>
                                  </p:endCondLst>
                                  <p:childTnLst>
                                    <p:set>
                                      <p:cBhvr>
                                        <p:cTn id="14" dur="1" fill="hold">
                                          <p:stCondLst>
                                            <p:cond delay="0"/>
                                          </p:stCondLst>
                                        </p:cTn>
                                        <p:tgtEl>
                                          <p:spTgt spid="195615"/>
                                        </p:tgtEl>
                                        <p:attrNameLst>
                                          <p:attrName>style.visibility</p:attrName>
                                        </p:attrNameLst>
                                      </p:cBhvr>
                                      <p:to>
                                        <p:strVal val="visible"/>
                                      </p:to>
                                    </p:set>
                                    <p:animEffect transition="in" filter="fade">
                                      <p:cBhvr>
                                        <p:cTn id="15" dur="500"/>
                                        <p:tgtEl>
                                          <p:spTgt spid="19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15" grpId="0" animBg="1"/>
      <p:bldP spid="195615" grpId="1" animBg="1"/>
      <p:bldP spid="195615"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457205" y="1384964"/>
            <a:ext cx="7829550" cy="3240651"/>
          </a:xfrm>
        </p:spPr>
        <p:txBody>
          <a:bodyPr>
            <a:normAutofit lnSpcReduction="10000"/>
          </a:bodyPr>
          <a:lstStyle/>
          <a:p>
            <a:pPr marL="0" indent="0">
              <a:spcBef>
                <a:spcPct val="70000"/>
              </a:spcBef>
              <a:buNone/>
              <a:defRPr/>
            </a:pPr>
            <a:r>
              <a:rPr lang="en-US" altLang="ja-JP" sz="2585" dirty="0">
                <a:latin typeface="+mn-ea"/>
              </a:rPr>
              <a:t>■ </a:t>
            </a:r>
            <a:r>
              <a:rPr lang="ja-JP" altLang="en-US" sz="2585" dirty="0">
                <a:latin typeface="+mn-ea"/>
              </a:rPr>
              <a:t>ＲＩ社会委員会の定義：</a:t>
            </a:r>
            <a:r>
              <a:rPr lang="en-US" altLang="ja-JP" sz="2585" dirty="0">
                <a:latin typeface="+mn-ea"/>
              </a:rPr>
              <a:t>1986</a:t>
            </a:r>
            <a:r>
              <a:rPr lang="ja-JP" altLang="en-US" sz="2585" dirty="0">
                <a:latin typeface="+mn-ea"/>
              </a:rPr>
              <a:t>年</a:t>
            </a:r>
            <a:endParaRPr lang="en-US" altLang="ja-JP" sz="2585" dirty="0">
              <a:latin typeface="+mn-ea"/>
            </a:endParaRPr>
          </a:p>
          <a:p>
            <a:pPr marL="0" indent="0">
              <a:spcBef>
                <a:spcPct val="70000"/>
              </a:spcBef>
              <a:buNone/>
              <a:defRPr/>
            </a:pPr>
            <a:r>
              <a:rPr lang="ja-JP" altLang="en-US" sz="2585" dirty="0">
                <a:solidFill>
                  <a:srgbClr val="008000"/>
                </a:solidFill>
                <a:latin typeface="+mn-ea"/>
              </a:rPr>
              <a:t>　</a:t>
            </a:r>
            <a:r>
              <a:rPr lang="ja-JP" altLang="en-US" sz="2585" dirty="0">
                <a:latin typeface="+mn-ea"/>
              </a:rPr>
              <a:t>社会リハビリテーションとは、</a:t>
            </a:r>
            <a:r>
              <a:rPr lang="ja-JP" altLang="en-US" sz="2585" dirty="0">
                <a:solidFill>
                  <a:srgbClr val="FF0000"/>
                </a:solidFill>
                <a:latin typeface="+mn-ea"/>
              </a:rPr>
              <a:t>社会生活力</a:t>
            </a:r>
            <a:r>
              <a:rPr lang="ja-JP" altLang="en-US" sz="2585" dirty="0">
                <a:latin typeface="+mn-ea"/>
              </a:rPr>
              <a:t>を身につけることを目的としたプロセスである。</a:t>
            </a:r>
            <a:endParaRPr lang="en-US" altLang="ja-JP" sz="2585" dirty="0">
              <a:latin typeface="+mn-ea"/>
            </a:endParaRPr>
          </a:p>
          <a:p>
            <a:pPr marL="253225" indent="-253225">
              <a:buNone/>
              <a:defRPr/>
            </a:pPr>
            <a:r>
              <a:rPr lang="ja-JP" altLang="en-US" sz="2585" dirty="0">
                <a:solidFill>
                  <a:srgbClr val="FF6600"/>
                </a:solidFill>
                <a:latin typeface="+mn-ea"/>
              </a:rPr>
              <a:t>　　</a:t>
            </a:r>
            <a:r>
              <a:rPr lang="ja-JP" altLang="en-US" sz="2585" dirty="0">
                <a:solidFill>
                  <a:srgbClr val="FF0000"/>
                </a:solidFill>
                <a:latin typeface="+mn-ea"/>
              </a:rPr>
              <a:t>社会生活力 （</a:t>
            </a:r>
            <a:r>
              <a:rPr lang="en-US" altLang="ja-JP" sz="2585" dirty="0">
                <a:solidFill>
                  <a:srgbClr val="FF0000"/>
                </a:solidFill>
                <a:latin typeface="+mn-ea"/>
              </a:rPr>
              <a:t>social functioning ability</a:t>
            </a:r>
            <a:r>
              <a:rPr lang="ja-JP" altLang="en-US" sz="2585" dirty="0">
                <a:solidFill>
                  <a:srgbClr val="FF0000"/>
                </a:solidFill>
                <a:latin typeface="+mn-ea"/>
              </a:rPr>
              <a:t>：</a:t>
            </a:r>
            <a:r>
              <a:rPr lang="en-US" altLang="ja-JP" sz="2585" dirty="0">
                <a:solidFill>
                  <a:srgbClr val="FF0000"/>
                </a:solidFill>
                <a:latin typeface="+mn-ea"/>
              </a:rPr>
              <a:t>SFA</a:t>
            </a:r>
            <a:r>
              <a:rPr lang="ja-JP" altLang="en-US" sz="2585" dirty="0">
                <a:solidFill>
                  <a:srgbClr val="FF0000"/>
                </a:solidFill>
                <a:latin typeface="+mn-ea"/>
              </a:rPr>
              <a:t>）</a:t>
            </a:r>
            <a:r>
              <a:rPr lang="ja-JP" altLang="en-US" sz="2585" dirty="0">
                <a:latin typeface="+mn-ea"/>
              </a:rPr>
              <a:t>とは、</a:t>
            </a:r>
            <a:endParaRPr lang="en-US" altLang="ja-JP" sz="2585" dirty="0">
              <a:latin typeface="+mn-ea"/>
            </a:endParaRPr>
          </a:p>
          <a:p>
            <a:pPr marL="253225" indent="-253225">
              <a:buNone/>
              <a:defRPr/>
            </a:pPr>
            <a:r>
              <a:rPr lang="ja-JP" altLang="en-US" sz="2585" dirty="0">
                <a:solidFill>
                  <a:srgbClr val="FF6600"/>
                </a:solidFill>
                <a:latin typeface="+mn-ea"/>
              </a:rPr>
              <a:t>　　</a:t>
            </a:r>
            <a:r>
              <a:rPr lang="ja-JP" altLang="en-US" sz="2585" dirty="0">
                <a:latin typeface="+mn-ea"/>
              </a:rPr>
              <a:t>さまざまな社会的な状況のなかで、自分のﾆｰｽﾞを満た し、</a:t>
            </a:r>
            <a:r>
              <a:rPr lang="ja-JP" altLang="en-US" sz="2585" u="sng" dirty="0">
                <a:latin typeface="+mn-ea"/>
              </a:rPr>
              <a:t>最も豊かな社会参加を実現する権利を行使</a:t>
            </a:r>
            <a:r>
              <a:rPr lang="ja-JP" altLang="en-US" sz="2585" dirty="0">
                <a:latin typeface="+mn-ea"/>
              </a:rPr>
              <a:t>する力（ちから）を意味する。</a:t>
            </a:r>
            <a:endParaRPr lang="en-US" altLang="ja-JP" sz="2585" dirty="0">
              <a:latin typeface="+mn-ea"/>
            </a:endParaRPr>
          </a:p>
          <a:p>
            <a:pPr marL="253225" indent="-253225">
              <a:buNone/>
              <a:defRPr/>
            </a:pPr>
            <a:endParaRPr lang="en-US" altLang="ja-JP" sz="2585" b="1" dirty="0">
              <a:latin typeface="+mn-ea"/>
            </a:endParaRPr>
          </a:p>
          <a:p>
            <a:pPr marL="253225" indent="-253225">
              <a:buNone/>
              <a:defRPr/>
            </a:pPr>
            <a:endParaRPr lang="ja-JP" altLang="en-US" sz="2585" b="1" dirty="0">
              <a:latin typeface="+mn-ea"/>
            </a:endParaRPr>
          </a:p>
          <a:p>
            <a:pPr marL="0" indent="0">
              <a:spcBef>
                <a:spcPct val="70000"/>
              </a:spcBef>
              <a:buNone/>
              <a:defRPr/>
            </a:pPr>
            <a:endParaRPr lang="ja-JP" altLang="en-US" sz="2585" b="1" dirty="0">
              <a:latin typeface="+mn-ea"/>
            </a:endParaRPr>
          </a:p>
          <a:p>
            <a:pPr marL="253225" indent="-253225">
              <a:buFont typeface="Wingdings"/>
              <a:buChar char=""/>
              <a:defRPr/>
            </a:pPr>
            <a:endParaRPr lang="ja-JP" altLang="en-US" b="1" dirty="0"/>
          </a:p>
        </p:txBody>
      </p:sp>
      <p:sp>
        <p:nvSpPr>
          <p:cNvPr id="4" name="正方形/長方形 3"/>
          <p:cNvSpPr/>
          <p:nvPr/>
        </p:nvSpPr>
        <p:spPr>
          <a:xfrm>
            <a:off x="451014" y="4957960"/>
            <a:ext cx="8175381" cy="1114921"/>
          </a:xfrm>
          <a:prstGeom prst="rect">
            <a:avLst/>
          </a:prstGeom>
          <a:solidFill>
            <a:srgbClr val="FFFF66"/>
          </a:solidFill>
          <a:ln>
            <a:solidFill>
              <a:schemeClr val="tx1"/>
            </a:solidFill>
          </a:ln>
          <a:effectLst>
            <a:outerShdw blurRad="50800" dist="38100" dir="2700000" algn="tl" rotWithShape="0">
              <a:prstClr val="black">
                <a:alpha val="40000"/>
              </a:prstClr>
            </a:outerShdw>
          </a:effectLst>
        </p:spPr>
        <p:txBody>
          <a:bodyPr wrap="square">
            <a:spAutoFit/>
          </a:bodyPr>
          <a:lstStyle/>
          <a:p>
            <a:pPr algn="l">
              <a:defRPr/>
            </a:pPr>
            <a:r>
              <a:rPr lang="ja-JP" altLang="en-US" sz="2215" dirty="0">
                <a:solidFill>
                  <a:srgbClr val="006600"/>
                </a:solidFill>
                <a:ea typeface="HGPｺﾞｼｯｸE" pitchFamily="50" charset="-128"/>
              </a:rPr>
              <a:t>社会生活力とは「自分の障害を</a:t>
            </a:r>
            <a:r>
              <a:rPr lang="ja-JP" altLang="en-US" sz="2215" dirty="0">
                <a:solidFill>
                  <a:srgbClr val="FF0000"/>
                </a:solidFill>
                <a:ea typeface="HGPｺﾞｼｯｸE" pitchFamily="50" charset="-128"/>
              </a:rPr>
              <a:t>的確かつ前向きに認識し</a:t>
            </a:r>
            <a:r>
              <a:rPr lang="ja-JP" altLang="en-US" sz="2215" dirty="0">
                <a:solidFill>
                  <a:srgbClr val="006600"/>
                </a:solidFill>
                <a:ea typeface="HGPｺﾞｼｯｸE" pitchFamily="50" charset="-128"/>
              </a:rPr>
              <a:t>、</a:t>
            </a:r>
            <a:r>
              <a:rPr lang="ja-JP" altLang="en-US" sz="2215" dirty="0">
                <a:solidFill>
                  <a:srgbClr val="FF0000"/>
                </a:solidFill>
                <a:ea typeface="HGPｺﾞｼｯｸE" pitchFamily="50" charset="-128"/>
              </a:rPr>
              <a:t>自分に自信をもち</a:t>
            </a:r>
            <a:r>
              <a:rPr lang="ja-JP" altLang="en-US" sz="2215" dirty="0">
                <a:solidFill>
                  <a:srgbClr val="006600"/>
                </a:solidFill>
                <a:ea typeface="HGPｺﾞｼｯｸE" pitchFamily="50" charset="-128"/>
              </a:rPr>
              <a:t>、社会の中で活用できる諸サービス（社会資源）を自ら活用して、社会参加していくための力を高めること」</a:t>
            </a:r>
            <a:endParaRPr lang="en-US" altLang="ja-JP" sz="2215" b="1" dirty="0">
              <a:ea typeface="ＭＳ Ｐゴシック" charset="-128"/>
            </a:endParaRPr>
          </a:p>
        </p:txBody>
      </p:sp>
      <p:sp>
        <p:nvSpPr>
          <p:cNvPr id="5" name="AutoShape 2"/>
          <p:cNvSpPr>
            <a:spLocks noChangeArrowheads="1"/>
          </p:cNvSpPr>
          <p:nvPr/>
        </p:nvSpPr>
        <p:spPr bwMode="auto">
          <a:xfrm>
            <a:off x="217935" y="204531"/>
            <a:ext cx="8641374" cy="88042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0" tIns="42181" rIns="84360" bIns="42181" anchor="ctr"/>
          <a:lstStyle/>
          <a:p>
            <a:pPr algn="ctr">
              <a:spcBef>
                <a:spcPct val="0"/>
              </a:spcBef>
              <a:defRPr/>
            </a:pPr>
            <a:r>
              <a:rPr lang="ja-JP" altLang="en-US" sz="2585" b="1" dirty="0" smtClean="0">
                <a:latin typeface="+mj-ea"/>
              </a:rPr>
              <a:t>社会リハビリテーションにおける</a:t>
            </a:r>
            <a:endParaRPr lang="en-US" altLang="ja-JP" sz="2585" b="1" dirty="0" smtClean="0">
              <a:latin typeface="+mj-ea"/>
            </a:endParaRPr>
          </a:p>
          <a:p>
            <a:pPr algn="ctr">
              <a:spcBef>
                <a:spcPct val="0"/>
              </a:spcBef>
              <a:defRPr/>
            </a:pPr>
            <a:r>
              <a:rPr lang="ja-JP" altLang="en-US" sz="2585" b="1" dirty="0" smtClean="0">
                <a:latin typeface="+mj-ea"/>
              </a:rPr>
              <a:t>社会生</a:t>
            </a:r>
            <a:r>
              <a:rPr lang="ja-JP" altLang="en-US" sz="2585" b="1" dirty="0">
                <a:latin typeface="+mj-ea"/>
              </a:rPr>
              <a:t>活力とは　</a:t>
            </a:r>
            <a:endParaRPr lang="ja-JP" altLang="en-US" sz="2585" b="1" dirty="0">
              <a:ea typeface="ＭＳ Ｐゴシック" charset="-128"/>
            </a:endParaRPr>
          </a:p>
        </p:txBody>
      </p:sp>
    </p:spTree>
    <p:extLst>
      <p:ext uri="{BB962C8B-B14F-4D97-AF65-F5344CB8AC3E}">
        <p14:creationId xmlns:p14="http://schemas.microsoft.com/office/powerpoint/2010/main" val="1617441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AutoShape 2"/>
          <p:cNvSpPr>
            <a:spLocks noChangeArrowheads="1"/>
          </p:cNvSpPr>
          <p:nvPr/>
        </p:nvSpPr>
        <p:spPr bwMode="auto">
          <a:xfrm>
            <a:off x="3910525" y="5140501"/>
            <a:ext cx="3816350" cy="1296866"/>
          </a:xfrm>
          <a:prstGeom prst="can">
            <a:avLst>
              <a:gd name="adj" fmla="val 25000"/>
            </a:avLst>
          </a:prstGeom>
          <a:solidFill>
            <a:srgbClr val="6666FF"/>
          </a:solidFill>
          <a:ln w="9525">
            <a:solidFill>
              <a:schemeClr val="tx1"/>
            </a:solidFill>
            <a:round/>
            <a:headEnd/>
            <a:tailEnd/>
          </a:ln>
        </p:spPr>
        <p:txBody>
          <a:bodyPr anchor="ctr"/>
          <a:lstStyle/>
          <a:p>
            <a:pPr algn="ctr"/>
            <a:r>
              <a:rPr lang="ja-JP" altLang="en-US" sz="2585" dirty="0">
                <a:solidFill>
                  <a:srgbClr val="000000"/>
                </a:solidFill>
              </a:rPr>
              <a:t>障害によって自立生活が困難となっている状況</a:t>
            </a:r>
          </a:p>
        </p:txBody>
      </p:sp>
      <p:sp>
        <p:nvSpPr>
          <p:cNvPr id="408579" name="AutoShape 3"/>
          <p:cNvSpPr>
            <a:spLocks noChangeArrowheads="1"/>
          </p:cNvSpPr>
          <p:nvPr/>
        </p:nvSpPr>
        <p:spPr bwMode="auto">
          <a:xfrm>
            <a:off x="3915191" y="4127102"/>
            <a:ext cx="3816350" cy="1296865"/>
          </a:xfrm>
          <a:prstGeom prst="can">
            <a:avLst>
              <a:gd name="adj" fmla="val 25000"/>
            </a:avLst>
          </a:prstGeom>
          <a:solidFill>
            <a:srgbClr val="3366FF"/>
          </a:solidFill>
          <a:ln w="9525">
            <a:solidFill>
              <a:schemeClr val="tx1"/>
            </a:solidFill>
            <a:round/>
            <a:headEnd/>
            <a:tailEnd/>
          </a:ln>
        </p:spPr>
        <p:txBody>
          <a:bodyPr wrap="none" anchor="ctr"/>
          <a:lstStyle/>
          <a:p>
            <a:pPr algn="ctr"/>
            <a:r>
              <a:rPr lang="ja-JP" altLang="en-US" sz="2585" dirty="0">
                <a:solidFill>
                  <a:srgbClr val="000000"/>
                </a:solidFill>
              </a:rPr>
              <a:t>治療・</a:t>
            </a:r>
            <a:r>
              <a:rPr lang="ja-JP" altLang="en-US" sz="2585" dirty="0" smtClean="0">
                <a:solidFill>
                  <a:srgbClr val="000000"/>
                </a:solidFill>
              </a:rPr>
              <a:t>訓練・教育</a:t>
            </a:r>
            <a:endParaRPr lang="ja-JP" altLang="en-US" sz="2585" dirty="0">
              <a:solidFill>
                <a:srgbClr val="000000"/>
              </a:solidFill>
            </a:endParaRPr>
          </a:p>
        </p:txBody>
      </p:sp>
      <p:sp>
        <p:nvSpPr>
          <p:cNvPr id="408580" name="AutoShape 4"/>
          <p:cNvSpPr>
            <a:spLocks noChangeArrowheads="1"/>
          </p:cNvSpPr>
          <p:nvPr/>
        </p:nvSpPr>
        <p:spPr bwMode="auto">
          <a:xfrm>
            <a:off x="3923929" y="3163124"/>
            <a:ext cx="3816350" cy="1296866"/>
          </a:xfrm>
          <a:prstGeom prst="can">
            <a:avLst>
              <a:gd name="adj" fmla="val 25000"/>
            </a:avLst>
          </a:prstGeom>
          <a:solidFill>
            <a:srgbClr val="00CCFF"/>
          </a:solidFill>
          <a:ln w="9525">
            <a:solidFill>
              <a:schemeClr val="tx1"/>
            </a:solidFill>
            <a:round/>
            <a:headEnd/>
            <a:tailEnd/>
          </a:ln>
        </p:spPr>
        <p:txBody>
          <a:bodyPr wrap="none" anchor="ctr"/>
          <a:lstStyle/>
          <a:p>
            <a:pPr algn="ctr"/>
            <a:r>
              <a:rPr lang="ja-JP" altLang="en-US" sz="2215" b="1" dirty="0">
                <a:solidFill>
                  <a:srgbClr val="000000"/>
                </a:solidFill>
              </a:rPr>
              <a:t>物（福祉用具など）の活用</a:t>
            </a:r>
          </a:p>
        </p:txBody>
      </p:sp>
      <p:sp>
        <p:nvSpPr>
          <p:cNvPr id="408581" name="AutoShape 5"/>
          <p:cNvSpPr>
            <a:spLocks noChangeArrowheads="1"/>
          </p:cNvSpPr>
          <p:nvPr/>
        </p:nvSpPr>
        <p:spPr bwMode="auto">
          <a:xfrm>
            <a:off x="3926699" y="2173548"/>
            <a:ext cx="3816350" cy="1296866"/>
          </a:xfrm>
          <a:prstGeom prst="can">
            <a:avLst>
              <a:gd name="adj" fmla="val 25000"/>
            </a:avLst>
          </a:prstGeom>
          <a:solidFill>
            <a:srgbClr val="99CCFF"/>
          </a:solidFill>
          <a:ln w="9525">
            <a:solidFill>
              <a:schemeClr val="tx1"/>
            </a:solidFill>
            <a:round/>
            <a:headEnd/>
            <a:tailEnd/>
          </a:ln>
        </p:spPr>
        <p:txBody>
          <a:bodyPr wrap="none" anchor="ctr"/>
          <a:lstStyle/>
          <a:p>
            <a:pPr algn="ctr"/>
            <a:r>
              <a:rPr lang="ja-JP" altLang="en-US" sz="2585" dirty="0">
                <a:solidFill>
                  <a:srgbClr val="000000"/>
                </a:solidFill>
              </a:rPr>
              <a:t>環境の整備</a:t>
            </a:r>
          </a:p>
        </p:txBody>
      </p:sp>
      <p:sp>
        <p:nvSpPr>
          <p:cNvPr id="408582" name="AutoShape 6"/>
          <p:cNvSpPr>
            <a:spLocks noChangeArrowheads="1"/>
          </p:cNvSpPr>
          <p:nvPr/>
        </p:nvSpPr>
        <p:spPr bwMode="auto">
          <a:xfrm>
            <a:off x="3923929" y="1169057"/>
            <a:ext cx="3816350" cy="1296866"/>
          </a:xfrm>
          <a:prstGeom prst="can">
            <a:avLst>
              <a:gd name="adj" fmla="val 25000"/>
            </a:avLst>
          </a:prstGeom>
          <a:solidFill>
            <a:srgbClr val="CCFFFF"/>
          </a:solidFill>
          <a:ln w="9525">
            <a:solidFill>
              <a:schemeClr val="tx1"/>
            </a:solidFill>
            <a:round/>
            <a:headEnd/>
            <a:tailEnd/>
          </a:ln>
        </p:spPr>
        <p:txBody>
          <a:bodyPr wrap="none" anchor="ctr"/>
          <a:lstStyle/>
          <a:p>
            <a:pPr algn="ctr"/>
            <a:r>
              <a:rPr lang="ja-JP" altLang="en-US" sz="2585" dirty="0">
                <a:solidFill>
                  <a:srgbClr val="000000"/>
                </a:solidFill>
              </a:rPr>
              <a:t>人による援助</a:t>
            </a:r>
          </a:p>
        </p:txBody>
      </p:sp>
      <p:sp>
        <p:nvSpPr>
          <p:cNvPr id="11" name="コンテンツ プレースホルダー 2"/>
          <p:cNvSpPr>
            <a:spLocks noGrp="1"/>
          </p:cNvSpPr>
          <p:nvPr>
            <p:ph idx="1"/>
          </p:nvPr>
        </p:nvSpPr>
        <p:spPr>
          <a:xfrm>
            <a:off x="562099" y="1817490"/>
            <a:ext cx="3272861" cy="4177812"/>
          </a:xfrm>
        </p:spPr>
        <p:txBody>
          <a:bodyPr>
            <a:normAutofit fontScale="85000" lnSpcReduction="10000"/>
          </a:bodyPr>
          <a:lstStyle/>
          <a:p>
            <a:r>
              <a:rPr kumimoji="1" lang="ja-JP" altLang="en-US" dirty="0" smtClean="0"/>
              <a:t>どこまでできる</a:t>
            </a:r>
            <a:endParaRPr kumimoji="1" lang="en-US" altLang="ja-JP" dirty="0" smtClean="0"/>
          </a:p>
          <a:p>
            <a:r>
              <a:rPr lang="ja-JP" altLang="en-US" dirty="0"/>
              <a:t>どう</a:t>
            </a:r>
            <a:r>
              <a:rPr lang="ja-JP" altLang="en-US" dirty="0" smtClean="0"/>
              <a:t>補う</a:t>
            </a:r>
            <a:endParaRPr lang="en-US" altLang="ja-JP" dirty="0" smtClean="0"/>
          </a:p>
          <a:p>
            <a:pPr marL="0" indent="0">
              <a:buNone/>
            </a:pPr>
            <a:r>
              <a:rPr kumimoji="1" lang="ja-JP" altLang="en-US" dirty="0"/>
              <a:t>　</a:t>
            </a:r>
            <a:r>
              <a:rPr kumimoji="1" lang="ja-JP" altLang="en-US" dirty="0" smtClean="0"/>
              <a:t>（</a:t>
            </a:r>
            <a:r>
              <a:rPr lang="ja-JP" altLang="en-US" dirty="0"/>
              <a:t>物</a:t>
            </a:r>
            <a:r>
              <a:rPr kumimoji="1" lang="ja-JP" altLang="en-US" dirty="0" smtClean="0"/>
              <a:t>・環境・人）</a:t>
            </a:r>
            <a:endParaRPr kumimoji="1" lang="en-US" altLang="ja-JP" dirty="0" smtClean="0"/>
          </a:p>
          <a:p>
            <a:pPr marL="0" indent="0">
              <a:buNone/>
            </a:pPr>
            <a:r>
              <a:rPr lang="ja-JP" altLang="en-US" dirty="0"/>
              <a:t>　</a:t>
            </a:r>
            <a:r>
              <a:rPr lang="ja-JP" altLang="en-US" dirty="0" smtClean="0"/>
              <a:t>　　　　</a:t>
            </a:r>
            <a:endParaRPr kumimoji="1" lang="en-US" altLang="ja-JP" dirty="0" smtClean="0"/>
          </a:p>
          <a:p>
            <a:r>
              <a:rPr lang="ja-JP" altLang="en-US" dirty="0" smtClean="0"/>
              <a:t>関係機関との連携</a:t>
            </a:r>
            <a:endParaRPr lang="en-US" altLang="ja-JP" dirty="0" smtClean="0"/>
          </a:p>
          <a:p>
            <a:r>
              <a:rPr lang="ja-JP" altLang="en-US" dirty="0">
                <a:solidFill>
                  <a:srgbClr val="FF0000"/>
                </a:solidFill>
              </a:rPr>
              <a:t>制度</a:t>
            </a:r>
            <a:r>
              <a:rPr lang="ja-JP" altLang="en-US" dirty="0" smtClean="0">
                <a:solidFill>
                  <a:srgbClr val="FF0000"/>
                </a:solidFill>
              </a:rPr>
              <a:t>やサービスの活用</a:t>
            </a:r>
            <a:endParaRPr lang="en-US" altLang="ja-JP" dirty="0" smtClean="0">
              <a:solidFill>
                <a:srgbClr val="FF0000"/>
              </a:solidFill>
            </a:endParaRPr>
          </a:p>
          <a:p>
            <a:pPr marL="0" indent="0">
              <a:buNone/>
            </a:pPr>
            <a:r>
              <a:rPr kumimoji="1" lang="ja-JP" altLang="en-US" dirty="0"/>
              <a:t>　</a:t>
            </a:r>
            <a:r>
              <a:rPr kumimoji="1" lang="ja-JP" altLang="en-US" dirty="0" smtClean="0"/>
              <a:t>　</a:t>
            </a:r>
            <a:endParaRPr kumimoji="1" lang="en-US" altLang="ja-JP" dirty="0" smtClean="0"/>
          </a:p>
          <a:p>
            <a:pPr marL="0" indent="0">
              <a:buNone/>
            </a:pPr>
            <a:r>
              <a:rPr lang="ja-JP" altLang="en-US" dirty="0"/>
              <a:t>　</a:t>
            </a:r>
            <a:r>
              <a:rPr lang="ja-JP" altLang="en-US" dirty="0" smtClean="0"/>
              <a:t>　　　　</a:t>
            </a:r>
            <a:endParaRPr kumimoji="1" lang="en-US" altLang="ja-JP" dirty="0" smtClean="0"/>
          </a:p>
        </p:txBody>
      </p:sp>
      <p:grpSp>
        <p:nvGrpSpPr>
          <p:cNvPr id="4" name="グループ化 3"/>
          <p:cNvGrpSpPr/>
          <p:nvPr/>
        </p:nvGrpSpPr>
        <p:grpSpPr>
          <a:xfrm>
            <a:off x="7726877" y="1252506"/>
            <a:ext cx="1165815" cy="5118107"/>
            <a:chOff x="7724772" y="1196752"/>
            <a:chExt cx="1165816" cy="5328592"/>
          </a:xfrm>
        </p:grpSpPr>
        <p:sp>
          <p:nvSpPr>
            <p:cNvPr id="2" name="右中かっこ 1"/>
            <p:cNvSpPr/>
            <p:nvPr/>
          </p:nvSpPr>
          <p:spPr>
            <a:xfrm>
              <a:off x="7724772" y="1196752"/>
              <a:ext cx="432048" cy="5328592"/>
            </a:xfrm>
            <a:prstGeom prst="rightBrac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62"/>
            </a:p>
          </p:txBody>
        </p:sp>
        <p:sp>
          <p:nvSpPr>
            <p:cNvPr id="3" name="テキスト ボックス 2"/>
            <p:cNvSpPr txBox="1"/>
            <p:nvPr/>
          </p:nvSpPr>
          <p:spPr>
            <a:xfrm>
              <a:off x="8308121" y="1304764"/>
              <a:ext cx="582467" cy="5112568"/>
            </a:xfrm>
            <a:prstGeom prst="rect">
              <a:avLst/>
            </a:prstGeom>
            <a:noFill/>
          </p:spPr>
          <p:txBody>
            <a:bodyPr vert="eaVert" wrap="square" rtlCol="0">
              <a:spAutoFit/>
            </a:bodyPr>
            <a:lstStyle/>
            <a:p>
              <a:pPr algn="ctr"/>
              <a:r>
                <a:rPr lang="ja-JP" altLang="en-US" sz="2585" dirty="0">
                  <a:solidFill>
                    <a:srgbClr val="FF0000"/>
                  </a:solidFill>
                </a:rPr>
                <a:t>その人にあった社会参加の具体化</a:t>
              </a:r>
            </a:p>
          </p:txBody>
        </p:sp>
      </p:grpSp>
      <p:sp>
        <p:nvSpPr>
          <p:cNvPr id="12" name="AutoShape 2"/>
          <p:cNvSpPr>
            <a:spLocks noChangeArrowheads="1"/>
          </p:cNvSpPr>
          <p:nvPr/>
        </p:nvSpPr>
        <p:spPr bwMode="auto">
          <a:xfrm>
            <a:off x="251319" y="437899"/>
            <a:ext cx="8641374" cy="54664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0" tIns="42181" rIns="84360" bIns="42181" anchor="ctr"/>
          <a:lstStyle/>
          <a:p>
            <a:pPr algn="ctr">
              <a:spcBef>
                <a:spcPct val="0"/>
              </a:spcBef>
              <a:defRPr/>
            </a:pPr>
            <a:r>
              <a:rPr lang="ja-JP" altLang="en-US" sz="2585" dirty="0" smtClean="0"/>
              <a:t>自立</a:t>
            </a:r>
            <a:r>
              <a:rPr lang="ja-JP" altLang="en-US" sz="2585" dirty="0"/>
              <a:t>生活に向けた支援</a:t>
            </a:r>
            <a:endParaRPr lang="ja-JP" altLang="en-US" sz="2585" b="1" dirty="0">
              <a:ea typeface="ＭＳ Ｐゴシック" charset="-128"/>
            </a:endParaRPr>
          </a:p>
        </p:txBody>
      </p:sp>
      <p:sp>
        <p:nvSpPr>
          <p:cNvPr id="5" name="下矢印 4"/>
          <p:cNvSpPr/>
          <p:nvPr/>
        </p:nvSpPr>
        <p:spPr bwMode="auto">
          <a:xfrm>
            <a:off x="1514434" y="3163124"/>
            <a:ext cx="598220" cy="398814"/>
          </a:xfrm>
          <a:prstGeom prst="downArrow">
            <a:avLst/>
          </a:prstGeom>
          <a:noFill/>
          <a:ln w="9525" cap="flat" cmpd="sng" algn="ctr">
            <a:solidFill>
              <a:schemeClr val="tx1"/>
            </a:solidFill>
            <a:prstDash val="solid"/>
            <a:round/>
            <a:headEnd type="none" w="med" len="med"/>
            <a:tailEnd type="none" w="med" len="med"/>
          </a:ln>
          <a:effectLst/>
        </p:spPr>
        <p:txBody>
          <a:bodyPr vert="horz" wrap="none" lIns="84397" tIns="42198" rIns="84397" bIns="42198" numCol="1" rtlCol="0" anchor="ctr" anchorCtr="0" compatLnSpc="1">
            <a:prstTxWarp prst="textNoShape">
              <a:avLst/>
            </a:prstTxWarp>
          </a:bodyPr>
          <a:lstStyle/>
          <a:p>
            <a:pPr algn="ctr" defTabSz="844083" fontAlgn="base">
              <a:spcBef>
                <a:spcPct val="20000"/>
              </a:spcBef>
              <a:spcAft>
                <a:spcPct val="0"/>
              </a:spcAft>
            </a:pPr>
            <a:endParaRPr lang="ja-JP" altLang="en-US" sz="1477">
              <a:latin typeface="Arial" charset="0"/>
              <a:ea typeface="ＭＳ Ｐゴシック" charset="-128"/>
            </a:endParaRPr>
          </a:p>
        </p:txBody>
      </p:sp>
    </p:spTree>
    <p:extLst>
      <p:ext uri="{BB962C8B-B14F-4D97-AF65-F5344CB8AC3E}">
        <p14:creationId xmlns:p14="http://schemas.microsoft.com/office/powerpoint/2010/main" val="36039107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8578"/>
                                        </p:tgtEl>
                                        <p:attrNameLst>
                                          <p:attrName>style.visibility</p:attrName>
                                        </p:attrNameLst>
                                      </p:cBhvr>
                                      <p:to>
                                        <p:strVal val="visible"/>
                                      </p:to>
                                    </p:set>
                                    <p:anim calcmode="lin" valueType="num">
                                      <p:cBhvr additive="base">
                                        <p:cTn id="7" dur="500" fill="hold"/>
                                        <p:tgtEl>
                                          <p:spTgt spid="408578"/>
                                        </p:tgtEl>
                                        <p:attrNameLst>
                                          <p:attrName>ppt_x</p:attrName>
                                        </p:attrNameLst>
                                      </p:cBhvr>
                                      <p:tavLst>
                                        <p:tav tm="0">
                                          <p:val>
                                            <p:strVal val="#ppt_x"/>
                                          </p:val>
                                        </p:tav>
                                        <p:tav tm="100000">
                                          <p:val>
                                            <p:strVal val="#ppt_x"/>
                                          </p:val>
                                        </p:tav>
                                      </p:tavLst>
                                    </p:anim>
                                    <p:anim calcmode="lin" valueType="num">
                                      <p:cBhvr additive="base">
                                        <p:cTn id="8" dur="500" fill="hold"/>
                                        <p:tgtEl>
                                          <p:spTgt spid="4085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8579"/>
                                        </p:tgtEl>
                                        <p:attrNameLst>
                                          <p:attrName>style.visibility</p:attrName>
                                        </p:attrNameLst>
                                      </p:cBhvr>
                                      <p:to>
                                        <p:strVal val="visible"/>
                                      </p:to>
                                    </p:set>
                                    <p:anim calcmode="lin" valueType="num">
                                      <p:cBhvr additive="base">
                                        <p:cTn id="13" dur="500" fill="hold"/>
                                        <p:tgtEl>
                                          <p:spTgt spid="408579"/>
                                        </p:tgtEl>
                                        <p:attrNameLst>
                                          <p:attrName>ppt_x</p:attrName>
                                        </p:attrNameLst>
                                      </p:cBhvr>
                                      <p:tavLst>
                                        <p:tav tm="0">
                                          <p:val>
                                            <p:strVal val="#ppt_x"/>
                                          </p:val>
                                        </p:tav>
                                        <p:tav tm="100000">
                                          <p:val>
                                            <p:strVal val="#ppt_x"/>
                                          </p:val>
                                        </p:tav>
                                      </p:tavLst>
                                    </p:anim>
                                    <p:anim calcmode="lin" valueType="num">
                                      <p:cBhvr additive="base">
                                        <p:cTn id="14" dur="500" fill="hold"/>
                                        <p:tgtEl>
                                          <p:spTgt spid="40857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8580"/>
                                        </p:tgtEl>
                                        <p:attrNameLst>
                                          <p:attrName>style.visibility</p:attrName>
                                        </p:attrNameLst>
                                      </p:cBhvr>
                                      <p:to>
                                        <p:strVal val="visible"/>
                                      </p:to>
                                    </p:set>
                                    <p:anim calcmode="lin" valueType="num">
                                      <p:cBhvr additive="base">
                                        <p:cTn id="19" dur="500" fill="hold"/>
                                        <p:tgtEl>
                                          <p:spTgt spid="408580"/>
                                        </p:tgtEl>
                                        <p:attrNameLst>
                                          <p:attrName>ppt_x</p:attrName>
                                        </p:attrNameLst>
                                      </p:cBhvr>
                                      <p:tavLst>
                                        <p:tav tm="0">
                                          <p:val>
                                            <p:strVal val="#ppt_x"/>
                                          </p:val>
                                        </p:tav>
                                        <p:tav tm="100000">
                                          <p:val>
                                            <p:strVal val="#ppt_x"/>
                                          </p:val>
                                        </p:tav>
                                      </p:tavLst>
                                    </p:anim>
                                    <p:anim calcmode="lin" valueType="num">
                                      <p:cBhvr additive="base">
                                        <p:cTn id="20" dur="500" fill="hold"/>
                                        <p:tgtEl>
                                          <p:spTgt spid="40858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8581"/>
                                        </p:tgtEl>
                                        <p:attrNameLst>
                                          <p:attrName>style.visibility</p:attrName>
                                        </p:attrNameLst>
                                      </p:cBhvr>
                                      <p:to>
                                        <p:strVal val="visible"/>
                                      </p:to>
                                    </p:set>
                                    <p:anim calcmode="lin" valueType="num">
                                      <p:cBhvr additive="base">
                                        <p:cTn id="25" dur="500" fill="hold"/>
                                        <p:tgtEl>
                                          <p:spTgt spid="408581"/>
                                        </p:tgtEl>
                                        <p:attrNameLst>
                                          <p:attrName>ppt_x</p:attrName>
                                        </p:attrNameLst>
                                      </p:cBhvr>
                                      <p:tavLst>
                                        <p:tav tm="0">
                                          <p:val>
                                            <p:strVal val="#ppt_x"/>
                                          </p:val>
                                        </p:tav>
                                        <p:tav tm="100000">
                                          <p:val>
                                            <p:strVal val="#ppt_x"/>
                                          </p:val>
                                        </p:tav>
                                      </p:tavLst>
                                    </p:anim>
                                    <p:anim calcmode="lin" valueType="num">
                                      <p:cBhvr additive="base">
                                        <p:cTn id="26" dur="500" fill="hold"/>
                                        <p:tgtEl>
                                          <p:spTgt spid="40858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8582"/>
                                        </p:tgtEl>
                                        <p:attrNameLst>
                                          <p:attrName>style.visibility</p:attrName>
                                        </p:attrNameLst>
                                      </p:cBhvr>
                                      <p:to>
                                        <p:strVal val="visible"/>
                                      </p:to>
                                    </p:set>
                                    <p:anim calcmode="lin" valueType="num">
                                      <p:cBhvr additive="base">
                                        <p:cTn id="31" dur="500" fill="hold"/>
                                        <p:tgtEl>
                                          <p:spTgt spid="408582"/>
                                        </p:tgtEl>
                                        <p:attrNameLst>
                                          <p:attrName>ppt_x</p:attrName>
                                        </p:attrNameLst>
                                      </p:cBhvr>
                                      <p:tavLst>
                                        <p:tav tm="0">
                                          <p:val>
                                            <p:strVal val="#ppt_x"/>
                                          </p:val>
                                        </p:tav>
                                        <p:tav tm="100000">
                                          <p:val>
                                            <p:strVal val="#ppt_x"/>
                                          </p:val>
                                        </p:tav>
                                      </p:tavLst>
                                    </p:anim>
                                    <p:anim calcmode="lin" valueType="num">
                                      <p:cBhvr additive="base">
                                        <p:cTn id="32" dur="500" fill="hold"/>
                                        <p:tgtEl>
                                          <p:spTgt spid="40858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8" grpId="0" animBg="1"/>
      <p:bldP spid="408579" grpId="0" animBg="1"/>
      <p:bldP spid="408580" grpId="0" animBg="1"/>
      <p:bldP spid="408581" grpId="0" animBg="1"/>
      <p:bldP spid="40858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56915" y="1418894"/>
            <a:ext cx="8235662" cy="3100361"/>
          </a:xfrm>
        </p:spPr>
        <p:txBody>
          <a:bodyPr>
            <a:normAutofit fontScale="92500" lnSpcReduction="20000"/>
          </a:bodyPr>
          <a:lstStyle/>
          <a:p>
            <a:pPr marL="463224" indent="-463224">
              <a:defRPr/>
            </a:pPr>
            <a:r>
              <a:rPr lang="ja-JP" altLang="en-US" sz="2702" dirty="0">
                <a:latin typeface="ＭＳ Ｐゴシック" pitchFamily="50" charset="-128"/>
                <a:ea typeface="AR P黒丸ＰＯＰ体H"/>
                <a:cs typeface="AR P黒丸ＰＯＰ体H"/>
              </a:rPr>
              <a:t>情報収集とアセスメントは表裏一体の関係にある。</a:t>
            </a:r>
            <a:endParaRPr lang="en-US" altLang="ja-JP" sz="2702" dirty="0">
              <a:latin typeface="ＭＳ Ｐゴシック" pitchFamily="50" charset="-128"/>
              <a:ea typeface="AR P黒丸ＰＯＰ体H"/>
              <a:cs typeface="AR P黒丸ＰＯＰ体H"/>
            </a:endParaRPr>
          </a:p>
          <a:p>
            <a:pPr marL="463224" indent="-463224">
              <a:defRPr/>
            </a:pPr>
            <a:r>
              <a:rPr lang="ja-JP" altLang="en-US" sz="2702" dirty="0">
                <a:latin typeface="ＭＳ Ｐゴシック" pitchFamily="50" charset="-128"/>
                <a:ea typeface="AR P黒丸ＰＯＰ体H"/>
                <a:cs typeface="AR P黒丸ＰＯＰ体H"/>
              </a:rPr>
              <a:t>把握できている情報を整理し、不足している情報は関係者から収集する。</a:t>
            </a:r>
            <a:endParaRPr lang="en-US" altLang="ja-JP" sz="2702" dirty="0">
              <a:latin typeface="ＭＳ Ｐゴシック" pitchFamily="50" charset="-128"/>
              <a:ea typeface="AR P黒丸ＰＯＰ体H"/>
              <a:cs typeface="AR P黒丸ＰＯＰ体H"/>
            </a:endParaRPr>
          </a:p>
          <a:p>
            <a:pPr marL="463224" indent="-463224">
              <a:defRPr/>
            </a:pPr>
            <a:r>
              <a:rPr lang="ja-JP" altLang="en-US" sz="2702" dirty="0">
                <a:latin typeface="ＭＳ Ｐゴシック" pitchFamily="50" charset="-128"/>
                <a:ea typeface="AR P黒丸ＰＯＰ体H"/>
                <a:cs typeface="AR P黒丸ＰＯＰ体H"/>
              </a:rPr>
              <a:t>必要がある場合は関係者を召集し、情報の集約・共有化を目的に会議を実施することもある。</a:t>
            </a:r>
          </a:p>
          <a:p>
            <a:pPr marL="463224" indent="-463224">
              <a:defRPr/>
            </a:pPr>
            <a:r>
              <a:rPr lang="ja-JP" altLang="en-US" sz="2702" dirty="0">
                <a:latin typeface="ＭＳ Ｐゴシック" pitchFamily="50" charset="-128"/>
                <a:ea typeface="AR P黒丸ＰＯＰ体H"/>
                <a:cs typeface="AR P黒丸ＰＯＰ体H"/>
              </a:rPr>
              <a:t>情報整理シート等の活用等も有効である。</a:t>
            </a:r>
            <a:endParaRPr lang="en-US" altLang="ja-JP" sz="2702" dirty="0">
              <a:latin typeface="ＭＳ Ｐゴシック" pitchFamily="50" charset="-128"/>
              <a:ea typeface="AR P黒丸ＰＯＰ体H"/>
              <a:cs typeface="AR P黒丸ＰＯＰ体H"/>
            </a:endParaRPr>
          </a:p>
          <a:p>
            <a:pPr marL="463224" indent="-463224">
              <a:defRPr/>
            </a:pPr>
            <a:r>
              <a:rPr lang="ja-JP" altLang="en-US" sz="2702" dirty="0">
                <a:latin typeface="ＭＳ Ｐゴシック" pitchFamily="50" charset="-128"/>
                <a:ea typeface="AR P黒丸ＰＯＰ体H"/>
                <a:cs typeface="AR P黒丸ＰＯＰ体H"/>
              </a:rPr>
              <a:t>整理した利用者情報を活用し、アセスメント（ニーズ・課題を明らかにする）をおこなうことになる。</a:t>
            </a:r>
          </a:p>
        </p:txBody>
      </p:sp>
      <p:sp>
        <p:nvSpPr>
          <p:cNvPr id="4" name="AutoShape 3"/>
          <p:cNvSpPr>
            <a:spLocks noChangeArrowheads="1"/>
          </p:cNvSpPr>
          <p:nvPr/>
        </p:nvSpPr>
        <p:spPr bwMode="auto">
          <a:xfrm>
            <a:off x="519051" y="4394536"/>
            <a:ext cx="7717216" cy="647628"/>
          </a:xfrm>
          <a:prstGeom prst="downArrow">
            <a:avLst>
              <a:gd name="adj1" fmla="val 72806"/>
              <a:gd name="adj2" fmla="val 49935"/>
            </a:avLst>
          </a:prstGeom>
          <a:solidFill>
            <a:srgbClr val="FFFFB9"/>
          </a:solidFill>
          <a:ln w="12700" algn="ctr">
            <a:solidFill>
              <a:srgbClr val="FF9900"/>
            </a:solidFill>
            <a:miter lim="800000"/>
            <a:headEnd/>
            <a:tailEnd/>
          </a:ln>
        </p:spPr>
        <p:txBody>
          <a:bodyPr wrap="none" lIns="66907" tIns="8006" rIns="66907" bIns="8006" anchor="ctr"/>
          <a:lstStyle/>
          <a:p>
            <a:pPr>
              <a:spcBef>
                <a:spcPct val="20000"/>
              </a:spcBef>
            </a:pPr>
            <a:r>
              <a:rPr lang="ja-JP" altLang="en-US" sz="2522" dirty="0">
                <a:solidFill>
                  <a:srgbClr val="000000"/>
                </a:solidFill>
                <a:latin typeface="Arial" charset="0"/>
              </a:rPr>
              <a:t>ＩＣＦの視点に立った利用者総体の理解</a:t>
            </a:r>
          </a:p>
        </p:txBody>
      </p:sp>
      <p:sp>
        <p:nvSpPr>
          <p:cNvPr id="5" name="AutoShape 3"/>
          <p:cNvSpPr>
            <a:spLocks noChangeArrowheads="1"/>
          </p:cNvSpPr>
          <p:nvPr/>
        </p:nvSpPr>
        <p:spPr bwMode="auto">
          <a:xfrm>
            <a:off x="486836" y="5101695"/>
            <a:ext cx="7847313" cy="1286688"/>
          </a:xfrm>
          <a:prstGeom prst="foldedCorner">
            <a:avLst>
              <a:gd name="adj" fmla="val 9574"/>
            </a:avLst>
          </a:prstGeom>
          <a:solidFill>
            <a:srgbClr val="FFE6CD"/>
          </a:solidFill>
          <a:ln w="9525">
            <a:solidFill>
              <a:schemeClr val="tx1"/>
            </a:solidFill>
            <a:round/>
            <a:headEnd/>
            <a:tailEnd/>
          </a:ln>
        </p:spPr>
        <p:txBody>
          <a:bodyPr lIns="82324" tIns="41161" rIns="82324" bIns="41161" anchor="ctr"/>
          <a:lstStyle/>
          <a:p>
            <a:pPr marL="160127" indent="-160127">
              <a:defRPr/>
            </a:pPr>
            <a:r>
              <a:rPr lang="ja-JP" altLang="en-US" sz="2161" dirty="0">
                <a:solidFill>
                  <a:srgbClr val="000000"/>
                </a:solidFill>
                <a:latin typeface="Arial" charset="0"/>
              </a:rPr>
              <a:t>　利用者のニーズや課題は、人と環境の相互作用によって生じてくることを理解する。利用者のストレングスへの気づきも大切である。</a:t>
            </a:r>
          </a:p>
        </p:txBody>
      </p:sp>
      <p:sp>
        <p:nvSpPr>
          <p:cNvPr id="6" name="AutoShape 2"/>
          <p:cNvSpPr>
            <a:spLocks noChangeArrowheads="1"/>
          </p:cNvSpPr>
          <p:nvPr/>
        </p:nvSpPr>
        <p:spPr bwMode="auto">
          <a:xfrm>
            <a:off x="356898" y="575701"/>
            <a:ext cx="8430608" cy="647629"/>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2302" tIns="41152" rIns="82302" bIns="41152" anchor="ctr"/>
          <a:lstStyle/>
          <a:p>
            <a:pPr>
              <a:defRPr/>
            </a:pPr>
            <a:r>
              <a:rPr lang="ja-JP" altLang="en-US" sz="2882" dirty="0" smtClean="0">
                <a:solidFill>
                  <a:srgbClr val="000000"/>
                </a:solidFill>
                <a:latin typeface="ＭＳ Ｐゴシック"/>
              </a:rPr>
              <a:t>（２）</a:t>
            </a:r>
            <a:r>
              <a:rPr lang="ja-JP" altLang="en-US" sz="2882" dirty="0">
                <a:solidFill>
                  <a:srgbClr val="000000"/>
                </a:solidFill>
                <a:latin typeface="ＭＳ Ｐゴシック"/>
              </a:rPr>
              <a:t>情報の収集・整理を通した利用者理解</a:t>
            </a:r>
            <a:endParaRPr lang="ja-JP" altLang="en-US" sz="2882" dirty="0">
              <a:solidFill>
                <a:srgbClr val="000000"/>
              </a:solidFill>
              <a:latin typeface="Arial" charset="0"/>
              <a:ea typeface="ＭＳ Ｐゴシック" charset="-128"/>
            </a:endParaRPr>
          </a:p>
        </p:txBody>
      </p:sp>
    </p:spTree>
    <p:extLst>
      <p:ext uri="{BB962C8B-B14F-4D97-AF65-F5344CB8AC3E}">
        <p14:creationId xmlns:p14="http://schemas.microsoft.com/office/powerpoint/2010/main" val="3008537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0000"/>
                </a:solidFill>
              </a:rPr>
              <a:t>点</a:t>
            </a:r>
            <a:r>
              <a:rPr lang="ja-JP" altLang="en-US" dirty="0" smtClean="0"/>
              <a:t>・</a:t>
            </a:r>
            <a:r>
              <a:rPr lang="ja-JP" altLang="en-US" dirty="0" smtClean="0">
                <a:solidFill>
                  <a:srgbClr val="FF0000"/>
                </a:solidFill>
              </a:rPr>
              <a:t>線</a:t>
            </a:r>
            <a:r>
              <a:rPr lang="ja-JP" altLang="en-US" dirty="0" smtClean="0"/>
              <a:t>・</a:t>
            </a:r>
            <a:r>
              <a:rPr lang="ja-JP" altLang="en-US" dirty="0" smtClean="0">
                <a:solidFill>
                  <a:srgbClr val="FF0000"/>
                </a:solidFill>
              </a:rPr>
              <a:t>面</a:t>
            </a:r>
            <a:r>
              <a:rPr lang="ja-JP" altLang="en-US" dirty="0" smtClean="0"/>
              <a:t>でとらえる人の理解</a:t>
            </a:r>
            <a:endParaRPr kumimoji="1" lang="ja-JP" altLang="en-US" dirty="0"/>
          </a:p>
        </p:txBody>
      </p:sp>
      <p:sp>
        <p:nvSpPr>
          <p:cNvPr id="3" name="コンテンツ プレースホルダー 2"/>
          <p:cNvSpPr>
            <a:spLocks noGrp="1"/>
          </p:cNvSpPr>
          <p:nvPr>
            <p:ph sz="quarter" idx="4294967295"/>
          </p:nvPr>
        </p:nvSpPr>
        <p:spPr>
          <a:xfrm>
            <a:off x="457205" y="1536145"/>
            <a:ext cx="8229600" cy="5019205"/>
          </a:xfrm>
          <a:prstGeom prst="rect">
            <a:avLst/>
          </a:prstGeom>
        </p:spPr>
        <p:txBody>
          <a:bodyPr>
            <a:normAutofit/>
          </a:bodyPr>
          <a:lstStyle/>
          <a:p>
            <a:r>
              <a:rPr lang="ja-JP" altLang="en-US" sz="2800" dirty="0"/>
              <a:t>個（</a:t>
            </a:r>
            <a:r>
              <a:rPr lang="ja-JP" altLang="en-US" sz="2800" dirty="0">
                <a:solidFill>
                  <a:srgbClr val="FF0000"/>
                </a:solidFill>
              </a:rPr>
              <a:t>点</a:t>
            </a:r>
            <a:r>
              <a:rPr lang="ja-JP" altLang="en-US" sz="2800" dirty="0"/>
              <a:t>）としての理解・・・あらわれている状態像を理解する。健康状態、心身の状況、</a:t>
            </a:r>
            <a:r>
              <a:rPr lang="en-US" altLang="ja-JP" sz="2800" dirty="0"/>
              <a:t>ADL</a:t>
            </a:r>
            <a:r>
              <a:rPr lang="ja-JP" altLang="en-US" sz="2800" dirty="0"/>
              <a:t>・</a:t>
            </a:r>
            <a:r>
              <a:rPr lang="en-US" altLang="ja-JP" sz="2800" dirty="0"/>
              <a:t>IADL</a:t>
            </a:r>
            <a:r>
              <a:rPr lang="ja-JP" altLang="en-US" sz="2800" dirty="0"/>
              <a:t>等</a:t>
            </a:r>
            <a:endParaRPr lang="en-US" altLang="ja-JP" sz="2800" dirty="0"/>
          </a:p>
          <a:p>
            <a:r>
              <a:rPr lang="ja-JP" altLang="en-US" sz="2800" dirty="0"/>
              <a:t>時間軸（</a:t>
            </a:r>
            <a:r>
              <a:rPr lang="ja-JP" altLang="en-US" sz="2800" dirty="0">
                <a:solidFill>
                  <a:srgbClr val="FF0000"/>
                </a:solidFill>
              </a:rPr>
              <a:t>線</a:t>
            </a:r>
            <a:r>
              <a:rPr lang="ja-JP" altLang="en-US" sz="2800" dirty="0"/>
              <a:t>）による理解・・・過去、現在、未来の連続体として理解する</a:t>
            </a:r>
            <a:r>
              <a:rPr lang="ja-JP" altLang="en-US" sz="2800" dirty="0" smtClean="0"/>
              <a:t>。</a:t>
            </a:r>
            <a:r>
              <a:rPr lang="ja-JP" altLang="en-US" dirty="0"/>
              <a:t>その人のヒストリーを知る</a:t>
            </a:r>
            <a:r>
              <a:rPr lang="ja-JP" altLang="en-US" dirty="0" smtClean="0"/>
              <a:t>。</a:t>
            </a:r>
            <a:endParaRPr lang="en-US" altLang="ja-JP" sz="2800" dirty="0"/>
          </a:p>
          <a:p>
            <a:r>
              <a:rPr lang="ja-JP" altLang="en-US" sz="2800" dirty="0"/>
              <a:t>環境・システム（</a:t>
            </a:r>
            <a:r>
              <a:rPr lang="ja-JP" altLang="en-US" sz="2800" dirty="0">
                <a:solidFill>
                  <a:srgbClr val="FF0000"/>
                </a:solidFill>
              </a:rPr>
              <a:t>面</a:t>
            </a:r>
            <a:r>
              <a:rPr lang="ja-JP" altLang="en-US" sz="2800" dirty="0"/>
              <a:t>）による理解・・・家族、地域社会、社会資源、経済状況、サービス等との相互関係から理解する</a:t>
            </a:r>
            <a:r>
              <a:rPr lang="ja-JP" altLang="en-US" sz="2800" dirty="0" smtClean="0"/>
              <a:t>。</a:t>
            </a:r>
            <a:r>
              <a:rPr lang="ja-JP" altLang="en-US" dirty="0"/>
              <a:t>人を環境とのかかわりで理解</a:t>
            </a:r>
            <a:r>
              <a:rPr lang="ja-JP" altLang="en-US" dirty="0" smtClean="0"/>
              <a:t>する。</a:t>
            </a:r>
            <a:endParaRPr lang="en-US" altLang="ja-JP" dirty="0" smtClean="0"/>
          </a:p>
          <a:p>
            <a:pPr marL="0" indent="0">
              <a:buNone/>
            </a:pPr>
            <a:endParaRPr lang="en-US" altLang="ja-JP" dirty="0"/>
          </a:p>
          <a:p>
            <a:pPr marL="0" indent="0">
              <a:buNone/>
            </a:pPr>
            <a:r>
              <a:rPr lang="ja-JP" altLang="en-US" dirty="0"/>
              <a:t>その人の力（ストレングス）と、支援の核心軸（エンパワメント）を見定める</a:t>
            </a:r>
            <a:endParaRPr lang="en-US" altLang="ja-JP" dirty="0"/>
          </a:p>
          <a:p>
            <a:endParaRPr lang="en-US" altLang="ja-JP" dirty="0"/>
          </a:p>
        </p:txBody>
      </p:sp>
      <p:sp>
        <p:nvSpPr>
          <p:cNvPr id="4" name="下矢印 3"/>
          <p:cNvSpPr/>
          <p:nvPr/>
        </p:nvSpPr>
        <p:spPr>
          <a:xfrm>
            <a:off x="3850787" y="4584879"/>
            <a:ext cx="1030310" cy="528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0129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1024063" y="13462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ja-JP" sz="1800" smtClean="0">
              <a:solidFill>
                <a:srgbClr val="000000"/>
              </a:solidFill>
              <a:latin typeface="Tahoma" pitchFamily="34" charset="0"/>
              <a:ea typeface="HGP明朝E" pitchFamily="18" charset="-128"/>
            </a:endParaRPr>
          </a:p>
        </p:txBody>
      </p:sp>
      <p:sp useBgFill="1">
        <p:nvSpPr>
          <p:cNvPr id="1313795" name="Text Box 3"/>
          <p:cNvSpPr txBox="1">
            <a:spLocks noChangeArrowheads="1"/>
          </p:cNvSpPr>
          <p:nvPr/>
        </p:nvSpPr>
        <p:spPr bwMode="auto">
          <a:xfrm>
            <a:off x="971550" y="933450"/>
            <a:ext cx="7704138" cy="1200150"/>
          </a:xfrm>
          <a:prstGeom prst="rect">
            <a:avLst/>
          </a:prstGeom>
          <a:ln w="9525">
            <a:noFill/>
            <a:miter lim="800000"/>
            <a:headEnd/>
            <a:tailEnd/>
          </a:ln>
          <a:effectLst/>
          <a:scene3d>
            <a:camera prst="legacyObliqueTopLeft"/>
            <a:lightRig rig="legacyFlat3" dir="t"/>
          </a:scene3d>
          <a:sp3d extrusionH="430200" prstMaterial="legacyMatte">
            <a:bevelT w="13500" h="13500" prst="angle"/>
            <a:bevelB w="13500" h="13500" prst="angle"/>
            <a:extrusionClr>
              <a:schemeClr val="bg1"/>
            </a:extrusionClr>
          </a:sp3d>
        </p:spPr>
        <p:txBody>
          <a:bodyPr>
            <a:spAutoFit/>
            <a:flatTx/>
          </a:bodyPr>
          <a:lstStyle/>
          <a:p>
            <a:pPr>
              <a:defRPr/>
            </a:pPr>
            <a:r>
              <a:rPr lang="ja-JP" altLang="en-US" sz="1800" dirty="0" smtClean="0">
                <a:solidFill>
                  <a:srgbClr val="000000"/>
                </a:solidFill>
                <a:effectLst>
                  <a:outerShdw blurRad="38100" dist="38100" dir="2700000" algn="tl">
                    <a:srgbClr val="C0C0C0"/>
                  </a:outerShdw>
                </a:effectLst>
                <a:latin typeface="Tahoma" pitchFamily="34" charset="0"/>
                <a:ea typeface="HG創英角ｺﾞｼｯｸUB" pitchFamily="49" charset="-128"/>
              </a:rPr>
              <a:t>①アセスメント</a:t>
            </a:r>
            <a:r>
              <a:rPr lang="ja-JP" altLang="en-US" sz="1800" dirty="0">
                <a:solidFill>
                  <a:srgbClr val="000000"/>
                </a:solidFill>
                <a:effectLst>
                  <a:outerShdw blurRad="38100" dist="38100" dir="2700000" algn="tl">
                    <a:srgbClr val="C0C0C0"/>
                  </a:outerShdw>
                </a:effectLst>
                <a:latin typeface="Tahoma" pitchFamily="34" charset="0"/>
                <a:ea typeface="HG創英角ｺﾞｼｯｸUB" pitchFamily="49" charset="-128"/>
              </a:rPr>
              <a:t>の過程は資料の収集と分析である。</a:t>
            </a:r>
          </a:p>
          <a:p>
            <a:pPr>
              <a:defRPr/>
            </a:pPr>
            <a:r>
              <a:rPr lang="ja-JP" altLang="en-US" sz="1800" dirty="0" smtClean="0">
                <a:solidFill>
                  <a:srgbClr val="000000"/>
                </a:solidFill>
                <a:effectLst>
                  <a:outerShdw blurRad="38100" dist="38100" dir="2700000" algn="tl">
                    <a:srgbClr val="C0C0C0"/>
                  </a:outerShdw>
                </a:effectLst>
                <a:latin typeface="Tahoma" pitchFamily="34" charset="0"/>
                <a:ea typeface="HG創英角ｺﾞｼｯｸUB" pitchFamily="49" charset="-128"/>
              </a:rPr>
              <a:t>②支援</a:t>
            </a:r>
            <a:r>
              <a:rPr lang="ja-JP" altLang="en-US" sz="1800" dirty="0">
                <a:solidFill>
                  <a:srgbClr val="000000"/>
                </a:solidFill>
                <a:effectLst>
                  <a:outerShdw blurRad="38100" dist="38100" dir="2700000" algn="tl">
                    <a:srgbClr val="C0C0C0"/>
                  </a:outerShdw>
                </a:effectLst>
                <a:latin typeface="Tahoma" pitchFamily="34" charset="0"/>
                <a:ea typeface="HG創英角ｺﾞｼｯｸUB" pitchFamily="49" charset="-128"/>
              </a:rPr>
              <a:t>の実践では、アセスメントは常に継続・連続している。</a:t>
            </a:r>
          </a:p>
          <a:p>
            <a:pPr>
              <a:defRPr/>
            </a:pPr>
            <a:r>
              <a:rPr lang="ja-JP" altLang="en-US" sz="1800" dirty="0" smtClean="0">
                <a:solidFill>
                  <a:srgbClr val="000000"/>
                </a:solidFill>
                <a:effectLst>
                  <a:outerShdw blurRad="38100" dist="38100" dir="2700000" algn="tl">
                    <a:srgbClr val="C0C0C0"/>
                  </a:outerShdw>
                </a:effectLst>
                <a:latin typeface="Tahoma" pitchFamily="34" charset="0"/>
                <a:ea typeface="HG創英角ｺﾞｼｯｸUB" pitchFamily="49" charset="-128"/>
              </a:rPr>
              <a:t>③</a:t>
            </a:r>
            <a:r>
              <a:rPr lang="ja-JP" altLang="en-US" sz="1800" dirty="0" smtClean="0">
                <a:solidFill>
                  <a:srgbClr val="000000"/>
                </a:solidFill>
                <a:effectLst>
                  <a:outerShdw blurRad="38100" dist="38100" dir="2700000" algn="tl">
                    <a:srgbClr val="C0C0C0"/>
                  </a:outerShdw>
                </a:effectLst>
                <a:latin typeface="Arial" pitchFamily="34" charset="0"/>
                <a:ea typeface="HG創英角ｺﾞｼｯｸUB" pitchFamily="49" charset="-128"/>
              </a:rPr>
              <a:t>アセスメント</a:t>
            </a:r>
            <a:r>
              <a:rPr lang="ja-JP" altLang="en-US" sz="1800" dirty="0">
                <a:solidFill>
                  <a:srgbClr val="000000"/>
                </a:solidFill>
                <a:effectLst>
                  <a:outerShdw blurRad="38100" dist="38100" dir="2700000" algn="tl">
                    <a:srgbClr val="C0C0C0"/>
                  </a:outerShdw>
                </a:effectLst>
                <a:latin typeface="Arial" pitchFamily="34" charset="0"/>
                <a:ea typeface="HG創英角ｺﾞｼｯｸUB" pitchFamily="49" charset="-128"/>
              </a:rPr>
              <a:t>で大事なのは</a:t>
            </a:r>
            <a:r>
              <a:rPr lang="ja-JP" altLang="en-US" sz="1800" dirty="0" smtClean="0">
                <a:solidFill>
                  <a:srgbClr val="000000"/>
                </a:solidFill>
                <a:effectLst>
                  <a:outerShdw blurRad="38100" dist="38100" dir="2700000" algn="tl">
                    <a:srgbClr val="C0C0C0"/>
                  </a:outerShdw>
                </a:effectLst>
                <a:latin typeface="Arial" pitchFamily="34" charset="0"/>
                <a:ea typeface="HG創英角ｺﾞｼｯｸUB" pitchFamily="49" charset="-128"/>
              </a:rPr>
              <a:t>、利用者</a:t>
            </a:r>
            <a:r>
              <a:rPr lang="ja-JP" altLang="en-US" sz="1800" dirty="0">
                <a:solidFill>
                  <a:srgbClr val="000000"/>
                </a:solidFill>
                <a:effectLst>
                  <a:outerShdw blurRad="38100" dist="38100" dir="2700000" algn="tl">
                    <a:srgbClr val="C0C0C0"/>
                  </a:outerShdw>
                </a:effectLst>
                <a:latin typeface="Arial" pitchFamily="34" charset="0"/>
                <a:ea typeface="HG創英角ｺﾞｼｯｸUB" pitchFamily="49" charset="-128"/>
              </a:rPr>
              <a:t>をどのように診ているか。</a:t>
            </a:r>
          </a:p>
          <a:p>
            <a:pPr>
              <a:defRPr/>
            </a:pPr>
            <a:r>
              <a:rPr lang="ja-JP" altLang="en-US" sz="1800" dirty="0" smtClean="0">
                <a:solidFill>
                  <a:srgbClr val="000000"/>
                </a:solidFill>
                <a:effectLst>
                  <a:outerShdw blurRad="38100" dist="38100" dir="2700000" algn="tl">
                    <a:srgbClr val="C0C0C0"/>
                  </a:outerShdw>
                </a:effectLst>
                <a:latin typeface="Arial" pitchFamily="34" charset="0"/>
                <a:ea typeface="HG創英角ｺﾞｼｯｸUB" pitchFamily="49" charset="-128"/>
              </a:rPr>
              <a:t>④利用者</a:t>
            </a:r>
            <a:r>
              <a:rPr lang="ja-JP" altLang="en-US" sz="1800" dirty="0">
                <a:solidFill>
                  <a:srgbClr val="000000"/>
                </a:solidFill>
                <a:effectLst>
                  <a:outerShdw blurRad="38100" dist="38100" dir="2700000" algn="tl">
                    <a:srgbClr val="C0C0C0"/>
                  </a:outerShdw>
                </a:effectLst>
                <a:latin typeface="Arial" pitchFamily="34" charset="0"/>
                <a:ea typeface="HG創英角ｺﾞｼｯｸUB" pitchFamily="49" charset="-128"/>
              </a:rPr>
              <a:t>との関わりの中で、気づくこと・発見することである。</a:t>
            </a:r>
            <a:endParaRPr lang="ja-JP" altLang="en-US" sz="1800" dirty="0">
              <a:solidFill>
                <a:srgbClr val="000000"/>
              </a:solidFill>
              <a:effectLst>
                <a:outerShdw blurRad="38100" dist="38100" dir="2700000" algn="tl">
                  <a:srgbClr val="C0C0C0"/>
                </a:outerShdw>
              </a:effectLst>
              <a:latin typeface="Tahoma" pitchFamily="34" charset="0"/>
              <a:ea typeface="HG創英角ｺﾞｼｯｸUB" pitchFamily="49" charset="-128"/>
            </a:endParaRPr>
          </a:p>
        </p:txBody>
      </p:sp>
      <p:sp>
        <p:nvSpPr>
          <p:cNvPr id="285700" name="AutoShape 4"/>
          <p:cNvSpPr>
            <a:spLocks noChangeArrowheads="1"/>
          </p:cNvSpPr>
          <p:nvPr/>
        </p:nvSpPr>
        <p:spPr bwMode="auto">
          <a:xfrm>
            <a:off x="2195559" y="2205038"/>
            <a:ext cx="5616575" cy="1079500"/>
          </a:xfrm>
          <a:prstGeom prst="cloudCallout">
            <a:avLst>
              <a:gd name="adj1" fmla="val -20745"/>
              <a:gd name="adj2" fmla="val 71764"/>
            </a:avLst>
          </a:prstGeom>
          <a:solidFill>
            <a:srgbClr val="CCFFFF"/>
          </a:solidFill>
          <a:ln w="9525">
            <a:solidFill>
              <a:schemeClr val="tx1"/>
            </a:solidFill>
            <a:round/>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ja-JP" sz="1800" smtClean="0">
              <a:solidFill>
                <a:srgbClr val="000000"/>
              </a:solidFill>
              <a:latin typeface="Tahoma" pitchFamily="34" charset="0"/>
              <a:ea typeface="HGP明朝E" pitchFamily="18" charset="-128"/>
            </a:endParaRPr>
          </a:p>
        </p:txBody>
      </p:sp>
      <p:sp>
        <p:nvSpPr>
          <p:cNvPr id="1313797" name="Text Box 5"/>
          <p:cNvSpPr txBox="1">
            <a:spLocks noChangeArrowheads="1"/>
          </p:cNvSpPr>
          <p:nvPr/>
        </p:nvSpPr>
        <p:spPr bwMode="auto">
          <a:xfrm>
            <a:off x="2916287" y="2349740"/>
            <a:ext cx="4465637" cy="701675"/>
          </a:xfrm>
          <a:prstGeom prst="rect">
            <a:avLst/>
          </a:prstGeom>
          <a:noFill/>
          <a:ln w="9525">
            <a:noFill/>
            <a:miter lim="800000"/>
            <a:headEnd/>
            <a:tailEnd/>
          </a:ln>
        </p:spPr>
        <p:txBody>
          <a:bodyPr>
            <a:spAutoFit/>
          </a:bodyPr>
          <a:lstStyle/>
          <a:p>
            <a:pPr>
              <a:defRPr/>
            </a:pPr>
            <a:r>
              <a:rPr lang="ja-JP" altLang="en-US" sz="2000">
                <a:solidFill>
                  <a:srgbClr val="000000"/>
                </a:solidFill>
                <a:effectLst>
                  <a:outerShdw blurRad="38100" dist="38100" dir="2700000" algn="tl">
                    <a:srgbClr val="C0C0C0"/>
                  </a:outerShdw>
                </a:effectLst>
                <a:latin typeface="Tahoma" pitchFamily="34" charset="0"/>
              </a:rPr>
              <a:t>支援員の利用者に対する診方</a:t>
            </a:r>
          </a:p>
          <a:p>
            <a:pPr>
              <a:defRPr/>
            </a:pPr>
            <a:r>
              <a:rPr lang="ja-JP" altLang="en-US" sz="2000">
                <a:solidFill>
                  <a:srgbClr val="000000"/>
                </a:solidFill>
                <a:effectLst>
                  <a:outerShdw blurRad="38100" dist="38100" dir="2700000" algn="tl">
                    <a:srgbClr val="C0C0C0"/>
                  </a:outerShdw>
                </a:effectLst>
                <a:latin typeface="Tahoma" pitchFamily="34" charset="0"/>
              </a:rPr>
              <a:t>利用者の主訴を十分に傾聴する</a:t>
            </a:r>
            <a:endParaRPr lang="ja-JP" altLang="en-US" sz="2000">
              <a:solidFill>
                <a:srgbClr val="000000"/>
              </a:solidFill>
              <a:latin typeface="Tahoma" pitchFamily="34" charset="0"/>
            </a:endParaRPr>
          </a:p>
        </p:txBody>
      </p:sp>
      <p:sp>
        <p:nvSpPr>
          <p:cNvPr id="1313798" name="AutoShape 6"/>
          <p:cNvSpPr>
            <a:spLocks noChangeArrowheads="1"/>
          </p:cNvSpPr>
          <p:nvPr/>
        </p:nvSpPr>
        <p:spPr bwMode="auto">
          <a:xfrm>
            <a:off x="5472191" y="3284766"/>
            <a:ext cx="3671887" cy="2663825"/>
          </a:xfrm>
          <a:prstGeom prst="leftArrowCallout">
            <a:avLst>
              <a:gd name="adj1" fmla="val 25000"/>
              <a:gd name="adj2" fmla="val 25000"/>
              <a:gd name="adj3" fmla="val 22974"/>
              <a:gd name="adj4" fmla="val 66667"/>
            </a:avLst>
          </a:prstGeom>
          <a:solidFill>
            <a:srgbClr val="CCFF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FFFF"/>
            </a:extrusionClr>
          </a:sp3d>
        </p:spPr>
        <p:txBody>
          <a:bodyPr wrap="none" anchor="ctr">
            <a:flatTx/>
          </a:bodyPr>
          <a:lstStyle/>
          <a:p>
            <a:pPr algn="ctr">
              <a:defRPr/>
            </a:pPr>
            <a:endParaRPr lang="en-US" altLang="ja-JP" sz="2400">
              <a:solidFill>
                <a:srgbClr val="000000"/>
              </a:solidFill>
              <a:effectLst>
                <a:outerShdw blurRad="38100" dist="38100" dir="2700000" algn="tl">
                  <a:srgbClr val="FFFFFF"/>
                </a:outerShdw>
              </a:effectLst>
              <a:latin typeface="Tahoma" pitchFamily="34" charset="0"/>
            </a:endParaRPr>
          </a:p>
          <a:p>
            <a:pPr algn="ctr">
              <a:defRPr/>
            </a:pPr>
            <a:endParaRPr lang="en-US" altLang="ja-JP" sz="1800">
              <a:solidFill>
                <a:srgbClr val="000000"/>
              </a:solidFill>
              <a:latin typeface="Tahoma" pitchFamily="34" charset="0"/>
            </a:endParaRPr>
          </a:p>
        </p:txBody>
      </p:sp>
      <p:sp>
        <p:nvSpPr>
          <p:cNvPr id="1313799" name="AutoShape 7"/>
          <p:cNvSpPr>
            <a:spLocks noChangeArrowheads="1"/>
          </p:cNvSpPr>
          <p:nvPr/>
        </p:nvSpPr>
        <p:spPr bwMode="auto">
          <a:xfrm>
            <a:off x="323854" y="3357795"/>
            <a:ext cx="3240088" cy="2447925"/>
          </a:xfrm>
          <a:prstGeom prst="rightArrowCallout">
            <a:avLst>
              <a:gd name="adj1" fmla="val 25000"/>
              <a:gd name="adj2" fmla="val 25000"/>
              <a:gd name="adj3" fmla="val 22060"/>
              <a:gd name="adj4" fmla="val 66667"/>
            </a:avLst>
          </a:prstGeom>
          <a:solidFill>
            <a:srgbClr val="FFFFB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B9"/>
            </a:extrusionClr>
          </a:sp3d>
        </p:spPr>
        <p:txBody>
          <a:bodyPr anchor="ctr">
            <a:flatTx/>
          </a:bodyPr>
          <a:lstStyle/>
          <a:p>
            <a:pPr>
              <a:defRPr/>
            </a:pPr>
            <a:r>
              <a:rPr lang="ja-JP" altLang="en-US" sz="2400">
                <a:solidFill>
                  <a:srgbClr val="000000"/>
                </a:solidFill>
                <a:effectLst>
                  <a:outerShdw blurRad="38100" dist="38100" dir="2700000" algn="tl">
                    <a:srgbClr val="FFFFFF"/>
                  </a:outerShdw>
                </a:effectLst>
                <a:latin typeface="Tahoma" pitchFamily="34" charset="0"/>
              </a:rPr>
              <a:t>医師、教員、</a:t>
            </a:r>
          </a:p>
          <a:p>
            <a:pPr>
              <a:defRPr/>
            </a:pPr>
            <a:r>
              <a:rPr lang="ja-JP" altLang="en-US" sz="2400">
                <a:solidFill>
                  <a:srgbClr val="000000"/>
                </a:solidFill>
                <a:effectLst>
                  <a:outerShdw blurRad="38100" dist="38100" dir="2700000" algn="tl">
                    <a:srgbClr val="FFFFFF"/>
                  </a:outerShdw>
                </a:effectLst>
                <a:latin typeface="Tahoma" pitchFamily="34" charset="0"/>
              </a:rPr>
              <a:t>心理判定員等の専門家からの情報入手</a:t>
            </a:r>
          </a:p>
        </p:txBody>
      </p:sp>
      <p:sp>
        <p:nvSpPr>
          <p:cNvPr id="1313800" name="Text Box 8"/>
          <p:cNvSpPr txBox="1">
            <a:spLocks noChangeArrowheads="1"/>
          </p:cNvSpPr>
          <p:nvPr/>
        </p:nvSpPr>
        <p:spPr bwMode="auto">
          <a:xfrm>
            <a:off x="6804145" y="3284657"/>
            <a:ext cx="2087563" cy="2246769"/>
          </a:xfrm>
          <a:prstGeom prst="rect">
            <a:avLst/>
          </a:prstGeom>
          <a:noFill/>
          <a:ln w="9525">
            <a:noFill/>
            <a:miter lim="800000"/>
            <a:headEnd/>
            <a:tailEnd/>
          </a:ln>
          <a:effectLst/>
        </p:spPr>
        <p:txBody>
          <a:bodyPr>
            <a:spAutoFit/>
          </a:bodyPr>
          <a:lstStyle/>
          <a:p>
            <a:pPr>
              <a:defRPr/>
            </a:pPr>
            <a:r>
              <a:rPr lang="ja-JP" altLang="en-US" sz="2000">
                <a:solidFill>
                  <a:srgbClr val="000000"/>
                </a:solidFill>
                <a:effectLst>
                  <a:outerShdw blurRad="38100" dist="38100" dir="2700000" algn="tl">
                    <a:srgbClr val="C0C0C0"/>
                  </a:outerShdw>
                </a:effectLst>
                <a:latin typeface="Tahoma" pitchFamily="34" charset="0"/>
              </a:rPr>
              <a:t>利用者の生活歴、家族状況、直面している課題に対する対応、課題がもたらす不安や葛藤</a:t>
            </a:r>
          </a:p>
          <a:p>
            <a:pPr>
              <a:defRPr/>
            </a:pPr>
            <a:endParaRPr lang="ja-JP" altLang="en-US" sz="2000">
              <a:solidFill>
                <a:srgbClr val="000000"/>
              </a:solidFill>
              <a:latin typeface="Tahoma" pitchFamily="34" charset="0"/>
            </a:endParaRPr>
          </a:p>
        </p:txBody>
      </p:sp>
      <p:sp>
        <p:nvSpPr>
          <p:cNvPr id="285705" name="AutoShape 9"/>
          <p:cNvSpPr>
            <a:spLocks noChangeArrowheads="1"/>
          </p:cNvSpPr>
          <p:nvPr/>
        </p:nvSpPr>
        <p:spPr bwMode="auto">
          <a:xfrm>
            <a:off x="2916288" y="5778500"/>
            <a:ext cx="4537075" cy="1079500"/>
          </a:xfrm>
          <a:prstGeom prst="cloudCallout">
            <a:avLst>
              <a:gd name="adj1" fmla="val -65431"/>
              <a:gd name="adj2" fmla="val -74852"/>
            </a:avLst>
          </a:prstGeom>
          <a:solidFill>
            <a:srgbClr val="CCFFCC"/>
          </a:solidFill>
          <a:ln w="9525">
            <a:solidFill>
              <a:schemeClr val="tx1"/>
            </a:solidFill>
            <a:round/>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ja-JP" sz="1800" smtClean="0">
              <a:solidFill>
                <a:srgbClr val="000000"/>
              </a:solidFill>
              <a:latin typeface="Tahoma" pitchFamily="34" charset="0"/>
              <a:ea typeface="HGP明朝E" pitchFamily="18" charset="-128"/>
            </a:endParaRPr>
          </a:p>
        </p:txBody>
      </p:sp>
      <p:sp>
        <p:nvSpPr>
          <p:cNvPr id="285706" name="Text Box 10"/>
          <p:cNvSpPr txBox="1">
            <a:spLocks noChangeArrowheads="1"/>
          </p:cNvSpPr>
          <p:nvPr/>
        </p:nvSpPr>
        <p:spPr bwMode="auto">
          <a:xfrm>
            <a:off x="3641725" y="5847002"/>
            <a:ext cx="335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smtClean="0">
                <a:solidFill>
                  <a:srgbClr val="FF0000"/>
                </a:solidFill>
                <a:latin typeface="Tahoma" pitchFamily="34" charset="0"/>
                <a:ea typeface="HGP明朝E" pitchFamily="18" charset="-128"/>
              </a:rPr>
              <a:t>専門家に依頼するときは</a:t>
            </a:r>
          </a:p>
          <a:p>
            <a:pPr eaLnBrk="1" hangingPunct="1">
              <a:spcBef>
                <a:spcPct val="0"/>
              </a:spcBef>
              <a:buFontTx/>
              <a:buNone/>
            </a:pPr>
            <a:r>
              <a:rPr lang="ja-JP" altLang="en-US" sz="2400" b="1" smtClean="0">
                <a:solidFill>
                  <a:srgbClr val="FF0000"/>
                </a:solidFill>
                <a:latin typeface="Tahoma" pitchFamily="34" charset="0"/>
                <a:ea typeface="HGP明朝E" pitchFamily="18" charset="-128"/>
              </a:rPr>
              <a:t>利用者の了解をとる</a:t>
            </a:r>
          </a:p>
        </p:txBody>
      </p:sp>
      <p:pic>
        <p:nvPicPr>
          <p:cNvPr id="285707" name="Picture 11" descr="j02166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477" y="3573463"/>
            <a:ext cx="1676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3804" name="AutoShape 12"/>
          <p:cNvSpPr>
            <a:spLocks noGrp="1" noChangeArrowheads="1"/>
          </p:cNvSpPr>
          <p:nvPr>
            <p:ph type="title" idx="4294967295"/>
          </p:nvPr>
        </p:nvSpPr>
        <p:spPr>
          <a:xfrm>
            <a:off x="206816" y="116632"/>
            <a:ext cx="8574087" cy="576262"/>
          </a:xfrm>
          <a:prstGeom prst="roundRect">
            <a:avLst>
              <a:gd name="adj" fmla="val 26537"/>
            </a:avLst>
          </a:prstGeom>
          <a:solidFill>
            <a:srgbClr val="00FF00"/>
          </a:solidFill>
          <a:ln cap="flat" algn="ctr">
            <a:solidFill>
              <a:schemeClr val="tx1"/>
            </a:solidFill>
            <a:round/>
            <a:headEnd/>
            <a:tailEnd/>
          </a:ln>
        </p:spPr>
        <p:txBody>
          <a:bodyPr anchor="t">
            <a:normAutofit fontScale="90000"/>
          </a:bodyPr>
          <a:lstStyle/>
          <a:p>
            <a:pPr marL="342900" indent="-342900" eaLnBrk="1" hangingPunct="1">
              <a:defRPr/>
            </a:pPr>
            <a:r>
              <a:rPr lang="ja-JP" altLang="en-US" sz="2800" dirty="0" smtClean="0">
                <a:latin typeface="HGP創英角ﾎﾟｯﾌﾟ体" pitchFamily="50" charset="-128"/>
                <a:ea typeface="HGP創英角ﾎﾟｯﾌﾟ体" pitchFamily="50" charset="-128"/>
              </a:rPr>
              <a:t>アセスメント力を高める～支援の診立て力を高める</a:t>
            </a:r>
          </a:p>
        </p:txBody>
      </p:sp>
      <p:sp>
        <p:nvSpPr>
          <p:cNvPr id="285709" name="AutoShape 13"/>
          <p:cNvSpPr>
            <a:spLocks noChangeArrowheads="1"/>
          </p:cNvSpPr>
          <p:nvPr/>
        </p:nvSpPr>
        <p:spPr bwMode="auto">
          <a:xfrm>
            <a:off x="179388" y="2349500"/>
            <a:ext cx="1979612" cy="609600"/>
          </a:xfrm>
          <a:prstGeom prst="cloudCallout">
            <a:avLst>
              <a:gd name="adj1" fmla="val 1565"/>
              <a:gd name="adj2" fmla="val -196616"/>
            </a:avLst>
          </a:prstGeom>
          <a:solidFill>
            <a:srgbClr val="CCFFFF"/>
          </a:solidFill>
          <a:ln w="12700">
            <a:solidFill>
              <a:srgbClr val="FF9900"/>
            </a:solidFill>
            <a:round/>
            <a:headEnd/>
            <a:tailEnd/>
          </a:ln>
        </p:spPr>
        <p:txBody>
          <a:bodyPr lIns="74295" tIns="8890" rIns="74295" bIns="889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smtClean="0">
                <a:solidFill>
                  <a:srgbClr val="000000"/>
                </a:solidFill>
                <a:latin typeface="Arial" pitchFamily="34" charset="0"/>
                <a:ea typeface="HGP明朝E" pitchFamily="18" charset="-128"/>
              </a:rPr>
              <a:t>相互理解の場</a:t>
            </a:r>
          </a:p>
        </p:txBody>
      </p:sp>
    </p:spTree>
    <p:extLst>
      <p:ext uri="{BB962C8B-B14F-4D97-AF65-F5344CB8AC3E}">
        <p14:creationId xmlns:p14="http://schemas.microsoft.com/office/powerpoint/2010/main" val="2301125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1313804"/>
                                        </p:tgtEl>
                                        <p:attrNameLst>
                                          <p:attrName>style.visibility</p:attrName>
                                        </p:attrNameLst>
                                      </p:cBhvr>
                                      <p:to>
                                        <p:strVal val="visible"/>
                                      </p:to>
                                    </p:set>
                                    <p:anim calcmode="lin" valueType="num">
                                      <p:cBhvr>
                                        <p:cTn id="7" dur="1000" fill="hold"/>
                                        <p:tgtEl>
                                          <p:spTgt spid="1313804"/>
                                        </p:tgtEl>
                                        <p:attrNameLst>
                                          <p:attrName>ppt_x</p:attrName>
                                        </p:attrNameLst>
                                      </p:cBhvr>
                                      <p:tavLst>
                                        <p:tav tm="0">
                                          <p:val>
                                            <p:strVal val="#ppt_x-.2"/>
                                          </p:val>
                                        </p:tav>
                                        <p:tav tm="100000">
                                          <p:val>
                                            <p:strVal val="#ppt_x"/>
                                          </p:val>
                                        </p:tav>
                                      </p:tavLst>
                                    </p:anim>
                                    <p:anim calcmode="lin" valueType="num">
                                      <p:cBhvr>
                                        <p:cTn id="8" dur="1000" fill="hold"/>
                                        <p:tgtEl>
                                          <p:spTgt spid="131380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13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557567" y="588299"/>
            <a:ext cx="8028878" cy="765574"/>
          </a:xfrm>
        </p:spPr>
        <p:txBody>
          <a:bodyPr/>
          <a:lstStyle/>
          <a:p>
            <a:r>
              <a:rPr lang="ja-JP" altLang="en-US" u="sng" dirty="0" smtClean="0"/>
              <a:t>ストレングスへの気づき</a:t>
            </a:r>
          </a:p>
        </p:txBody>
      </p:sp>
      <p:sp>
        <p:nvSpPr>
          <p:cNvPr id="3" name="コンテンツ プレースホルダ 2"/>
          <p:cNvSpPr>
            <a:spLocks noGrp="1"/>
          </p:cNvSpPr>
          <p:nvPr>
            <p:ph idx="1"/>
          </p:nvPr>
        </p:nvSpPr>
        <p:spPr>
          <a:xfrm>
            <a:off x="557583" y="1353873"/>
            <a:ext cx="8328863" cy="5017802"/>
          </a:xfrm>
        </p:spPr>
        <p:txBody>
          <a:bodyPr>
            <a:normAutofit fontScale="40000" lnSpcReduction="20000"/>
          </a:bodyPr>
          <a:lstStyle/>
          <a:p>
            <a:pPr>
              <a:buFont typeface="Arial" pitchFamily="34" charset="0"/>
              <a:buNone/>
              <a:defRPr/>
            </a:pPr>
            <a:r>
              <a:rPr lang="ja-JP" altLang="en-US" dirty="0" smtClean="0"/>
              <a:t>　　　</a:t>
            </a:r>
            <a:endParaRPr lang="en-US" altLang="ja-JP" dirty="0" smtClean="0"/>
          </a:p>
          <a:p>
            <a:pPr>
              <a:buFont typeface="Arial" pitchFamily="34" charset="0"/>
              <a:buNone/>
              <a:defRPr/>
            </a:pPr>
            <a:r>
              <a:rPr lang="ja-JP" altLang="en-US" dirty="0" smtClean="0"/>
              <a:t>　　　　</a:t>
            </a:r>
            <a:r>
              <a:rPr lang="ja-JP" altLang="en-US" sz="4503" b="1" dirty="0"/>
              <a:t>ストレングス（</a:t>
            </a:r>
            <a:r>
              <a:rPr lang="en-US" altLang="ja-JP" sz="4503" b="1" dirty="0"/>
              <a:t>Strength</a:t>
            </a:r>
            <a:r>
              <a:rPr lang="ja-JP" altLang="en-US" sz="4503" b="1" dirty="0"/>
              <a:t>）とは、英語で「強さ・力」の意味である。その人が、元来持っている「強さ・力」に着目して、それを引き出し、活用していく</a:t>
            </a:r>
            <a:endParaRPr lang="en-US" altLang="ja-JP" sz="4503" b="1" dirty="0"/>
          </a:p>
          <a:p>
            <a:pPr>
              <a:buFont typeface="Arial" pitchFamily="34" charset="0"/>
              <a:buNone/>
              <a:defRPr/>
            </a:pPr>
            <a:r>
              <a:rPr lang="ja-JP" altLang="en-US" dirty="0" smtClean="0"/>
              <a:t>　　　　</a:t>
            </a:r>
            <a:endParaRPr lang="en-US" altLang="ja-JP" dirty="0" smtClean="0"/>
          </a:p>
          <a:p>
            <a:pPr algn="r">
              <a:buFont typeface="Arial" pitchFamily="34" charset="0"/>
              <a:buNone/>
              <a:defRPr/>
            </a:pPr>
            <a:r>
              <a:rPr lang="ja-JP" altLang="en-US" dirty="0" smtClean="0"/>
              <a:t>チャールズ・ラップ／リチャード・ゴスチャ</a:t>
            </a:r>
          </a:p>
          <a:p>
            <a:pPr>
              <a:defRPr/>
            </a:pPr>
            <a:r>
              <a:rPr lang="ja-JP" altLang="en-US" sz="4503" b="1" dirty="0"/>
              <a:t>個人の属性（性質・性格）</a:t>
            </a:r>
          </a:p>
          <a:p>
            <a:pPr>
              <a:buFont typeface="Arial" pitchFamily="34" charset="0"/>
              <a:buNone/>
              <a:defRPr/>
            </a:pPr>
            <a:r>
              <a:rPr lang="ja-JP" altLang="en-US" sz="4503" dirty="0"/>
              <a:t>　　　その人がどういう人かを表すものです。「ユーモアがある」「人なつこい」「努力家である」など。</a:t>
            </a:r>
          </a:p>
          <a:p>
            <a:pPr>
              <a:defRPr/>
            </a:pPr>
            <a:r>
              <a:rPr lang="ja-JP" altLang="en-US" sz="4503" b="1" dirty="0"/>
              <a:t>才能・技能</a:t>
            </a:r>
          </a:p>
          <a:p>
            <a:pPr>
              <a:buFont typeface="Arial" pitchFamily="34" charset="0"/>
              <a:buNone/>
              <a:defRPr/>
            </a:pPr>
            <a:r>
              <a:rPr lang="ja-JP" altLang="en-US" sz="4503" dirty="0"/>
              <a:t>　　　その人が持っている才能や技能のことです。「生け花を教えることができる」「ホームページを作ることができる」「ギターを弾ける」など。</a:t>
            </a:r>
          </a:p>
          <a:p>
            <a:pPr>
              <a:defRPr/>
            </a:pPr>
            <a:r>
              <a:rPr lang="ja-JP" altLang="en-US" sz="4503" b="1" dirty="0"/>
              <a:t>関心・願望</a:t>
            </a:r>
          </a:p>
          <a:p>
            <a:pPr>
              <a:buFont typeface="Arial" pitchFamily="34" charset="0"/>
              <a:buNone/>
              <a:defRPr/>
            </a:pPr>
            <a:r>
              <a:rPr lang="ja-JP" altLang="en-US" sz="4503" dirty="0"/>
              <a:t>　　　その人が関心を持っているもの、強く願望しているもののことです。ストレングス・ケアマネジメントでは、もっとも重要視されています。「海外旅行へ行きたい」「料理を教えたい」「漫画家になりたい」など。</a:t>
            </a:r>
          </a:p>
          <a:p>
            <a:pPr>
              <a:defRPr/>
            </a:pPr>
            <a:r>
              <a:rPr lang="ja-JP" altLang="en-US" sz="4503" b="1" dirty="0"/>
              <a:t>環境のストレングス</a:t>
            </a:r>
          </a:p>
          <a:p>
            <a:pPr>
              <a:buFont typeface="Arial" pitchFamily="34" charset="0"/>
              <a:buNone/>
              <a:defRPr/>
            </a:pPr>
            <a:r>
              <a:rPr lang="ja-JP" altLang="en-US" sz="4503" dirty="0"/>
              <a:t>　　　その人の持っている資産、人間関係、近隣の地域資源など、その人の外にあって活用することのできるものが環境のストレングスです。「お金には困っていない」「親戚のおじさんが近所で見守ってくれる」「商店街が近くにある」など</a:t>
            </a:r>
          </a:p>
          <a:p>
            <a:pPr>
              <a:defRPr/>
            </a:pPr>
            <a:endParaRPr lang="ja-JP" altLang="en-US" sz="4503" dirty="0"/>
          </a:p>
        </p:txBody>
      </p:sp>
    </p:spTree>
    <p:extLst>
      <p:ext uri="{BB962C8B-B14F-4D97-AF65-F5344CB8AC3E}">
        <p14:creationId xmlns:p14="http://schemas.microsoft.com/office/powerpoint/2010/main" val="3157863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6364" y="576182"/>
            <a:ext cx="7411272" cy="1029343"/>
          </a:xfrm>
        </p:spPr>
        <p:txBody>
          <a:bodyPr>
            <a:normAutofit/>
          </a:bodyPr>
          <a:lstStyle/>
          <a:p>
            <a:r>
              <a:rPr kumimoji="1" lang="ja-JP" altLang="en-US" dirty="0" smtClean="0"/>
              <a:t>ストレングス</a:t>
            </a:r>
            <a:r>
              <a:rPr kumimoji="1" lang="ja-JP" altLang="en-US" dirty="0"/>
              <a:t>の</a:t>
            </a:r>
            <a:r>
              <a:rPr kumimoji="1" lang="ja-JP" altLang="en-US" dirty="0" smtClean="0"/>
              <a:t>活用を意識する</a:t>
            </a:r>
            <a:endParaRPr kumimoji="1" lang="ja-JP" altLang="en-US" dirty="0"/>
          </a:p>
        </p:txBody>
      </p:sp>
      <p:sp>
        <p:nvSpPr>
          <p:cNvPr id="5" name="角丸四角形 4"/>
          <p:cNvSpPr/>
          <p:nvPr/>
        </p:nvSpPr>
        <p:spPr>
          <a:xfrm>
            <a:off x="1005399" y="1860202"/>
            <a:ext cx="6873859" cy="14266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ja-JP" altLang="en-US" sz="2522" dirty="0"/>
              <a:t>ストレングスを利用者の目標の設定として活用</a:t>
            </a:r>
            <a:endParaRPr lang="en-US" altLang="ja-JP" sz="2522" dirty="0"/>
          </a:p>
          <a:p>
            <a:r>
              <a:rPr lang="ja-JP" altLang="en-US" sz="2522" dirty="0"/>
              <a:t>　＝夢や希望も利用者の持つストレングス</a:t>
            </a:r>
            <a:endParaRPr lang="en-US" altLang="ja-JP" sz="2522" dirty="0"/>
          </a:p>
        </p:txBody>
      </p:sp>
      <p:sp>
        <p:nvSpPr>
          <p:cNvPr id="6" name="角丸四角形 5"/>
          <p:cNvSpPr/>
          <p:nvPr/>
        </p:nvSpPr>
        <p:spPr>
          <a:xfrm>
            <a:off x="1013939" y="3408879"/>
            <a:ext cx="6873859" cy="14266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ja-JP" altLang="en-US" sz="2161" dirty="0"/>
              <a:t>ストレングスそのものを生活課題（利用者ニーズ）として捉え、その実行に重点をおく</a:t>
            </a:r>
            <a:endParaRPr lang="en-US" altLang="ja-JP" sz="2161" dirty="0"/>
          </a:p>
          <a:p>
            <a:r>
              <a:rPr lang="ja-JP" altLang="en-US" sz="2161" dirty="0"/>
              <a:t>　＝ストレングスを活用することから見えてくるできること、</a:t>
            </a:r>
            <a:endParaRPr lang="en-US" altLang="ja-JP" sz="2161" dirty="0"/>
          </a:p>
          <a:p>
            <a:pPr algn="l"/>
            <a:r>
              <a:rPr lang="ja-JP" altLang="en-US" sz="2161" dirty="0"/>
              <a:t>　　可能性があることにつなげる</a:t>
            </a:r>
            <a:endParaRPr lang="en-US" altLang="ja-JP" sz="2161" dirty="0"/>
          </a:p>
        </p:txBody>
      </p:sp>
      <p:sp>
        <p:nvSpPr>
          <p:cNvPr id="7" name="角丸四角形 6"/>
          <p:cNvSpPr/>
          <p:nvPr/>
        </p:nvSpPr>
        <p:spPr>
          <a:xfrm>
            <a:off x="1013939" y="4957555"/>
            <a:ext cx="6873859" cy="14266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ja-JP" altLang="en-US" sz="2161" dirty="0"/>
              <a:t>プランを実行するために、利用者自身が取り組む力（役割）、支援者が利用者の力を利用すること（支援者の役割）、そのためにストレングスを活用する</a:t>
            </a:r>
          </a:p>
        </p:txBody>
      </p:sp>
    </p:spTree>
    <p:extLst>
      <p:ext uri="{BB962C8B-B14F-4D97-AF65-F5344CB8AC3E}">
        <p14:creationId xmlns:p14="http://schemas.microsoft.com/office/powerpoint/2010/main" val="14447290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AutoShape 2"/>
          <p:cNvSpPr>
            <a:spLocks noChangeArrowheads="1"/>
          </p:cNvSpPr>
          <p:nvPr/>
        </p:nvSpPr>
        <p:spPr bwMode="auto">
          <a:xfrm>
            <a:off x="291650" y="641195"/>
            <a:ext cx="8430608" cy="647629"/>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2302" tIns="41152" rIns="82302" bIns="41152" anchor="ctr"/>
          <a:lstStyle/>
          <a:p>
            <a:pPr>
              <a:defRPr/>
            </a:pPr>
            <a:r>
              <a:rPr lang="ja-JP" altLang="en-US" sz="2882" dirty="0" smtClean="0">
                <a:solidFill>
                  <a:srgbClr val="000000"/>
                </a:solidFill>
                <a:latin typeface="Arial" charset="0"/>
                <a:ea typeface="ＭＳ Ｐゴシック" charset="-128"/>
              </a:rPr>
              <a:t>（３）</a:t>
            </a:r>
            <a:r>
              <a:rPr lang="ja-JP" altLang="en-US" sz="2882" dirty="0">
                <a:solidFill>
                  <a:srgbClr val="000000"/>
                </a:solidFill>
                <a:latin typeface="Arial" charset="0"/>
                <a:ea typeface="ＭＳ Ｐゴシック" charset="-128"/>
              </a:rPr>
              <a:t>ニーズを明らかにする</a:t>
            </a:r>
          </a:p>
        </p:txBody>
      </p:sp>
      <p:sp>
        <p:nvSpPr>
          <p:cNvPr id="2" name="Rectangle 5"/>
          <p:cNvSpPr>
            <a:spLocks noChangeArrowheads="1"/>
          </p:cNvSpPr>
          <p:nvPr/>
        </p:nvSpPr>
        <p:spPr bwMode="auto">
          <a:xfrm>
            <a:off x="940531" y="4985346"/>
            <a:ext cx="3112691" cy="1361802"/>
          </a:xfrm>
          <a:prstGeom prst="wedgeEllipseCallout">
            <a:avLst>
              <a:gd name="adj1" fmla="val 25871"/>
              <a:gd name="adj2" fmla="val -77508"/>
            </a:avLst>
          </a:prstGeom>
          <a:ln w="9525">
            <a:solidFill>
              <a:schemeClr val="tx1"/>
            </a:solidFill>
            <a:headEnd/>
            <a:tailEn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32420" tIns="32420" rIns="32420" bIns="32420" anchor="ctr" anchorCtr="0"/>
          <a:lstStyle/>
          <a:p>
            <a:pPr marL="160127">
              <a:spcBef>
                <a:spcPct val="20000"/>
              </a:spcBef>
              <a:defRPr/>
            </a:pPr>
            <a:r>
              <a:rPr lang="ja-JP" altLang="en-US" sz="2161" dirty="0">
                <a:solidFill>
                  <a:srgbClr val="000000"/>
                </a:solidFill>
              </a:rPr>
              <a:t>　③本人のエンパワメントを高める支援</a:t>
            </a:r>
          </a:p>
        </p:txBody>
      </p:sp>
      <p:sp>
        <p:nvSpPr>
          <p:cNvPr id="47112" name="Rectangle 8"/>
          <p:cNvSpPr>
            <a:spLocks noChangeArrowheads="1"/>
          </p:cNvSpPr>
          <p:nvPr/>
        </p:nvSpPr>
        <p:spPr bwMode="auto">
          <a:xfrm>
            <a:off x="2756269" y="3558695"/>
            <a:ext cx="3436930" cy="1207446"/>
          </a:xfrm>
          <a:prstGeom prst="ellipse">
            <a:avLst/>
          </a:prstGeom>
          <a:solidFill>
            <a:schemeClr val="accent1"/>
          </a:solidFill>
          <a:ln w="38100" cmpd="dbl">
            <a:solidFill>
              <a:schemeClr val="tx1"/>
            </a:solidFill>
            <a:miter lim="800000"/>
            <a:headEnd/>
            <a:tailEnd/>
          </a:ln>
          <a:effectLst>
            <a:outerShdw blurRad="50800" dist="38100" dir="2700000" algn="tl" rotWithShape="0">
              <a:prstClr val="black">
                <a:alpha val="40000"/>
              </a:prstClr>
            </a:outerShdw>
          </a:effectLst>
        </p:spPr>
        <p:txBody>
          <a:bodyPr lIns="82324" tIns="41161" rIns="82324" bIns="41161" anchor="ctr"/>
          <a:lstStyle/>
          <a:p>
            <a:pPr marL="308816" indent="-308816">
              <a:spcBef>
                <a:spcPct val="20000"/>
              </a:spcBef>
            </a:pPr>
            <a:r>
              <a:rPr lang="ja-JP" altLang="en-US" sz="3242" dirty="0" smtClean="0">
                <a:solidFill>
                  <a:srgbClr val="000000"/>
                </a:solidFill>
                <a:latin typeface="Arial" charset="0"/>
              </a:rPr>
              <a:t>　　ニーズ</a:t>
            </a:r>
            <a:endParaRPr lang="en-US" altLang="ja-JP" sz="3242" dirty="0">
              <a:solidFill>
                <a:srgbClr val="000000"/>
              </a:solidFill>
              <a:latin typeface="Arial" charset="0"/>
            </a:endParaRPr>
          </a:p>
          <a:p>
            <a:pPr marL="308816" indent="-308816">
              <a:spcBef>
                <a:spcPct val="20000"/>
              </a:spcBef>
            </a:pPr>
            <a:r>
              <a:rPr lang="ja-JP" altLang="en-US" sz="3242" dirty="0" smtClean="0">
                <a:solidFill>
                  <a:srgbClr val="000000"/>
                </a:solidFill>
                <a:latin typeface="Arial" charset="0"/>
              </a:rPr>
              <a:t>　　を</a:t>
            </a:r>
            <a:r>
              <a:rPr lang="ja-JP" altLang="en-US" sz="3242" dirty="0">
                <a:solidFill>
                  <a:srgbClr val="000000"/>
                </a:solidFill>
                <a:latin typeface="Arial" charset="0"/>
              </a:rPr>
              <a:t>考える</a:t>
            </a:r>
          </a:p>
        </p:txBody>
      </p:sp>
      <p:sp>
        <p:nvSpPr>
          <p:cNvPr id="47113" name="Rectangle 9"/>
          <p:cNvSpPr>
            <a:spLocks noGrp="1" noChangeArrowheads="1"/>
          </p:cNvSpPr>
          <p:nvPr>
            <p:ph type="body" idx="1"/>
          </p:nvPr>
        </p:nvSpPr>
        <p:spPr>
          <a:xfrm>
            <a:off x="390283" y="1483255"/>
            <a:ext cx="8363473" cy="1495404"/>
          </a:xfrm>
          <a:solidFill>
            <a:schemeClr val="bg1"/>
          </a:solidFill>
          <a:ln>
            <a:solidFill>
              <a:schemeClr val="tx1"/>
            </a:solidFill>
          </a:ln>
        </p:spPr>
        <p:txBody>
          <a:bodyPr anchor="ctr">
            <a:normAutofit lnSpcReduction="10000"/>
          </a:bodyPr>
          <a:lstStyle/>
          <a:p>
            <a:pPr marL="177800" indent="-177800" eaLnBrk="1" hangingPunct="1">
              <a:lnSpc>
                <a:spcPct val="90000"/>
              </a:lnSpc>
              <a:buFontTx/>
              <a:buNone/>
            </a:pPr>
            <a:r>
              <a:rPr lang="ja-JP" altLang="en-US" sz="2522" dirty="0"/>
              <a:t>　　アセスメントを通じ、利用者の主訴（表出されている希望）からニーズへと確定していく。</a:t>
            </a:r>
            <a:endParaRPr lang="en-US" altLang="ja-JP" sz="2522" dirty="0"/>
          </a:p>
          <a:p>
            <a:pPr marL="177800" indent="-177800" eaLnBrk="1" hangingPunct="1">
              <a:lnSpc>
                <a:spcPct val="90000"/>
              </a:lnSpc>
              <a:buFontTx/>
              <a:buNone/>
            </a:pPr>
            <a:r>
              <a:rPr lang="ja-JP" altLang="en-US" sz="2522" dirty="0"/>
              <a:t>　　本人や家族の希望と専門職による評価結果をすりあわせ、利用者に合意が得られるニーズとしていくことが大切である。</a:t>
            </a:r>
          </a:p>
        </p:txBody>
      </p:sp>
      <p:sp>
        <p:nvSpPr>
          <p:cNvPr id="47114" name="正方形/長方形 11"/>
          <p:cNvSpPr>
            <a:spLocks noChangeArrowheads="1"/>
          </p:cNvSpPr>
          <p:nvPr/>
        </p:nvSpPr>
        <p:spPr bwMode="auto">
          <a:xfrm>
            <a:off x="5155632" y="4921192"/>
            <a:ext cx="3416892" cy="1065029"/>
          </a:xfrm>
          <a:prstGeom prst="wedgeEllipseCallout">
            <a:avLst>
              <a:gd name="adj1" fmla="val -40616"/>
              <a:gd name="adj2" fmla="val -72980"/>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l">
              <a:spcBef>
                <a:spcPct val="20000"/>
              </a:spcBef>
            </a:pPr>
            <a:r>
              <a:rPr lang="ja-JP" altLang="en-US" sz="2161" dirty="0">
                <a:solidFill>
                  <a:srgbClr val="000000"/>
                </a:solidFill>
                <a:latin typeface="Arial" charset="0"/>
              </a:rPr>
              <a:t>④ニーズの変化にも留意</a:t>
            </a:r>
            <a:endParaRPr lang="ja-JP" altLang="en-US" sz="1441" dirty="0">
              <a:solidFill>
                <a:srgbClr val="000000"/>
              </a:solidFill>
              <a:latin typeface="Arial" charset="0"/>
            </a:endParaRPr>
          </a:p>
        </p:txBody>
      </p:sp>
      <p:sp>
        <p:nvSpPr>
          <p:cNvPr id="10" name="Rectangle 4"/>
          <p:cNvSpPr>
            <a:spLocks noChangeArrowheads="1"/>
          </p:cNvSpPr>
          <p:nvPr/>
        </p:nvSpPr>
        <p:spPr bwMode="auto">
          <a:xfrm>
            <a:off x="6286287" y="3039914"/>
            <a:ext cx="2500938" cy="1361802"/>
          </a:xfrm>
          <a:prstGeom prst="wedgeEllipseCallout">
            <a:avLst>
              <a:gd name="adj1" fmla="val -59707"/>
              <a:gd name="adj2" fmla="val 12861"/>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lIns="32420" tIns="32420" rIns="32420" bIns="32420" anchor="ctr" anchorCtr="0"/>
          <a:lstStyle/>
          <a:p>
            <a:pPr marL="80063">
              <a:spcBef>
                <a:spcPct val="20000"/>
              </a:spcBef>
            </a:pPr>
            <a:r>
              <a:rPr lang="ja-JP" altLang="en-US" sz="2161" dirty="0">
                <a:solidFill>
                  <a:srgbClr val="000000"/>
                </a:solidFill>
                <a:latin typeface="Arial" charset="0"/>
              </a:rPr>
              <a:t>②提供するサービス内容を検討</a:t>
            </a:r>
          </a:p>
        </p:txBody>
      </p:sp>
      <p:sp>
        <p:nvSpPr>
          <p:cNvPr id="47110" name="Rectangle 4"/>
          <p:cNvSpPr>
            <a:spLocks noChangeArrowheads="1"/>
          </p:cNvSpPr>
          <p:nvPr/>
        </p:nvSpPr>
        <p:spPr bwMode="auto">
          <a:xfrm>
            <a:off x="292052" y="2910218"/>
            <a:ext cx="2658757" cy="1815736"/>
          </a:xfrm>
          <a:prstGeom prst="wedgeEllipseCallout">
            <a:avLst>
              <a:gd name="adj1" fmla="val 60292"/>
              <a:gd name="adj2" fmla="val 6957"/>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lIns="32420" tIns="32420" rIns="32420" bIns="32420" anchor="ctr" anchorCtr="0"/>
          <a:lstStyle/>
          <a:p>
            <a:pPr marL="80063">
              <a:spcBef>
                <a:spcPct val="20000"/>
              </a:spcBef>
            </a:pPr>
            <a:r>
              <a:rPr lang="ja-JP" altLang="en-US" sz="2161" dirty="0">
                <a:solidFill>
                  <a:srgbClr val="000000"/>
                </a:solidFill>
                <a:latin typeface="Arial" charset="0"/>
              </a:rPr>
              <a:t>①把握したニーズや評価結果からゴールを想定</a:t>
            </a:r>
          </a:p>
        </p:txBody>
      </p:sp>
    </p:spTree>
    <p:extLst>
      <p:ext uri="{BB962C8B-B14F-4D97-AF65-F5344CB8AC3E}">
        <p14:creationId xmlns:p14="http://schemas.microsoft.com/office/powerpoint/2010/main" val="2226988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6" y="201527"/>
            <a:ext cx="7886700" cy="948519"/>
          </a:xfrm>
        </p:spPr>
        <p:txBody>
          <a:bodyPr>
            <a:normAutofit fontScale="90000"/>
          </a:bodyPr>
          <a:lstStyle/>
          <a:p>
            <a:r>
              <a:rPr lang="ja-JP" altLang="en-US" dirty="0" smtClean="0"/>
              <a:t>アセスメント</a:t>
            </a:r>
            <a:r>
              <a:rPr lang="en-US" altLang="ja-JP" dirty="0"/>
              <a:t/>
            </a:r>
            <a:br>
              <a:rPr lang="en-US" altLang="ja-JP" dirty="0"/>
            </a:br>
            <a:r>
              <a:rPr lang="ja-JP" altLang="en-US" sz="2700" dirty="0"/>
              <a:t>～ニーズを明らかにするプロセス～</a:t>
            </a:r>
            <a:endParaRPr kumimoji="1" lang="ja-JP" altLang="en-US" sz="2700" dirty="0"/>
          </a:p>
        </p:txBody>
      </p:sp>
      <p:sp>
        <p:nvSpPr>
          <p:cNvPr id="3" name="コンテンツ プレースホルダー 2"/>
          <p:cNvSpPr>
            <a:spLocks noGrp="1"/>
          </p:cNvSpPr>
          <p:nvPr>
            <p:ph idx="1"/>
          </p:nvPr>
        </p:nvSpPr>
        <p:spPr>
          <a:xfrm>
            <a:off x="628656" y="1381884"/>
            <a:ext cx="7886700" cy="5155394"/>
          </a:xfrm>
        </p:spPr>
        <p:txBody>
          <a:bodyPr>
            <a:normAutofit fontScale="70000" lnSpcReduction="20000"/>
          </a:bodyPr>
          <a:lstStyle/>
          <a:p>
            <a:pPr>
              <a:lnSpc>
                <a:spcPct val="120000"/>
              </a:lnSpc>
            </a:pPr>
            <a:r>
              <a:rPr lang="ja-JP" altLang="en-US" dirty="0" smtClean="0"/>
              <a:t>アセスメントは、利用者へ理解を深めていく中で、どのようなニーズを持っている人なのかを明らかにしていくことである。そして、そのニーズは利用者と支援者が合意できるものでないと支援を開始することが難しくなる。</a:t>
            </a:r>
            <a:endParaRPr lang="en-US" altLang="ja-JP" dirty="0" smtClean="0"/>
          </a:p>
          <a:p>
            <a:pPr>
              <a:lnSpc>
                <a:spcPct val="120000"/>
              </a:lnSpc>
            </a:pPr>
            <a:r>
              <a:rPr lang="ja-JP" altLang="en-US" dirty="0" smtClean="0"/>
              <a:t>つまり、両者が合意できたニーズによって、利用者がめざす生活の実現に向けて協働して取り組むことができると言える。</a:t>
            </a:r>
            <a:br>
              <a:rPr lang="ja-JP" altLang="en-US" dirty="0" smtClean="0"/>
            </a:br>
            <a:r>
              <a:rPr lang="ja-JP" altLang="en-US" dirty="0" smtClean="0"/>
              <a:t>その</a:t>
            </a:r>
            <a:r>
              <a:rPr lang="ja-JP" altLang="en-US" dirty="0"/>
              <a:t>人独自の生活を尊重し</a:t>
            </a:r>
            <a:r>
              <a:rPr lang="ja-JP" altLang="en-US" dirty="0" smtClean="0"/>
              <a:t>、より良い生活を</a:t>
            </a:r>
            <a:r>
              <a:rPr lang="ja-JP" altLang="en-US" dirty="0"/>
              <a:t>目指すためには、アセスメントに</a:t>
            </a:r>
            <a:r>
              <a:rPr lang="ja-JP" altLang="en-US" dirty="0" smtClean="0"/>
              <a:t>よる適切</a:t>
            </a:r>
            <a:r>
              <a:rPr lang="ja-JP" altLang="en-US" dirty="0"/>
              <a:t>なニーズを、利用者との共通理解を図りながら把握していくことが重要と考える。</a:t>
            </a:r>
            <a:endParaRPr lang="en-US" altLang="ja-JP" dirty="0"/>
          </a:p>
          <a:p>
            <a:pPr>
              <a:lnSpc>
                <a:spcPct val="120000"/>
              </a:lnSpc>
            </a:pPr>
            <a:r>
              <a:rPr lang="ja-JP" altLang="en-US" dirty="0"/>
              <a:t>ニーズが把握できれば、次の段階として計画の立案に入り、そのニーズごとの目標設定や目標を達成するために必要な支援やサービスの選択などが、利用者主体の視点で行われていくことになる。 </a:t>
            </a:r>
            <a:endParaRPr kumimoji="1" lang="ja-JP" altLang="en-US" dirty="0"/>
          </a:p>
        </p:txBody>
      </p:sp>
    </p:spTree>
    <p:extLst>
      <p:ext uri="{BB962C8B-B14F-4D97-AF65-F5344CB8AC3E}">
        <p14:creationId xmlns:p14="http://schemas.microsoft.com/office/powerpoint/2010/main" val="1231953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954272" y="1512761"/>
            <a:ext cx="7510017" cy="1358305"/>
          </a:xfrm>
          <a:prstGeom prst="rect">
            <a:avLst/>
          </a:prstGeom>
          <a:solidFill>
            <a:srgbClr val="FFC39B"/>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21"/>
          </a:p>
        </p:txBody>
      </p:sp>
      <p:sp>
        <p:nvSpPr>
          <p:cNvPr id="2" name="タイトル 1"/>
          <p:cNvSpPr>
            <a:spLocks noGrp="1"/>
          </p:cNvSpPr>
          <p:nvPr>
            <p:ph type="title"/>
          </p:nvPr>
        </p:nvSpPr>
        <p:spPr>
          <a:xfrm>
            <a:off x="803436" y="651437"/>
            <a:ext cx="7102469" cy="736185"/>
          </a:xfrm>
        </p:spPr>
        <p:txBody>
          <a:bodyPr/>
          <a:lstStyle/>
          <a:p>
            <a:r>
              <a:rPr kumimoji="1" lang="ja-JP" altLang="en-US" dirty="0" smtClean="0"/>
              <a:t>ニーズの構造の理解</a:t>
            </a:r>
            <a:endParaRPr kumimoji="1" lang="ja-JP" altLang="en-US" dirty="0"/>
          </a:p>
        </p:txBody>
      </p:sp>
      <p:sp>
        <p:nvSpPr>
          <p:cNvPr id="4" name="円/楕円 3"/>
          <p:cNvSpPr/>
          <p:nvPr/>
        </p:nvSpPr>
        <p:spPr>
          <a:xfrm>
            <a:off x="1179274" y="3737439"/>
            <a:ext cx="2841568" cy="1101833"/>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ja-JP" altLang="en-US" sz="1621" b="1" dirty="0"/>
              <a:t>利用者が感じている表明されたニーズ</a:t>
            </a:r>
            <a:endParaRPr lang="en-US" altLang="ja-JP" sz="1621" b="1" dirty="0"/>
          </a:p>
          <a:p>
            <a:pPr algn="ctr"/>
            <a:r>
              <a:rPr lang="ja-JP" altLang="en-US" sz="1621" b="1" dirty="0"/>
              <a:t>（フェルトニード）</a:t>
            </a:r>
          </a:p>
        </p:txBody>
      </p:sp>
      <p:sp>
        <p:nvSpPr>
          <p:cNvPr id="5" name="円/楕円 4"/>
          <p:cNvSpPr/>
          <p:nvPr/>
        </p:nvSpPr>
        <p:spPr>
          <a:xfrm>
            <a:off x="5082568" y="3737439"/>
            <a:ext cx="3328452" cy="110183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621" b="1" dirty="0"/>
              <a:t>支援者の気づき・見立て</a:t>
            </a:r>
            <a:endParaRPr lang="en-US" altLang="ja-JP" sz="1621" b="1" dirty="0"/>
          </a:p>
          <a:p>
            <a:pPr algn="ctr"/>
            <a:r>
              <a:rPr lang="ja-JP" altLang="en-US" sz="1621" b="1" dirty="0"/>
              <a:t>（ノーマティブニード）</a:t>
            </a:r>
          </a:p>
        </p:txBody>
      </p:sp>
      <p:sp>
        <p:nvSpPr>
          <p:cNvPr id="10" name="円/楕円 9"/>
          <p:cNvSpPr/>
          <p:nvPr/>
        </p:nvSpPr>
        <p:spPr>
          <a:xfrm>
            <a:off x="1008924" y="5164325"/>
            <a:ext cx="3029316" cy="1101833"/>
          </a:xfrm>
          <a:prstGeom prst="ellipse">
            <a:avLst/>
          </a:prstGeom>
          <a:solidFill>
            <a:schemeClr val="accent3">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621" b="1" dirty="0">
                <a:solidFill>
                  <a:schemeClr val="tx1"/>
                </a:solidFill>
              </a:rPr>
              <a:t>主訴</a:t>
            </a:r>
            <a:endParaRPr lang="en-US" altLang="ja-JP" sz="1621" b="1" dirty="0">
              <a:solidFill>
                <a:schemeClr val="tx1"/>
              </a:solidFill>
            </a:endParaRPr>
          </a:p>
          <a:p>
            <a:pPr algn="ctr"/>
            <a:r>
              <a:rPr lang="ja-JP" altLang="en-US" sz="1621" b="1" dirty="0">
                <a:solidFill>
                  <a:schemeClr val="tx1"/>
                </a:solidFill>
              </a:rPr>
              <a:t>混沌としているニーズ</a:t>
            </a:r>
            <a:endParaRPr lang="en-US" altLang="ja-JP" sz="1621" b="1" dirty="0">
              <a:solidFill>
                <a:schemeClr val="tx1"/>
              </a:solidFill>
            </a:endParaRPr>
          </a:p>
          <a:p>
            <a:pPr algn="ctr"/>
            <a:r>
              <a:rPr lang="ja-JP" altLang="en-US" sz="1621" b="1" dirty="0">
                <a:solidFill>
                  <a:schemeClr val="tx1"/>
                </a:solidFill>
              </a:rPr>
              <a:t>（デマンド）</a:t>
            </a:r>
            <a:endParaRPr lang="en-US" altLang="ja-JP" sz="1621" b="1" dirty="0">
              <a:solidFill>
                <a:schemeClr val="tx1"/>
              </a:solidFill>
            </a:endParaRPr>
          </a:p>
        </p:txBody>
      </p:sp>
      <p:sp>
        <p:nvSpPr>
          <p:cNvPr id="11" name="右矢印 10"/>
          <p:cNvSpPr/>
          <p:nvPr/>
        </p:nvSpPr>
        <p:spPr>
          <a:xfrm rot="16200000">
            <a:off x="2222027" y="4787076"/>
            <a:ext cx="603108" cy="42913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ja-JP" altLang="en-US" sz="1621"/>
          </a:p>
        </p:txBody>
      </p:sp>
      <p:sp>
        <p:nvSpPr>
          <p:cNvPr id="14" name="テキスト ボックス 13"/>
          <p:cNvSpPr txBox="1"/>
          <p:nvPr/>
        </p:nvSpPr>
        <p:spPr>
          <a:xfrm>
            <a:off x="1020765" y="3295925"/>
            <a:ext cx="1220236" cy="424860"/>
          </a:xfrm>
          <a:prstGeom prst="rect">
            <a:avLst/>
          </a:prstGeom>
          <a:noFill/>
        </p:spPr>
        <p:txBody>
          <a:bodyPr wrap="square" rtlCol="0">
            <a:spAutoFit/>
          </a:bodyPr>
          <a:lstStyle/>
          <a:p>
            <a:r>
              <a:rPr lang="ja-JP" altLang="en-US" sz="2161" u="sng" dirty="0"/>
              <a:t>利用者</a:t>
            </a:r>
          </a:p>
        </p:txBody>
      </p:sp>
      <p:sp>
        <p:nvSpPr>
          <p:cNvPr id="15" name="テキスト ボックス 14"/>
          <p:cNvSpPr txBox="1"/>
          <p:nvPr/>
        </p:nvSpPr>
        <p:spPr>
          <a:xfrm>
            <a:off x="7003296" y="3295926"/>
            <a:ext cx="1280159" cy="424860"/>
          </a:xfrm>
          <a:prstGeom prst="rect">
            <a:avLst/>
          </a:prstGeom>
          <a:noFill/>
        </p:spPr>
        <p:txBody>
          <a:bodyPr wrap="square" rtlCol="0">
            <a:spAutoFit/>
          </a:bodyPr>
          <a:lstStyle/>
          <a:p>
            <a:r>
              <a:rPr lang="ja-JP" altLang="en-US" sz="2161" u="sng" dirty="0"/>
              <a:t>支援者</a:t>
            </a:r>
          </a:p>
        </p:txBody>
      </p:sp>
      <p:sp>
        <p:nvSpPr>
          <p:cNvPr id="3" name="正方形/長方形 2"/>
          <p:cNvSpPr/>
          <p:nvPr/>
        </p:nvSpPr>
        <p:spPr>
          <a:xfrm>
            <a:off x="954293" y="3233135"/>
            <a:ext cx="3248591" cy="31621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21"/>
          </a:p>
        </p:txBody>
      </p:sp>
      <p:sp>
        <p:nvSpPr>
          <p:cNvPr id="16" name="正方形/長方形 15"/>
          <p:cNvSpPr/>
          <p:nvPr/>
        </p:nvSpPr>
        <p:spPr>
          <a:xfrm>
            <a:off x="4971772" y="3233135"/>
            <a:ext cx="3492521" cy="31621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21"/>
          </a:p>
        </p:txBody>
      </p:sp>
      <p:sp>
        <p:nvSpPr>
          <p:cNvPr id="8" name="左矢印 7"/>
          <p:cNvSpPr/>
          <p:nvPr/>
        </p:nvSpPr>
        <p:spPr>
          <a:xfrm>
            <a:off x="4104682" y="4301047"/>
            <a:ext cx="977882" cy="405937"/>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ja-JP" altLang="en-US" sz="1621"/>
          </a:p>
        </p:txBody>
      </p:sp>
      <p:sp>
        <p:nvSpPr>
          <p:cNvPr id="7" name="右矢印 6"/>
          <p:cNvSpPr/>
          <p:nvPr/>
        </p:nvSpPr>
        <p:spPr>
          <a:xfrm>
            <a:off x="4068926" y="3954016"/>
            <a:ext cx="1013638" cy="429134"/>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ja-JP" altLang="en-US" sz="1621"/>
          </a:p>
        </p:txBody>
      </p:sp>
      <p:sp>
        <p:nvSpPr>
          <p:cNvPr id="6" name="円/楕円 5"/>
          <p:cNvSpPr/>
          <p:nvPr/>
        </p:nvSpPr>
        <p:spPr>
          <a:xfrm>
            <a:off x="3283084" y="2263765"/>
            <a:ext cx="2557410" cy="1101833"/>
          </a:xfrm>
          <a:prstGeom prst="ellipse">
            <a:avLst/>
          </a:prstGeom>
          <a:solidFill>
            <a:srgbClr val="FF6600"/>
          </a:solidFill>
          <a:ln>
            <a:solidFill>
              <a:srgbClr val="FFFFC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21" b="1" dirty="0"/>
              <a:t>利用者と支援者と合致されたニーズ</a:t>
            </a:r>
            <a:endParaRPr lang="en-US" altLang="ja-JP" sz="1621" b="1" dirty="0"/>
          </a:p>
          <a:p>
            <a:pPr algn="ctr"/>
            <a:r>
              <a:rPr lang="ja-JP" altLang="en-US" sz="1621" b="1" dirty="0"/>
              <a:t>（リアルニード）</a:t>
            </a:r>
          </a:p>
        </p:txBody>
      </p:sp>
      <p:sp>
        <p:nvSpPr>
          <p:cNvPr id="9" name="右矢印 8"/>
          <p:cNvSpPr/>
          <p:nvPr/>
        </p:nvSpPr>
        <p:spPr>
          <a:xfrm rot="16200000">
            <a:off x="4249301" y="3517510"/>
            <a:ext cx="603108" cy="42913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ja-JP" altLang="en-US" sz="1621"/>
          </a:p>
        </p:txBody>
      </p:sp>
      <p:cxnSp>
        <p:nvCxnSpPr>
          <p:cNvPr id="18" name="直線矢印コネクタ 17"/>
          <p:cNvCxnSpPr/>
          <p:nvPr/>
        </p:nvCxnSpPr>
        <p:spPr>
          <a:xfrm flipH="1" flipV="1">
            <a:off x="4667060" y="4685308"/>
            <a:ext cx="1243835" cy="10012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2764569" y="4978876"/>
            <a:ext cx="3075941" cy="8569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931135" y="5407334"/>
            <a:ext cx="2442510" cy="757387"/>
          </a:xfrm>
          <a:prstGeom prst="rect">
            <a:avLst/>
          </a:prstGeom>
          <a:noFill/>
        </p:spPr>
        <p:txBody>
          <a:bodyPr wrap="square" rtlCol="0">
            <a:spAutoFit/>
          </a:bodyPr>
          <a:lstStyle/>
          <a:p>
            <a:r>
              <a:rPr lang="ja-JP" altLang="en-US" sz="2161" dirty="0">
                <a:solidFill>
                  <a:srgbClr val="FF0000"/>
                </a:solidFill>
              </a:rPr>
              <a:t>支援者の介入力が問われる</a:t>
            </a:r>
          </a:p>
        </p:txBody>
      </p:sp>
      <p:sp>
        <p:nvSpPr>
          <p:cNvPr id="26" name="テキスト ボックス 25"/>
          <p:cNvSpPr txBox="1"/>
          <p:nvPr/>
        </p:nvSpPr>
        <p:spPr>
          <a:xfrm>
            <a:off x="1791558" y="1649609"/>
            <a:ext cx="5729528" cy="591252"/>
          </a:xfrm>
          <a:prstGeom prst="rect">
            <a:avLst/>
          </a:prstGeom>
          <a:noFill/>
        </p:spPr>
        <p:txBody>
          <a:bodyPr wrap="square" rtlCol="0">
            <a:spAutoFit/>
          </a:bodyPr>
          <a:lstStyle/>
          <a:p>
            <a:pPr algn="ctr"/>
            <a:r>
              <a:rPr lang="ja-JP" altLang="en-US" sz="3242" dirty="0"/>
              <a:t>利用者がめざす生活</a:t>
            </a:r>
          </a:p>
        </p:txBody>
      </p:sp>
    </p:spTree>
    <p:extLst>
      <p:ext uri="{BB962C8B-B14F-4D97-AF65-F5344CB8AC3E}">
        <p14:creationId xmlns:p14="http://schemas.microsoft.com/office/powerpoint/2010/main" val="4030103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7605" y="279657"/>
            <a:ext cx="8431561" cy="1093677"/>
          </a:xfrm>
          <a:ln w="28575"/>
        </p:spPr>
        <p:txBody>
          <a:bodyPr>
            <a:normAutofit fontScale="90000"/>
          </a:bodyPr>
          <a:lstStyle/>
          <a:p>
            <a:pPr>
              <a:defRPr/>
            </a:pPr>
            <a:r>
              <a:rPr lang="ja-JP" altLang="en-US" dirty="0" smtClean="0"/>
              <a:t>アセスメントにおける</a:t>
            </a:r>
            <a:r>
              <a:rPr lang="en-US" altLang="ja-JP" dirty="0" smtClean="0"/>
              <a:t/>
            </a:r>
            <a:br>
              <a:rPr lang="en-US" altLang="ja-JP" dirty="0" smtClean="0"/>
            </a:br>
            <a:r>
              <a:rPr lang="ja-JP" altLang="en-US" dirty="0" smtClean="0"/>
              <a:t>サービス管理責任者の役割</a:t>
            </a:r>
            <a:endParaRPr lang="ja-JP" altLang="en-US" sz="2792" dirty="0"/>
          </a:p>
        </p:txBody>
      </p:sp>
      <p:sp>
        <p:nvSpPr>
          <p:cNvPr id="3" name="コンテンツ プレースホルダ 2"/>
          <p:cNvSpPr>
            <a:spLocks noGrp="1"/>
          </p:cNvSpPr>
          <p:nvPr>
            <p:ph idx="1"/>
          </p:nvPr>
        </p:nvSpPr>
        <p:spPr>
          <a:xfrm>
            <a:off x="427586" y="1782051"/>
            <a:ext cx="8158976" cy="4564852"/>
          </a:xfrm>
        </p:spPr>
        <p:txBody>
          <a:bodyPr>
            <a:normAutofit fontScale="85000" lnSpcReduction="20000"/>
          </a:bodyPr>
          <a:lstStyle/>
          <a:p>
            <a:pPr>
              <a:lnSpc>
                <a:spcPct val="110000"/>
              </a:lnSpc>
            </a:pPr>
            <a:r>
              <a:rPr lang="ja-JP" altLang="en-US" dirty="0"/>
              <a:t>主訴（表出されている希望）は、ニーズの一つであるが、本人の想いをすべて代弁しているわけではない</a:t>
            </a:r>
            <a:r>
              <a:rPr lang="ja-JP" altLang="en-US" dirty="0" smtClean="0"/>
              <a:t>。</a:t>
            </a:r>
            <a:endParaRPr lang="en-US" altLang="ja-JP" dirty="0" smtClean="0"/>
          </a:p>
          <a:p>
            <a:pPr>
              <a:lnSpc>
                <a:spcPct val="110000"/>
              </a:lnSpc>
            </a:pPr>
            <a:r>
              <a:rPr lang="ja-JP" altLang="en-US" dirty="0" smtClean="0"/>
              <a:t>また、障害を負って間もない方や家族は、希望を聞かれても不安な状況にあり、その気持ちを的確に表現できないことを理解しなくてはならない。</a:t>
            </a:r>
            <a:endParaRPr lang="en-US" altLang="ja-JP" dirty="0" smtClean="0"/>
          </a:p>
          <a:p>
            <a:pPr>
              <a:lnSpc>
                <a:spcPct val="110000"/>
              </a:lnSpc>
            </a:pPr>
            <a:r>
              <a:rPr lang="ja-JP" altLang="en-US" dirty="0"/>
              <a:t>機能訓練事業では「身体機能の改善・回復」を多くの利用者は希望として表出する。しかし、その背景には「仕事に戻らなければ」「家族として役割を果たさないと」等の様々なニーズが秘められていることが多い。そのため</a:t>
            </a:r>
            <a:r>
              <a:rPr lang="ja-JP" altLang="en-US" dirty="0">
                <a:solidFill>
                  <a:srgbClr val="FF0000"/>
                </a:solidFill>
              </a:rPr>
              <a:t>利用者の背景にあるニーズへの気づきの支援</a:t>
            </a:r>
            <a:r>
              <a:rPr lang="ja-JP" altLang="en-US" dirty="0" smtClean="0"/>
              <a:t>もサービス管理責任者の重要</a:t>
            </a:r>
            <a:r>
              <a:rPr lang="ja-JP" altLang="en-US" dirty="0"/>
              <a:t>な役割となる</a:t>
            </a:r>
            <a:r>
              <a:rPr lang="ja-JP" altLang="en-US" dirty="0" smtClean="0"/>
              <a:t>。</a:t>
            </a:r>
            <a:endParaRPr lang="en-US" altLang="ja-JP" dirty="0"/>
          </a:p>
        </p:txBody>
      </p:sp>
    </p:spTree>
    <p:extLst>
      <p:ext uri="{BB962C8B-B14F-4D97-AF65-F5344CB8AC3E}">
        <p14:creationId xmlns:p14="http://schemas.microsoft.com/office/powerpoint/2010/main" val="411437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1447" y="1159338"/>
            <a:ext cx="8028878" cy="5087722"/>
          </a:xfrm>
        </p:spPr>
        <p:txBody>
          <a:bodyPr>
            <a:normAutofit fontScale="92500" lnSpcReduction="20000"/>
          </a:bodyPr>
          <a:lstStyle/>
          <a:p>
            <a:pPr>
              <a:defRPr/>
            </a:pPr>
            <a:r>
              <a:rPr lang="ja-JP" altLang="en-US" dirty="0" smtClean="0"/>
              <a:t>サービス管理責任者は、主訴</a:t>
            </a:r>
            <a:r>
              <a:rPr lang="ja-JP" altLang="en-US" dirty="0"/>
              <a:t>（表出されている希望）の背景に</a:t>
            </a:r>
            <a:r>
              <a:rPr lang="ja-JP" altLang="en-US" dirty="0" smtClean="0"/>
              <a:t>ある想い、「</a:t>
            </a:r>
            <a:r>
              <a:rPr lang="ja-JP" altLang="en-US" dirty="0"/>
              <a:t>心身の状況」、「していること・できること」、「本人を取り巻いている様々な環境」、「これまで生きてきた人生・価値観」などが相互に絡み合い、目指すべき生活となっていく</a:t>
            </a:r>
            <a:r>
              <a:rPr lang="ja-JP" altLang="en-US" dirty="0" smtClean="0"/>
              <a:t>こと</a:t>
            </a:r>
            <a:r>
              <a:rPr lang="ja-JP" altLang="en-US" dirty="0"/>
              <a:t>を</a:t>
            </a:r>
            <a:r>
              <a:rPr lang="ja-JP" altLang="en-US" dirty="0">
                <a:solidFill>
                  <a:srgbClr val="FF0000"/>
                </a:solidFill>
              </a:rPr>
              <a:t>利用者と共に確認</a:t>
            </a:r>
            <a:r>
              <a:rPr lang="ja-JP" altLang="en-US" dirty="0" smtClean="0">
                <a:solidFill>
                  <a:srgbClr val="FF0000"/>
                </a:solidFill>
              </a:rPr>
              <a:t>しながらまとめあげて</a:t>
            </a:r>
            <a:r>
              <a:rPr lang="ja-JP" altLang="en-US" dirty="0">
                <a:solidFill>
                  <a:srgbClr val="FF0000"/>
                </a:solidFill>
              </a:rPr>
              <a:t>行く</a:t>
            </a:r>
            <a:r>
              <a:rPr lang="ja-JP" altLang="en-US" dirty="0"/>
              <a:t>。</a:t>
            </a:r>
            <a:endParaRPr lang="en-US" altLang="ja-JP" dirty="0"/>
          </a:p>
          <a:p>
            <a:pPr>
              <a:defRPr/>
            </a:pPr>
            <a:r>
              <a:rPr lang="ja-JP" altLang="en-US" dirty="0" smtClean="0"/>
              <a:t>ニーズを明らかにする</a:t>
            </a:r>
            <a:r>
              <a:rPr lang="ja-JP" altLang="en-US" dirty="0"/>
              <a:t>プロセス</a:t>
            </a:r>
            <a:r>
              <a:rPr lang="ja-JP" altLang="en-US" dirty="0" smtClean="0"/>
              <a:t>では、サービス管理責任者には色々な生活や社会参加の状況が可視化できるように情報提供が求められ、具体的生活の再構築に向けた支援を組み立てていかなくてはならない。</a:t>
            </a:r>
            <a:endParaRPr lang="en-US" altLang="ja-JP" dirty="0"/>
          </a:p>
        </p:txBody>
      </p:sp>
    </p:spTree>
    <p:extLst>
      <p:ext uri="{BB962C8B-B14F-4D97-AF65-F5344CB8AC3E}">
        <p14:creationId xmlns:p14="http://schemas.microsoft.com/office/powerpoint/2010/main" val="3907677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AutoShape 2"/>
          <p:cNvSpPr>
            <a:spLocks noChangeArrowheads="1"/>
          </p:cNvSpPr>
          <p:nvPr/>
        </p:nvSpPr>
        <p:spPr bwMode="auto">
          <a:xfrm>
            <a:off x="292482" y="202668"/>
            <a:ext cx="8494942" cy="58329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2302" tIns="41152" rIns="82302" bIns="41152" anchor="ctr"/>
          <a:lstStyle/>
          <a:p>
            <a:pPr>
              <a:defRPr/>
            </a:pPr>
            <a:r>
              <a:rPr lang="ja-JP" altLang="en-US" sz="2522" dirty="0">
                <a:solidFill>
                  <a:srgbClr val="000000"/>
                </a:solidFill>
                <a:latin typeface="Arial" charset="0"/>
                <a:ea typeface="ＭＳ Ｐゴシック" charset="-128"/>
              </a:rPr>
              <a:t>（４）身体機能のみならず心理状態を把握することの大切さ</a:t>
            </a:r>
          </a:p>
        </p:txBody>
      </p:sp>
      <p:sp>
        <p:nvSpPr>
          <p:cNvPr id="53253" name="正方形/長方形 17"/>
          <p:cNvSpPr>
            <a:spLocks noChangeArrowheads="1"/>
          </p:cNvSpPr>
          <p:nvPr/>
        </p:nvSpPr>
        <p:spPr bwMode="auto">
          <a:xfrm>
            <a:off x="423172" y="956853"/>
            <a:ext cx="7975982" cy="788229"/>
          </a:xfrm>
          <a:prstGeom prst="rect">
            <a:avLst/>
          </a:prstGeom>
          <a:noFill/>
          <a:ln w="9525">
            <a:noFill/>
            <a:miter lim="800000"/>
            <a:headEnd/>
            <a:tailEnd/>
          </a:ln>
        </p:spPr>
        <p:txBody>
          <a:bodyPr>
            <a:spAutoFit/>
          </a:bodyPr>
          <a:lstStyle/>
          <a:p>
            <a:pPr algn="l">
              <a:spcBef>
                <a:spcPct val="20000"/>
              </a:spcBef>
            </a:pPr>
            <a:r>
              <a:rPr lang="ja-JP" altLang="en-US" sz="2522" dirty="0">
                <a:solidFill>
                  <a:srgbClr val="000000"/>
                </a:solidFill>
                <a:latin typeface="Arial" charset="0"/>
              </a:rPr>
              <a:t>　</a:t>
            </a:r>
            <a:r>
              <a:rPr lang="ja-JP" altLang="en-US" sz="2000" dirty="0">
                <a:solidFill>
                  <a:srgbClr val="000000"/>
                </a:solidFill>
                <a:latin typeface="Arial" charset="0"/>
              </a:rPr>
              <a:t>自立訓練（機能訓練）は、身体障害者に対するサービスではあるが、身体機能のみならず心理状態もアセスメントする必要がある</a:t>
            </a:r>
            <a:r>
              <a:rPr lang="ja-JP" altLang="en-US" sz="2000" dirty="0" smtClean="0">
                <a:solidFill>
                  <a:srgbClr val="000000"/>
                </a:solidFill>
                <a:latin typeface="Arial" charset="0"/>
              </a:rPr>
              <a:t>。</a:t>
            </a:r>
            <a:endParaRPr lang="en-US" altLang="ja-JP" sz="2000" dirty="0">
              <a:solidFill>
                <a:srgbClr val="000000"/>
              </a:solidFill>
              <a:latin typeface="Arial" charset="0"/>
            </a:endParaRPr>
          </a:p>
        </p:txBody>
      </p:sp>
      <p:sp>
        <p:nvSpPr>
          <p:cNvPr id="2" name="正方形/長方形 1"/>
          <p:cNvSpPr/>
          <p:nvPr/>
        </p:nvSpPr>
        <p:spPr>
          <a:xfrm>
            <a:off x="527269" y="1744912"/>
            <a:ext cx="8025370" cy="4524315"/>
          </a:xfrm>
          <a:prstGeom prst="rect">
            <a:avLst/>
          </a:prstGeom>
        </p:spPr>
        <p:txBody>
          <a:bodyPr wrap="square">
            <a:spAutoFit/>
          </a:bodyPr>
          <a:lstStyle/>
          <a:p>
            <a:pPr marL="285750" indent="-285750">
              <a:lnSpc>
                <a:spcPct val="120000"/>
              </a:lnSpc>
              <a:buFont typeface="Arial" panose="020B0604020202020204" pitchFamily="34" charset="0"/>
              <a:buChar char="•"/>
            </a:pPr>
            <a:r>
              <a:rPr lang="ja-JP" altLang="en-US" sz="1600" b="1" dirty="0"/>
              <a:t>「障害受容」という言葉のうらに潜むもの　</a:t>
            </a:r>
            <a:endParaRPr lang="ja-JP" altLang="en-US" sz="1600" dirty="0"/>
          </a:p>
          <a:p>
            <a:pPr>
              <a:lnSpc>
                <a:spcPct val="120000"/>
              </a:lnSpc>
            </a:pPr>
            <a:r>
              <a:rPr lang="ja-JP" altLang="en-US" sz="1600" dirty="0"/>
              <a:t>　　　　</a:t>
            </a:r>
            <a:r>
              <a:rPr lang="ja-JP" altLang="en-US" sz="1600" dirty="0" smtClean="0"/>
              <a:t>知らず</a:t>
            </a:r>
            <a:r>
              <a:rPr lang="ja-JP" altLang="en-US" sz="1600" dirty="0"/>
              <a:t>知らずのうちに否定的な</a:t>
            </a:r>
            <a:r>
              <a:rPr lang="ja-JP" altLang="en-US" sz="1600" dirty="0" smtClean="0"/>
              <a:t>メッセージ</a:t>
            </a:r>
            <a:endParaRPr lang="en-US" altLang="ja-JP" sz="1600" dirty="0" smtClean="0"/>
          </a:p>
          <a:p>
            <a:pPr>
              <a:lnSpc>
                <a:spcPct val="120000"/>
              </a:lnSpc>
            </a:pPr>
            <a:r>
              <a:rPr lang="ja-JP" altLang="en-US" sz="1600" b="1" dirty="0"/>
              <a:t>　　　　</a:t>
            </a:r>
            <a:r>
              <a:rPr lang="ja-JP" altLang="en-US" sz="1600" dirty="0"/>
              <a:t>障害は、受容させるものではなく、する</a:t>
            </a:r>
            <a:r>
              <a:rPr lang="ja-JP" altLang="en-US" sz="1600" dirty="0" smtClean="0"/>
              <a:t>もの</a:t>
            </a:r>
            <a:endParaRPr lang="en-US" altLang="ja-JP" sz="1600" dirty="0" smtClean="0"/>
          </a:p>
          <a:p>
            <a:pPr marL="285750" indent="-285750">
              <a:lnSpc>
                <a:spcPct val="120000"/>
              </a:lnSpc>
              <a:buFont typeface="Arial" panose="020B0604020202020204" pitchFamily="34" charset="0"/>
              <a:buChar char="•"/>
            </a:pPr>
            <a:r>
              <a:rPr lang="ja-JP" altLang="en-US" sz="1600" b="1" dirty="0" smtClean="0"/>
              <a:t>利用者</a:t>
            </a:r>
            <a:r>
              <a:rPr lang="ja-JP" altLang="en-US" sz="1600" b="1" dirty="0"/>
              <a:t>が、障害を「受容しているか」、「受容していないか」ではなく、障害や障害のある自己をどのように捉えているのか、理解に努めることが重要</a:t>
            </a:r>
          </a:p>
          <a:p>
            <a:pPr>
              <a:lnSpc>
                <a:spcPct val="120000"/>
              </a:lnSpc>
            </a:pPr>
            <a:r>
              <a:rPr lang="ja-JP" altLang="en-US" sz="1600" b="1" dirty="0"/>
              <a:t>　　</a:t>
            </a:r>
            <a:r>
              <a:rPr lang="ja-JP" altLang="en-US" sz="1600" b="1" dirty="0" smtClean="0"/>
              <a:t>　</a:t>
            </a:r>
            <a:r>
              <a:rPr lang="ja-JP" altLang="en-US" sz="1600" b="1" dirty="0"/>
              <a:t>　</a:t>
            </a:r>
            <a:r>
              <a:rPr lang="ja-JP" altLang="en-US" sz="1600" dirty="0"/>
              <a:t>説得や助言よりも、「やってみること」からみえてくることもある　　</a:t>
            </a:r>
            <a:endParaRPr lang="en-US" altLang="ja-JP" sz="1600" dirty="0" smtClean="0"/>
          </a:p>
          <a:p>
            <a:pPr>
              <a:lnSpc>
                <a:spcPct val="120000"/>
              </a:lnSpc>
            </a:pPr>
            <a:r>
              <a:rPr lang="ja-JP" altLang="en-US" sz="1600" b="1" dirty="0"/>
              <a:t>　</a:t>
            </a:r>
            <a:r>
              <a:rPr lang="ja-JP" altLang="en-US" sz="1600" b="1" dirty="0" smtClean="0"/>
              <a:t>　</a:t>
            </a:r>
            <a:r>
              <a:rPr lang="ja-JP" altLang="en-US" sz="1600" b="1" dirty="0"/>
              <a:t>　</a:t>
            </a:r>
            <a:r>
              <a:rPr lang="ja-JP" altLang="en-US" sz="1600" b="1" dirty="0" smtClean="0"/>
              <a:t>　</a:t>
            </a:r>
            <a:r>
              <a:rPr lang="ja-JP" altLang="en-US" sz="1600" dirty="0" smtClean="0"/>
              <a:t>障害</a:t>
            </a:r>
            <a:r>
              <a:rPr lang="ja-JP" altLang="en-US" sz="1600" dirty="0"/>
              <a:t>に関する知識・社会参加の状況・現実検討力・自己</a:t>
            </a:r>
            <a:r>
              <a:rPr lang="ja-JP" altLang="en-US" sz="1600" dirty="0" smtClean="0"/>
              <a:t>効力感</a:t>
            </a:r>
            <a:endParaRPr lang="en-US" altLang="ja-JP" sz="1600" dirty="0" smtClean="0"/>
          </a:p>
          <a:p>
            <a:pPr>
              <a:lnSpc>
                <a:spcPct val="120000"/>
              </a:lnSpc>
            </a:pPr>
            <a:endParaRPr lang="ja-JP" altLang="en-US" sz="1600" b="1" dirty="0"/>
          </a:p>
          <a:p>
            <a:pPr marL="285750" indent="-285750">
              <a:lnSpc>
                <a:spcPct val="120000"/>
              </a:lnSpc>
              <a:buFont typeface="Arial" panose="020B0604020202020204" pitchFamily="34" charset="0"/>
              <a:buChar char="•"/>
            </a:pPr>
            <a:r>
              <a:rPr lang="ja-JP" altLang="en-US" sz="1600" b="1" dirty="0" smtClean="0"/>
              <a:t>精神</a:t>
            </a:r>
            <a:r>
              <a:rPr lang="ja-JP" altLang="en-US" sz="1600" b="1" dirty="0"/>
              <a:t>疾患、高次脳機能障害、発達障害などの合併があれば、まずはそれらの症状に対する支援の検討が優先</a:t>
            </a:r>
          </a:p>
          <a:p>
            <a:pPr>
              <a:lnSpc>
                <a:spcPct val="120000"/>
              </a:lnSpc>
            </a:pPr>
            <a:r>
              <a:rPr lang="ja-JP" altLang="en-US" sz="1600" dirty="0"/>
              <a:t>　　　　認知機能の低下は、高次脳機能障害のみならず、うつに伴ってみられることもある</a:t>
            </a:r>
          </a:p>
          <a:p>
            <a:pPr>
              <a:lnSpc>
                <a:spcPct val="120000"/>
              </a:lnSpc>
            </a:pPr>
            <a:r>
              <a:rPr lang="ja-JP" altLang="en-US" sz="1600" dirty="0"/>
              <a:t>　　　　　</a:t>
            </a:r>
            <a:r>
              <a:rPr lang="ja-JP" altLang="en-US" sz="1600" b="1" dirty="0"/>
              <a:t>　　</a:t>
            </a:r>
          </a:p>
          <a:p>
            <a:pPr marL="285750" indent="-285750">
              <a:lnSpc>
                <a:spcPct val="120000"/>
              </a:lnSpc>
              <a:buFont typeface="Arial" panose="020B0604020202020204" pitchFamily="34" charset="0"/>
              <a:buChar char="•"/>
            </a:pPr>
            <a:r>
              <a:rPr lang="ja-JP" altLang="en-US" sz="1600" b="1" dirty="0"/>
              <a:t>家族に対する心理的支援も視野に入れることが重要</a:t>
            </a:r>
          </a:p>
          <a:p>
            <a:pPr>
              <a:lnSpc>
                <a:spcPct val="120000"/>
              </a:lnSpc>
            </a:pPr>
            <a:r>
              <a:rPr lang="ja-JP" altLang="en-US" sz="1600" dirty="0"/>
              <a:t>　　　　</a:t>
            </a:r>
            <a:r>
              <a:rPr lang="ja-JP" altLang="en-US" sz="1600" dirty="0" smtClean="0"/>
              <a:t>時</a:t>
            </a:r>
            <a:r>
              <a:rPr lang="ja-JP" altLang="en-US" sz="1600" dirty="0"/>
              <a:t>には、利用者と家族との橋渡し役としての役割が職員に求められることもある</a:t>
            </a:r>
          </a:p>
          <a:p>
            <a:pPr>
              <a:lnSpc>
                <a:spcPct val="120000"/>
              </a:lnSpc>
            </a:pPr>
            <a:r>
              <a:rPr lang="ja-JP" altLang="en-US" sz="1600" dirty="0"/>
              <a:t>　　　　</a:t>
            </a:r>
            <a:r>
              <a:rPr lang="ja-JP" altLang="en-US" sz="1600" dirty="0" smtClean="0"/>
              <a:t>家族</a:t>
            </a:r>
            <a:r>
              <a:rPr lang="ja-JP" altLang="en-US" sz="1600" dirty="0"/>
              <a:t>だからこそ、「言えない」「聞けない」ことが</a:t>
            </a:r>
            <a:r>
              <a:rPr lang="ja-JP" altLang="en-US" sz="1600" dirty="0" smtClean="0"/>
              <a:t>ある</a:t>
            </a:r>
            <a:endParaRPr lang="ja-JP" altLang="en-US" sz="1600" dirty="0"/>
          </a:p>
        </p:txBody>
      </p:sp>
    </p:spTree>
    <p:extLst>
      <p:ext uri="{BB962C8B-B14F-4D97-AF65-F5344CB8AC3E}">
        <p14:creationId xmlns:p14="http://schemas.microsoft.com/office/powerpoint/2010/main" val="32657229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10030" y="4127055"/>
            <a:ext cx="8384146" cy="2334608"/>
          </a:xfrm>
          <a:prstGeom prst="rect">
            <a:avLst/>
          </a:prstGeom>
          <a:solidFill>
            <a:schemeClr val="bg1"/>
          </a:solidFill>
          <a:ln>
            <a:headEnd/>
            <a:tailEn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82324" tIns="41161" rIns="82324" bIns="41161"/>
          <a:lstStyle/>
          <a:p>
            <a:pPr marL="160127">
              <a:spcBef>
                <a:spcPct val="20000"/>
              </a:spcBef>
              <a:defRPr/>
            </a:pPr>
            <a:r>
              <a:rPr lang="ja-JP" altLang="en-US" sz="2342" dirty="0">
                <a:solidFill>
                  <a:srgbClr val="000000"/>
                </a:solidFill>
              </a:rPr>
              <a:t>「障害受容」のステージ理論に対する</a:t>
            </a:r>
            <a:r>
              <a:rPr lang="ja-JP" altLang="en-US" sz="2342" dirty="0" smtClean="0">
                <a:solidFill>
                  <a:srgbClr val="000000"/>
                </a:solidFill>
              </a:rPr>
              <a:t>批判」</a:t>
            </a:r>
            <a:endParaRPr lang="en-US" altLang="ja-JP" sz="2342" dirty="0" smtClean="0">
              <a:solidFill>
                <a:srgbClr val="000000"/>
              </a:solidFill>
            </a:endParaRPr>
          </a:p>
          <a:p>
            <a:pPr marL="503027" indent="-342900">
              <a:spcBef>
                <a:spcPct val="20000"/>
              </a:spcBef>
              <a:buFont typeface="Arial" panose="020B0604020202020204" pitchFamily="34" charset="0"/>
              <a:buChar char="•"/>
              <a:defRPr/>
            </a:pPr>
            <a:r>
              <a:rPr lang="ja-JP" altLang="en-US" sz="2342" dirty="0" smtClean="0">
                <a:solidFill>
                  <a:srgbClr val="000000"/>
                </a:solidFill>
              </a:rPr>
              <a:t>ステージ</a:t>
            </a:r>
            <a:r>
              <a:rPr lang="ja-JP" altLang="en-US" sz="2342" dirty="0">
                <a:solidFill>
                  <a:srgbClr val="000000"/>
                </a:solidFill>
              </a:rPr>
              <a:t>理論にあてはまらない事例の</a:t>
            </a:r>
            <a:r>
              <a:rPr lang="ja-JP" altLang="en-US" sz="2342" dirty="0" smtClean="0">
                <a:solidFill>
                  <a:srgbClr val="000000"/>
                </a:solidFill>
              </a:rPr>
              <a:t>存在</a:t>
            </a:r>
            <a:endParaRPr lang="en-US" altLang="ja-JP" sz="2342" dirty="0" smtClean="0">
              <a:solidFill>
                <a:srgbClr val="000000"/>
              </a:solidFill>
            </a:endParaRPr>
          </a:p>
          <a:p>
            <a:pPr marL="503027" indent="-342900">
              <a:spcBef>
                <a:spcPct val="20000"/>
              </a:spcBef>
              <a:buFont typeface="Arial" panose="020B0604020202020204" pitchFamily="34" charset="0"/>
              <a:buChar char="•"/>
              <a:defRPr/>
            </a:pPr>
            <a:r>
              <a:rPr lang="ja-JP" altLang="en-US" sz="2342" dirty="0">
                <a:solidFill>
                  <a:srgbClr val="000000"/>
                </a:solidFill>
              </a:rPr>
              <a:t>リハビリテーション効果が上がらない要因を、障害受容の問題にすりかえてはいないかというリハビリテーション批判</a:t>
            </a:r>
          </a:p>
          <a:p>
            <a:pPr marL="503027" indent="-342900">
              <a:spcBef>
                <a:spcPct val="20000"/>
              </a:spcBef>
              <a:buFont typeface="Arial" panose="020B0604020202020204" pitchFamily="34" charset="0"/>
              <a:buChar char="•"/>
              <a:defRPr/>
            </a:pPr>
            <a:r>
              <a:rPr lang="ja-JP" altLang="en-US" sz="2342" dirty="0">
                <a:solidFill>
                  <a:srgbClr val="000000"/>
                </a:solidFill>
              </a:rPr>
              <a:t>障害受容に関する当事者責任への偏重と社会的責任の軽視</a:t>
            </a:r>
          </a:p>
          <a:p>
            <a:pPr marL="160127">
              <a:spcBef>
                <a:spcPct val="20000"/>
              </a:spcBef>
              <a:defRPr/>
            </a:pPr>
            <a:endParaRPr lang="en-US" altLang="ja-JP" sz="2342" dirty="0" smtClean="0">
              <a:solidFill>
                <a:srgbClr val="000000"/>
              </a:solidFill>
            </a:endParaRPr>
          </a:p>
          <a:p>
            <a:pPr marL="160127">
              <a:spcBef>
                <a:spcPct val="20000"/>
              </a:spcBef>
              <a:defRPr/>
            </a:pPr>
            <a:endParaRPr lang="ja-JP" altLang="en-US" sz="2342" dirty="0">
              <a:solidFill>
                <a:srgbClr val="000000"/>
              </a:solidFill>
            </a:endParaRPr>
          </a:p>
        </p:txBody>
      </p:sp>
      <p:sp>
        <p:nvSpPr>
          <p:cNvPr id="55300" name="AutoShape 20"/>
          <p:cNvSpPr>
            <a:spLocks noChangeArrowheads="1"/>
          </p:cNvSpPr>
          <p:nvPr/>
        </p:nvSpPr>
        <p:spPr bwMode="auto">
          <a:xfrm rot="5400000">
            <a:off x="1362817" y="1580481"/>
            <a:ext cx="260195" cy="84349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9525" algn="ctr">
            <a:solidFill>
              <a:schemeClr val="tx1"/>
            </a:solidFill>
            <a:miter lim="800000"/>
            <a:headEnd/>
            <a:tailEnd/>
          </a:ln>
        </p:spPr>
        <p:txBody>
          <a:bodyPr wrap="none" lIns="82338" tIns="41168" rIns="82338" bIns="41168" anchor="ctr"/>
          <a:lstStyle/>
          <a:p>
            <a:pPr>
              <a:spcBef>
                <a:spcPct val="20000"/>
              </a:spcBef>
            </a:pPr>
            <a:endParaRPr lang="ja-JP" altLang="en-US" sz="1441" dirty="0">
              <a:solidFill>
                <a:srgbClr val="000000"/>
              </a:solidFill>
              <a:latin typeface="Arial" charset="0"/>
            </a:endParaRPr>
          </a:p>
        </p:txBody>
      </p:sp>
      <p:sp>
        <p:nvSpPr>
          <p:cNvPr id="55301" name="AutoShape 21"/>
          <p:cNvSpPr>
            <a:spLocks noChangeArrowheads="1"/>
          </p:cNvSpPr>
          <p:nvPr/>
        </p:nvSpPr>
        <p:spPr bwMode="auto">
          <a:xfrm rot="5400000">
            <a:off x="2723822" y="2035294"/>
            <a:ext cx="260195" cy="84349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9525" algn="ctr">
            <a:solidFill>
              <a:schemeClr val="tx1"/>
            </a:solidFill>
            <a:miter lim="800000"/>
            <a:headEnd/>
            <a:tailEnd/>
          </a:ln>
        </p:spPr>
        <p:txBody>
          <a:bodyPr wrap="none" lIns="82338" tIns="41168" rIns="82338" bIns="41168" anchor="ctr"/>
          <a:lstStyle/>
          <a:p>
            <a:pPr>
              <a:spcBef>
                <a:spcPct val="20000"/>
              </a:spcBef>
            </a:pPr>
            <a:endParaRPr lang="ja-JP" altLang="en-US" sz="1441" dirty="0">
              <a:solidFill>
                <a:srgbClr val="000000"/>
              </a:solidFill>
              <a:latin typeface="Arial" charset="0"/>
            </a:endParaRPr>
          </a:p>
        </p:txBody>
      </p:sp>
      <p:sp>
        <p:nvSpPr>
          <p:cNvPr id="55302" name="AutoShape 22"/>
          <p:cNvSpPr>
            <a:spLocks noChangeArrowheads="1"/>
          </p:cNvSpPr>
          <p:nvPr/>
        </p:nvSpPr>
        <p:spPr bwMode="auto">
          <a:xfrm rot="5400000">
            <a:off x="4020525" y="2488642"/>
            <a:ext cx="260195" cy="84349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9525" algn="ctr">
            <a:solidFill>
              <a:schemeClr val="tx1"/>
            </a:solidFill>
            <a:miter lim="800000"/>
            <a:headEnd/>
            <a:tailEnd/>
          </a:ln>
        </p:spPr>
        <p:txBody>
          <a:bodyPr wrap="none" lIns="82338" tIns="41168" rIns="82338" bIns="41168" anchor="ctr"/>
          <a:lstStyle/>
          <a:p>
            <a:pPr>
              <a:spcBef>
                <a:spcPct val="20000"/>
              </a:spcBef>
            </a:pPr>
            <a:endParaRPr lang="ja-JP" altLang="en-US" sz="1441" dirty="0">
              <a:solidFill>
                <a:srgbClr val="000000"/>
              </a:solidFill>
              <a:latin typeface="Arial" charset="0"/>
            </a:endParaRPr>
          </a:p>
        </p:txBody>
      </p:sp>
      <p:sp>
        <p:nvSpPr>
          <p:cNvPr id="55303" name="AutoShape 23"/>
          <p:cNvSpPr>
            <a:spLocks noChangeArrowheads="1"/>
          </p:cNvSpPr>
          <p:nvPr/>
        </p:nvSpPr>
        <p:spPr bwMode="auto">
          <a:xfrm rot="5400000">
            <a:off x="5998436" y="2652124"/>
            <a:ext cx="260195" cy="1296686"/>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9525" algn="ctr">
            <a:solidFill>
              <a:schemeClr val="tx1"/>
            </a:solidFill>
            <a:miter lim="800000"/>
            <a:headEnd/>
            <a:tailEnd/>
          </a:ln>
        </p:spPr>
        <p:txBody>
          <a:bodyPr wrap="none" lIns="82338" tIns="41168" rIns="82338" bIns="41168" anchor="ctr"/>
          <a:lstStyle/>
          <a:p>
            <a:pPr>
              <a:spcBef>
                <a:spcPct val="20000"/>
              </a:spcBef>
            </a:pPr>
            <a:endParaRPr lang="ja-JP" altLang="en-US" sz="1441" dirty="0">
              <a:solidFill>
                <a:srgbClr val="000000"/>
              </a:solidFill>
              <a:latin typeface="Arial" charset="0"/>
            </a:endParaRPr>
          </a:p>
        </p:txBody>
      </p:sp>
      <p:sp>
        <p:nvSpPr>
          <p:cNvPr id="12313" name="AutoShape 25"/>
          <p:cNvSpPr>
            <a:spLocks noChangeArrowheads="1"/>
          </p:cNvSpPr>
          <p:nvPr/>
        </p:nvSpPr>
        <p:spPr bwMode="auto">
          <a:xfrm rot="11940302" flipV="1">
            <a:off x="3988707" y="1549400"/>
            <a:ext cx="3825726" cy="18156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447" y="10232"/>
                </a:moveTo>
                <a:cubicBezTo>
                  <a:pt x="18150" y="6227"/>
                  <a:pt x="14815" y="3131"/>
                  <a:pt x="10800" y="3131"/>
                </a:cubicBezTo>
                <a:cubicBezTo>
                  <a:pt x="6564" y="3131"/>
                  <a:pt x="3131" y="6564"/>
                  <a:pt x="3131" y="10800"/>
                </a:cubicBezTo>
                <a:lnTo>
                  <a:pt x="0" y="10800"/>
                </a:lnTo>
                <a:cubicBezTo>
                  <a:pt x="0" y="4835"/>
                  <a:pt x="4835" y="0"/>
                  <a:pt x="10800" y="0"/>
                </a:cubicBezTo>
                <a:cubicBezTo>
                  <a:pt x="16454" y="0"/>
                  <a:pt x="21151" y="4361"/>
                  <a:pt x="21570" y="10000"/>
                </a:cubicBezTo>
                <a:lnTo>
                  <a:pt x="24262" y="9800"/>
                </a:lnTo>
                <a:lnTo>
                  <a:pt x="20324" y="14370"/>
                </a:lnTo>
                <a:lnTo>
                  <a:pt x="15755" y="10431"/>
                </a:lnTo>
                <a:lnTo>
                  <a:pt x="18447" y="10232"/>
                </a:lnTo>
                <a:close/>
              </a:path>
            </a:pathLst>
          </a:custGeom>
          <a:solidFill>
            <a:srgbClr val="FFCC99">
              <a:alpha val="43921"/>
            </a:srgbClr>
          </a:solidFill>
          <a:ln w="9525" algn="ctr">
            <a:solidFill>
              <a:schemeClr val="tx1"/>
            </a:solidFill>
            <a:prstDash val="dash"/>
            <a:miter lim="800000"/>
            <a:headEnd/>
            <a:tailEnd/>
          </a:ln>
        </p:spPr>
        <p:txBody>
          <a:bodyPr wrap="none" lIns="82338" tIns="41168" rIns="82338" bIns="41168" anchor="ctr"/>
          <a:lstStyle/>
          <a:p>
            <a:pPr>
              <a:spcBef>
                <a:spcPct val="20000"/>
              </a:spcBef>
            </a:pPr>
            <a:endParaRPr lang="ja-JP" altLang="en-US" sz="1441" dirty="0">
              <a:solidFill>
                <a:srgbClr val="000000"/>
              </a:solidFill>
              <a:latin typeface="Arial" charset="0"/>
            </a:endParaRPr>
          </a:p>
        </p:txBody>
      </p:sp>
      <p:sp>
        <p:nvSpPr>
          <p:cNvPr id="12314" name="AutoShape 26"/>
          <p:cNvSpPr>
            <a:spLocks noChangeArrowheads="1"/>
          </p:cNvSpPr>
          <p:nvPr/>
        </p:nvSpPr>
        <p:spPr bwMode="auto">
          <a:xfrm rot="1082658" flipV="1">
            <a:off x="1312459" y="1909672"/>
            <a:ext cx="3835734" cy="18156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447" y="10232"/>
                </a:moveTo>
                <a:cubicBezTo>
                  <a:pt x="18150" y="6227"/>
                  <a:pt x="14815" y="3131"/>
                  <a:pt x="10800" y="3131"/>
                </a:cubicBezTo>
                <a:cubicBezTo>
                  <a:pt x="6564" y="3131"/>
                  <a:pt x="3131" y="6564"/>
                  <a:pt x="3131" y="10800"/>
                </a:cubicBezTo>
                <a:lnTo>
                  <a:pt x="0" y="10800"/>
                </a:lnTo>
                <a:cubicBezTo>
                  <a:pt x="0" y="4835"/>
                  <a:pt x="4835" y="0"/>
                  <a:pt x="10800" y="0"/>
                </a:cubicBezTo>
                <a:cubicBezTo>
                  <a:pt x="16454" y="0"/>
                  <a:pt x="21151" y="4361"/>
                  <a:pt x="21570" y="10000"/>
                </a:cubicBezTo>
                <a:lnTo>
                  <a:pt x="24262" y="9800"/>
                </a:lnTo>
                <a:lnTo>
                  <a:pt x="20324" y="14370"/>
                </a:lnTo>
                <a:lnTo>
                  <a:pt x="15755" y="10431"/>
                </a:lnTo>
                <a:lnTo>
                  <a:pt x="18447" y="10232"/>
                </a:lnTo>
                <a:close/>
              </a:path>
            </a:pathLst>
          </a:custGeom>
          <a:solidFill>
            <a:srgbClr val="FFCC99">
              <a:alpha val="43921"/>
            </a:srgbClr>
          </a:solidFill>
          <a:ln w="9525" algn="ctr">
            <a:solidFill>
              <a:schemeClr val="tx1"/>
            </a:solidFill>
            <a:prstDash val="dash"/>
            <a:miter lim="800000"/>
            <a:headEnd/>
            <a:tailEnd/>
          </a:ln>
        </p:spPr>
        <p:txBody>
          <a:bodyPr wrap="none" lIns="82338" tIns="41168" rIns="82338" bIns="41168" anchor="ctr"/>
          <a:lstStyle/>
          <a:p>
            <a:pPr>
              <a:spcBef>
                <a:spcPct val="20000"/>
              </a:spcBef>
            </a:pPr>
            <a:endParaRPr lang="ja-JP" altLang="en-US" sz="1441" dirty="0">
              <a:solidFill>
                <a:srgbClr val="000000"/>
              </a:solidFill>
              <a:latin typeface="Arial" charset="0"/>
            </a:endParaRPr>
          </a:p>
        </p:txBody>
      </p:sp>
      <p:sp>
        <p:nvSpPr>
          <p:cNvPr id="55306" name="正方形/長方形 15"/>
          <p:cNvSpPr>
            <a:spLocks noChangeArrowheads="1"/>
          </p:cNvSpPr>
          <p:nvPr/>
        </p:nvSpPr>
        <p:spPr bwMode="auto">
          <a:xfrm>
            <a:off x="1848558" y="511299"/>
            <a:ext cx="5306837" cy="646652"/>
          </a:xfrm>
          <a:prstGeom prst="rect">
            <a:avLst/>
          </a:prstGeom>
          <a:noFill/>
          <a:ln w="9525">
            <a:noFill/>
            <a:miter lim="800000"/>
            <a:headEnd/>
            <a:tailEnd/>
          </a:ln>
        </p:spPr>
        <p:txBody>
          <a:bodyPr>
            <a:spAutoFit/>
          </a:bodyPr>
          <a:lstStyle/>
          <a:p>
            <a:r>
              <a:rPr lang="ja-JP" altLang="en-US" sz="3602" u="sng" dirty="0">
                <a:solidFill>
                  <a:srgbClr val="000000"/>
                </a:solidFill>
                <a:latin typeface="Arial" charset="0"/>
              </a:rPr>
              <a:t>障害受容のプロセス</a:t>
            </a:r>
          </a:p>
        </p:txBody>
      </p:sp>
      <p:sp>
        <p:nvSpPr>
          <p:cNvPr id="55307" name="Text Box 14"/>
          <p:cNvSpPr txBox="1">
            <a:spLocks noChangeArrowheads="1"/>
          </p:cNvSpPr>
          <p:nvPr/>
        </p:nvSpPr>
        <p:spPr bwMode="auto">
          <a:xfrm>
            <a:off x="551843" y="1419615"/>
            <a:ext cx="1298116" cy="415667"/>
          </a:xfrm>
          <a:prstGeom prst="rect">
            <a:avLst/>
          </a:prstGeom>
          <a:solidFill>
            <a:schemeClr val="bg1"/>
          </a:solidFill>
          <a:ln w="9525" algn="ctr">
            <a:solidFill>
              <a:schemeClr val="tx1"/>
            </a:solidFill>
            <a:miter lim="800000"/>
            <a:headEnd/>
            <a:tailEnd/>
          </a:ln>
        </p:spPr>
        <p:txBody>
          <a:bodyPr lIns="82338" tIns="41168" rIns="82338" bIns="41168">
            <a:spAutoFit/>
          </a:bodyPr>
          <a:lstStyle/>
          <a:p>
            <a:pPr>
              <a:spcBef>
                <a:spcPct val="50000"/>
              </a:spcBef>
            </a:pPr>
            <a:r>
              <a:rPr lang="ja-JP" altLang="en-US" sz="2161" dirty="0">
                <a:solidFill>
                  <a:srgbClr val="000000"/>
                </a:solidFill>
                <a:latin typeface="Arial" charset="0"/>
              </a:rPr>
              <a:t>ショック</a:t>
            </a:r>
          </a:p>
        </p:txBody>
      </p:sp>
      <p:sp>
        <p:nvSpPr>
          <p:cNvPr id="55308" name="Text Box 15"/>
          <p:cNvSpPr txBox="1">
            <a:spLocks noChangeArrowheads="1"/>
          </p:cNvSpPr>
          <p:nvPr/>
        </p:nvSpPr>
        <p:spPr bwMode="auto">
          <a:xfrm>
            <a:off x="1978646" y="1872124"/>
            <a:ext cx="1102256" cy="415667"/>
          </a:xfrm>
          <a:prstGeom prst="rect">
            <a:avLst/>
          </a:prstGeom>
          <a:solidFill>
            <a:schemeClr val="bg1"/>
          </a:solidFill>
          <a:ln w="9525" algn="ctr">
            <a:solidFill>
              <a:schemeClr val="tx1"/>
            </a:solidFill>
            <a:miter lim="800000"/>
            <a:headEnd/>
            <a:tailEnd/>
          </a:ln>
        </p:spPr>
        <p:txBody>
          <a:bodyPr lIns="82338" tIns="41168" rIns="82338" bIns="41168">
            <a:spAutoFit/>
          </a:bodyPr>
          <a:lstStyle/>
          <a:p>
            <a:pPr>
              <a:spcBef>
                <a:spcPct val="50000"/>
              </a:spcBef>
            </a:pPr>
            <a:r>
              <a:rPr lang="ja-JP" altLang="en-US" sz="2161" dirty="0">
                <a:solidFill>
                  <a:srgbClr val="000000"/>
                </a:solidFill>
                <a:latin typeface="Arial" charset="0"/>
              </a:rPr>
              <a:t>否認</a:t>
            </a:r>
          </a:p>
        </p:txBody>
      </p:sp>
      <p:sp>
        <p:nvSpPr>
          <p:cNvPr id="55309" name="Text Box 16"/>
          <p:cNvSpPr txBox="1">
            <a:spLocks noChangeArrowheads="1"/>
          </p:cNvSpPr>
          <p:nvPr/>
        </p:nvSpPr>
        <p:spPr bwMode="auto">
          <a:xfrm>
            <a:off x="3340000" y="2327439"/>
            <a:ext cx="1037921" cy="415667"/>
          </a:xfrm>
          <a:prstGeom prst="rect">
            <a:avLst/>
          </a:prstGeom>
          <a:solidFill>
            <a:schemeClr val="bg1"/>
          </a:solidFill>
          <a:ln w="9525" algn="ctr">
            <a:solidFill>
              <a:schemeClr val="tx1"/>
            </a:solidFill>
            <a:miter lim="800000"/>
            <a:headEnd/>
            <a:tailEnd/>
          </a:ln>
        </p:spPr>
        <p:txBody>
          <a:bodyPr lIns="82338" tIns="41168" rIns="82338" bIns="41168">
            <a:spAutoFit/>
          </a:bodyPr>
          <a:lstStyle/>
          <a:p>
            <a:pPr>
              <a:spcBef>
                <a:spcPct val="50000"/>
              </a:spcBef>
            </a:pPr>
            <a:r>
              <a:rPr lang="ja-JP" altLang="en-US" sz="2161" dirty="0">
                <a:solidFill>
                  <a:srgbClr val="000000"/>
                </a:solidFill>
                <a:latin typeface="Arial" charset="0"/>
              </a:rPr>
              <a:t>混乱</a:t>
            </a:r>
          </a:p>
        </p:txBody>
      </p:sp>
      <p:sp>
        <p:nvSpPr>
          <p:cNvPr id="55310" name="Text Box 17"/>
          <p:cNvSpPr txBox="1">
            <a:spLocks noChangeArrowheads="1"/>
          </p:cNvSpPr>
          <p:nvPr/>
        </p:nvSpPr>
        <p:spPr bwMode="auto">
          <a:xfrm>
            <a:off x="4702099" y="2716302"/>
            <a:ext cx="2074412" cy="415667"/>
          </a:xfrm>
          <a:prstGeom prst="rect">
            <a:avLst/>
          </a:prstGeom>
          <a:solidFill>
            <a:schemeClr val="bg1"/>
          </a:solidFill>
          <a:ln w="9525" algn="ctr">
            <a:solidFill>
              <a:schemeClr val="tx1"/>
            </a:solidFill>
            <a:miter lim="800000"/>
            <a:headEnd/>
            <a:tailEnd/>
          </a:ln>
        </p:spPr>
        <p:txBody>
          <a:bodyPr lIns="82338" tIns="41168" rIns="82338" bIns="41168">
            <a:spAutoFit/>
          </a:bodyPr>
          <a:lstStyle/>
          <a:p>
            <a:pPr>
              <a:spcBef>
                <a:spcPct val="50000"/>
              </a:spcBef>
            </a:pPr>
            <a:r>
              <a:rPr lang="ja-JP" altLang="en-US" sz="2161" dirty="0">
                <a:solidFill>
                  <a:srgbClr val="000000"/>
                </a:solidFill>
                <a:latin typeface="Arial" charset="0"/>
              </a:rPr>
              <a:t>適応への努力</a:t>
            </a:r>
          </a:p>
        </p:txBody>
      </p:sp>
      <p:sp>
        <p:nvSpPr>
          <p:cNvPr id="55311" name="Text Box 19"/>
          <p:cNvSpPr txBox="1">
            <a:spLocks noChangeArrowheads="1"/>
          </p:cNvSpPr>
          <p:nvPr/>
        </p:nvSpPr>
        <p:spPr bwMode="auto">
          <a:xfrm>
            <a:off x="6970951" y="3170929"/>
            <a:ext cx="1168019" cy="415667"/>
          </a:xfrm>
          <a:prstGeom prst="rect">
            <a:avLst/>
          </a:prstGeom>
          <a:solidFill>
            <a:schemeClr val="bg1"/>
          </a:solidFill>
          <a:ln w="9525" algn="ctr">
            <a:solidFill>
              <a:schemeClr val="tx1"/>
            </a:solidFill>
            <a:miter lim="800000"/>
            <a:headEnd/>
            <a:tailEnd/>
          </a:ln>
        </p:spPr>
        <p:txBody>
          <a:bodyPr lIns="82338" tIns="41168" rIns="82338" bIns="41168">
            <a:spAutoFit/>
          </a:bodyPr>
          <a:lstStyle/>
          <a:p>
            <a:pPr>
              <a:spcBef>
                <a:spcPct val="50000"/>
              </a:spcBef>
            </a:pPr>
            <a:r>
              <a:rPr lang="ja-JP" altLang="en-US" sz="2161" dirty="0">
                <a:solidFill>
                  <a:srgbClr val="000000"/>
                </a:solidFill>
                <a:latin typeface="Arial" charset="0"/>
              </a:rPr>
              <a:t>適応</a:t>
            </a:r>
          </a:p>
        </p:txBody>
      </p:sp>
    </p:spTree>
    <p:extLst>
      <p:ext uri="{BB962C8B-B14F-4D97-AF65-F5344CB8AC3E}">
        <p14:creationId xmlns:p14="http://schemas.microsoft.com/office/powerpoint/2010/main" val="17936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2314"/>
                                        </p:tgtEl>
                                        <p:attrNameLst>
                                          <p:attrName>style.visibility</p:attrName>
                                        </p:attrNameLst>
                                      </p:cBhvr>
                                      <p:to>
                                        <p:strVal val="visible"/>
                                      </p:to>
                                    </p:set>
                                    <p:animEffect transition="in" filter="barn(outHorizontal)">
                                      <p:cBhvr>
                                        <p:cTn id="7" dur="500"/>
                                        <p:tgtEl>
                                          <p:spTgt spid="123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2313"/>
                                        </p:tgtEl>
                                        <p:attrNameLst>
                                          <p:attrName>style.visibility</p:attrName>
                                        </p:attrNameLst>
                                      </p:cBhvr>
                                      <p:to>
                                        <p:strVal val="visible"/>
                                      </p:to>
                                    </p:set>
                                    <p:animEffect transition="in" filter="barn(outHorizontal)">
                                      <p:cBhvr>
                                        <p:cTn id="12" dur="500"/>
                                        <p:tgtEl>
                                          <p:spTgt spid="123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313" grpId="0" animBg="1"/>
      <p:bldP spid="123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84021" y="1498349"/>
            <a:ext cx="4320000" cy="720000"/>
          </a:xfrm>
          <a:prstGeom prst="roundRect">
            <a:avLst/>
          </a:prstGeom>
          <a:solidFill>
            <a:srgbClr val="66FF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fontAlgn="auto">
              <a:spcBef>
                <a:spcPts val="0"/>
              </a:spcBef>
              <a:spcAft>
                <a:spcPts val="0"/>
              </a:spcAft>
            </a:pPr>
            <a:r>
              <a:rPr lang="ja-JP" altLang="en-US" sz="3200" b="1" dirty="0">
                <a:solidFill>
                  <a:prstClr val="black"/>
                </a:solidFill>
                <a:latin typeface="ＭＳ Ｐゴシック" panose="020B0600070205080204" pitchFamily="50" charset="-128"/>
              </a:rPr>
              <a:t>１．体験・経験不足</a:t>
            </a:r>
          </a:p>
        </p:txBody>
      </p:sp>
      <p:sp>
        <p:nvSpPr>
          <p:cNvPr id="6" name="角丸四角形 5"/>
          <p:cNvSpPr/>
          <p:nvPr/>
        </p:nvSpPr>
        <p:spPr>
          <a:xfrm>
            <a:off x="252000" y="3059181"/>
            <a:ext cx="4320000" cy="1080000"/>
          </a:xfrm>
          <a:prstGeom prst="roundRect">
            <a:avLst/>
          </a:prstGeom>
          <a:solidFill>
            <a:srgbClr val="66FF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lnSpcReduction="10000"/>
          </a:bodyPr>
          <a:lstStyle/>
          <a:p>
            <a:pPr fontAlgn="auto">
              <a:spcBef>
                <a:spcPts val="0"/>
              </a:spcBef>
              <a:spcAft>
                <a:spcPts val="0"/>
              </a:spcAft>
            </a:pPr>
            <a:r>
              <a:rPr lang="ja-JP" altLang="en-US" sz="3200" b="1" dirty="0">
                <a:solidFill>
                  <a:prstClr val="black"/>
                </a:solidFill>
                <a:latin typeface="ＭＳ Ｐゴシック" panose="020B0600070205080204" pitchFamily="50" charset="-128"/>
              </a:rPr>
              <a:t>２．情報不足・理解</a:t>
            </a:r>
            <a:endParaRPr lang="en-US" altLang="ja-JP" sz="3200" b="1" dirty="0">
              <a:solidFill>
                <a:prstClr val="black"/>
              </a:solidFill>
              <a:latin typeface="ＭＳ Ｐゴシック" panose="020B0600070205080204" pitchFamily="50" charset="-128"/>
            </a:endParaRPr>
          </a:p>
          <a:p>
            <a:pPr fontAlgn="auto">
              <a:spcBef>
                <a:spcPts val="0"/>
              </a:spcBef>
              <a:spcAft>
                <a:spcPts val="0"/>
              </a:spcAft>
            </a:pPr>
            <a:r>
              <a:rPr lang="ja-JP" altLang="en-US" sz="3200" b="1" dirty="0">
                <a:solidFill>
                  <a:prstClr val="black"/>
                </a:solidFill>
                <a:latin typeface="ＭＳ Ｐゴシック" panose="020B0600070205080204" pitchFamily="50" charset="-128"/>
              </a:rPr>
              <a:t>　　の困難や制限 </a:t>
            </a:r>
          </a:p>
        </p:txBody>
      </p:sp>
      <p:sp>
        <p:nvSpPr>
          <p:cNvPr id="7" name="角丸四角形 6"/>
          <p:cNvSpPr/>
          <p:nvPr/>
        </p:nvSpPr>
        <p:spPr>
          <a:xfrm>
            <a:off x="252000" y="5147229"/>
            <a:ext cx="4320000" cy="1080000"/>
          </a:xfrm>
          <a:prstGeom prst="roundRect">
            <a:avLst/>
          </a:prstGeom>
          <a:solidFill>
            <a:srgbClr val="66FF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10000"/>
          </a:bodyPr>
          <a:lstStyle/>
          <a:p>
            <a:pPr fontAlgn="auto">
              <a:spcBef>
                <a:spcPts val="0"/>
              </a:spcBef>
              <a:spcAft>
                <a:spcPts val="0"/>
              </a:spcAft>
            </a:pPr>
            <a:r>
              <a:rPr lang="ja-JP" altLang="en-US" sz="3200" b="1" dirty="0">
                <a:solidFill>
                  <a:prstClr val="black"/>
                </a:solidFill>
                <a:latin typeface="ＭＳ Ｐゴシック" panose="020B0600070205080204" pitchFamily="50" charset="-128"/>
              </a:rPr>
              <a:t>３．意思の表出手段</a:t>
            </a:r>
            <a:endParaRPr lang="en-US" altLang="ja-JP" sz="3200" b="1" dirty="0">
              <a:solidFill>
                <a:prstClr val="black"/>
              </a:solidFill>
              <a:latin typeface="ＭＳ Ｐゴシック" panose="020B0600070205080204" pitchFamily="50" charset="-128"/>
            </a:endParaRPr>
          </a:p>
          <a:p>
            <a:pPr fontAlgn="auto">
              <a:spcBef>
                <a:spcPts val="0"/>
              </a:spcBef>
              <a:spcAft>
                <a:spcPts val="0"/>
              </a:spcAft>
            </a:pPr>
            <a:r>
              <a:rPr lang="ja-JP" altLang="en-US" sz="3200" b="1" dirty="0">
                <a:solidFill>
                  <a:prstClr val="black"/>
                </a:solidFill>
                <a:latin typeface="ＭＳ Ｐゴシック" panose="020B0600070205080204" pitchFamily="50" charset="-128"/>
              </a:rPr>
              <a:t>　　の制限 </a:t>
            </a:r>
          </a:p>
          <a:p>
            <a:pPr fontAlgn="auto">
              <a:spcBef>
                <a:spcPts val="0"/>
              </a:spcBef>
              <a:spcAft>
                <a:spcPts val="0"/>
              </a:spcAft>
            </a:pPr>
            <a:endParaRPr lang="ja-JP" altLang="en-US" sz="3200" b="1" dirty="0">
              <a:solidFill>
                <a:prstClr val="black"/>
              </a:solidFill>
              <a:latin typeface="ＭＳ Ｐゴシック" panose="020B0600070205080204" pitchFamily="50" charset="-128"/>
            </a:endParaRPr>
          </a:p>
        </p:txBody>
      </p:sp>
      <p:sp>
        <p:nvSpPr>
          <p:cNvPr id="3" name="下矢印 2"/>
          <p:cNvSpPr/>
          <p:nvPr/>
        </p:nvSpPr>
        <p:spPr>
          <a:xfrm>
            <a:off x="1116096" y="2410925"/>
            <a:ext cx="1008112" cy="432048"/>
          </a:xfrm>
          <a:prstGeom prst="downArrow">
            <a:avLst/>
          </a:prstGeom>
          <a:gradFill flip="none" rotWithShape="1">
            <a:gsLst>
              <a:gs pos="0">
                <a:srgbClr val="03D4A8"/>
              </a:gs>
              <a:gs pos="25000">
                <a:srgbClr val="21D6E0"/>
              </a:gs>
              <a:gs pos="75000">
                <a:srgbClr val="0087E6"/>
              </a:gs>
              <a:gs pos="100000">
                <a:srgbClr val="005CB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ＭＳ Ｐゴシック" panose="020B0600070205080204" pitchFamily="50" charset="-128"/>
            </a:endParaRPr>
          </a:p>
        </p:txBody>
      </p:sp>
      <p:sp>
        <p:nvSpPr>
          <p:cNvPr id="9" name="下矢印 8"/>
          <p:cNvSpPr/>
          <p:nvPr/>
        </p:nvSpPr>
        <p:spPr>
          <a:xfrm>
            <a:off x="1116096" y="4499157"/>
            <a:ext cx="1008112" cy="432048"/>
          </a:xfrm>
          <a:prstGeom prst="downArrow">
            <a:avLst/>
          </a:prstGeom>
          <a:gradFill flip="none" rotWithShape="1">
            <a:gsLst>
              <a:gs pos="0">
                <a:srgbClr val="03D4A8"/>
              </a:gs>
              <a:gs pos="25000">
                <a:srgbClr val="21D6E0"/>
              </a:gs>
              <a:gs pos="75000">
                <a:srgbClr val="0087E6"/>
              </a:gs>
              <a:gs pos="100000">
                <a:srgbClr val="005CB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ＭＳ Ｐゴシック" panose="020B0600070205080204" pitchFamily="50" charset="-128"/>
            </a:endParaRPr>
          </a:p>
        </p:txBody>
      </p:sp>
      <p:sp>
        <p:nvSpPr>
          <p:cNvPr id="10" name="角丸四角形 9"/>
          <p:cNvSpPr/>
          <p:nvPr/>
        </p:nvSpPr>
        <p:spPr>
          <a:xfrm>
            <a:off x="4716496" y="834456"/>
            <a:ext cx="4320000" cy="540000"/>
          </a:xfrm>
          <a:prstGeom prst="round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800" b="1" dirty="0">
                <a:solidFill>
                  <a:prstClr val="black"/>
                </a:solidFill>
                <a:latin typeface="ＭＳ Ｐゴシック" panose="020B0600070205080204" pitchFamily="50" charset="-128"/>
              </a:rPr>
              <a:t>・体験・経験の場の提供</a:t>
            </a:r>
          </a:p>
        </p:txBody>
      </p:sp>
      <p:sp>
        <p:nvSpPr>
          <p:cNvPr id="11" name="角丸四角形 10"/>
          <p:cNvSpPr/>
          <p:nvPr/>
        </p:nvSpPr>
        <p:spPr>
          <a:xfrm>
            <a:off x="4716496" y="4067109"/>
            <a:ext cx="4320000" cy="540000"/>
          </a:xfrm>
          <a:prstGeom prst="round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800" b="1" dirty="0">
                <a:solidFill>
                  <a:prstClr val="black"/>
                </a:solidFill>
                <a:latin typeface="ＭＳ Ｐゴシック" panose="020B0600070205080204" pitchFamily="50" charset="-128"/>
              </a:rPr>
              <a:t>・選択が承認される経験</a:t>
            </a:r>
          </a:p>
        </p:txBody>
      </p:sp>
      <p:sp>
        <p:nvSpPr>
          <p:cNvPr id="12" name="角丸四角形 11"/>
          <p:cNvSpPr/>
          <p:nvPr/>
        </p:nvSpPr>
        <p:spPr>
          <a:xfrm>
            <a:off x="4716976" y="2591005"/>
            <a:ext cx="4320000" cy="540000"/>
          </a:xfrm>
          <a:prstGeom prst="round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800" b="1" dirty="0">
                <a:solidFill>
                  <a:prstClr val="black"/>
                </a:solidFill>
                <a:latin typeface="ＭＳ Ｐゴシック" panose="020B0600070205080204" pitchFamily="50" charset="-128"/>
              </a:rPr>
              <a:t>・情報提供と理解の促進</a:t>
            </a:r>
            <a:endParaRPr lang="en-US" altLang="ja-JP" sz="1800" b="1" dirty="0">
              <a:solidFill>
                <a:prstClr val="black"/>
              </a:solidFill>
              <a:latin typeface="ＭＳ Ｐゴシック" panose="020B0600070205080204" pitchFamily="50" charset="-128"/>
            </a:endParaRPr>
          </a:p>
        </p:txBody>
      </p:sp>
      <p:sp>
        <p:nvSpPr>
          <p:cNvPr id="13" name="角丸四角形 12"/>
          <p:cNvSpPr/>
          <p:nvPr/>
        </p:nvSpPr>
        <p:spPr>
          <a:xfrm>
            <a:off x="4716496" y="6119397"/>
            <a:ext cx="4320000" cy="540000"/>
          </a:xfrm>
          <a:prstGeom prst="round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fontScale="62500" lnSpcReduction="20000"/>
          </a:bodyPr>
          <a:lstStyle/>
          <a:p>
            <a:pPr fontAlgn="auto">
              <a:spcBef>
                <a:spcPts val="0"/>
              </a:spcBef>
              <a:spcAft>
                <a:spcPts val="0"/>
              </a:spcAft>
            </a:pPr>
            <a:r>
              <a:rPr lang="ja-JP" altLang="en-US" sz="3200" b="1" dirty="0">
                <a:solidFill>
                  <a:prstClr val="black"/>
                </a:solidFill>
                <a:latin typeface="ＭＳ Ｐゴシック" panose="020B0600070205080204" pitchFamily="50" charset="-128"/>
              </a:rPr>
              <a:t>・意思を表出できる環境・手段の確保</a:t>
            </a:r>
          </a:p>
        </p:txBody>
      </p:sp>
      <p:sp>
        <p:nvSpPr>
          <p:cNvPr id="15" name="下矢印 14"/>
          <p:cNvSpPr/>
          <p:nvPr/>
        </p:nvSpPr>
        <p:spPr>
          <a:xfrm flipV="1">
            <a:off x="2628264" y="2338917"/>
            <a:ext cx="1008112" cy="432048"/>
          </a:xfrm>
          <a:prstGeom prst="downArrow">
            <a:avLst/>
          </a:prstGeom>
          <a:gradFill flip="none" rotWithShape="1">
            <a:gsLst>
              <a:gs pos="0">
                <a:srgbClr val="03D4A8"/>
              </a:gs>
              <a:gs pos="25000">
                <a:srgbClr val="21D6E0"/>
              </a:gs>
              <a:gs pos="75000">
                <a:srgbClr val="0087E6"/>
              </a:gs>
              <a:gs pos="100000">
                <a:srgbClr val="005CB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ＭＳ Ｐゴシック" panose="020B0600070205080204" pitchFamily="50" charset="-128"/>
            </a:endParaRPr>
          </a:p>
        </p:txBody>
      </p:sp>
      <p:sp>
        <p:nvSpPr>
          <p:cNvPr id="16" name="下矢印 15"/>
          <p:cNvSpPr/>
          <p:nvPr/>
        </p:nvSpPr>
        <p:spPr>
          <a:xfrm flipV="1">
            <a:off x="2628264" y="4499157"/>
            <a:ext cx="1008112" cy="432048"/>
          </a:xfrm>
          <a:prstGeom prst="downArrow">
            <a:avLst/>
          </a:prstGeom>
          <a:gradFill flip="none" rotWithShape="1">
            <a:gsLst>
              <a:gs pos="0">
                <a:srgbClr val="03D4A8"/>
              </a:gs>
              <a:gs pos="25000">
                <a:srgbClr val="21D6E0"/>
              </a:gs>
              <a:gs pos="75000">
                <a:srgbClr val="0087E6"/>
              </a:gs>
              <a:gs pos="100000">
                <a:srgbClr val="005CB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ＭＳ Ｐゴシック" panose="020B0600070205080204" pitchFamily="50" charset="-128"/>
            </a:endParaRPr>
          </a:p>
        </p:txBody>
      </p:sp>
      <p:sp>
        <p:nvSpPr>
          <p:cNvPr id="19" name="テキスト ボックス 18"/>
          <p:cNvSpPr txBox="1"/>
          <p:nvPr/>
        </p:nvSpPr>
        <p:spPr>
          <a:xfrm>
            <a:off x="4788506" y="1402814"/>
            <a:ext cx="4176464" cy="1200329"/>
          </a:xfrm>
          <a:prstGeom prst="rect">
            <a:avLst/>
          </a:prstGeom>
          <a:noFill/>
        </p:spPr>
        <p:txBody>
          <a:bodyPr wrap="square" rtlCol="0">
            <a:spAutoFit/>
          </a:bodyPr>
          <a:lstStyle/>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・体験学習、体験利用、実習などの機会　</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　の提供（経験の拡大⇔安全の確保）</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・社会生活力プログラムの実施</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・失敗経験も時に要（但し見極めが必要）</a:t>
            </a:r>
          </a:p>
        </p:txBody>
      </p:sp>
      <p:sp>
        <p:nvSpPr>
          <p:cNvPr id="20" name="テキスト ボックス 19"/>
          <p:cNvSpPr txBox="1"/>
          <p:nvPr/>
        </p:nvSpPr>
        <p:spPr>
          <a:xfrm>
            <a:off x="4860512" y="3143779"/>
            <a:ext cx="4104456" cy="923330"/>
          </a:xfrm>
          <a:prstGeom prst="rect">
            <a:avLst/>
          </a:prstGeom>
          <a:noFill/>
        </p:spPr>
        <p:txBody>
          <a:bodyPr wrap="square" rtlCol="0">
            <a:spAutoFit/>
          </a:bodyPr>
          <a:lstStyle/>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・「本人の責任」に押し付けないための</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　メリット・デメリットの説明</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・選んだサービスの目的と効果を確認</a:t>
            </a:r>
          </a:p>
        </p:txBody>
      </p:sp>
      <p:sp>
        <p:nvSpPr>
          <p:cNvPr id="4" name="正方形/長方形 3"/>
          <p:cNvSpPr/>
          <p:nvPr/>
        </p:nvSpPr>
        <p:spPr>
          <a:xfrm>
            <a:off x="4860585" y="4635466"/>
            <a:ext cx="4112023" cy="1754326"/>
          </a:xfrm>
          <a:prstGeom prst="rect">
            <a:avLst/>
          </a:prstGeom>
        </p:spPr>
        <p:txBody>
          <a:bodyPr wrap="none">
            <a:spAutoFit/>
          </a:bodyPr>
          <a:lstStyle/>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・「意思」を表明したいと思う動機づけ</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tabLst>
                <a:tab pos="898525" algn="l"/>
              </a:tabLst>
            </a:pPr>
            <a:r>
              <a:rPr lang="ja-JP" altLang="en-US" sz="1800" dirty="0">
                <a:solidFill>
                  <a:prstClr val="black"/>
                </a:solidFill>
                <a:latin typeface="ＭＳ Ｐゴシック" panose="020B0600070205080204" pitchFamily="50" charset="-128"/>
                <a:ea typeface="ＭＳ Ｐゴシック" panose="020B0600070205080204" pitchFamily="50" charset="-128"/>
              </a:rPr>
              <a:t>　 ⇒安心・安全でなければ心は開けない</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・「選べる」といいながら「選ぶ」ものが</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　ない！？を極力減らす。</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　⇒「あきらめない」「あきらめさせない」</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　</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p:txBody>
      </p:sp>
      <p:sp>
        <p:nvSpPr>
          <p:cNvPr id="17" name="AutoShape 2"/>
          <p:cNvSpPr>
            <a:spLocks noChangeArrowheads="1"/>
          </p:cNvSpPr>
          <p:nvPr/>
        </p:nvSpPr>
        <p:spPr bwMode="auto">
          <a:xfrm>
            <a:off x="541033" y="96490"/>
            <a:ext cx="8494942" cy="58329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2302" tIns="41152" rIns="82302" bIns="41152" anchor="ctr"/>
          <a:lstStyle/>
          <a:p>
            <a:pPr algn="ctr">
              <a:defRPr/>
            </a:pPr>
            <a:r>
              <a:rPr lang="ja-JP" altLang="en-US" sz="2522" dirty="0" smtClean="0">
                <a:solidFill>
                  <a:srgbClr val="000000"/>
                </a:solidFill>
                <a:latin typeface="Arial" charset="0"/>
                <a:ea typeface="ＭＳ Ｐゴシック" charset="-128"/>
              </a:rPr>
              <a:t>（５）利用者中心の支援を進めるために（若年障害者）</a:t>
            </a:r>
          </a:p>
        </p:txBody>
      </p:sp>
    </p:spTree>
    <p:extLst>
      <p:ext uri="{BB962C8B-B14F-4D97-AF65-F5344CB8AC3E}">
        <p14:creationId xmlns:p14="http://schemas.microsoft.com/office/powerpoint/2010/main" val="43377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4294967295"/>
          </p:nvPr>
        </p:nvSpPr>
        <p:spPr>
          <a:xfrm>
            <a:off x="179512" y="675860"/>
            <a:ext cx="8641018" cy="5777481"/>
          </a:xfrm>
          <a:ln>
            <a:solidFill>
              <a:schemeClr val="tx1"/>
            </a:solidFill>
          </a:ln>
        </p:spPr>
        <p:txBody>
          <a:bodyPr/>
          <a:lstStyle/>
          <a:p>
            <a:pPr eaLnBrk="1" hangingPunct="1">
              <a:lnSpc>
                <a:spcPct val="90000"/>
              </a:lnSpc>
            </a:pPr>
            <a:r>
              <a:rPr lang="ja-JP" altLang="en-US" sz="2800" dirty="0" smtClean="0">
                <a:latin typeface="HGP創英角ｺﾞｼｯｸUB" panose="020B0900000000000000" pitchFamily="50" charset="-128"/>
                <a:ea typeface="HGP創英角ｺﾞｼｯｸUB" panose="020B0900000000000000" pitchFamily="50" charset="-128"/>
              </a:rPr>
              <a:t>障害の重い方を支援しているため、</a:t>
            </a:r>
            <a:r>
              <a:rPr lang="en-US" altLang="ja-JP" sz="2800" dirty="0" smtClean="0">
                <a:latin typeface="HGP創英角ｺﾞｼｯｸUB" panose="020B0900000000000000" pitchFamily="50" charset="-128"/>
                <a:ea typeface="HGP創英角ｺﾞｼｯｸUB" panose="020B0900000000000000" pitchFamily="50" charset="-128"/>
              </a:rPr>
              <a:t>ADL</a:t>
            </a:r>
            <a:r>
              <a:rPr lang="ja-JP" altLang="en-US" sz="2800" dirty="0">
                <a:latin typeface="HGP創英角ｺﾞｼｯｸUB" panose="020B0900000000000000" pitchFamily="50" charset="-128"/>
                <a:ea typeface="HGP創英角ｺﾞｼｯｸUB" panose="020B0900000000000000" pitchFamily="50" charset="-128"/>
              </a:rPr>
              <a:t>・課題</a:t>
            </a:r>
            <a:r>
              <a:rPr lang="ja-JP" altLang="en-US" sz="2800" dirty="0" smtClean="0">
                <a:latin typeface="HGP創英角ｺﾞｼｯｸUB" panose="020B0900000000000000" pitchFamily="50" charset="-128"/>
                <a:ea typeface="HGP創英角ｺﾞｼｯｸUB" panose="020B0900000000000000" pitchFamily="50" charset="-128"/>
              </a:rPr>
              <a:t>行動に関して</a:t>
            </a:r>
            <a:r>
              <a:rPr lang="ja-JP" altLang="en-US" sz="2800" dirty="0" smtClean="0">
                <a:solidFill>
                  <a:srgbClr val="0066FF"/>
                </a:solidFill>
                <a:latin typeface="HGP創英角ｺﾞｼｯｸUB" panose="020B0900000000000000" pitchFamily="50" charset="-128"/>
                <a:ea typeface="HGP創英角ｺﾞｼｯｸUB" panose="020B0900000000000000" pitchFamily="50" charset="-128"/>
              </a:rPr>
              <a:t>能力評価</a:t>
            </a:r>
            <a:r>
              <a:rPr lang="en-US" altLang="ja-JP" sz="2800" dirty="0" smtClean="0">
                <a:solidFill>
                  <a:srgbClr val="0066FF"/>
                </a:solidFill>
                <a:latin typeface="HGP創英角ｺﾞｼｯｸUB" panose="020B0900000000000000" pitchFamily="50" charset="-128"/>
                <a:ea typeface="HGP創英角ｺﾞｼｯｸUB" panose="020B0900000000000000" pitchFamily="50" charset="-128"/>
              </a:rPr>
              <a:t>(</a:t>
            </a:r>
            <a:r>
              <a:rPr lang="ja-JP" altLang="en-US" sz="2800" dirty="0" smtClean="0">
                <a:solidFill>
                  <a:srgbClr val="0066FF"/>
                </a:solidFill>
                <a:latin typeface="HGP創英角ｺﾞｼｯｸUB" panose="020B0900000000000000" pitchFamily="50" charset="-128"/>
                <a:ea typeface="HGP創英角ｺﾞｼｯｸUB" panose="020B0900000000000000" pitchFamily="50" charset="-128"/>
              </a:rPr>
              <a:t>出来ない事探し）をする</a:t>
            </a:r>
            <a:r>
              <a:rPr lang="ja-JP" altLang="en-US" sz="2800" dirty="0">
                <a:solidFill>
                  <a:srgbClr val="0066FF"/>
                </a:solidFill>
                <a:latin typeface="HGP創英角ｺﾞｼｯｸUB" panose="020B0900000000000000" pitchFamily="50" charset="-128"/>
                <a:ea typeface="HGP創英角ｺﾞｼｯｸUB" panose="020B0900000000000000" pitchFamily="50" charset="-128"/>
              </a:rPr>
              <a:t>傾向にある</a:t>
            </a:r>
            <a:r>
              <a:rPr lang="ja-JP" altLang="en-US" sz="2800" dirty="0">
                <a:latin typeface="HGP創英角ｺﾞｼｯｸUB" panose="020B0900000000000000" pitchFamily="50" charset="-128"/>
                <a:ea typeface="HGP創英角ｺﾞｼｯｸUB" panose="020B0900000000000000" pitchFamily="50" charset="-128"/>
              </a:rPr>
              <a:t>。</a:t>
            </a:r>
          </a:p>
          <a:p>
            <a:pPr eaLnBrk="1" hangingPunct="1">
              <a:lnSpc>
                <a:spcPct val="90000"/>
              </a:lnSpc>
            </a:pPr>
            <a:r>
              <a:rPr lang="ja-JP" altLang="en-US" sz="2800" dirty="0" smtClean="0">
                <a:latin typeface="HGP創英角ｺﾞｼｯｸUB" panose="020B0900000000000000" pitchFamily="50" charset="-128"/>
                <a:ea typeface="HGP創英角ｺﾞｼｯｸUB" panose="020B0900000000000000" pitchFamily="50" charset="-128"/>
              </a:rPr>
              <a:t>安全性ばかりに着目した、</a:t>
            </a:r>
            <a:r>
              <a:rPr lang="ja-JP" altLang="en-US" sz="2800" dirty="0" smtClean="0">
                <a:solidFill>
                  <a:srgbClr val="0066FF"/>
                </a:solidFill>
                <a:latin typeface="HGP創英角ｺﾞｼｯｸUB" panose="020B0900000000000000" pitchFamily="50" charset="-128"/>
                <a:ea typeface="HGP創英角ｺﾞｼｯｸUB" panose="020B0900000000000000" pitchFamily="50" charset="-128"/>
              </a:rPr>
              <a:t>リスクマネジメントにならないように</a:t>
            </a:r>
            <a:r>
              <a:rPr lang="ja-JP" altLang="en-US" sz="2800" dirty="0" smtClean="0">
                <a:latin typeface="HGP創英角ｺﾞｼｯｸUB" panose="020B0900000000000000" pitchFamily="50" charset="-128"/>
                <a:ea typeface="HGP創英角ｺﾞｼｯｸUB" panose="020B0900000000000000" pitchFamily="50" charset="-128"/>
              </a:rPr>
              <a:t>する</a:t>
            </a:r>
            <a:endParaRPr lang="en-US" altLang="ja-JP" sz="2800" dirty="0">
              <a:latin typeface="HGP創英角ｺﾞｼｯｸUB" panose="020B0900000000000000" pitchFamily="50" charset="-128"/>
              <a:ea typeface="HGP創英角ｺﾞｼｯｸUB" panose="020B0900000000000000" pitchFamily="50" charset="-128"/>
            </a:endParaRPr>
          </a:p>
          <a:p>
            <a:pPr eaLnBrk="1" hangingPunct="1">
              <a:lnSpc>
                <a:spcPct val="90000"/>
              </a:lnSpc>
            </a:pPr>
            <a:r>
              <a:rPr lang="ja-JP" altLang="en-US" sz="2800" dirty="0" smtClean="0">
                <a:latin typeface="HGP創英角ｺﾞｼｯｸUB" panose="020B0900000000000000" pitchFamily="50" charset="-128"/>
                <a:ea typeface="HGP創英角ｺﾞｼｯｸUB" panose="020B0900000000000000" pitchFamily="50" charset="-128"/>
              </a:rPr>
              <a:t>能力評価等は</a:t>
            </a:r>
            <a:r>
              <a:rPr lang="ja-JP" altLang="en-US" sz="2800" dirty="0">
                <a:latin typeface="HGP創英角ｺﾞｼｯｸUB" panose="020B0900000000000000" pitchFamily="50" charset="-128"/>
                <a:ea typeface="HGP創英角ｺﾞｼｯｸUB" panose="020B0900000000000000" pitchFamily="50" charset="-128"/>
              </a:rPr>
              <a:t>、決して間違ったアセスメントではないが、これからは、</a:t>
            </a:r>
            <a:r>
              <a:rPr lang="ja-JP" altLang="en-US" sz="2800" dirty="0">
                <a:solidFill>
                  <a:srgbClr val="0066FF"/>
                </a:solidFill>
                <a:latin typeface="HGP創英角ｺﾞｼｯｸUB" panose="020B0900000000000000" pitchFamily="50" charset="-128"/>
                <a:ea typeface="HGP創英角ｺﾞｼｯｸUB" panose="020B0900000000000000" pitchFamily="50" charset="-128"/>
              </a:rPr>
              <a:t>アセスメントの視点を切り替えることが求められる</a:t>
            </a:r>
            <a:r>
              <a:rPr lang="ja-JP" altLang="en-US" sz="2800" dirty="0" smtClean="0">
                <a:solidFill>
                  <a:srgbClr val="0066FF"/>
                </a:solidFill>
                <a:latin typeface="HGP創英角ｺﾞｼｯｸUB" panose="020B0900000000000000" pitchFamily="50" charset="-128"/>
                <a:ea typeface="HGP創英角ｺﾞｼｯｸUB" panose="020B0900000000000000" pitchFamily="50" charset="-128"/>
              </a:rPr>
              <a:t>。</a:t>
            </a:r>
            <a:endParaRPr lang="en-US" altLang="ja-JP" sz="2800" u="sng" dirty="0" smtClean="0">
              <a:solidFill>
                <a:srgbClr val="0066FF"/>
              </a:solidFill>
              <a:latin typeface="HGP創英角ｺﾞｼｯｸUB" panose="020B0900000000000000" pitchFamily="50" charset="-128"/>
              <a:ea typeface="HGP創英角ｺﾞｼｯｸUB" panose="020B0900000000000000" pitchFamily="50" charset="-128"/>
            </a:endParaRPr>
          </a:p>
          <a:p>
            <a:pPr eaLnBrk="1" hangingPunct="1">
              <a:lnSpc>
                <a:spcPct val="90000"/>
              </a:lnSpc>
            </a:pPr>
            <a:r>
              <a:rPr lang="ja-JP" altLang="en-US" sz="2800" dirty="0" smtClean="0">
                <a:latin typeface="HGP創英角ｺﾞｼｯｸUB" panose="020B0900000000000000" pitchFamily="50" charset="-128"/>
                <a:ea typeface="HGP創英角ｺﾞｼｯｸUB" panose="020B0900000000000000" pitchFamily="50" charset="-128"/>
              </a:rPr>
              <a:t>自立性も考慮した、</a:t>
            </a:r>
            <a:r>
              <a:rPr lang="ja-JP" altLang="en-US" sz="2800" dirty="0" smtClean="0">
                <a:solidFill>
                  <a:srgbClr val="0066FF"/>
                </a:solidFill>
                <a:latin typeface="HGP創英角ｺﾞｼｯｸUB" panose="020B0900000000000000" pitchFamily="50" charset="-128"/>
                <a:ea typeface="HGP創英角ｺﾞｼｯｸUB" panose="020B0900000000000000" pitchFamily="50" charset="-128"/>
              </a:rPr>
              <a:t>ストレングス（利用者の強さ）</a:t>
            </a:r>
            <a:r>
              <a:rPr lang="ja-JP" altLang="en-US" sz="2800" dirty="0" smtClean="0">
                <a:latin typeface="HGP創英角ｺﾞｼｯｸUB" panose="020B0900000000000000" pitchFamily="50" charset="-128"/>
                <a:ea typeface="HGP創英角ｺﾞｼｯｸUB" panose="020B0900000000000000" pitchFamily="50" charset="-128"/>
              </a:rPr>
              <a:t>を常に意識する。</a:t>
            </a:r>
            <a:endParaRPr lang="en-US" altLang="ja-JP" sz="2800" dirty="0" smtClean="0">
              <a:latin typeface="HGP創英角ｺﾞｼｯｸUB" panose="020B0900000000000000" pitchFamily="50" charset="-128"/>
              <a:ea typeface="HGP創英角ｺﾞｼｯｸUB" panose="020B0900000000000000" pitchFamily="50" charset="-128"/>
            </a:endParaRPr>
          </a:p>
          <a:p>
            <a:pPr eaLnBrk="1" hangingPunct="1">
              <a:lnSpc>
                <a:spcPct val="90000"/>
              </a:lnSpc>
            </a:pPr>
            <a:r>
              <a:rPr lang="ja-JP" altLang="en-US" sz="2800" dirty="0" smtClean="0">
                <a:latin typeface="HGP創英角ｺﾞｼｯｸUB" panose="020B0900000000000000" pitchFamily="50" charset="-128"/>
                <a:ea typeface="HGP創英角ｺﾞｼｯｸUB" panose="020B0900000000000000" pitchFamily="50" charset="-128"/>
              </a:rPr>
              <a:t>利用者の自主性が向上するよう、</a:t>
            </a:r>
            <a:r>
              <a:rPr lang="ja-JP" altLang="en-US" sz="2800" dirty="0" smtClean="0">
                <a:solidFill>
                  <a:srgbClr val="0066FF"/>
                </a:solidFill>
                <a:latin typeface="HGP創英角ｺﾞｼｯｸUB" panose="020B0900000000000000" pitchFamily="50" charset="-128"/>
                <a:ea typeface="HGP創英角ｺﾞｼｯｸUB" panose="020B0900000000000000" pitchFamily="50" charset="-128"/>
              </a:rPr>
              <a:t>自己決定・自己選択を基本</a:t>
            </a:r>
            <a:r>
              <a:rPr lang="ja-JP" altLang="en-US" sz="2800" dirty="0" smtClean="0">
                <a:latin typeface="HGP創英角ｺﾞｼｯｸUB" panose="020B0900000000000000" pitchFamily="50" charset="-128"/>
                <a:ea typeface="HGP創英角ｺﾞｼｯｸUB" panose="020B0900000000000000" pitchFamily="50" charset="-128"/>
              </a:rPr>
              <a:t>とする。</a:t>
            </a:r>
            <a:endParaRPr lang="en-US" altLang="ja-JP" sz="2800" dirty="0" smtClean="0">
              <a:latin typeface="HGP創英角ｺﾞｼｯｸUB" panose="020B0900000000000000" pitchFamily="50" charset="-128"/>
              <a:ea typeface="HGP創英角ｺﾞｼｯｸUB" panose="020B0900000000000000" pitchFamily="50" charset="-128"/>
            </a:endParaRPr>
          </a:p>
          <a:p>
            <a:pPr eaLnBrk="1" hangingPunct="1">
              <a:lnSpc>
                <a:spcPct val="90000"/>
              </a:lnSpc>
            </a:pPr>
            <a:r>
              <a:rPr lang="ja-JP" altLang="en-US" sz="2800" dirty="0" smtClean="0">
                <a:latin typeface="HGP創英角ｺﾞｼｯｸUB" panose="020B0900000000000000" pitchFamily="50" charset="-128"/>
                <a:ea typeface="HGP創英角ｺﾞｼｯｸUB" panose="020B0900000000000000" pitchFamily="50" charset="-128"/>
              </a:rPr>
              <a:t>標準化されたサービスは事業所マニュアルで示し、</a:t>
            </a:r>
            <a:r>
              <a:rPr lang="ja-JP" altLang="en-US" sz="2800" dirty="0" smtClean="0">
                <a:solidFill>
                  <a:srgbClr val="0066FF"/>
                </a:solidFill>
                <a:latin typeface="HGP創英角ｺﾞｼｯｸUB" panose="020B0900000000000000" pitchFamily="50" charset="-128"/>
                <a:ea typeface="HGP創英角ｺﾞｼｯｸUB" panose="020B0900000000000000" pitchFamily="50" charset="-128"/>
              </a:rPr>
              <a:t>個別化されたサービスは支援計画</a:t>
            </a:r>
            <a:r>
              <a:rPr lang="ja-JP" altLang="en-US" sz="2800" dirty="0" smtClean="0">
                <a:latin typeface="HGP創英角ｺﾞｼｯｸUB" panose="020B0900000000000000" pitchFamily="50" charset="-128"/>
                <a:ea typeface="HGP創英角ｺﾞｼｯｸUB" panose="020B0900000000000000" pitchFamily="50" charset="-128"/>
              </a:rPr>
              <a:t>で示す。</a:t>
            </a:r>
          </a:p>
        </p:txBody>
      </p:sp>
      <p:sp>
        <p:nvSpPr>
          <p:cNvPr id="84995" name="AutoShape 3"/>
          <p:cNvSpPr>
            <a:spLocks noGrp="1" noChangeArrowheads="1"/>
          </p:cNvSpPr>
          <p:nvPr>
            <p:ph type="title" idx="4294967295"/>
          </p:nvPr>
        </p:nvSpPr>
        <p:spPr>
          <a:xfrm>
            <a:off x="193990" y="0"/>
            <a:ext cx="8640960" cy="548680"/>
          </a:xfrm>
          <a:prstGeom prst="roundRect">
            <a:avLst>
              <a:gd name="adj" fmla="val 26537"/>
            </a:avLst>
          </a:prstGeom>
          <a:solidFill>
            <a:srgbClr val="CCFF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r>
              <a:rPr lang="ja-JP" altLang="en-US" sz="2800" kern="1200" dirty="0">
                <a:latin typeface="HGP創英角ｺﾞｼｯｸUB" panose="020B0900000000000000" pitchFamily="50" charset="-128"/>
                <a:ea typeface="HGP創英角ｺﾞｼｯｸUB" panose="020B0900000000000000" pitchFamily="50" charset="-128"/>
                <a:cs typeface="+mn-cs"/>
              </a:rPr>
              <a:t>生活介護・療養介護のアセスメント</a:t>
            </a:r>
            <a:r>
              <a:rPr lang="ja-JP" altLang="en-US" sz="2800" kern="1200" dirty="0" smtClean="0">
                <a:latin typeface="HGP創英角ｺﾞｼｯｸUB" panose="020B0900000000000000" pitchFamily="50" charset="-128"/>
                <a:ea typeface="HGP創英角ｺﾞｼｯｸUB" panose="020B0900000000000000" pitchFamily="50" charset="-128"/>
                <a:cs typeface="+mn-cs"/>
              </a:rPr>
              <a:t>の留意点①</a:t>
            </a:r>
            <a:endParaRPr lang="ja-JP" altLang="en-US" sz="2800" kern="1200" dirty="0">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4276766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0999" y="1616490"/>
            <a:ext cx="4320000" cy="1080120"/>
          </a:xfrm>
          <a:prstGeom prst="roundRect">
            <a:avLst/>
          </a:prstGeom>
          <a:solidFill>
            <a:srgbClr val="66FF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10000"/>
          </a:bodyPr>
          <a:lstStyle/>
          <a:p>
            <a:pPr fontAlgn="auto">
              <a:spcBef>
                <a:spcPts val="0"/>
              </a:spcBef>
              <a:spcAft>
                <a:spcPts val="0"/>
              </a:spcAft>
            </a:pPr>
            <a:r>
              <a:rPr lang="ja-JP" altLang="en-US" sz="3200" b="1" dirty="0">
                <a:solidFill>
                  <a:prstClr val="black"/>
                </a:solidFill>
                <a:latin typeface="ＭＳ Ｐゴシック" panose="020B0600070205080204" pitchFamily="50" charset="-128"/>
              </a:rPr>
              <a:t>１．パワーレス状態</a:t>
            </a:r>
            <a:endParaRPr lang="en-US" altLang="ja-JP" sz="3200" b="1" dirty="0">
              <a:solidFill>
                <a:prstClr val="black"/>
              </a:solidFill>
              <a:latin typeface="ＭＳ Ｐゴシック" panose="020B0600070205080204" pitchFamily="50" charset="-128"/>
            </a:endParaRPr>
          </a:p>
          <a:p>
            <a:pPr fontAlgn="auto">
              <a:spcBef>
                <a:spcPts val="0"/>
              </a:spcBef>
              <a:spcAft>
                <a:spcPts val="0"/>
              </a:spcAft>
            </a:pPr>
            <a:r>
              <a:rPr lang="ja-JP" altLang="en-US" sz="3200" b="1" dirty="0">
                <a:solidFill>
                  <a:prstClr val="black"/>
                </a:solidFill>
                <a:latin typeface="ＭＳ Ｐゴシック" panose="020B0600070205080204" pitchFamily="50" charset="-128"/>
              </a:rPr>
              <a:t>　　主体性の低下</a:t>
            </a:r>
            <a:endParaRPr lang="en-US" altLang="ja-JP" sz="3200" b="1" dirty="0">
              <a:solidFill>
                <a:prstClr val="black"/>
              </a:solidFill>
              <a:latin typeface="ＭＳ Ｐゴシック" panose="020B0600070205080204" pitchFamily="50" charset="-128"/>
            </a:endParaRPr>
          </a:p>
          <a:p>
            <a:pPr fontAlgn="auto">
              <a:spcBef>
                <a:spcPts val="0"/>
              </a:spcBef>
              <a:spcAft>
                <a:spcPts val="0"/>
              </a:spcAft>
            </a:pPr>
            <a:endParaRPr lang="ja-JP" altLang="en-US" sz="3200" b="1" dirty="0">
              <a:solidFill>
                <a:prstClr val="black"/>
              </a:solidFill>
              <a:latin typeface="ＭＳ Ｐゴシック" panose="020B0600070205080204" pitchFamily="50" charset="-128"/>
            </a:endParaRPr>
          </a:p>
        </p:txBody>
      </p:sp>
      <p:sp>
        <p:nvSpPr>
          <p:cNvPr id="6" name="角丸四角形 5"/>
          <p:cNvSpPr/>
          <p:nvPr/>
        </p:nvSpPr>
        <p:spPr>
          <a:xfrm>
            <a:off x="250999" y="3416810"/>
            <a:ext cx="4320000" cy="1080000"/>
          </a:xfrm>
          <a:prstGeom prst="roundRect">
            <a:avLst/>
          </a:prstGeom>
          <a:solidFill>
            <a:srgbClr val="66FF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fontScale="85000" lnSpcReduction="10000"/>
          </a:bodyPr>
          <a:lstStyle/>
          <a:p>
            <a:pPr fontAlgn="auto">
              <a:spcBef>
                <a:spcPts val="0"/>
              </a:spcBef>
              <a:spcAft>
                <a:spcPts val="0"/>
              </a:spcAft>
            </a:pPr>
            <a:r>
              <a:rPr lang="ja-JP" altLang="en-US" sz="3200" b="1" dirty="0">
                <a:solidFill>
                  <a:prstClr val="black"/>
                </a:solidFill>
                <a:latin typeface="ＭＳ Ｐゴシック" panose="020B0600070205080204" pitchFamily="50" charset="-128"/>
              </a:rPr>
              <a:t>２．受障（傷）前後の違い　</a:t>
            </a:r>
            <a:endParaRPr lang="en-US" altLang="ja-JP" sz="3200" b="1" dirty="0">
              <a:solidFill>
                <a:prstClr val="black"/>
              </a:solidFill>
              <a:latin typeface="ＭＳ Ｐゴシック" panose="020B0600070205080204" pitchFamily="50" charset="-128"/>
            </a:endParaRPr>
          </a:p>
          <a:p>
            <a:pPr fontAlgn="auto">
              <a:spcBef>
                <a:spcPts val="0"/>
              </a:spcBef>
              <a:spcAft>
                <a:spcPts val="0"/>
              </a:spcAft>
            </a:pPr>
            <a:r>
              <a:rPr lang="ja-JP" altLang="en-US" sz="3200" b="1" dirty="0">
                <a:solidFill>
                  <a:prstClr val="black"/>
                </a:solidFill>
                <a:latin typeface="ＭＳ Ｐゴシック" panose="020B0600070205080204" pitchFamily="50" charset="-128"/>
              </a:rPr>
              <a:t>　への気づきに時間が必要</a:t>
            </a:r>
          </a:p>
        </p:txBody>
      </p:sp>
      <p:sp>
        <p:nvSpPr>
          <p:cNvPr id="7" name="角丸四角形 6"/>
          <p:cNvSpPr/>
          <p:nvPr/>
        </p:nvSpPr>
        <p:spPr>
          <a:xfrm>
            <a:off x="250999" y="5288898"/>
            <a:ext cx="4320000" cy="1080000"/>
          </a:xfrm>
          <a:prstGeom prst="roundRect">
            <a:avLst/>
          </a:prstGeom>
          <a:solidFill>
            <a:srgbClr val="66FF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10000"/>
          </a:bodyPr>
          <a:lstStyle/>
          <a:p>
            <a:pPr fontAlgn="auto">
              <a:spcBef>
                <a:spcPts val="0"/>
              </a:spcBef>
              <a:spcAft>
                <a:spcPts val="0"/>
              </a:spcAft>
            </a:pPr>
            <a:r>
              <a:rPr lang="ja-JP" altLang="en-US" sz="3200" b="1" dirty="0">
                <a:solidFill>
                  <a:prstClr val="black"/>
                </a:solidFill>
                <a:latin typeface="ＭＳ Ｐゴシック" panose="020B0600070205080204" pitchFamily="50" charset="-128"/>
              </a:rPr>
              <a:t>３．意思の表出手段</a:t>
            </a:r>
            <a:endParaRPr lang="en-US" altLang="ja-JP" sz="3200" b="1" dirty="0">
              <a:solidFill>
                <a:prstClr val="black"/>
              </a:solidFill>
              <a:latin typeface="ＭＳ Ｐゴシック" panose="020B0600070205080204" pitchFamily="50" charset="-128"/>
            </a:endParaRPr>
          </a:p>
          <a:p>
            <a:pPr fontAlgn="auto">
              <a:spcBef>
                <a:spcPts val="0"/>
              </a:spcBef>
              <a:spcAft>
                <a:spcPts val="0"/>
              </a:spcAft>
            </a:pPr>
            <a:r>
              <a:rPr lang="ja-JP" altLang="en-US" sz="3200" b="1" dirty="0">
                <a:solidFill>
                  <a:prstClr val="black"/>
                </a:solidFill>
                <a:latin typeface="ＭＳ Ｐゴシック" panose="020B0600070205080204" pitchFamily="50" charset="-128"/>
              </a:rPr>
              <a:t>　　の制限 </a:t>
            </a:r>
          </a:p>
          <a:p>
            <a:pPr fontAlgn="auto">
              <a:spcBef>
                <a:spcPts val="0"/>
              </a:spcBef>
              <a:spcAft>
                <a:spcPts val="0"/>
              </a:spcAft>
            </a:pPr>
            <a:endParaRPr lang="ja-JP" altLang="en-US" sz="3200" b="1" dirty="0">
              <a:solidFill>
                <a:prstClr val="black"/>
              </a:solidFill>
              <a:latin typeface="ＭＳ Ｐゴシック" panose="020B0600070205080204" pitchFamily="50" charset="-128"/>
            </a:endParaRPr>
          </a:p>
        </p:txBody>
      </p:sp>
      <p:sp>
        <p:nvSpPr>
          <p:cNvPr id="3" name="下矢印 2"/>
          <p:cNvSpPr/>
          <p:nvPr/>
        </p:nvSpPr>
        <p:spPr>
          <a:xfrm>
            <a:off x="1115098" y="2840626"/>
            <a:ext cx="1008112" cy="432048"/>
          </a:xfrm>
          <a:prstGeom prst="downArrow">
            <a:avLst/>
          </a:prstGeom>
          <a:gradFill flip="none" rotWithShape="1">
            <a:gsLst>
              <a:gs pos="0">
                <a:srgbClr val="03D4A8"/>
              </a:gs>
              <a:gs pos="25000">
                <a:srgbClr val="21D6E0"/>
              </a:gs>
              <a:gs pos="75000">
                <a:srgbClr val="0087E6"/>
              </a:gs>
              <a:gs pos="100000">
                <a:srgbClr val="005CB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ＭＳ Ｐゴシック" panose="020B0600070205080204" pitchFamily="50" charset="-128"/>
            </a:endParaRPr>
          </a:p>
        </p:txBody>
      </p:sp>
      <p:sp>
        <p:nvSpPr>
          <p:cNvPr id="9" name="下矢印 8"/>
          <p:cNvSpPr/>
          <p:nvPr/>
        </p:nvSpPr>
        <p:spPr>
          <a:xfrm>
            <a:off x="1115098" y="4640826"/>
            <a:ext cx="1008112" cy="432048"/>
          </a:xfrm>
          <a:prstGeom prst="downArrow">
            <a:avLst/>
          </a:prstGeom>
          <a:gradFill flip="none" rotWithShape="1">
            <a:gsLst>
              <a:gs pos="0">
                <a:srgbClr val="03D4A8"/>
              </a:gs>
              <a:gs pos="25000">
                <a:srgbClr val="21D6E0"/>
              </a:gs>
              <a:gs pos="75000">
                <a:srgbClr val="0087E6"/>
              </a:gs>
              <a:gs pos="100000">
                <a:srgbClr val="005CB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ＭＳ Ｐゴシック" panose="020B0600070205080204" pitchFamily="50" charset="-128"/>
            </a:endParaRPr>
          </a:p>
        </p:txBody>
      </p:sp>
      <p:sp>
        <p:nvSpPr>
          <p:cNvPr id="15" name="下矢印 14"/>
          <p:cNvSpPr/>
          <p:nvPr/>
        </p:nvSpPr>
        <p:spPr>
          <a:xfrm flipV="1">
            <a:off x="2627266" y="2840626"/>
            <a:ext cx="1008112" cy="432048"/>
          </a:xfrm>
          <a:prstGeom prst="downArrow">
            <a:avLst/>
          </a:prstGeom>
          <a:gradFill flip="none" rotWithShape="1">
            <a:gsLst>
              <a:gs pos="0">
                <a:srgbClr val="03D4A8"/>
              </a:gs>
              <a:gs pos="25000">
                <a:srgbClr val="21D6E0"/>
              </a:gs>
              <a:gs pos="75000">
                <a:srgbClr val="0087E6"/>
              </a:gs>
              <a:gs pos="100000">
                <a:srgbClr val="005CB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ＭＳ Ｐゴシック" panose="020B0600070205080204" pitchFamily="50" charset="-128"/>
            </a:endParaRPr>
          </a:p>
        </p:txBody>
      </p:sp>
      <p:sp>
        <p:nvSpPr>
          <p:cNvPr id="16" name="下矢印 15"/>
          <p:cNvSpPr/>
          <p:nvPr/>
        </p:nvSpPr>
        <p:spPr>
          <a:xfrm flipV="1">
            <a:off x="2627266" y="4640826"/>
            <a:ext cx="1008112" cy="432048"/>
          </a:xfrm>
          <a:prstGeom prst="downArrow">
            <a:avLst/>
          </a:prstGeom>
          <a:gradFill flip="none" rotWithShape="1">
            <a:gsLst>
              <a:gs pos="0">
                <a:srgbClr val="03D4A8"/>
              </a:gs>
              <a:gs pos="25000">
                <a:srgbClr val="21D6E0"/>
              </a:gs>
              <a:gs pos="75000">
                <a:srgbClr val="0087E6"/>
              </a:gs>
              <a:gs pos="100000">
                <a:srgbClr val="005CB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ＭＳ Ｐゴシック" panose="020B0600070205080204" pitchFamily="50" charset="-128"/>
            </a:endParaRPr>
          </a:p>
        </p:txBody>
      </p:sp>
      <p:sp>
        <p:nvSpPr>
          <p:cNvPr id="17" name="角丸四角形 16"/>
          <p:cNvSpPr/>
          <p:nvPr/>
        </p:nvSpPr>
        <p:spPr>
          <a:xfrm>
            <a:off x="4643967" y="1057268"/>
            <a:ext cx="4320000" cy="540000"/>
          </a:xfrm>
          <a:prstGeom prst="round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fontScale="70000" lnSpcReduction="20000"/>
          </a:bodyPr>
          <a:lstStyle/>
          <a:p>
            <a:pPr fontAlgn="auto">
              <a:spcBef>
                <a:spcPts val="0"/>
              </a:spcBef>
              <a:spcAft>
                <a:spcPts val="0"/>
              </a:spcAft>
            </a:pPr>
            <a:r>
              <a:rPr lang="ja-JP" altLang="en-US" sz="3200" b="1" dirty="0">
                <a:solidFill>
                  <a:prstClr val="black"/>
                </a:solidFill>
                <a:latin typeface="ＭＳ Ｐゴシック" panose="020B0600070205080204" pitchFamily="50" charset="-128"/>
              </a:rPr>
              <a:t>・生活史からストレングスを探す</a:t>
            </a:r>
          </a:p>
        </p:txBody>
      </p:sp>
      <p:sp>
        <p:nvSpPr>
          <p:cNvPr id="18" name="角丸四角形 17"/>
          <p:cNvSpPr/>
          <p:nvPr/>
        </p:nvSpPr>
        <p:spPr>
          <a:xfrm>
            <a:off x="4715975" y="1976530"/>
            <a:ext cx="4320000" cy="540000"/>
          </a:xfrm>
          <a:prstGeom prst="round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fontAlgn="auto">
              <a:spcBef>
                <a:spcPts val="0"/>
              </a:spcBef>
              <a:spcAft>
                <a:spcPts val="0"/>
              </a:spcAft>
            </a:pPr>
            <a:r>
              <a:rPr lang="ja-JP" altLang="en-US" sz="1800" b="1" dirty="0">
                <a:solidFill>
                  <a:prstClr val="black"/>
                </a:solidFill>
                <a:latin typeface="ＭＳ Ｐゴシック" panose="020B0600070205080204" pitchFamily="50" charset="-128"/>
              </a:rPr>
              <a:t>・主体性の回復</a:t>
            </a:r>
          </a:p>
        </p:txBody>
      </p:sp>
      <p:sp>
        <p:nvSpPr>
          <p:cNvPr id="19" name="テキスト ボックス 18"/>
          <p:cNvSpPr txBox="1"/>
          <p:nvPr/>
        </p:nvSpPr>
        <p:spPr>
          <a:xfrm>
            <a:off x="4859511" y="1607198"/>
            <a:ext cx="4104456" cy="369332"/>
          </a:xfrm>
          <a:prstGeom prst="rect">
            <a:avLst/>
          </a:prstGeom>
          <a:noFill/>
        </p:spPr>
        <p:txBody>
          <a:bodyPr wrap="square" rtlCol="0">
            <a:spAutoFit/>
          </a:bodyPr>
          <a:lstStyle/>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・障害ではなく「その人」を見る。</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p:txBody>
      </p:sp>
      <p:sp>
        <p:nvSpPr>
          <p:cNvPr id="20" name="角丸四角形 19"/>
          <p:cNvSpPr/>
          <p:nvPr/>
        </p:nvSpPr>
        <p:spPr>
          <a:xfrm>
            <a:off x="4715495" y="5757010"/>
            <a:ext cx="4320000" cy="540000"/>
          </a:xfrm>
          <a:prstGeom prst="round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fontAlgn="auto">
              <a:spcBef>
                <a:spcPts val="0"/>
              </a:spcBef>
              <a:spcAft>
                <a:spcPts val="0"/>
              </a:spcAft>
            </a:pPr>
            <a:r>
              <a:rPr lang="ja-JP" altLang="en-US" sz="1800" b="1" dirty="0">
                <a:solidFill>
                  <a:prstClr val="black"/>
                </a:solidFill>
                <a:latin typeface="ＭＳ Ｐゴシック" panose="020B0600070205080204" pitchFamily="50" charset="-128"/>
              </a:rPr>
              <a:t>・意思を表出できる環境・手段の確保</a:t>
            </a:r>
          </a:p>
        </p:txBody>
      </p:sp>
      <p:sp>
        <p:nvSpPr>
          <p:cNvPr id="4" name="正方形/長方形 3"/>
          <p:cNvSpPr/>
          <p:nvPr/>
        </p:nvSpPr>
        <p:spPr>
          <a:xfrm>
            <a:off x="4787983" y="6276805"/>
            <a:ext cx="3888432" cy="369332"/>
          </a:xfrm>
          <a:prstGeom prst="rect">
            <a:avLst/>
          </a:prstGeom>
        </p:spPr>
        <p:txBody>
          <a:bodyPr wrap="square">
            <a:spAutoFit/>
          </a:bodyPr>
          <a:lstStyle/>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・表出手段の確保（「もの」を活用）</a:t>
            </a:r>
          </a:p>
        </p:txBody>
      </p:sp>
      <p:sp>
        <p:nvSpPr>
          <p:cNvPr id="21" name="テキスト ボックス 20"/>
          <p:cNvSpPr txBox="1"/>
          <p:nvPr/>
        </p:nvSpPr>
        <p:spPr>
          <a:xfrm>
            <a:off x="4859511" y="2526464"/>
            <a:ext cx="4104456" cy="2031325"/>
          </a:xfrm>
          <a:prstGeom prst="rect">
            <a:avLst/>
          </a:prstGeom>
          <a:noFill/>
        </p:spPr>
        <p:txBody>
          <a:bodyPr wrap="square" rtlCol="0">
            <a:spAutoFit/>
          </a:bodyPr>
          <a:lstStyle/>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・障害があって「できない」から障害が</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　あっても「できる」という自信の回復。</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　⇒自律的存在としての復権。</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srgbClr val="FF0000"/>
                </a:solidFill>
                <a:latin typeface="ＭＳ Ｐゴシック" panose="020B0600070205080204" pitchFamily="50" charset="-128"/>
                <a:ea typeface="ＭＳ Ｐゴシック" panose="020B0600070205080204" pitchFamily="50" charset="-128"/>
              </a:rPr>
              <a:t>・活動・選択肢が広がる環境設定。</a:t>
            </a:r>
            <a:endParaRPr lang="en-US" altLang="ja-JP" sz="1800" dirty="0">
              <a:solidFill>
                <a:srgbClr val="FF0000"/>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・内発的動機付け。</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・自己効力感（役割）の回復。</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　⇒「患者」から主権者（市民）へ</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p:txBody>
      </p:sp>
      <p:sp>
        <p:nvSpPr>
          <p:cNvPr id="22" name="角丸四角形 21"/>
          <p:cNvSpPr/>
          <p:nvPr/>
        </p:nvSpPr>
        <p:spPr>
          <a:xfrm>
            <a:off x="4715495" y="4604882"/>
            <a:ext cx="4320000" cy="540000"/>
          </a:xfrm>
          <a:prstGeom prst="round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fontAlgn="auto">
              <a:spcBef>
                <a:spcPts val="0"/>
              </a:spcBef>
              <a:spcAft>
                <a:spcPts val="0"/>
              </a:spcAft>
            </a:pPr>
            <a:r>
              <a:rPr lang="ja-JP" altLang="en-US" sz="1800" b="1" dirty="0">
                <a:solidFill>
                  <a:prstClr val="black"/>
                </a:solidFill>
                <a:latin typeface="ＭＳ Ｐゴシック" panose="020B0600070205080204" pitchFamily="50" charset="-128"/>
              </a:rPr>
              <a:t>・気づきを促す支援</a:t>
            </a:r>
          </a:p>
        </p:txBody>
      </p:sp>
      <p:sp>
        <p:nvSpPr>
          <p:cNvPr id="23" name="テキスト ボックス 22"/>
          <p:cNvSpPr txBox="1"/>
          <p:nvPr/>
        </p:nvSpPr>
        <p:spPr>
          <a:xfrm>
            <a:off x="4859511" y="5146797"/>
            <a:ext cx="4176464" cy="646331"/>
          </a:xfrm>
          <a:prstGeom prst="rect">
            <a:avLst/>
          </a:prstGeom>
          <a:noFill/>
        </p:spPr>
        <p:txBody>
          <a:bodyPr wrap="square" rtlCol="0">
            <a:spAutoFit/>
          </a:bodyPr>
          <a:lstStyle/>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・体験的ﾌﾟﾛｸﾞﾗﾑを通して気づきを促す。</a:t>
            </a:r>
            <a:endParaRPr lang="en-US" altLang="ja-JP" sz="18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800" dirty="0">
                <a:solidFill>
                  <a:prstClr val="black"/>
                </a:solidFill>
                <a:latin typeface="ＭＳ Ｐゴシック" panose="020B0600070205080204" pitchFamily="50" charset="-128"/>
                <a:ea typeface="ＭＳ Ｐゴシック" panose="020B0600070205080204" pitchFamily="50" charset="-128"/>
              </a:rPr>
              <a:t>・価値観の変換。</a:t>
            </a:r>
          </a:p>
        </p:txBody>
      </p:sp>
      <p:sp>
        <p:nvSpPr>
          <p:cNvPr id="24" name="AutoShape 2"/>
          <p:cNvSpPr>
            <a:spLocks noChangeArrowheads="1"/>
          </p:cNvSpPr>
          <p:nvPr/>
        </p:nvSpPr>
        <p:spPr bwMode="auto">
          <a:xfrm>
            <a:off x="469025" y="265354"/>
            <a:ext cx="8494942" cy="58329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2302" tIns="41152" rIns="82302" bIns="41152" anchor="ctr"/>
          <a:lstStyle/>
          <a:p>
            <a:pPr algn="ctr">
              <a:defRPr/>
            </a:pPr>
            <a:r>
              <a:rPr lang="ja-JP" altLang="en-US" sz="2522" dirty="0" smtClean="0">
                <a:solidFill>
                  <a:srgbClr val="000000"/>
                </a:solidFill>
                <a:latin typeface="Arial" charset="0"/>
                <a:ea typeface="ＭＳ Ｐゴシック" charset="-128"/>
              </a:rPr>
              <a:t>利用者中心の支援を進めるために（中途障害者）</a:t>
            </a:r>
          </a:p>
        </p:txBody>
      </p:sp>
    </p:spTree>
    <p:extLst>
      <p:ext uri="{BB962C8B-B14F-4D97-AF65-F5344CB8AC3E}">
        <p14:creationId xmlns:p14="http://schemas.microsoft.com/office/powerpoint/2010/main" val="25192411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AutoShape 2"/>
          <p:cNvSpPr>
            <a:spLocks noChangeArrowheads="1"/>
          </p:cNvSpPr>
          <p:nvPr/>
        </p:nvSpPr>
        <p:spPr bwMode="auto">
          <a:xfrm>
            <a:off x="680857" y="2205038"/>
            <a:ext cx="8106079" cy="1079500"/>
          </a:xfrm>
          <a:prstGeom prst="rtTriangle">
            <a:avLst/>
          </a:prstGeom>
          <a:gradFill rotWithShape="1">
            <a:gsLst>
              <a:gs pos="0">
                <a:srgbClr val="FFFFE9"/>
              </a:gs>
              <a:gs pos="100000">
                <a:srgbClr val="FFFFB9"/>
              </a:gs>
            </a:gsLst>
            <a:lin ang="5400000" scaled="1"/>
          </a:gradFill>
          <a:ln w="12700" algn="ctr">
            <a:noFill/>
            <a:miter lim="800000"/>
            <a:headEnd/>
            <a:tailEnd/>
          </a:ln>
        </p:spPr>
        <p:txBody>
          <a:bodyPr wrap="none" lIns="74295" tIns="8890" rIns="74295" bIns="889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46084" name="Rectangle 3"/>
          <p:cNvSpPr>
            <a:spLocks noGrp="1" noChangeArrowheads="1"/>
          </p:cNvSpPr>
          <p:nvPr>
            <p:ph type="ctrTitle"/>
          </p:nvPr>
        </p:nvSpPr>
        <p:spPr>
          <a:xfrm>
            <a:off x="616289" y="2130741"/>
            <a:ext cx="7841916" cy="1470025"/>
          </a:xfrm>
        </p:spPr>
        <p:txBody>
          <a:bodyPr/>
          <a:lstStyle/>
          <a:p>
            <a:pPr eaLnBrk="1" hangingPunct="1"/>
            <a:r>
              <a:rPr lang="ja-JP" altLang="en-US" sz="3600" dirty="0"/>
              <a:t>アセスメントのポイント</a:t>
            </a:r>
            <a:r>
              <a:rPr lang="en-US" altLang="ja-JP" sz="3600" dirty="0"/>
              <a:t/>
            </a:r>
            <a:br>
              <a:rPr lang="en-US" altLang="ja-JP" sz="3600" dirty="0"/>
            </a:br>
            <a:r>
              <a:rPr lang="ja-JP" altLang="en-US" sz="3600" dirty="0" smtClean="0"/>
              <a:t>（共同生活援助、自立訓練（生活訓練））</a:t>
            </a:r>
            <a:endParaRPr lang="ja-JP" altLang="en-US" sz="3600" dirty="0"/>
          </a:p>
        </p:txBody>
      </p:sp>
      <p:sp>
        <p:nvSpPr>
          <p:cNvPr id="3" name="正方形/長方形 2">
            <a:extLst>
              <a:ext uri="{FF2B5EF4-FFF2-40B4-BE49-F238E27FC236}">
                <a16:creationId xmlns="" xmlns:a16="http://schemas.microsoft.com/office/drawing/2014/main" id="{5CC84645-C947-4EE3-8BA6-C10F20BC8C58}"/>
              </a:ext>
            </a:extLst>
          </p:cNvPr>
          <p:cNvSpPr/>
          <p:nvPr/>
        </p:nvSpPr>
        <p:spPr>
          <a:xfrm>
            <a:off x="680857" y="4077072"/>
            <a:ext cx="7841935" cy="1815882"/>
          </a:xfrm>
          <a:prstGeom prst="rect">
            <a:avLst/>
          </a:prstGeom>
        </p:spPr>
        <p:txBody>
          <a:bodyPr wrap="square">
            <a:spAutoFit/>
          </a:bodyPr>
          <a:lstStyle/>
          <a:p>
            <a:pPr algn="l">
              <a:spcAft>
                <a:spcPts val="0"/>
              </a:spcAft>
            </a:pPr>
            <a:r>
              <a:rPr lang="ja-JP" altLang="en-US" dirty="0">
                <a:latin typeface="ＭＳ Ｐゴシック" panose="020B0600070205080204" pitchFamily="50" charset="-128"/>
                <a:ea typeface="游ゴシック" panose="020B0400000000000000" pitchFamily="50" charset="-128"/>
                <a:cs typeface="Times New Roman" panose="02020603050405020304" pitchFamily="18" charset="0"/>
              </a:rPr>
              <a:t>地域生活（知的・精神）分野のアセスメントのポイントは、</a:t>
            </a:r>
            <a:r>
              <a:rPr lang="ja-JP" altLang="ja-JP" dirty="0">
                <a:latin typeface="ＭＳ Ｐゴシック" panose="020B0600070205080204" pitchFamily="50" charset="-128"/>
                <a:ea typeface="游ゴシック" panose="020B0400000000000000" pitchFamily="50" charset="-128"/>
                <a:cs typeface="Times New Roman" panose="02020603050405020304" pitchFamily="18" charset="0"/>
              </a:rPr>
              <a:t>個別支援計画の講義と重なりますので、アセスメントするうえで</a:t>
            </a:r>
            <a:r>
              <a:rPr lang="ja-JP" altLang="en-US" dirty="0">
                <a:latin typeface="ＭＳ Ｐゴシック" panose="020B0600070205080204" pitchFamily="50" charset="-128"/>
                <a:ea typeface="游ゴシック" panose="020B0400000000000000" pitchFamily="50" charset="-128"/>
                <a:cs typeface="Times New Roman" panose="02020603050405020304" pitchFamily="18" charset="0"/>
              </a:rPr>
              <a:t>必要な地域生活（知的・精神）分野の</a:t>
            </a:r>
            <a:r>
              <a:rPr lang="ja-JP" altLang="ja-JP" dirty="0">
                <a:latin typeface="ＭＳ Ｐゴシック" panose="020B0600070205080204" pitchFamily="50" charset="-128"/>
                <a:ea typeface="游ゴシック" panose="020B0400000000000000" pitchFamily="50" charset="-128"/>
                <a:cs typeface="Times New Roman" panose="02020603050405020304" pitchFamily="18" charset="0"/>
              </a:rPr>
              <a:t>考え方</a:t>
            </a:r>
            <a:r>
              <a:rPr lang="ja-JP" altLang="en-US" dirty="0">
                <a:latin typeface="ＭＳ Ｐゴシック" panose="020B0600070205080204" pitchFamily="50" charset="-128"/>
                <a:ea typeface="游ゴシック" panose="020B0400000000000000" pitchFamily="50" charset="-128"/>
                <a:cs typeface="Times New Roman" panose="02020603050405020304" pitchFamily="18" charset="0"/>
              </a:rPr>
              <a:t>をお話しします。</a:t>
            </a:r>
            <a:endParaRPr lang="ja-JP" altLang="ja-JP" sz="2000" dirty="0">
              <a:latin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987435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矢印コネクタ 29"/>
          <p:cNvCxnSpPr/>
          <p:nvPr/>
        </p:nvCxnSpPr>
        <p:spPr>
          <a:xfrm flipV="1">
            <a:off x="782515" y="2133600"/>
            <a:ext cx="996462" cy="1079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47" name="タイトル 1"/>
          <p:cNvSpPr>
            <a:spLocks noGrp="1"/>
          </p:cNvSpPr>
          <p:nvPr>
            <p:ph type="title"/>
          </p:nvPr>
        </p:nvSpPr>
        <p:spPr>
          <a:xfrm>
            <a:off x="468924" y="130175"/>
            <a:ext cx="8229600" cy="635000"/>
          </a:xfrm>
        </p:spPr>
        <p:txBody>
          <a:bodyPr/>
          <a:lstStyle/>
          <a:p>
            <a:pPr eaLnBrk="1" hangingPunct="1"/>
            <a:r>
              <a:rPr lang="ja-JP" altLang="en-US" sz="2800"/>
              <a:t>（相談支援専門員が作成する）サービス等利用計画</a:t>
            </a:r>
          </a:p>
        </p:txBody>
      </p:sp>
      <p:cxnSp>
        <p:nvCxnSpPr>
          <p:cNvPr id="29" name="直線矢印コネクタ 28"/>
          <p:cNvCxnSpPr/>
          <p:nvPr/>
        </p:nvCxnSpPr>
        <p:spPr>
          <a:xfrm flipV="1">
            <a:off x="800306" y="4365625"/>
            <a:ext cx="1245577" cy="13668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49" name="テキスト ボックス 29"/>
          <p:cNvSpPr txBox="1">
            <a:spLocks noChangeArrowheads="1"/>
          </p:cNvSpPr>
          <p:nvPr/>
        </p:nvSpPr>
        <p:spPr bwMode="auto">
          <a:xfrm rot="-2705332">
            <a:off x="755956" y="4058344"/>
            <a:ext cx="14906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r>
              <a:rPr lang="ja-JP" altLang="en-US" sz="1600" b="0">
                <a:solidFill>
                  <a:prstClr val="black"/>
                </a:solidFill>
                <a:latin typeface="HG丸ｺﾞｼｯｸM-PRO" pitchFamily="50" charset="-128"/>
                <a:ea typeface="HG丸ｺﾞｼｯｸM-PRO" pitchFamily="50" charset="-128"/>
              </a:rPr>
              <a:t>アセスメントの深さ</a:t>
            </a:r>
          </a:p>
        </p:txBody>
      </p:sp>
      <p:sp>
        <p:nvSpPr>
          <p:cNvPr id="40" name="直方体 39"/>
          <p:cNvSpPr/>
          <p:nvPr/>
        </p:nvSpPr>
        <p:spPr bwMode="auto">
          <a:xfrm>
            <a:off x="1056553" y="4724818"/>
            <a:ext cx="1063869" cy="1008063"/>
          </a:xfrm>
          <a:prstGeom prst="cube">
            <a:avLst>
              <a:gd name="adj" fmla="val 59910"/>
            </a:avLst>
          </a:prstGeom>
          <a:solidFill>
            <a:schemeClr val="accent1">
              <a:lumMod val="40000"/>
              <a:lumOff val="60000"/>
              <a:alpha val="9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5" name="直方体 54"/>
          <p:cNvSpPr/>
          <p:nvPr/>
        </p:nvSpPr>
        <p:spPr bwMode="auto">
          <a:xfrm>
            <a:off x="1513764" y="4581525"/>
            <a:ext cx="1384788"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6" name="直方体 55"/>
          <p:cNvSpPr/>
          <p:nvPr/>
        </p:nvSpPr>
        <p:spPr bwMode="auto">
          <a:xfrm>
            <a:off x="2179033" y="4581525"/>
            <a:ext cx="1386254"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7" name="直方体 56"/>
          <p:cNvSpPr/>
          <p:nvPr/>
        </p:nvSpPr>
        <p:spPr bwMode="auto">
          <a:xfrm>
            <a:off x="2864869" y="3929063"/>
            <a:ext cx="1941634" cy="1803400"/>
          </a:xfrm>
          <a:prstGeom prst="cube">
            <a:avLst>
              <a:gd name="adj" fmla="val 7784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2" name="直方体 61"/>
          <p:cNvSpPr/>
          <p:nvPr/>
        </p:nvSpPr>
        <p:spPr bwMode="auto">
          <a:xfrm>
            <a:off x="3511065" y="4365625"/>
            <a:ext cx="1600200" cy="1366838"/>
          </a:xfrm>
          <a:prstGeom prst="cube">
            <a:avLst>
              <a:gd name="adj" fmla="val 70090"/>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9226" name="テキスト ボックス 52"/>
          <p:cNvSpPr txBox="1">
            <a:spLocks noChangeArrowheads="1"/>
          </p:cNvSpPr>
          <p:nvPr/>
        </p:nvSpPr>
        <p:spPr bwMode="auto">
          <a:xfrm>
            <a:off x="118605" y="765541"/>
            <a:ext cx="8906836" cy="1015663"/>
          </a:xfrm>
          <a:prstGeom prst="rect">
            <a:avLst/>
          </a:prstGeom>
          <a:solidFill>
            <a:schemeClr val="accent5">
              <a:lumMod val="60000"/>
              <a:lumOff val="40000"/>
            </a:schemeClr>
          </a:solidFill>
          <a:ln w="9525">
            <a:noFill/>
            <a:miter lim="800000"/>
            <a:headEnd/>
            <a:tailEnd/>
          </a:ln>
          <a:scene3d>
            <a:camera prst="orthographicFront"/>
            <a:lightRig rig="threePt" dir="t"/>
          </a:scene3d>
          <a:sp3d>
            <a:bevelT/>
          </a:sp3d>
        </p:spPr>
        <p:txBody>
          <a:bodyPr>
            <a:spAutoFit/>
          </a:bodyPr>
          <a:lstStyle/>
          <a:p>
            <a:pPr algn="l">
              <a:defRPr/>
            </a:pPr>
            <a:r>
              <a:rPr lang="en-US" altLang="ja-JP" sz="1800" b="0" dirty="0">
                <a:solidFill>
                  <a:prstClr val="black"/>
                </a:solidFill>
                <a:latin typeface="HG丸ｺﾞｼｯｸM-PRO" pitchFamily="50" charset="-128"/>
                <a:ea typeface="HG丸ｺﾞｼｯｸM-PRO" pitchFamily="50" charset="-128"/>
              </a:rPr>
              <a:t>【</a:t>
            </a:r>
            <a:r>
              <a:rPr lang="ja-JP" altLang="en-US" sz="1800" b="0" dirty="0">
                <a:solidFill>
                  <a:prstClr val="black"/>
                </a:solidFill>
                <a:latin typeface="HG丸ｺﾞｼｯｸM-PRO" pitchFamily="50" charset="-128"/>
                <a:ea typeface="HG丸ｺﾞｼｯｸM-PRO" pitchFamily="50" charset="-128"/>
              </a:rPr>
              <a:t>サービス等利用計画</a:t>
            </a:r>
            <a:r>
              <a:rPr lang="en-US" altLang="ja-JP" sz="1800" b="0" dirty="0">
                <a:solidFill>
                  <a:prstClr val="black"/>
                </a:solidFill>
                <a:latin typeface="HG丸ｺﾞｼｯｸM-PRO" pitchFamily="50" charset="-128"/>
                <a:ea typeface="HG丸ｺﾞｼｯｸM-PRO" pitchFamily="50" charset="-128"/>
              </a:rPr>
              <a:t>】</a:t>
            </a:r>
          </a:p>
          <a:p>
            <a:pPr>
              <a:defRPr/>
            </a:pPr>
            <a:r>
              <a:rPr lang="ja-JP" altLang="en-US" sz="1800" b="0" dirty="0">
                <a:solidFill>
                  <a:prstClr val="black"/>
                </a:solidFill>
                <a:latin typeface="HG丸ｺﾞｼｯｸM-PRO" pitchFamily="50" charset="-128"/>
                <a:ea typeface="HG丸ｺﾞｼｯｸM-PRO" pitchFamily="50" charset="-128"/>
              </a:rPr>
              <a:t>生活全般をアセスメントし、本人の願いを中心に、生活や支援の全体像を示したもの</a:t>
            </a:r>
            <a:endParaRPr lang="en-US" altLang="ja-JP" sz="1800" b="0" dirty="0">
              <a:solidFill>
                <a:prstClr val="black"/>
              </a:solidFill>
              <a:latin typeface="HG丸ｺﾞｼｯｸM-PRO" pitchFamily="50" charset="-128"/>
              <a:ea typeface="HG丸ｺﾞｼｯｸM-PRO" pitchFamily="50" charset="-128"/>
            </a:endParaRPr>
          </a:p>
          <a:p>
            <a:pPr algn="ctr">
              <a:defRPr/>
            </a:pPr>
            <a:r>
              <a:rPr lang="ja-JP" altLang="en-US" sz="2000" b="0" dirty="0">
                <a:solidFill>
                  <a:prstClr val="black"/>
                </a:solidFill>
                <a:latin typeface="HG丸ｺﾞｼｯｸM-PRO" pitchFamily="50" charset="-128"/>
                <a:ea typeface="HG丸ｺﾞｼｯｸM-PRO" pitchFamily="50" charset="-128"/>
              </a:rPr>
              <a:t>　</a:t>
            </a:r>
            <a:r>
              <a:rPr lang="ja-JP" altLang="en-US" sz="2400" b="0" dirty="0">
                <a:solidFill>
                  <a:prstClr val="black"/>
                </a:solidFill>
                <a:latin typeface="HG丸ｺﾞｼｯｸM-PRO" pitchFamily="50" charset="-128"/>
                <a:ea typeface="HG丸ｺﾞｼｯｸM-PRO" pitchFamily="50" charset="-128"/>
              </a:rPr>
              <a:t>（相談支援専門員による</a:t>
            </a:r>
            <a:r>
              <a:rPr lang="ja-JP" altLang="en-US" sz="2400" b="0" u="sng" dirty="0">
                <a:solidFill>
                  <a:srgbClr val="FF0000"/>
                </a:solidFill>
                <a:latin typeface="HG丸ｺﾞｼｯｸM-PRO" pitchFamily="50" charset="-128"/>
                <a:ea typeface="HG丸ｺﾞｼｯｸM-PRO" pitchFamily="50" charset="-128"/>
              </a:rPr>
              <a:t>サービスを繋ぐ支援</a:t>
            </a:r>
            <a:r>
              <a:rPr lang="ja-JP" altLang="en-US" sz="2400" b="0" dirty="0">
                <a:solidFill>
                  <a:prstClr val="black"/>
                </a:solidFill>
                <a:latin typeface="HG丸ｺﾞｼｯｸM-PRO" pitchFamily="50" charset="-128"/>
                <a:ea typeface="HG丸ｺﾞｼｯｸM-PRO" pitchFamily="50" charset="-128"/>
              </a:rPr>
              <a:t>）</a:t>
            </a:r>
            <a:endParaRPr lang="en-US" altLang="ja-JP" sz="2000" b="0" dirty="0">
              <a:solidFill>
                <a:prstClr val="black"/>
              </a:solidFill>
              <a:latin typeface="HG丸ｺﾞｼｯｸM-PRO" pitchFamily="50" charset="-128"/>
              <a:ea typeface="HG丸ｺﾞｼｯｸM-PRO" pitchFamily="50" charset="-128"/>
            </a:endParaRPr>
          </a:p>
        </p:txBody>
      </p:sp>
      <p:sp>
        <p:nvSpPr>
          <p:cNvPr id="59" name="直方体 58"/>
          <p:cNvSpPr/>
          <p:nvPr/>
        </p:nvSpPr>
        <p:spPr bwMode="auto">
          <a:xfrm>
            <a:off x="4180924" y="4797425"/>
            <a:ext cx="1147395" cy="935038"/>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3" name="直方体 62"/>
          <p:cNvSpPr/>
          <p:nvPr/>
        </p:nvSpPr>
        <p:spPr bwMode="auto">
          <a:xfrm>
            <a:off x="4771488" y="4221163"/>
            <a:ext cx="1650023" cy="1511300"/>
          </a:xfrm>
          <a:prstGeom prst="cube">
            <a:avLst>
              <a:gd name="adj" fmla="val 7395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4" name="直方体 63"/>
          <p:cNvSpPr/>
          <p:nvPr/>
        </p:nvSpPr>
        <p:spPr bwMode="auto">
          <a:xfrm>
            <a:off x="5369176" y="4437063"/>
            <a:ext cx="1465385" cy="1295400"/>
          </a:xfrm>
          <a:prstGeom prst="cube">
            <a:avLst>
              <a:gd name="adj" fmla="val 69515"/>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0" name="直方体 59"/>
          <p:cNvSpPr/>
          <p:nvPr/>
        </p:nvSpPr>
        <p:spPr bwMode="auto">
          <a:xfrm>
            <a:off x="5968529" y="4581525"/>
            <a:ext cx="1384788"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1" name="直方体 60"/>
          <p:cNvSpPr/>
          <p:nvPr/>
        </p:nvSpPr>
        <p:spPr bwMode="auto">
          <a:xfrm>
            <a:off x="6632370" y="4797425"/>
            <a:ext cx="1229458" cy="935038"/>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5" name="直方体 64"/>
          <p:cNvSpPr/>
          <p:nvPr/>
        </p:nvSpPr>
        <p:spPr bwMode="auto">
          <a:xfrm>
            <a:off x="7363565" y="4581525"/>
            <a:ext cx="1387719"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2067" name="テキスト ボックス 38"/>
          <p:cNvSpPr txBox="1">
            <a:spLocks noChangeArrowheads="1"/>
          </p:cNvSpPr>
          <p:nvPr/>
        </p:nvSpPr>
        <p:spPr bwMode="auto">
          <a:xfrm>
            <a:off x="2444307" y="4714875"/>
            <a:ext cx="518453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r>
              <a:rPr lang="ja-JP" altLang="en-US" sz="3200" i="1" dirty="0">
                <a:solidFill>
                  <a:srgbClr val="000099"/>
                </a:solidFill>
                <a:latin typeface="HG丸ｺﾞｼｯｸM-PRO" pitchFamily="50" charset="-128"/>
                <a:ea typeface="HG丸ｺﾞｼｯｸM-PRO" pitchFamily="50" charset="-128"/>
              </a:rPr>
              <a:t>生活全般のアセスメント</a:t>
            </a:r>
          </a:p>
        </p:txBody>
      </p:sp>
      <p:cxnSp>
        <p:nvCxnSpPr>
          <p:cNvPr id="33" name="直線コネクタ 32"/>
          <p:cNvCxnSpPr/>
          <p:nvPr/>
        </p:nvCxnSpPr>
        <p:spPr>
          <a:xfrm>
            <a:off x="782721" y="5732463"/>
            <a:ext cx="77767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82515" y="1916113"/>
            <a:ext cx="0" cy="3816350"/>
          </a:xfrm>
          <a:prstGeom prst="line">
            <a:avLst/>
          </a:prstGeom>
          <a:ln w="28575">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sp>
        <p:nvSpPr>
          <p:cNvPr id="2070" name="テキスト ボックス 36"/>
          <p:cNvSpPr txBox="1">
            <a:spLocks noChangeArrowheads="1"/>
          </p:cNvSpPr>
          <p:nvPr/>
        </p:nvSpPr>
        <p:spPr bwMode="auto">
          <a:xfrm>
            <a:off x="768007" y="5300756"/>
            <a:ext cx="77855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r>
              <a:rPr lang="ja-JP" altLang="en-US" sz="2000" b="0" dirty="0">
                <a:solidFill>
                  <a:prstClr val="black"/>
                </a:solidFill>
                <a:latin typeface="HG丸ｺﾞｼｯｸM-PRO" pitchFamily="50" charset="-128"/>
                <a:ea typeface="HG丸ｺﾞｼｯｸM-PRO" pitchFamily="50" charset="-128"/>
              </a:rPr>
              <a:t>  </a:t>
            </a:r>
            <a:r>
              <a:rPr lang="ja-JP" altLang="en-US" sz="1000" dirty="0">
                <a:solidFill>
                  <a:prstClr val="black"/>
                </a:solidFill>
                <a:latin typeface="HG丸ｺﾞｼｯｸM-PRO" pitchFamily="50" charset="-128"/>
                <a:ea typeface="HG丸ｺﾞｼｯｸM-PRO" pitchFamily="50" charset="-128"/>
              </a:rPr>
              <a:t>住まい   日常生活   日中活動      健康　   　金銭面       趣味    相談相手  対人関係      安全      家族希望　  地域状況       </a:t>
            </a:r>
          </a:p>
        </p:txBody>
      </p:sp>
      <p:sp>
        <p:nvSpPr>
          <p:cNvPr id="50" name="上矢印 49"/>
          <p:cNvSpPr/>
          <p:nvPr/>
        </p:nvSpPr>
        <p:spPr>
          <a:xfrm>
            <a:off x="4028554" y="3573016"/>
            <a:ext cx="1008112" cy="1008112"/>
          </a:xfrm>
          <a:prstGeom prst="upArrow">
            <a:avLst/>
          </a:prstGeom>
          <a:ln>
            <a:solidFill>
              <a:schemeClr val="tx2">
                <a:lumMod val="60000"/>
                <a:lumOff val="40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grpSp>
        <p:nvGrpSpPr>
          <p:cNvPr id="2" name="グループ化 30"/>
          <p:cNvGrpSpPr>
            <a:grpSpLocks/>
          </p:cNvGrpSpPr>
          <p:nvPr/>
        </p:nvGrpSpPr>
        <p:grpSpPr bwMode="auto">
          <a:xfrm>
            <a:off x="915736" y="2565647"/>
            <a:ext cx="7782017" cy="1161028"/>
            <a:chOff x="560512" y="2420888"/>
            <a:chExt cx="8502650" cy="1161603"/>
          </a:xfrm>
          <a:solidFill>
            <a:schemeClr val="tx2">
              <a:lumMod val="60000"/>
              <a:lumOff val="40000"/>
              <a:alpha val="87000"/>
            </a:schemeClr>
          </a:solidFill>
        </p:grpSpPr>
        <p:grpSp>
          <p:nvGrpSpPr>
            <p:cNvPr id="3" name="グループ化 50"/>
            <p:cNvGrpSpPr>
              <a:grpSpLocks/>
            </p:cNvGrpSpPr>
            <p:nvPr/>
          </p:nvGrpSpPr>
          <p:grpSpPr bwMode="auto">
            <a:xfrm>
              <a:off x="560512" y="2420888"/>
              <a:ext cx="8502650" cy="1161603"/>
              <a:chOff x="899592" y="906786"/>
              <a:chExt cx="7848872" cy="1162807"/>
            </a:xfrm>
            <a:grpFill/>
          </p:grpSpPr>
          <p:sp>
            <p:nvSpPr>
              <p:cNvPr id="43" name="直方体 42"/>
              <p:cNvSpPr/>
              <p:nvPr/>
            </p:nvSpPr>
            <p:spPr>
              <a:xfrm>
                <a:off x="899592" y="906786"/>
                <a:ext cx="7848872" cy="1152702"/>
              </a:xfrm>
              <a:prstGeom prst="cube">
                <a:avLst>
                  <a:gd name="adj" fmla="val 65313"/>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9246" name="テキスト ボックス 37"/>
              <p:cNvSpPr txBox="1">
                <a:spLocks noChangeArrowheads="1"/>
              </p:cNvSpPr>
              <p:nvPr/>
            </p:nvSpPr>
            <p:spPr bwMode="auto">
              <a:xfrm>
                <a:off x="3292556" y="1699695"/>
                <a:ext cx="2448272" cy="369898"/>
              </a:xfrm>
              <a:prstGeom prst="rect">
                <a:avLst/>
              </a:prstGeom>
              <a:noFill/>
              <a:ln w="9525">
                <a:noFill/>
                <a:miter lim="800000"/>
                <a:headEnd/>
                <a:tailEnd/>
              </a:ln>
            </p:spPr>
            <p:txBody>
              <a:bodyPr>
                <a:spAutoFit/>
              </a:bodyPr>
              <a:lstStyle/>
              <a:p>
                <a:pPr algn="l">
                  <a:defRPr/>
                </a:pPr>
                <a:r>
                  <a:rPr lang="ja-JP" altLang="en-US" sz="1800" dirty="0">
                    <a:solidFill>
                      <a:srgbClr val="000099"/>
                    </a:solidFill>
                    <a:latin typeface="HG丸ｺﾞｼｯｸM-PRO" pitchFamily="50" charset="-128"/>
                    <a:ea typeface="HG丸ｺﾞｼｯｸM-PRO" pitchFamily="50" charset="-128"/>
                  </a:rPr>
                  <a:t>サービス等利用計画</a:t>
                </a:r>
              </a:p>
            </p:txBody>
          </p:sp>
        </p:grpSp>
        <p:sp>
          <p:nvSpPr>
            <p:cNvPr id="9244" name="テキスト ボックス 37"/>
            <p:cNvSpPr txBox="1">
              <a:spLocks noChangeArrowheads="1"/>
            </p:cNvSpPr>
            <p:nvPr/>
          </p:nvSpPr>
          <p:spPr bwMode="auto">
            <a:xfrm>
              <a:off x="2936776" y="2564904"/>
              <a:ext cx="3156259" cy="400308"/>
            </a:xfrm>
            <a:prstGeom prst="rect">
              <a:avLst/>
            </a:prstGeom>
            <a:noFill/>
            <a:ln w="9525">
              <a:noFill/>
              <a:miter lim="800000"/>
              <a:headEnd/>
              <a:tailEnd/>
            </a:ln>
          </p:spPr>
          <p:txBody>
            <a:bodyPr>
              <a:spAutoFit/>
            </a:bodyPr>
            <a:lstStyle/>
            <a:p>
              <a:pPr algn="l">
                <a:defRPr/>
              </a:pPr>
              <a:r>
                <a:rPr lang="ja-JP" altLang="en-US" sz="2000" i="1" dirty="0">
                  <a:solidFill>
                    <a:srgbClr val="000099"/>
                  </a:solidFill>
                  <a:latin typeface="HG丸ｺﾞｼｯｸM-PRO" pitchFamily="50" charset="-128"/>
                  <a:ea typeface="HG丸ｺﾞｼｯｸM-PRO" pitchFamily="50" charset="-128"/>
                </a:rPr>
                <a:t>サービス等利用計画</a:t>
              </a:r>
            </a:p>
          </p:txBody>
        </p:sp>
      </p:grpSp>
      <p:sp>
        <p:nvSpPr>
          <p:cNvPr id="34" name="左右矢印 33"/>
          <p:cNvSpPr/>
          <p:nvPr/>
        </p:nvSpPr>
        <p:spPr>
          <a:xfrm>
            <a:off x="849137" y="5876925"/>
            <a:ext cx="7178919" cy="647700"/>
          </a:xfrm>
          <a:prstGeom prst="leftRightArrow">
            <a:avLst>
              <a:gd name="adj1" fmla="val 69929"/>
              <a:gd name="adj2" fmla="val 50000"/>
            </a:avLst>
          </a:prstGeom>
          <a:solidFill>
            <a:srgbClr val="66FF66"/>
          </a:solidFill>
          <a:ln>
            <a:noFill/>
          </a:ln>
          <a:scene3d>
            <a:camera prst="orthographicFront"/>
            <a:lightRig rig="sof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black"/>
                </a:solidFill>
              </a:rPr>
              <a:t>生活の幅</a:t>
            </a:r>
          </a:p>
        </p:txBody>
      </p:sp>
      <p:sp>
        <p:nvSpPr>
          <p:cNvPr id="4" name="正方形/長方形 3"/>
          <p:cNvSpPr/>
          <p:nvPr/>
        </p:nvSpPr>
        <p:spPr>
          <a:xfrm>
            <a:off x="7553047" y="6488668"/>
            <a:ext cx="1552028" cy="338554"/>
          </a:xfrm>
          <a:prstGeom prst="rect">
            <a:avLst/>
          </a:prstGeom>
        </p:spPr>
        <p:txBody>
          <a:bodyPr wrap="none">
            <a:spAutoFit/>
          </a:bodyPr>
          <a:lstStyle/>
          <a:p>
            <a:pPr algn="l" fontAlgn="auto">
              <a:spcBef>
                <a:spcPts val="0"/>
              </a:spcBef>
              <a:spcAft>
                <a:spcPts val="0"/>
              </a:spcAft>
            </a:pPr>
            <a:r>
              <a:rPr lang="ja-JP" altLang="en-US" sz="1600" b="0" dirty="0">
                <a:solidFill>
                  <a:prstClr val="black"/>
                </a:solidFill>
                <a:latin typeface="Calibri"/>
                <a:ea typeface="ＭＳ Ｐゴシック"/>
              </a:rPr>
              <a:t>出典　岡部正文</a:t>
            </a:r>
          </a:p>
        </p:txBody>
      </p:sp>
      <p:sp>
        <p:nvSpPr>
          <p:cNvPr id="6" name="スライド番号プレースホルダー 5"/>
          <p:cNvSpPr>
            <a:spLocks noGrp="1"/>
          </p:cNvSpPr>
          <p:nvPr>
            <p:ph type="sldNum" sz="quarter" idx="12"/>
          </p:nvPr>
        </p:nvSpPr>
        <p:spPr/>
        <p:txBody>
          <a:bodyPr/>
          <a:lstStyle/>
          <a:p>
            <a:pPr>
              <a:defRPr/>
            </a:pPr>
            <a:fld id="{EC77649B-71C0-43CC-8D5B-AB7D68C6A76D}" type="slidenum">
              <a:rPr lang="ja-JP" altLang="en-US" smtClean="0">
                <a:solidFill>
                  <a:prstClr val="black">
                    <a:tint val="75000"/>
                  </a:prstClr>
                </a:solidFill>
              </a:rPr>
              <a:pPr>
                <a:defRPr/>
              </a:pPr>
              <a:t>42</a:t>
            </a:fld>
            <a:endParaRPr lang="ja-JP" altLang="en-US">
              <a:solidFill>
                <a:prstClr val="black">
                  <a:tint val="75000"/>
                </a:prstClr>
              </a:solidFill>
            </a:endParaRPr>
          </a:p>
        </p:txBody>
      </p:sp>
    </p:spTree>
    <p:extLst>
      <p:ext uri="{BB962C8B-B14F-4D97-AF65-F5344CB8AC3E}">
        <p14:creationId xmlns:p14="http://schemas.microsoft.com/office/powerpoint/2010/main" val="2385862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down)">
                                      <p:cBhvr>
                                        <p:cTn id="16" dur="500"/>
                                        <p:tgtEl>
                                          <p:spTgt spid="5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down)">
                                      <p:cBhvr>
                                        <p:cTn id="19" dur="500"/>
                                        <p:tgtEl>
                                          <p:spTgt spid="6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down)">
                                      <p:cBhvr>
                                        <p:cTn id="22" dur="500"/>
                                        <p:tgtEl>
                                          <p:spTgt spid="5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down)">
                                      <p:cBhvr>
                                        <p:cTn id="25" dur="500"/>
                                        <p:tgtEl>
                                          <p:spTgt spid="6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down)">
                                      <p:cBhvr>
                                        <p:cTn id="28" dur="500"/>
                                        <p:tgtEl>
                                          <p:spTgt spid="6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down)">
                                      <p:cBhvr>
                                        <p:cTn id="31" dur="500"/>
                                        <p:tgtEl>
                                          <p:spTgt spid="6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down)">
                                      <p:cBhvr>
                                        <p:cTn id="34" dur="500"/>
                                        <p:tgtEl>
                                          <p:spTgt spid="6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down)">
                                      <p:cBhvr>
                                        <p:cTn id="37" dur="500"/>
                                        <p:tgtEl>
                                          <p:spTgt spid="6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70"/>
                                        </p:tgtEl>
                                        <p:attrNameLst>
                                          <p:attrName>style.visibility</p:attrName>
                                        </p:attrNameLst>
                                      </p:cBhvr>
                                      <p:to>
                                        <p:strVal val="visible"/>
                                      </p:to>
                                    </p:set>
                                    <p:animEffect transition="in" filter="wipe(down)">
                                      <p:cBhvr>
                                        <p:cTn id="40" dur="500"/>
                                        <p:tgtEl>
                                          <p:spTgt spid="207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067"/>
                                        </p:tgtEl>
                                        <p:attrNameLst>
                                          <p:attrName>style.visibility</p:attrName>
                                        </p:attrNameLst>
                                      </p:cBhvr>
                                      <p:to>
                                        <p:strVal val="visible"/>
                                      </p:to>
                                    </p:set>
                                    <p:animEffect transition="in" filter="wipe(down)">
                                      <p:cBhvr>
                                        <p:cTn id="45" dur="500"/>
                                        <p:tgtEl>
                                          <p:spTgt spid="2067"/>
                                        </p:tgtEl>
                                      </p:cBhvr>
                                    </p:animEffect>
                                  </p:childTnLst>
                                </p:cTn>
                              </p:par>
                              <p:par>
                                <p:cTn id="46" presetID="16" presetClass="entr" presetSubtype="37"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arn(outVertical)">
                                      <p:cBhvr>
                                        <p:cTn id="48" dur="500"/>
                                        <p:tgtEl>
                                          <p:spTgt spid="3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1000"/>
                                        <p:tgtEl>
                                          <p:spTgt spid="50"/>
                                        </p:tgtEl>
                                      </p:cBhvr>
                                    </p:animEffect>
                                    <p:anim calcmode="lin" valueType="num">
                                      <p:cBhvr>
                                        <p:cTn id="54" dur="1000" fill="hold"/>
                                        <p:tgtEl>
                                          <p:spTgt spid="50"/>
                                        </p:tgtEl>
                                        <p:attrNameLst>
                                          <p:attrName>ppt_x</p:attrName>
                                        </p:attrNameLst>
                                      </p:cBhvr>
                                      <p:tavLst>
                                        <p:tav tm="0">
                                          <p:val>
                                            <p:strVal val="#ppt_x"/>
                                          </p:val>
                                        </p:tav>
                                        <p:tav tm="100000">
                                          <p:val>
                                            <p:strVal val="#ppt_x"/>
                                          </p:val>
                                        </p:tav>
                                      </p:tavLst>
                                    </p:anim>
                                    <p:anim calcmode="lin" valueType="num">
                                      <p:cBhvr>
                                        <p:cTn id="5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xit" presetSubtype="0" fill="hold" nodeType="clickEffect">
                                  <p:stCondLst>
                                    <p:cond delay="0"/>
                                  </p:stCondLst>
                                  <p:childTnLst>
                                    <p:animEffect transition="out" filter="fade">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par>
                                <p:cTn id="61" presetID="5" presetClass="entr" presetSubtype="10"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checkerboard(across)">
                                      <p:cBhvr>
                                        <p:cTn id="63" dur="500"/>
                                        <p:tgtEl>
                                          <p:spTgt spid="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9226"/>
                                        </p:tgtEl>
                                        <p:attrNameLst>
                                          <p:attrName>style.visibility</p:attrName>
                                        </p:attrNameLst>
                                      </p:cBhvr>
                                      <p:to>
                                        <p:strVal val="visible"/>
                                      </p:to>
                                    </p:set>
                                    <p:animEffect transition="in" filter="blinds(horizontal)">
                                      <p:cBhvr>
                                        <p:cTn id="68"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5" grpId="0" animBg="1"/>
      <p:bldP spid="56" grpId="0" animBg="1"/>
      <p:bldP spid="57" grpId="0" animBg="1"/>
      <p:bldP spid="62" grpId="0" animBg="1"/>
      <p:bldP spid="59" grpId="0" animBg="1"/>
      <p:bldP spid="63" grpId="0" animBg="1"/>
      <p:bldP spid="64" grpId="0" animBg="1"/>
      <p:bldP spid="60" grpId="0" animBg="1"/>
      <p:bldP spid="61" grpId="0" animBg="1"/>
      <p:bldP spid="65" grpId="0" animBg="1"/>
      <p:bldP spid="2067" grpId="0"/>
      <p:bldP spid="207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矢印コネクタ 28"/>
          <p:cNvCxnSpPr/>
          <p:nvPr/>
        </p:nvCxnSpPr>
        <p:spPr>
          <a:xfrm flipV="1">
            <a:off x="668222" y="4268788"/>
            <a:ext cx="1710104" cy="18970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1" name="テキスト ボックス 29"/>
          <p:cNvSpPr txBox="1">
            <a:spLocks noChangeArrowheads="1"/>
          </p:cNvSpPr>
          <p:nvPr/>
        </p:nvSpPr>
        <p:spPr bwMode="auto">
          <a:xfrm rot="-2705332">
            <a:off x="624071" y="3915469"/>
            <a:ext cx="14906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r>
              <a:rPr lang="ja-JP" altLang="en-US" sz="1600" b="0">
                <a:solidFill>
                  <a:prstClr val="black"/>
                </a:solidFill>
                <a:latin typeface="HG丸ｺﾞｼｯｸM-PRO" pitchFamily="50" charset="-128"/>
                <a:ea typeface="HG丸ｺﾞｼｯｸM-PRO" pitchFamily="50" charset="-128"/>
              </a:rPr>
              <a:t>アセスメントの深さ</a:t>
            </a:r>
          </a:p>
        </p:txBody>
      </p:sp>
      <p:sp>
        <p:nvSpPr>
          <p:cNvPr id="40" name="直方体 39"/>
          <p:cNvSpPr/>
          <p:nvPr/>
        </p:nvSpPr>
        <p:spPr bwMode="auto">
          <a:xfrm>
            <a:off x="924677" y="5157788"/>
            <a:ext cx="1046285" cy="1008062"/>
          </a:xfrm>
          <a:prstGeom prst="cube">
            <a:avLst>
              <a:gd name="adj" fmla="val 59910"/>
            </a:avLst>
          </a:prstGeom>
          <a:solidFill>
            <a:schemeClr val="accent1">
              <a:lumMod val="40000"/>
              <a:lumOff val="60000"/>
              <a:alpha val="9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5" name="直方体 54"/>
          <p:cNvSpPr/>
          <p:nvPr/>
        </p:nvSpPr>
        <p:spPr bwMode="auto">
          <a:xfrm>
            <a:off x="1381898" y="5015327"/>
            <a:ext cx="1361342" cy="1150937"/>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6" name="直方体 55"/>
          <p:cNvSpPr/>
          <p:nvPr/>
        </p:nvSpPr>
        <p:spPr bwMode="auto">
          <a:xfrm>
            <a:off x="2045681" y="5013325"/>
            <a:ext cx="1362807"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7" name="直方体 56"/>
          <p:cNvSpPr/>
          <p:nvPr/>
        </p:nvSpPr>
        <p:spPr bwMode="auto">
          <a:xfrm>
            <a:off x="2710980" y="4437477"/>
            <a:ext cx="1907931" cy="1728787"/>
          </a:xfrm>
          <a:prstGeom prst="cube">
            <a:avLst>
              <a:gd name="adj" fmla="val 764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2" name="直方体 61"/>
          <p:cNvSpPr/>
          <p:nvPr/>
        </p:nvSpPr>
        <p:spPr bwMode="auto">
          <a:xfrm>
            <a:off x="3308841" y="4799427"/>
            <a:ext cx="1572358" cy="1366837"/>
          </a:xfrm>
          <a:prstGeom prst="cube">
            <a:avLst>
              <a:gd name="adj" fmla="val 70090"/>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9226" name="テキスト ボックス 52"/>
          <p:cNvSpPr txBox="1">
            <a:spLocks noChangeArrowheads="1"/>
          </p:cNvSpPr>
          <p:nvPr/>
        </p:nvSpPr>
        <p:spPr bwMode="auto">
          <a:xfrm>
            <a:off x="118605" y="765317"/>
            <a:ext cx="8906836" cy="1200329"/>
          </a:xfrm>
          <a:prstGeom prst="rect">
            <a:avLst/>
          </a:prstGeom>
          <a:solidFill>
            <a:schemeClr val="accent6">
              <a:lumMod val="40000"/>
              <a:lumOff val="60000"/>
            </a:schemeClr>
          </a:solidFill>
          <a:ln w="9525">
            <a:noFill/>
            <a:miter lim="800000"/>
            <a:headEnd/>
            <a:tailEnd/>
          </a:ln>
          <a:scene3d>
            <a:camera prst="orthographicFront"/>
            <a:lightRig rig="threePt" dir="t"/>
          </a:scene3d>
          <a:sp3d>
            <a:bevelT/>
          </a:sp3d>
        </p:spPr>
        <p:txBody>
          <a:bodyPr>
            <a:spAutoFit/>
          </a:bodyPr>
          <a:lstStyle/>
          <a:p>
            <a:pPr algn="l">
              <a:defRPr/>
            </a:pPr>
            <a:r>
              <a:rPr lang="en-US" altLang="ja-JP" sz="1600" b="0" dirty="0">
                <a:solidFill>
                  <a:prstClr val="black"/>
                </a:solidFill>
                <a:latin typeface="HG丸ｺﾞｼｯｸM-PRO" pitchFamily="50" charset="-128"/>
                <a:ea typeface="HG丸ｺﾞｼｯｸM-PRO" pitchFamily="50" charset="-128"/>
              </a:rPr>
              <a:t>【</a:t>
            </a:r>
            <a:r>
              <a:rPr lang="ja-JP" altLang="en-US" sz="1600" b="0" dirty="0">
                <a:solidFill>
                  <a:prstClr val="black"/>
                </a:solidFill>
                <a:latin typeface="HG丸ｺﾞｼｯｸM-PRO" pitchFamily="50" charset="-128"/>
                <a:ea typeface="HG丸ｺﾞｼｯｸM-PRO" pitchFamily="50" charset="-128"/>
              </a:rPr>
              <a:t>個別支援計画</a:t>
            </a:r>
            <a:r>
              <a:rPr lang="en-US" altLang="ja-JP" sz="1600" b="0" dirty="0">
                <a:solidFill>
                  <a:prstClr val="black"/>
                </a:solidFill>
                <a:latin typeface="HG丸ｺﾞｼｯｸM-PRO" pitchFamily="50" charset="-128"/>
                <a:ea typeface="HG丸ｺﾞｼｯｸM-PRO" pitchFamily="50" charset="-128"/>
              </a:rPr>
              <a:t>】</a:t>
            </a:r>
          </a:p>
          <a:p>
            <a:pPr algn="l">
              <a:defRPr/>
            </a:pPr>
            <a:r>
              <a:rPr lang="ja-JP" altLang="en-US" sz="1200" b="0" dirty="0">
                <a:solidFill>
                  <a:prstClr val="black"/>
                </a:solidFill>
                <a:latin typeface="HG丸ｺﾞｼｯｸM-PRO" pitchFamily="50" charset="-128"/>
                <a:ea typeface="HG丸ｺﾞｼｯｸM-PRO" pitchFamily="50" charset="-128"/>
              </a:rPr>
              <a:t>　　</a:t>
            </a:r>
            <a:r>
              <a:rPr lang="ja-JP" altLang="en-US" sz="1600" b="0" dirty="0">
                <a:solidFill>
                  <a:prstClr val="black"/>
                </a:solidFill>
                <a:latin typeface="HG丸ｺﾞｼｯｸM-PRO" pitchFamily="50" charset="-128"/>
                <a:ea typeface="HG丸ｺﾞｼｯｸM-PRO" pitchFamily="50" charset="-128"/>
              </a:rPr>
              <a:t>必要なアセスメントをさらに深め、本人の願いをかなえるために、より具体的な</a:t>
            </a:r>
            <a:endParaRPr lang="en-US" altLang="ja-JP" sz="1600" b="0" dirty="0">
              <a:solidFill>
                <a:prstClr val="black"/>
              </a:solidFill>
              <a:latin typeface="HG丸ｺﾞｼｯｸM-PRO" pitchFamily="50" charset="-128"/>
              <a:ea typeface="HG丸ｺﾞｼｯｸM-PRO" pitchFamily="50" charset="-128"/>
            </a:endParaRPr>
          </a:p>
          <a:p>
            <a:pPr algn="l">
              <a:defRPr/>
            </a:pPr>
            <a:r>
              <a:rPr lang="ja-JP" altLang="en-US" sz="1600" b="0" dirty="0">
                <a:solidFill>
                  <a:prstClr val="black"/>
                </a:solidFill>
                <a:latin typeface="HG丸ｺﾞｼｯｸM-PRO" pitchFamily="50" charset="-128"/>
                <a:ea typeface="HG丸ｺﾞｼｯｸM-PRO" pitchFamily="50" charset="-128"/>
              </a:rPr>
              <a:t>　　支援内容を盛り込んだもの</a:t>
            </a:r>
            <a:endParaRPr lang="en-US" altLang="ja-JP" sz="1600" b="0" dirty="0">
              <a:solidFill>
                <a:prstClr val="black"/>
              </a:solidFill>
              <a:latin typeface="HG丸ｺﾞｼｯｸM-PRO" pitchFamily="50" charset="-128"/>
              <a:ea typeface="HG丸ｺﾞｼｯｸM-PRO" pitchFamily="50" charset="-128"/>
            </a:endParaRPr>
          </a:p>
          <a:p>
            <a:pPr algn="ctr">
              <a:defRPr/>
            </a:pPr>
            <a:r>
              <a:rPr lang="ja-JP" altLang="en-US" sz="2400" b="0" dirty="0">
                <a:solidFill>
                  <a:prstClr val="black"/>
                </a:solidFill>
                <a:latin typeface="HG丸ｺﾞｼｯｸM-PRO" pitchFamily="50" charset="-128"/>
                <a:ea typeface="HG丸ｺﾞｼｯｸM-PRO" pitchFamily="50" charset="-128"/>
              </a:rPr>
              <a:t>（サービス管理責任者による</a:t>
            </a:r>
            <a:r>
              <a:rPr lang="ja-JP" altLang="en-US" sz="2400" b="0" u="sng" dirty="0">
                <a:solidFill>
                  <a:srgbClr val="FF0000"/>
                </a:solidFill>
                <a:latin typeface="HG丸ｺﾞｼｯｸM-PRO" pitchFamily="50" charset="-128"/>
                <a:ea typeface="HG丸ｺﾞｼｯｸM-PRO" pitchFamily="50" charset="-128"/>
              </a:rPr>
              <a:t>深める支援</a:t>
            </a:r>
            <a:r>
              <a:rPr lang="ja-JP" altLang="en-US" sz="2400" b="0" dirty="0">
                <a:solidFill>
                  <a:prstClr val="black"/>
                </a:solidFill>
                <a:latin typeface="HG丸ｺﾞｼｯｸM-PRO" pitchFamily="50" charset="-128"/>
                <a:ea typeface="HG丸ｺﾞｼｯｸM-PRO" pitchFamily="50" charset="-128"/>
              </a:rPr>
              <a:t>）</a:t>
            </a:r>
          </a:p>
        </p:txBody>
      </p:sp>
      <p:sp>
        <p:nvSpPr>
          <p:cNvPr id="59" name="直方体 58"/>
          <p:cNvSpPr/>
          <p:nvPr/>
        </p:nvSpPr>
        <p:spPr bwMode="auto">
          <a:xfrm>
            <a:off x="3974125" y="5231227"/>
            <a:ext cx="1128346" cy="935037"/>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3" name="直方体 62"/>
          <p:cNvSpPr/>
          <p:nvPr/>
        </p:nvSpPr>
        <p:spPr bwMode="auto">
          <a:xfrm>
            <a:off x="4637943" y="4654550"/>
            <a:ext cx="1622180" cy="1511300"/>
          </a:xfrm>
          <a:prstGeom prst="cube">
            <a:avLst>
              <a:gd name="adj" fmla="val 7395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4" name="直方体 63"/>
          <p:cNvSpPr/>
          <p:nvPr/>
        </p:nvSpPr>
        <p:spPr bwMode="auto">
          <a:xfrm>
            <a:off x="5237302" y="4870450"/>
            <a:ext cx="1440474" cy="1295400"/>
          </a:xfrm>
          <a:prstGeom prst="cube">
            <a:avLst>
              <a:gd name="adj" fmla="val 69515"/>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0" name="直方体 59"/>
          <p:cNvSpPr/>
          <p:nvPr/>
        </p:nvSpPr>
        <p:spPr bwMode="auto">
          <a:xfrm>
            <a:off x="5835165" y="5015327"/>
            <a:ext cx="1361343" cy="1150937"/>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1" name="直方体 60"/>
          <p:cNvSpPr/>
          <p:nvPr/>
        </p:nvSpPr>
        <p:spPr bwMode="auto">
          <a:xfrm>
            <a:off x="6499021" y="5231227"/>
            <a:ext cx="1208942" cy="935037"/>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5" name="直方体 64"/>
          <p:cNvSpPr/>
          <p:nvPr/>
        </p:nvSpPr>
        <p:spPr bwMode="auto">
          <a:xfrm>
            <a:off x="7230364" y="5015327"/>
            <a:ext cx="1364273" cy="1150937"/>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cxnSp>
        <p:nvCxnSpPr>
          <p:cNvPr id="33" name="直線コネクタ 32"/>
          <p:cNvCxnSpPr/>
          <p:nvPr/>
        </p:nvCxnSpPr>
        <p:spPr>
          <a:xfrm>
            <a:off x="650631" y="6165850"/>
            <a:ext cx="76449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633046" y="2349863"/>
            <a:ext cx="17584" cy="3814763"/>
          </a:xfrm>
          <a:prstGeom prst="line">
            <a:avLst/>
          </a:prstGeom>
          <a:ln w="28575">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070" name="テキスト ボックス 36"/>
          <p:cNvSpPr txBox="1">
            <a:spLocks noChangeArrowheads="1"/>
          </p:cNvSpPr>
          <p:nvPr/>
        </p:nvSpPr>
        <p:spPr bwMode="auto">
          <a:xfrm>
            <a:off x="716575" y="5734199"/>
            <a:ext cx="7573108" cy="400110"/>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defRPr/>
            </a:pPr>
            <a:r>
              <a:rPr lang="ja-JP" altLang="en-US" sz="2000" b="0" dirty="0">
                <a:solidFill>
                  <a:prstClr val="black">
                    <a:lumMod val="75000"/>
                    <a:lumOff val="25000"/>
                  </a:prstClr>
                </a:solidFill>
                <a:latin typeface="HG丸ｺﾞｼｯｸM-PRO" pitchFamily="50" charset="-128"/>
                <a:ea typeface="HG丸ｺﾞｼｯｸM-PRO" pitchFamily="50" charset="-128"/>
              </a:rPr>
              <a:t>  </a:t>
            </a:r>
            <a:r>
              <a:rPr lang="ja-JP" altLang="en-US" sz="1000" dirty="0">
                <a:solidFill>
                  <a:prstClr val="black">
                    <a:lumMod val="75000"/>
                    <a:lumOff val="25000"/>
                  </a:prstClr>
                </a:solidFill>
                <a:latin typeface="HG丸ｺﾞｼｯｸM-PRO" pitchFamily="50" charset="-128"/>
                <a:ea typeface="HG丸ｺﾞｼｯｸM-PRO" pitchFamily="50" charset="-128"/>
              </a:rPr>
              <a:t>住まい   日常生活   日中活動      健康　   金銭面       趣味      相談相手   対人関係    安全        家族希望　 地域状況       </a:t>
            </a:r>
          </a:p>
        </p:txBody>
      </p:sp>
      <p:grpSp>
        <p:nvGrpSpPr>
          <p:cNvPr id="2" name="グループ化 50"/>
          <p:cNvGrpSpPr>
            <a:grpSpLocks/>
          </p:cNvGrpSpPr>
          <p:nvPr/>
        </p:nvGrpSpPr>
        <p:grpSpPr bwMode="auto">
          <a:xfrm>
            <a:off x="915568" y="4436690"/>
            <a:ext cx="7711038" cy="1150937"/>
            <a:chOff x="899592" y="906786"/>
            <a:chExt cx="7848872" cy="1152702"/>
          </a:xfrm>
          <a:solidFill>
            <a:schemeClr val="tx2">
              <a:lumMod val="60000"/>
              <a:lumOff val="40000"/>
              <a:alpha val="90000"/>
            </a:schemeClr>
          </a:solidFill>
        </p:grpSpPr>
        <p:sp>
          <p:nvSpPr>
            <p:cNvPr id="43" name="直方体 42"/>
            <p:cNvSpPr/>
            <p:nvPr/>
          </p:nvSpPr>
          <p:spPr>
            <a:xfrm>
              <a:off x="899592" y="906786"/>
              <a:ext cx="7848872" cy="1152702"/>
            </a:xfrm>
            <a:prstGeom prst="cube">
              <a:avLst>
                <a:gd name="adj" fmla="val 65313"/>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9246" name="テキスト ボックス 37"/>
            <p:cNvSpPr txBox="1">
              <a:spLocks noChangeArrowheads="1"/>
            </p:cNvSpPr>
            <p:nvPr/>
          </p:nvSpPr>
          <p:spPr bwMode="auto">
            <a:xfrm>
              <a:off x="2562354" y="1699695"/>
              <a:ext cx="4325672" cy="339073"/>
            </a:xfrm>
            <a:prstGeom prst="rect">
              <a:avLst/>
            </a:prstGeom>
            <a:noFill/>
            <a:ln w="9525">
              <a:noFill/>
              <a:miter lim="800000"/>
              <a:headEnd/>
              <a:tailEnd/>
            </a:ln>
          </p:spPr>
          <p:txBody>
            <a:bodyPr>
              <a:spAutoFit/>
            </a:bodyPr>
            <a:lstStyle/>
            <a:p>
              <a:pPr algn="l">
                <a:defRPr/>
              </a:pPr>
              <a:r>
                <a:rPr lang="ja-JP" altLang="en-US" sz="1600" dirty="0">
                  <a:solidFill>
                    <a:prstClr val="black">
                      <a:lumMod val="75000"/>
                      <a:lumOff val="25000"/>
                    </a:prstClr>
                  </a:solidFill>
                  <a:latin typeface="HG丸ｺﾞｼｯｸM-PRO" pitchFamily="50" charset="-128"/>
                  <a:ea typeface="HG丸ｺﾞｼｯｸM-PRO" pitchFamily="50" charset="-128"/>
                </a:rPr>
                <a:t>サービス等利用計画</a:t>
              </a:r>
              <a:r>
                <a:rPr lang="ja-JP" altLang="en-US" sz="1600" dirty="0">
                  <a:solidFill>
                    <a:srgbClr val="FF0000"/>
                  </a:solidFill>
                  <a:latin typeface="HG丸ｺﾞｼｯｸM-PRO" pitchFamily="50" charset="-128"/>
                  <a:ea typeface="HG丸ｺﾞｼｯｸM-PRO" pitchFamily="50" charset="-128"/>
                </a:rPr>
                <a:t>（土台となる計画）</a:t>
              </a:r>
            </a:p>
          </p:txBody>
        </p:sp>
      </p:grpSp>
      <p:cxnSp>
        <p:nvCxnSpPr>
          <p:cNvPr id="30" name="直線矢印コネクタ 29"/>
          <p:cNvCxnSpPr/>
          <p:nvPr/>
        </p:nvCxnSpPr>
        <p:spPr>
          <a:xfrm flipV="1">
            <a:off x="650631" y="3141663"/>
            <a:ext cx="996462" cy="1079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91" name="タイトル 1"/>
          <p:cNvSpPr>
            <a:spLocks noGrp="1"/>
          </p:cNvSpPr>
          <p:nvPr>
            <p:ph type="title"/>
          </p:nvPr>
        </p:nvSpPr>
        <p:spPr>
          <a:xfrm>
            <a:off x="252046" y="115888"/>
            <a:ext cx="8229600" cy="635000"/>
          </a:xfrm>
        </p:spPr>
        <p:txBody>
          <a:bodyPr/>
          <a:lstStyle/>
          <a:p>
            <a:pPr eaLnBrk="1" hangingPunct="1"/>
            <a:r>
              <a:rPr lang="ja-JP" altLang="en-US" sz="2800"/>
              <a:t>（サービス管理責任者が作成する）個別支援計画</a:t>
            </a:r>
          </a:p>
        </p:txBody>
      </p:sp>
      <p:sp>
        <p:nvSpPr>
          <p:cNvPr id="47" name="左右矢印 46"/>
          <p:cNvSpPr/>
          <p:nvPr/>
        </p:nvSpPr>
        <p:spPr>
          <a:xfrm>
            <a:off x="915449" y="6237684"/>
            <a:ext cx="7178919" cy="503684"/>
          </a:xfrm>
          <a:prstGeom prst="leftRightArrow">
            <a:avLst>
              <a:gd name="adj1" fmla="val 69929"/>
              <a:gd name="adj2" fmla="val 50000"/>
            </a:avLst>
          </a:prstGeom>
          <a:solidFill>
            <a:srgbClr val="66FF66">
              <a:alpha val="56000"/>
            </a:srgbClr>
          </a:solidFill>
          <a:ln>
            <a:noFill/>
          </a:ln>
          <a:scene3d>
            <a:camera prst="orthographicFront"/>
            <a:lightRig rig="sof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white">
                    <a:lumMod val="50000"/>
                  </a:prstClr>
                </a:solidFill>
              </a:rPr>
              <a:t>幅の広い相談支援専門員のアセスメント</a:t>
            </a:r>
          </a:p>
        </p:txBody>
      </p:sp>
      <p:sp>
        <p:nvSpPr>
          <p:cNvPr id="7195" name="テキスト ボックス 29"/>
          <p:cNvSpPr txBox="1">
            <a:spLocks noChangeArrowheads="1"/>
          </p:cNvSpPr>
          <p:nvPr/>
        </p:nvSpPr>
        <p:spPr bwMode="auto">
          <a:xfrm>
            <a:off x="152542" y="2420938"/>
            <a:ext cx="4308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r>
              <a:rPr lang="ja-JP" altLang="en-US" sz="1600" b="0">
                <a:solidFill>
                  <a:prstClr val="black"/>
                </a:solidFill>
                <a:latin typeface="HG丸ｺﾞｼｯｸM-PRO" pitchFamily="50" charset="-128"/>
                <a:ea typeface="HG丸ｺﾞｼｯｸM-PRO" pitchFamily="50" charset="-128"/>
              </a:rPr>
              <a:t>アセスメントや計画の濃さ</a:t>
            </a:r>
          </a:p>
        </p:txBody>
      </p:sp>
      <p:sp>
        <p:nvSpPr>
          <p:cNvPr id="49" name="上矢印 48"/>
          <p:cNvSpPr/>
          <p:nvPr/>
        </p:nvSpPr>
        <p:spPr>
          <a:xfrm>
            <a:off x="4028554" y="3428998"/>
            <a:ext cx="1008112" cy="1008112"/>
          </a:xfrm>
          <a:prstGeom prst="upArrow">
            <a:avLst/>
          </a:prstGeom>
          <a:solidFill>
            <a:schemeClr val="accent6">
              <a:lumMod val="60000"/>
              <a:lumOff val="4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0" name="右中かっこ 49"/>
          <p:cNvSpPr/>
          <p:nvPr/>
        </p:nvSpPr>
        <p:spPr>
          <a:xfrm>
            <a:off x="8160728" y="4653377"/>
            <a:ext cx="465993" cy="1368425"/>
          </a:xfrm>
          <a:prstGeom prst="rightBrace">
            <a:avLst>
              <a:gd name="adj1" fmla="val 54362"/>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b="0">
              <a:solidFill>
                <a:prstClr val="black"/>
              </a:solidFill>
            </a:endParaRPr>
          </a:p>
        </p:txBody>
      </p:sp>
      <p:sp>
        <p:nvSpPr>
          <p:cNvPr id="7200" name="テキスト ボックス 50"/>
          <p:cNvSpPr txBox="1">
            <a:spLocks noChangeArrowheads="1"/>
          </p:cNvSpPr>
          <p:nvPr/>
        </p:nvSpPr>
        <p:spPr bwMode="auto">
          <a:xfrm>
            <a:off x="8591601" y="4005625"/>
            <a:ext cx="46166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r>
              <a:rPr lang="ja-JP" altLang="en-US" sz="1800" b="0" dirty="0">
                <a:solidFill>
                  <a:prstClr val="black"/>
                </a:solidFill>
              </a:rPr>
              <a:t>相談支援専門員のかかわり</a:t>
            </a:r>
          </a:p>
        </p:txBody>
      </p:sp>
      <p:grpSp>
        <p:nvGrpSpPr>
          <p:cNvPr id="3" name="グループ化 50"/>
          <p:cNvGrpSpPr>
            <a:grpSpLocks/>
          </p:cNvGrpSpPr>
          <p:nvPr/>
        </p:nvGrpSpPr>
        <p:grpSpPr bwMode="auto">
          <a:xfrm>
            <a:off x="1979712" y="4293096"/>
            <a:ext cx="5915734" cy="864096"/>
            <a:chOff x="1711476" y="466299"/>
            <a:chExt cx="6149567" cy="865421"/>
          </a:xfrm>
          <a:solidFill>
            <a:srgbClr val="FF0000">
              <a:alpha val="90000"/>
            </a:srgbClr>
          </a:solidFill>
        </p:grpSpPr>
        <p:sp>
          <p:nvSpPr>
            <p:cNvPr id="53" name="直方体 52"/>
            <p:cNvSpPr/>
            <p:nvPr/>
          </p:nvSpPr>
          <p:spPr>
            <a:xfrm>
              <a:off x="1711476" y="466299"/>
              <a:ext cx="6149567" cy="864226"/>
            </a:xfrm>
            <a:prstGeom prst="cube">
              <a:avLst>
                <a:gd name="adj" fmla="val 653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4" name="テキスト ボックス 37"/>
            <p:cNvSpPr txBox="1">
              <a:spLocks noChangeArrowheads="1"/>
            </p:cNvSpPr>
            <p:nvPr/>
          </p:nvSpPr>
          <p:spPr bwMode="auto">
            <a:xfrm>
              <a:off x="2313165" y="992647"/>
              <a:ext cx="4325672" cy="339073"/>
            </a:xfrm>
            <a:prstGeom prst="rect">
              <a:avLst/>
            </a:prstGeom>
            <a:noFill/>
            <a:ln w="9525">
              <a:noFill/>
              <a:miter lim="800000"/>
              <a:headEnd/>
              <a:tailEnd/>
            </a:ln>
          </p:spPr>
          <p:txBody>
            <a:bodyPr>
              <a:spAutoFit/>
            </a:bodyPr>
            <a:lstStyle/>
            <a:p>
              <a:pPr algn="ctr">
                <a:defRPr/>
              </a:pPr>
              <a:r>
                <a:rPr lang="ja-JP" altLang="en-US" sz="1600" dirty="0">
                  <a:solidFill>
                    <a:srgbClr val="FFFF00"/>
                  </a:solidFill>
                  <a:latin typeface="HG丸ｺﾞｼｯｸM-PRO" pitchFamily="50" charset="-128"/>
                  <a:ea typeface="HG丸ｺﾞｼｯｸM-PRO" pitchFamily="50" charset="-128"/>
                </a:rPr>
                <a:t>サービス担当者会議</a:t>
              </a:r>
              <a:endParaRPr lang="ja-JP" altLang="en-US" sz="1600" dirty="0">
                <a:solidFill>
                  <a:srgbClr val="FF0000"/>
                </a:solidFill>
                <a:latin typeface="HG丸ｺﾞｼｯｸM-PRO" pitchFamily="50" charset="-128"/>
                <a:ea typeface="HG丸ｺﾞｼｯｸM-PRO" pitchFamily="50" charset="-128"/>
              </a:endParaRPr>
            </a:p>
          </p:txBody>
        </p:sp>
      </p:grpSp>
      <p:grpSp>
        <p:nvGrpSpPr>
          <p:cNvPr id="4" name="グループ化 34"/>
          <p:cNvGrpSpPr>
            <a:grpSpLocks/>
          </p:cNvGrpSpPr>
          <p:nvPr/>
        </p:nvGrpSpPr>
        <p:grpSpPr bwMode="auto">
          <a:xfrm>
            <a:off x="5759099" y="3356281"/>
            <a:ext cx="1404548" cy="1512887"/>
            <a:chOff x="1043607" y="2161504"/>
            <a:chExt cx="1766319" cy="1965395"/>
          </a:xfrm>
          <a:solidFill>
            <a:schemeClr val="accent6">
              <a:lumMod val="40000"/>
              <a:lumOff val="60000"/>
            </a:schemeClr>
          </a:solidFill>
        </p:grpSpPr>
        <p:sp>
          <p:nvSpPr>
            <p:cNvPr id="35" name="直方体 34"/>
            <p:cNvSpPr/>
            <p:nvPr/>
          </p:nvSpPr>
          <p:spPr>
            <a:xfrm>
              <a:off x="1116372" y="2161504"/>
              <a:ext cx="1693554" cy="1965395"/>
            </a:xfrm>
            <a:prstGeom prst="cube">
              <a:avLst>
                <a:gd name="adj" fmla="val 54456"/>
              </a:avLst>
            </a:prstGeom>
            <a:grpFill/>
            <a:ln>
              <a:solidFill>
                <a:schemeClr val="accent6">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36" name="テキスト ボックス 33"/>
            <p:cNvSpPr txBox="1">
              <a:spLocks noChangeArrowheads="1"/>
            </p:cNvSpPr>
            <p:nvPr/>
          </p:nvSpPr>
          <p:spPr bwMode="auto">
            <a:xfrm>
              <a:off x="1043607" y="3506092"/>
              <a:ext cx="990111" cy="340170"/>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defRPr/>
              </a:pPr>
              <a:r>
                <a:rPr lang="ja-JP" altLang="en-US" sz="1100" dirty="0">
                  <a:solidFill>
                    <a:prstClr val="black"/>
                  </a:solidFill>
                  <a:latin typeface="HG丸ｺﾞｼｯｸM-PRO" pitchFamily="50" charset="-128"/>
                  <a:ea typeface="HG丸ｺﾞｼｯｸM-PRO" pitchFamily="50" charset="-128"/>
                </a:rPr>
                <a:t>対人関係</a:t>
              </a:r>
            </a:p>
          </p:txBody>
        </p:sp>
      </p:grpSp>
      <p:grpSp>
        <p:nvGrpSpPr>
          <p:cNvPr id="5" name="グループ化 34"/>
          <p:cNvGrpSpPr>
            <a:grpSpLocks/>
          </p:cNvGrpSpPr>
          <p:nvPr/>
        </p:nvGrpSpPr>
        <p:grpSpPr bwMode="auto">
          <a:xfrm>
            <a:off x="2569232" y="3357000"/>
            <a:ext cx="1404548" cy="1512887"/>
            <a:chOff x="1043607" y="2161504"/>
            <a:chExt cx="1766319" cy="1965395"/>
          </a:xfrm>
          <a:solidFill>
            <a:schemeClr val="accent6">
              <a:lumMod val="40000"/>
              <a:lumOff val="60000"/>
            </a:schemeClr>
          </a:solidFill>
        </p:grpSpPr>
        <p:sp>
          <p:nvSpPr>
            <p:cNvPr id="38" name="直方体 37"/>
            <p:cNvSpPr/>
            <p:nvPr/>
          </p:nvSpPr>
          <p:spPr>
            <a:xfrm>
              <a:off x="1116372" y="2161504"/>
              <a:ext cx="1693554" cy="1965395"/>
            </a:xfrm>
            <a:prstGeom prst="cube">
              <a:avLst>
                <a:gd name="adj" fmla="val 54456"/>
              </a:avLst>
            </a:prstGeom>
            <a:grpFill/>
            <a:ln>
              <a:solidFill>
                <a:schemeClr val="accent6">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39" name="テキスト ボックス 33"/>
            <p:cNvSpPr txBox="1">
              <a:spLocks noChangeArrowheads="1"/>
            </p:cNvSpPr>
            <p:nvPr/>
          </p:nvSpPr>
          <p:spPr bwMode="auto">
            <a:xfrm>
              <a:off x="1043607" y="3506092"/>
              <a:ext cx="990111" cy="339858"/>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defRPr/>
              </a:pPr>
              <a:r>
                <a:rPr lang="ja-JP" altLang="en-US" sz="1100" dirty="0">
                  <a:solidFill>
                    <a:prstClr val="black"/>
                  </a:solidFill>
                  <a:latin typeface="HG丸ｺﾞｼｯｸM-PRO" pitchFamily="50" charset="-128"/>
                  <a:ea typeface="HG丸ｺﾞｼｯｸM-PRO" pitchFamily="50" charset="-128"/>
                </a:rPr>
                <a:t>日中活動</a:t>
              </a:r>
            </a:p>
          </p:txBody>
        </p:sp>
      </p:grpSp>
      <p:grpSp>
        <p:nvGrpSpPr>
          <p:cNvPr id="6" name="グループ化 46"/>
          <p:cNvGrpSpPr>
            <a:grpSpLocks/>
          </p:cNvGrpSpPr>
          <p:nvPr/>
        </p:nvGrpSpPr>
        <p:grpSpPr bwMode="auto">
          <a:xfrm>
            <a:off x="2627117" y="2277286"/>
            <a:ext cx="4536555" cy="1632011"/>
            <a:chOff x="3944887" y="1449293"/>
            <a:chExt cx="5063312" cy="1618998"/>
          </a:xfrm>
          <a:solidFill>
            <a:schemeClr val="accent6">
              <a:lumMod val="75000"/>
              <a:alpha val="73000"/>
            </a:schemeClr>
          </a:solidFill>
        </p:grpSpPr>
        <p:sp>
          <p:nvSpPr>
            <p:cNvPr id="42" name="直方体 41"/>
            <p:cNvSpPr/>
            <p:nvPr/>
          </p:nvSpPr>
          <p:spPr bwMode="auto">
            <a:xfrm>
              <a:off x="3944887" y="1449293"/>
              <a:ext cx="5063312" cy="1618998"/>
            </a:xfrm>
            <a:prstGeom prst="cube">
              <a:avLst>
                <a:gd name="adj" fmla="val 48508"/>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44" name="テキスト ボックス 46"/>
            <p:cNvSpPr txBox="1">
              <a:spLocks noChangeArrowheads="1"/>
            </p:cNvSpPr>
            <p:nvPr/>
          </p:nvSpPr>
          <p:spPr bwMode="auto">
            <a:xfrm>
              <a:off x="4963256" y="2406376"/>
              <a:ext cx="2598283" cy="519048"/>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defRPr/>
              </a:pPr>
              <a:r>
                <a:rPr lang="ja-JP" altLang="en-US" sz="2800" dirty="0">
                  <a:solidFill>
                    <a:prstClr val="black"/>
                  </a:solidFill>
                  <a:latin typeface="HG丸ｺﾞｼｯｸM-PRO" pitchFamily="50" charset="-128"/>
                  <a:ea typeface="HG丸ｺﾞｼｯｸM-PRO" pitchFamily="50" charset="-128"/>
                </a:rPr>
                <a:t>個別支援計画</a:t>
              </a:r>
            </a:p>
          </p:txBody>
        </p:sp>
        <p:sp>
          <p:nvSpPr>
            <p:cNvPr id="45" name="テキスト ボックス 46"/>
            <p:cNvSpPr txBox="1">
              <a:spLocks noChangeArrowheads="1"/>
            </p:cNvSpPr>
            <p:nvPr/>
          </p:nvSpPr>
          <p:spPr bwMode="auto">
            <a:xfrm>
              <a:off x="3944887" y="1522454"/>
              <a:ext cx="5009814" cy="671709"/>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defRPr/>
              </a:pPr>
              <a:r>
                <a:rPr lang="ja-JP" altLang="en-US" sz="2400" b="0" dirty="0">
                  <a:solidFill>
                    <a:prstClr val="black"/>
                  </a:solidFill>
                  <a:latin typeface="HG丸ｺﾞｼｯｸM-PRO" pitchFamily="50" charset="-128"/>
                  <a:ea typeface="HG丸ｺﾞｼｯｸM-PRO" pitchFamily="50" charset="-128"/>
                </a:rPr>
                <a:t>　　　 </a:t>
              </a:r>
              <a:r>
                <a:rPr lang="ja-JP" altLang="en-US" sz="1400" b="0" dirty="0">
                  <a:solidFill>
                    <a:prstClr val="black"/>
                  </a:solidFill>
                  <a:latin typeface="HG丸ｺﾞｼｯｸM-PRO" pitchFamily="50" charset="-128"/>
                  <a:ea typeface="HG丸ｺﾞｼｯｸM-PRO" pitchFamily="50" charset="-128"/>
                </a:rPr>
                <a:t>サービス等利用計画よりも密度が濃く、　　</a:t>
              </a:r>
              <a:endParaRPr lang="en-US" altLang="ja-JP" sz="1400" b="0" dirty="0">
                <a:solidFill>
                  <a:prstClr val="black"/>
                </a:solidFill>
                <a:latin typeface="HG丸ｺﾞｼｯｸM-PRO" pitchFamily="50" charset="-128"/>
                <a:ea typeface="HG丸ｺﾞｼｯｸM-PRO" pitchFamily="50" charset="-128"/>
              </a:endParaRPr>
            </a:p>
            <a:p>
              <a:pPr algn="l" eaLnBrk="1" hangingPunct="1">
                <a:defRPr/>
              </a:pPr>
              <a:r>
                <a:rPr lang="ja-JP" altLang="en-US" sz="1400" b="0" dirty="0">
                  <a:solidFill>
                    <a:prstClr val="black"/>
                  </a:solidFill>
                  <a:latin typeface="HG丸ｺﾞｼｯｸM-PRO" pitchFamily="50" charset="-128"/>
                  <a:ea typeface="HG丸ｺﾞｼｯｸM-PRO" pitchFamily="50" charset="-128"/>
                </a:rPr>
                <a:t>　　 　 オリジナリティ溢れる計画</a:t>
              </a:r>
              <a:endParaRPr lang="ja-JP" altLang="en-US" sz="1400" dirty="0">
                <a:solidFill>
                  <a:srgbClr val="FF3300"/>
                </a:solidFill>
                <a:latin typeface="HG丸ｺﾞｼｯｸM-PRO" pitchFamily="50" charset="-128"/>
                <a:ea typeface="HG丸ｺﾞｼｯｸM-PRO" pitchFamily="50" charset="-128"/>
              </a:endParaRPr>
            </a:p>
          </p:txBody>
        </p:sp>
      </p:grpSp>
      <p:sp>
        <p:nvSpPr>
          <p:cNvPr id="46" name="左右矢印 45"/>
          <p:cNvSpPr/>
          <p:nvPr/>
        </p:nvSpPr>
        <p:spPr>
          <a:xfrm>
            <a:off x="3441537" y="3933054"/>
            <a:ext cx="2344045" cy="647700"/>
          </a:xfrm>
          <a:prstGeom prst="leftRightArrow">
            <a:avLst>
              <a:gd name="adj1" fmla="val 69929"/>
              <a:gd name="adj2" fmla="val 50000"/>
            </a:avLst>
          </a:prstGeom>
          <a:solidFill>
            <a:srgbClr val="66FF66"/>
          </a:solidFill>
          <a:ln>
            <a:noFill/>
          </a:ln>
          <a:scene3d>
            <a:camera prst="orthographicFront"/>
            <a:lightRig rig="sof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rPr>
              <a:t>密度の濃いアセスメント</a:t>
            </a:r>
          </a:p>
        </p:txBody>
      </p:sp>
      <p:sp>
        <p:nvSpPr>
          <p:cNvPr id="58" name="右中かっこ 57"/>
          <p:cNvSpPr/>
          <p:nvPr/>
        </p:nvSpPr>
        <p:spPr>
          <a:xfrm>
            <a:off x="6765837" y="2852739"/>
            <a:ext cx="464527" cy="1368425"/>
          </a:xfrm>
          <a:prstGeom prst="rightBrace">
            <a:avLst>
              <a:gd name="adj1" fmla="val 54362"/>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b="0">
              <a:solidFill>
                <a:prstClr val="black"/>
              </a:solidFill>
            </a:endParaRPr>
          </a:p>
        </p:txBody>
      </p:sp>
      <p:sp>
        <p:nvSpPr>
          <p:cNvPr id="66" name="テキスト ボックス 65"/>
          <p:cNvSpPr txBox="1">
            <a:spLocks noChangeArrowheads="1"/>
          </p:cNvSpPr>
          <p:nvPr/>
        </p:nvSpPr>
        <p:spPr bwMode="auto">
          <a:xfrm>
            <a:off x="7156905" y="2349500"/>
            <a:ext cx="738664"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800" b="0" dirty="0">
                <a:solidFill>
                  <a:prstClr val="black"/>
                </a:solidFill>
              </a:rPr>
              <a:t>サービス管理</a:t>
            </a:r>
            <a:endParaRPr lang="en-US" altLang="ja-JP" sz="1800" b="0" dirty="0">
              <a:solidFill>
                <a:prstClr val="black"/>
              </a:solidFill>
            </a:endParaRPr>
          </a:p>
          <a:p>
            <a:pPr eaLnBrk="1" hangingPunct="1"/>
            <a:r>
              <a:rPr lang="ja-JP" altLang="en-US" sz="1800" b="0" dirty="0">
                <a:solidFill>
                  <a:prstClr val="black"/>
                </a:solidFill>
              </a:rPr>
              <a:t>責任者のかかわり</a:t>
            </a:r>
          </a:p>
        </p:txBody>
      </p:sp>
      <p:sp>
        <p:nvSpPr>
          <p:cNvPr id="7" name="正方形/長方形 6"/>
          <p:cNvSpPr/>
          <p:nvPr/>
        </p:nvSpPr>
        <p:spPr>
          <a:xfrm>
            <a:off x="8026534" y="116634"/>
            <a:ext cx="1210588" cy="276999"/>
          </a:xfrm>
          <a:prstGeom prst="rect">
            <a:avLst/>
          </a:prstGeom>
        </p:spPr>
        <p:txBody>
          <a:bodyPr wrap="none">
            <a:spAutoFit/>
          </a:bodyPr>
          <a:lstStyle/>
          <a:p>
            <a:pPr algn="l"/>
            <a:r>
              <a:rPr lang="ja-JP" altLang="en-US" sz="1200" b="0" dirty="0">
                <a:solidFill>
                  <a:prstClr val="black"/>
                </a:solidFill>
                <a:latin typeface="Arial" charset="0"/>
                <a:ea typeface="ＭＳ Ｐゴシック" charset="-128"/>
              </a:rPr>
              <a:t>出典　岡部正文</a:t>
            </a:r>
          </a:p>
        </p:txBody>
      </p:sp>
      <p:sp>
        <p:nvSpPr>
          <p:cNvPr id="9" name="スライド番号プレースホルダー 8"/>
          <p:cNvSpPr>
            <a:spLocks noGrp="1"/>
          </p:cNvSpPr>
          <p:nvPr>
            <p:ph type="sldNum" sz="quarter" idx="12"/>
          </p:nvPr>
        </p:nvSpPr>
        <p:spPr/>
        <p:txBody>
          <a:bodyPr/>
          <a:lstStyle/>
          <a:p>
            <a:pPr>
              <a:defRPr/>
            </a:pPr>
            <a:fld id="{EC77649B-71C0-43CC-8D5B-AB7D68C6A76D}" type="slidenum">
              <a:rPr lang="ja-JP" altLang="en-US" smtClean="0">
                <a:solidFill>
                  <a:prstClr val="black">
                    <a:tint val="75000"/>
                  </a:prstClr>
                </a:solidFill>
              </a:rPr>
              <a:pPr>
                <a:defRPr/>
              </a:pPr>
              <a:t>43</a:t>
            </a:fld>
            <a:endParaRPr lang="ja-JP" altLang="en-US">
              <a:solidFill>
                <a:prstClr val="black">
                  <a:tint val="75000"/>
                </a:prstClr>
              </a:solidFill>
            </a:endParaRPr>
          </a:p>
        </p:txBody>
      </p:sp>
    </p:spTree>
    <p:extLst>
      <p:ext uri="{BB962C8B-B14F-4D97-AF65-F5344CB8AC3E}">
        <p14:creationId xmlns:p14="http://schemas.microsoft.com/office/powerpoint/2010/main" val="2160483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37"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barn(outVertical)">
                                      <p:cBhvr>
                                        <p:cTn id="21" dur="500"/>
                                        <p:tgtEl>
                                          <p:spTgt spid="4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anim calcmode="lin" valueType="num">
                                      <p:cBhvr>
                                        <p:cTn id="27" dur="500" fill="hold"/>
                                        <p:tgtEl>
                                          <p:spTgt spid="49"/>
                                        </p:tgtEl>
                                        <p:attrNameLst>
                                          <p:attrName>ppt_x</p:attrName>
                                        </p:attrNameLst>
                                      </p:cBhvr>
                                      <p:tavLst>
                                        <p:tav tm="0">
                                          <p:val>
                                            <p:strVal val="#ppt_x"/>
                                          </p:val>
                                        </p:tav>
                                        <p:tav tm="100000">
                                          <p:val>
                                            <p:strVal val="#ppt_x"/>
                                          </p:val>
                                        </p:tav>
                                      </p:tavLst>
                                    </p:anim>
                                    <p:anim calcmode="lin" valueType="num">
                                      <p:cBhvr>
                                        <p:cTn id="28" dur="5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9226"/>
                                        </p:tgtEl>
                                        <p:attrNameLst>
                                          <p:attrName>style.visibility</p:attrName>
                                        </p:attrNameLst>
                                      </p:cBhvr>
                                      <p:to>
                                        <p:strVal val="visible"/>
                                      </p:to>
                                    </p:set>
                                    <p:animEffect transition="in" filter="blinds(horizontal)">
                                      <p:cBhvr>
                                        <p:cTn id="41" dur="500"/>
                                        <p:tgtEl>
                                          <p:spTgt spid="922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up)">
                                      <p:cBhvr>
                                        <p:cTn id="46" dur="500"/>
                                        <p:tgtEl>
                                          <p:spTgt spid="6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dissolv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16"/>
          <p:cNvSpPr>
            <a:spLocks noChangeArrowheads="1"/>
          </p:cNvSpPr>
          <p:nvPr/>
        </p:nvSpPr>
        <p:spPr bwMode="auto">
          <a:xfrm>
            <a:off x="6877050" y="5517029"/>
            <a:ext cx="1295400" cy="561975"/>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r>
              <a:rPr lang="ja-JP" altLang="en-US" sz="1200" dirty="0">
                <a:solidFill>
                  <a:schemeClr val="tx2"/>
                </a:solidFill>
              </a:rPr>
              <a:t>相談支援</a:t>
            </a:r>
            <a:endParaRPr lang="en-US" altLang="ja-JP" sz="1200" dirty="0">
              <a:solidFill>
                <a:schemeClr val="tx2"/>
              </a:solidFill>
            </a:endParaRPr>
          </a:p>
          <a:p>
            <a:pPr>
              <a:defRPr/>
            </a:pPr>
            <a:r>
              <a:rPr lang="ja-JP" altLang="en-US" sz="1200" dirty="0">
                <a:solidFill>
                  <a:schemeClr val="tx2"/>
                </a:solidFill>
              </a:rPr>
              <a:t>　専門員</a:t>
            </a:r>
          </a:p>
        </p:txBody>
      </p:sp>
      <p:sp>
        <p:nvSpPr>
          <p:cNvPr id="57347" name="Oval 10"/>
          <p:cNvSpPr>
            <a:spLocks noChangeArrowheads="1"/>
          </p:cNvSpPr>
          <p:nvPr/>
        </p:nvSpPr>
        <p:spPr bwMode="auto">
          <a:xfrm>
            <a:off x="755806" y="2349966"/>
            <a:ext cx="1344613" cy="504825"/>
          </a:xfrm>
          <a:prstGeom prst="ellipse">
            <a:avLst/>
          </a:prstGeom>
          <a:solidFill>
            <a:schemeClr val="bg1"/>
          </a:solidFill>
          <a:ln w="12700" algn="ctr">
            <a:solidFill>
              <a:schemeClr val="tx1"/>
            </a:solidFill>
            <a:round/>
            <a:headEnd/>
            <a:tailEnd/>
          </a:ln>
        </p:spPr>
        <p:txBody>
          <a:bodyPr wrap="none" anchor="ctr"/>
          <a:lstStyle/>
          <a:p>
            <a:r>
              <a:rPr lang="ja-JP" altLang="en-US" sz="1000">
                <a:solidFill>
                  <a:schemeClr val="tx2"/>
                </a:solidFill>
              </a:rPr>
              <a:t>生活訓練職員</a:t>
            </a:r>
          </a:p>
        </p:txBody>
      </p:sp>
      <p:sp>
        <p:nvSpPr>
          <p:cNvPr id="57349" name="Rectangle 4"/>
          <p:cNvSpPr>
            <a:spLocks noChangeArrowheads="1"/>
          </p:cNvSpPr>
          <p:nvPr/>
        </p:nvSpPr>
        <p:spPr bwMode="auto">
          <a:xfrm>
            <a:off x="252432" y="1341438"/>
            <a:ext cx="85756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p>
            <a:pPr>
              <a:spcBef>
                <a:spcPct val="20000"/>
              </a:spcBef>
            </a:pPr>
            <a:endParaRPr lang="ja-JP" altLang="en-US" sz="3200">
              <a:solidFill>
                <a:srgbClr val="C00000"/>
              </a:solidFill>
              <a:latin typeface="ＭＳ Ｐゴシック" pitchFamily="50" charset="-128"/>
            </a:endParaRPr>
          </a:p>
        </p:txBody>
      </p:sp>
      <p:sp>
        <p:nvSpPr>
          <p:cNvPr id="57350" name="AutoShape 6"/>
          <p:cNvSpPr>
            <a:spLocks noChangeArrowheads="1"/>
          </p:cNvSpPr>
          <p:nvPr/>
        </p:nvSpPr>
        <p:spPr bwMode="auto">
          <a:xfrm>
            <a:off x="227014" y="549741"/>
            <a:ext cx="8737600" cy="57467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p>
            <a:pPr algn="ctr"/>
            <a:r>
              <a:rPr lang="ja-JP" altLang="en-US" sz="2400" dirty="0">
                <a:solidFill>
                  <a:srgbClr val="A50021"/>
                </a:solidFill>
              </a:rPr>
              <a:t>サービス管理責任者の</a:t>
            </a:r>
            <a:r>
              <a:rPr lang="ja-JP" altLang="en-US" sz="2400" b="1" dirty="0">
                <a:solidFill>
                  <a:srgbClr val="0000CC"/>
                </a:solidFill>
              </a:rPr>
              <a:t>つながる支援と深める支援</a:t>
            </a:r>
            <a:r>
              <a:rPr lang="ja-JP" altLang="en-US" sz="2400" dirty="0">
                <a:solidFill>
                  <a:srgbClr val="A50021"/>
                </a:solidFill>
              </a:rPr>
              <a:t>を学ぶ　</a:t>
            </a:r>
          </a:p>
        </p:txBody>
      </p:sp>
      <p:grpSp>
        <p:nvGrpSpPr>
          <p:cNvPr id="2" name="Group 93"/>
          <p:cNvGrpSpPr>
            <a:grpSpLocks/>
          </p:cNvGrpSpPr>
          <p:nvPr/>
        </p:nvGrpSpPr>
        <p:grpSpPr bwMode="auto">
          <a:xfrm>
            <a:off x="827101" y="2133600"/>
            <a:ext cx="3435350" cy="1512888"/>
            <a:chOff x="822" y="1294"/>
            <a:chExt cx="1670" cy="953"/>
          </a:xfrm>
        </p:grpSpPr>
        <p:sp>
          <p:nvSpPr>
            <p:cNvPr id="57365" name="Oval 6"/>
            <p:cNvSpPr>
              <a:spLocks noChangeArrowheads="1"/>
            </p:cNvSpPr>
            <p:nvPr/>
          </p:nvSpPr>
          <p:spPr bwMode="auto">
            <a:xfrm>
              <a:off x="1743" y="1679"/>
              <a:ext cx="654" cy="272"/>
            </a:xfrm>
            <a:prstGeom prst="ellipse">
              <a:avLst/>
            </a:prstGeom>
            <a:solidFill>
              <a:schemeClr val="bg1"/>
            </a:solidFill>
            <a:ln w="12700" algn="ctr">
              <a:solidFill>
                <a:schemeClr val="tx1"/>
              </a:solidFill>
              <a:round/>
              <a:headEnd/>
              <a:tailEnd/>
            </a:ln>
          </p:spPr>
          <p:txBody>
            <a:bodyPr wrap="none"/>
            <a:lstStyle/>
            <a:p>
              <a:r>
                <a:rPr lang="ja-JP" altLang="en-US" sz="1200">
                  <a:solidFill>
                    <a:schemeClr val="tx2"/>
                  </a:solidFill>
                </a:rPr>
                <a:t>市町村</a:t>
              </a:r>
            </a:p>
          </p:txBody>
        </p:sp>
        <p:sp>
          <p:nvSpPr>
            <p:cNvPr id="11" name="Oval 10"/>
            <p:cNvSpPr>
              <a:spLocks noChangeArrowheads="1"/>
            </p:cNvSpPr>
            <p:nvPr/>
          </p:nvSpPr>
          <p:spPr bwMode="auto">
            <a:xfrm>
              <a:off x="822" y="1696"/>
              <a:ext cx="654" cy="31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r>
                <a:rPr lang="ja-JP" altLang="en-US" sz="1200" dirty="0">
                  <a:solidFill>
                    <a:schemeClr val="tx2"/>
                  </a:solidFill>
                </a:rPr>
                <a:t>サビ管（ＧＨ）</a:t>
              </a:r>
            </a:p>
          </p:txBody>
        </p:sp>
        <p:sp>
          <p:nvSpPr>
            <p:cNvPr id="57367" name="Oval 17"/>
            <p:cNvSpPr>
              <a:spLocks noChangeArrowheads="1"/>
            </p:cNvSpPr>
            <p:nvPr/>
          </p:nvSpPr>
          <p:spPr bwMode="auto">
            <a:xfrm>
              <a:off x="967" y="1926"/>
              <a:ext cx="654" cy="272"/>
            </a:xfrm>
            <a:prstGeom prst="ellipse">
              <a:avLst/>
            </a:prstGeom>
            <a:solidFill>
              <a:schemeClr val="bg1"/>
            </a:solidFill>
            <a:ln w="12700" algn="ctr">
              <a:solidFill>
                <a:schemeClr val="tx1"/>
              </a:solidFill>
              <a:round/>
              <a:headEnd/>
              <a:tailEnd/>
            </a:ln>
          </p:spPr>
          <p:txBody>
            <a:bodyPr wrap="none" anchor="ctr"/>
            <a:lstStyle/>
            <a:p>
              <a:r>
                <a:rPr lang="ja-JP" altLang="en-US" sz="1200">
                  <a:solidFill>
                    <a:schemeClr val="tx2"/>
                  </a:solidFill>
                </a:rPr>
                <a:t>叔母さん</a:t>
              </a:r>
              <a:endParaRPr lang="ja-JP" altLang="en-US" sz="2800">
                <a:solidFill>
                  <a:schemeClr val="tx2"/>
                </a:solidFill>
              </a:endParaRPr>
            </a:p>
          </p:txBody>
        </p:sp>
        <p:sp>
          <p:nvSpPr>
            <p:cNvPr id="57368" name="Oval 45"/>
            <p:cNvSpPr>
              <a:spLocks noChangeArrowheads="1"/>
            </p:cNvSpPr>
            <p:nvPr/>
          </p:nvSpPr>
          <p:spPr bwMode="auto">
            <a:xfrm>
              <a:off x="1417" y="1975"/>
              <a:ext cx="542" cy="272"/>
            </a:xfrm>
            <a:prstGeom prst="ellipse">
              <a:avLst/>
            </a:prstGeom>
            <a:solidFill>
              <a:schemeClr val="bg1"/>
            </a:solidFill>
            <a:ln w="12700" algn="ctr">
              <a:solidFill>
                <a:schemeClr val="tx1"/>
              </a:solidFill>
              <a:round/>
              <a:headEnd/>
              <a:tailEnd/>
            </a:ln>
          </p:spPr>
          <p:txBody>
            <a:bodyPr wrap="none" anchor="ctr"/>
            <a:lstStyle/>
            <a:p>
              <a:r>
                <a:rPr lang="ja-JP" altLang="en-US" sz="1100">
                  <a:solidFill>
                    <a:schemeClr val="tx2"/>
                  </a:solidFill>
                </a:rPr>
                <a:t>精神科病院</a:t>
              </a:r>
            </a:p>
          </p:txBody>
        </p:sp>
        <p:sp>
          <p:nvSpPr>
            <p:cNvPr id="57369" name="Oval 37"/>
            <p:cNvSpPr>
              <a:spLocks noChangeArrowheads="1"/>
            </p:cNvSpPr>
            <p:nvPr/>
          </p:nvSpPr>
          <p:spPr bwMode="auto">
            <a:xfrm>
              <a:off x="1700" y="1864"/>
              <a:ext cx="534" cy="192"/>
            </a:xfrm>
            <a:prstGeom prst="ellipse">
              <a:avLst/>
            </a:prstGeom>
            <a:solidFill>
              <a:schemeClr val="bg1"/>
            </a:solidFill>
            <a:ln w="12700" algn="ctr">
              <a:solidFill>
                <a:schemeClr val="tx1"/>
              </a:solidFill>
              <a:round/>
              <a:headEnd/>
              <a:tailEnd/>
            </a:ln>
          </p:spPr>
          <p:txBody>
            <a:bodyPr wrap="none" anchor="ctr"/>
            <a:lstStyle/>
            <a:p>
              <a:r>
                <a:rPr lang="ja-JP" altLang="en-US" sz="1100">
                  <a:solidFill>
                    <a:schemeClr val="tx2"/>
                  </a:solidFill>
                </a:rPr>
                <a:t>ピアサポート</a:t>
              </a:r>
            </a:p>
          </p:txBody>
        </p:sp>
        <p:sp>
          <p:nvSpPr>
            <p:cNvPr id="15" name="Oval 43"/>
            <p:cNvSpPr>
              <a:spLocks noChangeArrowheads="1"/>
            </p:cNvSpPr>
            <p:nvPr/>
          </p:nvSpPr>
          <p:spPr bwMode="auto">
            <a:xfrm>
              <a:off x="1277" y="1294"/>
              <a:ext cx="653" cy="27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r>
                <a:rPr lang="ja-JP" altLang="en-US" sz="1200" dirty="0">
                  <a:solidFill>
                    <a:schemeClr val="tx2"/>
                  </a:solidFill>
                </a:rPr>
                <a:t>サビ管</a:t>
              </a:r>
            </a:p>
            <a:p>
              <a:pPr>
                <a:defRPr/>
              </a:pPr>
              <a:r>
                <a:rPr lang="en-US" altLang="ja-JP" sz="1000" dirty="0">
                  <a:solidFill>
                    <a:schemeClr val="tx2"/>
                  </a:solidFill>
                </a:rPr>
                <a:t>(</a:t>
              </a:r>
              <a:r>
                <a:rPr lang="ja-JP" altLang="en-US" sz="1000" dirty="0">
                  <a:solidFill>
                    <a:schemeClr val="tx2"/>
                  </a:solidFill>
                </a:rPr>
                <a:t>生活訓練</a:t>
              </a:r>
              <a:r>
                <a:rPr lang="en-US" altLang="ja-JP" sz="1000" dirty="0">
                  <a:solidFill>
                    <a:schemeClr val="tx2"/>
                  </a:solidFill>
                </a:rPr>
                <a:t>)</a:t>
              </a:r>
            </a:p>
          </p:txBody>
        </p:sp>
        <p:sp>
          <p:nvSpPr>
            <p:cNvPr id="16" name="Oval 13"/>
            <p:cNvSpPr>
              <a:spLocks noChangeArrowheads="1"/>
            </p:cNvSpPr>
            <p:nvPr/>
          </p:nvSpPr>
          <p:spPr bwMode="auto">
            <a:xfrm>
              <a:off x="1367" y="1567"/>
              <a:ext cx="455" cy="40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defRPr/>
              </a:pPr>
              <a:r>
                <a:rPr lang="ja-JP" altLang="en-US" sz="1400" dirty="0">
                  <a:solidFill>
                    <a:schemeClr val="tx2"/>
                  </a:solidFill>
                </a:rPr>
                <a:t>　Ｓさん</a:t>
              </a:r>
            </a:p>
          </p:txBody>
        </p:sp>
        <p:sp>
          <p:nvSpPr>
            <p:cNvPr id="18" name="Oval 16"/>
            <p:cNvSpPr>
              <a:spLocks noChangeArrowheads="1"/>
            </p:cNvSpPr>
            <p:nvPr/>
          </p:nvSpPr>
          <p:spPr bwMode="auto">
            <a:xfrm>
              <a:off x="1837" y="1340"/>
              <a:ext cx="655" cy="381"/>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r>
                <a:rPr lang="ja-JP" altLang="en-US" sz="1400" dirty="0">
                  <a:solidFill>
                    <a:schemeClr val="tx2"/>
                  </a:solidFill>
                </a:rPr>
                <a:t>相談支援</a:t>
              </a:r>
              <a:endParaRPr lang="en-US" altLang="ja-JP" sz="1400" dirty="0">
                <a:solidFill>
                  <a:schemeClr val="tx2"/>
                </a:solidFill>
              </a:endParaRPr>
            </a:p>
            <a:p>
              <a:pPr>
                <a:defRPr/>
              </a:pPr>
              <a:r>
                <a:rPr lang="ja-JP" altLang="en-US" sz="1400" dirty="0">
                  <a:solidFill>
                    <a:schemeClr val="tx2"/>
                  </a:solidFill>
                </a:rPr>
                <a:t>　専門員</a:t>
              </a:r>
            </a:p>
          </p:txBody>
        </p:sp>
      </p:grpSp>
      <p:sp>
        <p:nvSpPr>
          <p:cNvPr id="21" name="角丸四角形 20"/>
          <p:cNvSpPr/>
          <p:nvPr/>
        </p:nvSpPr>
        <p:spPr>
          <a:xfrm>
            <a:off x="250977" y="4293066"/>
            <a:ext cx="4392613" cy="1439863"/>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a:lstStyle/>
          <a:p>
            <a:pPr algn="ctr" fontAlgn="auto">
              <a:spcBef>
                <a:spcPts val="0"/>
              </a:spcBef>
              <a:spcAft>
                <a:spcPts val="0"/>
              </a:spcAft>
              <a:defRPr/>
            </a:pPr>
            <a:r>
              <a:rPr lang="ja-JP" altLang="en-US" dirty="0">
                <a:solidFill>
                  <a:schemeClr val="tx1"/>
                </a:solidFill>
              </a:rPr>
              <a:t>　</a:t>
            </a:r>
            <a:r>
              <a:rPr lang="ja-JP" altLang="en-US" sz="2800" b="1" dirty="0">
                <a:solidFill>
                  <a:srgbClr val="0000CC"/>
                </a:solidFill>
              </a:rPr>
              <a:t>深める支援</a:t>
            </a:r>
            <a:endParaRPr lang="en-US" altLang="ja-JP" sz="2800" b="1" dirty="0">
              <a:solidFill>
                <a:srgbClr val="0000CC"/>
              </a:solidFill>
            </a:endParaRPr>
          </a:p>
          <a:p>
            <a:pPr algn="l" fontAlgn="auto">
              <a:spcBef>
                <a:spcPts val="0"/>
              </a:spcBef>
              <a:spcAft>
                <a:spcPts val="0"/>
              </a:spcAft>
              <a:defRPr/>
            </a:pPr>
            <a:r>
              <a:rPr lang="ja-JP" altLang="en-US" sz="2400" dirty="0">
                <a:solidFill>
                  <a:schemeClr val="tx1"/>
                </a:solidFill>
              </a:rPr>
              <a:t>・</a:t>
            </a:r>
            <a:r>
              <a:rPr lang="ja-JP" altLang="en-US" sz="1400" dirty="0">
                <a:solidFill>
                  <a:schemeClr val="tx1"/>
                </a:solidFill>
              </a:rPr>
              <a:t>サービス管理責任者は、サービス利用計画をもとに、事業所内で個別支援会議を開き、個別支援計画（生活プラン）を作成する。</a:t>
            </a:r>
          </a:p>
        </p:txBody>
      </p:sp>
      <p:sp>
        <p:nvSpPr>
          <p:cNvPr id="22" name="角丸四角形 21"/>
          <p:cNvSpPr/>
          <p:nvPr/>
        </p:nvSpPr>
        <p:spPr>
          <a:xfrm>
            <a:off x="250870" y="3644900"/>
            <a:ext cx="8642350" cy="431800"/>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ja-JP" altLang="en-US" sz="1800" dirty="0">
                <a:solidFill>
                  <a:schemeClr val="tx1"/>
                </a:solidFill>
              </a:rPr>
              <a:t>　　相談支援専門員によるサービス利用計画は、</a:t>
            </a:r>
            <a:r>
              <a:rPr lang="ja-JP" altLang="en-US" sz="1800" b="1" dirty="0">
                <a:solidFill>
                  <a:schemeClr val="tx1"/>
                </a:solidFill>
              </a:rPr>
              <a:t>トータルプラン</a:t>
            </a:r>
            <a:endParaRPr lang="en-US" altLang="ja-JP" sz="1800" b="1" dirty="0">
              <a:solidFill>
                <a:schemeClr val="tx1"/>
              </a:solidFill>
            </a:endParaRPr>
          </a:p>
        </p:txBody>
      </p:sp>
      <p:sp>
        <p:nvSpPr>
          <p:cNvPr id="23" name="角丸四角形 22"/>
          <p:cNvSpPr/>
          <p:nvPr/>
        </p:nvSpPr>
        <p:spPr>
          <a:xfrm>
            <a:off x="4284663" y="1484727"/>
            <a:ext cx="4679950" cy="1944687"/>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a:lstStyle/>
          <a:p>
            <a:pPr algn="ctr" fontAlgn="auto">
              <a:spcBef>
                <a:spcPts val="0"/>
              </a:spcBef>
              <a:spcAft>
                <a:spcPts val="0"/>
              </a:spcAft>
              <a:defRPr/>
            </a:pPr>
            <a:r>
              <a:rPr lang="ja-JP" altLang="en-US" sz="2800" b="1" dirty="0">
                <a:solidFill>
                  <a:srgbClr val="0000CC"/>
                </a:solidFill>
              </a:rPr>
              <a:t>つながる支援</a:t>
            </a:r>
            <a:endParaRPr lang="en-US" altLang="ja-JP" sz="2800" b="1" dirty="0">
              <a:solidFill>
                <a:srgbClr val="0000CC"/>
              </a:solidFill>
            </a:endParaRPr>
          </a:p>
          <a:p>
            <a:pPr algn="l" fontAlgn="auto">
              <a:spcBef>
                <a:spcPts val="0"/>
              </a:spcBef>
              <a:spcAft>
                <a:spcPts val="0"/>
              </a:spcAft>
              <a:defRPr/>
            </a:pPr>
            <a:r>
              <a:rPr lang="ja-JP" altLang="en-US" sz="2400" dirty="0">
                <a:solidFill>
                  <a:schemeClr val="tx1"/>
                </a:solidFill>
              </a:rPr>
              <a:t>・</a:t>
            </a:r>
            <a:r>
              <a:rPr lang="ja-JP" altLang="en-US" sz="1400" dirty="0">
                <a:solidFill>
                  <a:schemeClr val="tx1"/>
                </a:solidFill>
              </a:rPr>
              <a:t>サービス管理責任者は、相談支援専門員等と連携して、個別支援の課題を解決するためのチームをつくり、地域でサポートするためのネットワークを組織する。相談支援専門員によるサービス担当者会議に参加する。</a:t>
            </a:r>
            <a:endParaRPr lang="en-US" altLang="ja-JP" sz="1400" dirty="0">
              <a:solidFill>
                <a:schemeClr val="tx1"/>
              </a:solidFill>
            </a:endParaRPr>
          </a:p>
          <a:p>
            <a:pPr fontAlgn="auto">
              <a:spcBef>
                <a:spcPts val="0"/>
              </a:spcBef>
              <a:spcAft>
                <a:spcPts val="0"/>
              </a:spcAft>
              <a:defRPr/>
            </a:pPr>
            <a:endParaRPr lang="ja-JP" altLang="en-US" dirty="0">
              <a:solidFill>
                <a:schemeClr val="tx1"/>
              </a:solidFill>
            </a:endParaRPr>
          </a:p>
        </p:txBody>
      </p:sp>
      <p:sp>
        <p:nvSpPr>
          <p:cNvPr id="36" name="角丸四角形 35"/>
          <p:cNvSpPr/>
          <p:nvPr/>
        </p:nvSpPr>
        <p:spPr>
          <a:xfrm>
            <a:off x="395297" y="1628775"/>
            <a:ext cx="3816351" cy="3381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800" dirty="0"/>
              <a:t>サービス担当者会議</a:t>
            </a:r>
          </a:p>
        </p:txBody>
      </p:sp>
      <p:sp>
        <p:nvSpPr>
          <p:cNvPr id="57356" name="Oval 17"/>
          <p:cNvSpPr>
            <a:spLocks noChangeArrowheads="1"/>
          </p:cNvSpPr>
          <p:nvPr/>
        </p:nvSpPr>
        <p:spPr bwMode="auto">
          <a:xfrm>
            <a:off x="5867420" y="4868863"/>
            <a:ext cx="1081088" cy="431800"/>
          </a:xfrm>
          <a:prstGeom prst="ellipse">
            <a:avLst/>
          </a:prstGeom>
          <a:solidFill>
            <a:schemeClr val="bg1"/>
          </a:solidFill>
          <a:ln w="12700" algn="ctr">
            <a:solidFill>
              <a:schemeClr val="tx1"/>
            </a:solidFill>
            <a:round/>
            <a:headEnd/>
            <a:tailEnd/>
          </a:ln>
        </p:spPr>
        <p:txBody>
          <a:bodyPr wrap="none" anchor="ctr"/>
          <a:lstStyle/>
          <a:p>
            <a:r>
              <a:rPr lang="ja-JP" altLang="en-US" sz="1200">
                <a:solidFill>
                  <a:schemeClr val="tx2"/>
                </a:solidFill>
              </a:rPr>
              <a:t>世話人</a:t>
            </a:r>
            <a:endParaRPr lang="ja-JP" altLang="en-US" sz="2800">
              <a:solidFill>
                <a:schemeClr val="tx2"/>
              </a:solidFill>
            </a:endParaRPr>
          </a:p>
        </p:txBody>
      </p:sp>
      <p:sp>
        <p:nvSpPr>
          <p:cNvPr id="57357" name="Oval 17"/>
          <p:cNvSpPr>
            <a:spLocks noChangeArrowheads="1"/>
          </p:cNvSpPr>
          <p:nvPr/>
        </p:nvSpPr>
        <p:spPr bwMode="auto">
          <a:xfrm>
            <a:off x="7740716" y="4868863"/>
            <a:ext cx="1079500" cy="431800"/>
          </a:xfrm>
          <a:prstGeom prst="ellipse">
            <a:avLst/>
          </a:prstGeom>
          <a:solidFill>
            <a:schemeClr val="bg1"/>
          </a:solidFill>
          <a:ln w="12700" algn="ctr">
            <a:solidFill>
              <a:schemeClr val="tx1"/>
            </a:solidFill>
            <a:round/>
            <a:headEnd/>
            <a:tailEnd/>
          </a:ln>
        </p:spPr>
        <p:txBody>
          <a:bodyPr wrap="none" anchor="ctr"/>
          <a:lstStyle/>
          <a:p>
            <a:r>
              <a:rPr lang="ja-JP" altLang="en-US" sz="1200">
                <a:solidFill>
                  <a:schemeClr val="tx2"/>
                </a:solidFill>
              </a:rPr>
              <a:t>世話人</a:t>
            </a:r>
            <a:endParaRPr lang="ja-JP" altLang="en-US" sz="2800">
              <a:solidFill>
                <a:schemeClr val="tx2"/>
              </a:solidFill>
            </a:endParaRPr>
          </a:p>
        </p:txBody>
      </p:sp>
      <p:sp>
        <p:nvSpPr>
          <p:cNvPr id="57358" name="Oval 17"/>
          <p:cNvSpPr>
            <a:spLocks noChangeArrowheads="1"/>
          </p:cNvSpPr>
          <p:nvPr/>
        </p:nvSpPr>
        <p:spPr bwMode="auto">
          <a:xfrm>
            <a:off x="7740716" y="5229225"/>
            <a:ext cx="1079500" cy="431800"/>
          </a:xfrm>
          <a:prstGeom prst="ellipse">
            <a:avLst/>
          </a:prstGeom>
          <a:solidFill>
            <a:schemeClr val="bg1"/>
          </a:solidFill>
          <a:ln w="12700" algn="ctr">
            <a:solidFill>
              <a:schemeClr val="tx1"/>
            </a:solidFill>
            <a:round/>
            <a:headEnd/>
            <a:tailEnd/>
          </a:ln>
        </p:spPr>
        <p:txBody>
          <a:bodyPr wrap="none" anchor="ctr"/>
          <a:lstStyle/>
          <a:p>
            <a:r>
              <a:rPr lang="ja-JP" altLang="en-US" sz="1200">
                <a:solidFill>
                  <a:schemeClr val="tx2"/>
                </a:solidFill>
              </a:rPr>
              <a:t>世話人</a:t>
            </a:r>
            <a:endParaRPr lang="ja-JP" altLang="en-US" sz="2800">
              <a:solidFill>
                <a:schemeClr val="tx2"/>
              </a:solidFill>
            </a:endParaRPr>
          </a:p>
        </p:txBody>
      </p:sp>
      <p:grpSp>
        <p:nvGrpSpPr>
          <p:cNvPr id="3" name="Group 93"/>
          <p:cNvGrpSpPr>
            <a:grpSpLocks/>
          </p:cNvGrpSpPr>
          <p:nvPr/>
        </p:nvGrpSpPr>
        <p:grpSpPr bwMode="auto">
          <a:xfrm>
            <a:off x="5940427" y="4581991"/>
            <a:ext cx="2289176" cy="1152525"/>
            <a:chOff x="1090" y="1335"/>
            <a:chExt cx="782" cy="726"/>
          </a:xfrm>
        </p:grpSpPr>
        <p:sp>
          <p:nvSpPr>
            <p:cNvPr id="57362" name="Oval 17"/>
            <p:cNvSpPr>
              <a:spLocks noChangeArrowheads="1"/>
            </p:cNvSpPr>
            <p:nvPr/>
          </p:nvSpPr>
          <p:spPr bwMode="auto">
            <a:xfrm>
              <a:off x="1090" y="1789"/>
              <a:ext cx="418" cy="272"/>
            </a:xfrm>
            <a:prstGeom prst="ellipse">
              <a:avLst/>
            </a:prstGeom>
            <a:solidFill>
              <a:schemeClr val="bg1"/>
            </a:solidFill>
            <a:ln w="12700" algn="ctr">
              <a:solidFill>
                <a:schemeClr val="tx1"/>
              </a:solidFill>
              <a:round/>
              <a:headEnd/>
              <a:tailEnd/>
            </a:ln>
          </p:spPr>
          <p:txBody>
            <a:bodyPr wrap="none" anchor="ctr"/>
            <a:lstStyle/>
            <a:p>
              <a:r>
                <a:rPr lang="ja-JP" altLang="en-US" sz="1200">
                  <a:solidFill>
                    <a:schemeClr val="tx2"/>
                  </a:solidFill>
                </a:rPr>
                <a:t>叔母さん</a:t>
              </a:r>
              <a:endParaRPr lang="ja-JP" altLang="en-US" sz="2800">
                <a:solidFill>
                  <a:schemeClr val="tx2"/>
                </a:solidFill>
              </a:endParaRPr>
            </a:p>
          </p:txBody>
        </p:sp>
        <p:sp>
          <p:nvSpPr>
            <p:cNvPr id="34" name="Oval 43"/>
            <p:cNvSpPr>
              <a:spLocks noChangeArrowheads="1"/>
            </p:cNvSpPr>
            <p:nvPr/>
          </p:nvSpPr>
          <p:spPr bwMode="auto">
            <a:xfrm>
              <a:off x="1340" y="1335"/>
              <a:ext cx="532" cy="27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r>
                <a:rPr lang="ja-JP" altLang="en-US" sz="1200" dirty="0">
                  <a:solidFill>
                    <a:schemeClr val="tx2"/>
                  </a:solidFill>
                </a:rPr>
                <a:t>サビ管</a:t>
              </a:r>
            </a:p>
            <a:p>
              <a:pPr>
                <a:defRPr/>
              </a:pPr>
              <a:r>
                <a:rPr lang="en-US" altLang="ja-JP" sz="1200" dirty="0">
                  <a:solidFill>
                    <a:schemeClr val="tx2"/>
                  </a:solidFill>
                </a:rPr>
                <a:t>(</a:t>
              </a:r>
              <a:r>
                <a:rPr lang="ja-JP" altLang="en-US" sz="1200" dirty="0">
                  <a:solidFill>
                    <a:schemeClr val="tx2"/>
                  </a:solidFill>
                </a:rPr>
                <a:t>ＧＨ）</a:t>
              </a:r>
              <a:endParaRPr lang="en-US" altLang="ja-JP" sz="1200" dirty="0">
                <a:solidFill>
                  <a:schemeClr val="tx2"/>
                </a:solidFill>
              </a:endParaRPr>
            </a:p>
          </p:txBody>
        </p:sp>
        <p:sp>
          <p:nvSpPr>
            <p:cNvPr id="31" name="Oval 13"/>
            <p:cNvSpPr>
              <a:spLocks noChangeArrowheads="1"/>
            </p:cNvSpPr>
            <p:nvPr/>
          </p:nvSpPr>
          <p:spPr bwMode="auto">
            <a:xfrm>
              <a:off x="1367" y="1567"/>
              <a:ext cx="454" cy="40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defRPr/>
              </a:pPr>
              <a:r>
                <a:rPr lang="ja-JP" altLang="en-US" sz="1400" dirty="0">
                  <a:solidFill>
                    <a:schemeClr val="tx2"/>
                  </a:solidFill>
                </a:rPr>
                <a:t>　　Ｓさん</a:t>
              </a:r>
            </a:p>
          </p:txBody>
        </p:sp>
      </p:grpSp>
      <p:sp>
        <p:nvSpPr>
          <p:cNvPr id="42" name="角丸四角形 41"/>
          <p:cNvSpPr/>
          <p:nvPr/>
        </p:nvSpPr>
        <p:spPr>
          <a:xfrm>
            <a:off x="4860037" y="4221163"/>
            <a:ext cx="2017018" cy="3603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800" dirty="0"/>
              <a:t>　個別支援会議</a:t>
            </a:r>
          </a:p>
        </p:txBody>
      </p:sp>
      <p:sp>
        <p:nvSpPr>
          <p:cNvPr id="53" name="角丸四角形 52"/>
          <p:cNvSpPr/>
          <p:nvPr/>
        </p:nvSpPr>
        <p:spPr>
          <a:xfrm>
            <a:off x="250870" y="6165850"/>
            <a:ext cx="8642350" cy="431800"/>
          </a:xfrm>
          <a:prstGeom prst="round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ja-JP" altLang="en-US" sz="1600" dirty="0">
                <a:solidFill>
                  <a:schemeClr val="tx1"/>
                </a:solidFill>
              </a:rPr>
              <a:t>サービス管理責任者による個別支援計画、</a:t>
            </a:r>
            <a:r>
              <a:rPr lang="ja-JP" altLang="en-US" sz="1600" b="1" dirty="0">
                <a:solidFill>
                  <a:schemeClr val="tx1"/>
                </a:solidFill>
              </a:rPr>
              <a:t>生活プラン</a:t>
            </a:r>
            <a:endParaRPr lang="en-US" altLang="ja-JP" sz="1600" b="1" dirty="0">
              <a:solidFill>
                <a:schemeClr val="tx1"/>
              </a:solidFill>
            </a:endParaRPr>
          </a:p>
        </p:txBody>
      </p:sp>
      <p:sp>
        <p:nvSpPr>
          <p:cNvPr id="4" name="スライド番号プレースホルダー 3"/>
          <p:cNvSpPr>
            <a:spLocks noGrp="1"/>
          </p:cNvSpPr>
          <p:nvPr>
            <p:ph type="sldNum" sz="quarter" idx="12"/>
          </p:nvPr>
        </p:nvSpPr>
        <p:spPr/>
        <p:txBody>
          <a:bodyPr/>
          <a:lstStyle/>
          <a:p>
            <a:pPr>
              <a:defRPr/>
            </a:pPr>
            <a:fld id="{98446E5F-960D-4AF8-A065-64B9DFBA82BB}" type="slidenum">
              <a:rPr lang="en-US" altLang="ja-JP" smtClean="0"/>
              <a:pPr>
                <a:defRPr/>
              </a:pPr>
              <a:t>44</a:t>
            </a:fld>
            <a:endParaRPr lang="en-US" altLang="ja-JP"/>
          </a:p>
        </p:txBody>
      </p:sp>
    </p:spTree>
    <p:extLst>
      <p:ext uri="{BB962C8B-B14F-4D97-AF65-F5344CB8AC3E}">
        <p14:creationId xmlns:p14="http://schemas.microsoft.com/office/powerpoint/2010/main" val="2257621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323536" y="2060848"/>
            <a:ext cx="8568953" cy="3960440"/>
          </a:xfrm>
          <a:prstGeom prst="rect">
            <a:avLst/>
          </a:prstGeom>
          <a:no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ts val="3360"/>
              </a:lnSpc>
              <a:spcBef>
                <a:spcPct val="0"/>
              </a:spcBef>
              <a:spcAft>
                <a:spcPct val="0"/>
              </a:spcAft>
              <a:buClrTx/>
              <a:buSzTx/>
              <a:buFontTx/>
              <a:buNone/>
              <a:tabLst/>
              <a:defRPr/>
            </a:pPr>
            <a:r>
              <a:rPr kumimoji="1" lang="ja-JP" altLang="en-US" sz="2800" b="0"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１　基本報酬の見直し</a:t>
            </a:r>
            <a:endParaRPr kumimoji="1" lang="en-US" altLang="ja-JP" sz="2800" b="0"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ts val="336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介護報酬改定の動向を踏まえ、機能訓練サービス費（</a:t>
            </a:r>
            <a:r>
              <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Ⅱ</a:t>
            </a: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）、生活訓練サービス費（</a:t>
            </a:r>
            <a:r>
              <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Ⅱ</a:t>
            </a: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）の基本報酬を見直し。</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ts val="336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ts val="3360"/>
              </a:lnSpc>
              <a:spcBef>
                <a:spcPct val="0"/>
              </a:spcBef>
              <a:spcAft>
                <a:spcPct val="0"/>
              </a:spcAft>
              <a:buClrTx/>
              <a:buSzTx/>
              <a:buFontTx/>
              <a:buNone/>
              <a:tabLst/>
              <a:defRPr/>
            </a:pPr>
            <a:r>
              <a:rPr kumimoji="1" lang="ja-JP" altLang="en-US" sz="2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　算定要件の見直し</a:t>
            </a:r>
            <a:endParaRPr kumimoji="1" lang="en-US" altLang="ja-JP" sz="2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ts val="336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通所による自立訓練の利用者だけでなく、訪問による訓練</a:t>
            </a:r>
            <a:r>
              <a:rPr kumimoji="1" lang="ja-JP" altLang="en-US" sz="2800" b="0" i="0" u="sng"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のみの</a:t>
            </a: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利用者についても、自立訓練の利用が可能となるよう、算定要件を見直し。</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ts val="336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16" name="ホームベース 15"/>
          <p:cNvSpPr/>
          <p:nvPr/>
        </p:nvSpPr>
        <p:spPr>
          <a:xfrm>
            <a:off x="164993" y="188640"/>
            <a:ext cx="8367450" cy="1296144"/>
          </a:xfrm>
          <a:prstGeom prst="homePlate">
            <a:avLst/>
          </a:prstGeom>
          <a:solidFill>
            <a:schemeClr val="accent6">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ts val="36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27</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年度報酬改定</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ts val="36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自立訓練（機能訓練・生活訓練）について</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65372" rtl="0" eaLnBrk="1" fontAlgn="auto" latinLnBrk="0" hangingPunct="1">
              <a:lnSpc>
                <a:spcPct val="100000"/>
              </a:lnSpc>
              <a:spcBef>
                <a:spcPts val="0"/>
              </a:spcBef>
              <a:spcAft>
                <a:spcPts val="0"/>
              </a:spcAft>
              <a:buClrTx/>
              <a:buSzTx/>
              <a:buFontTx/>
              <a:buNone/>
              <a:tabLst/>
              <a:defRPr/>
            </a:pPr>
            <a:fld id="{E367B75F-20BA-4200-B8D2-3828A1AB5981}" type="slidenum">
              <a:rPr kumimoji="1" lang="ja-JP" altLang="en-US" sz="2000" b="1" i="0" u="none" strike="noStrike" kern="1200" cap="none" spc="0" normalizeH="0" baseline="0" noProof="0" smtClean="0">
                <a:ln>
                  <a:noFill/>
                </a:ln>
                <a:solidFill>
                  <a:prstClr val="black">
                    <a:tint val="75000"/>
                  </a:prstClr>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965372" rtl="0" eaLnBrk="1" fontAlgn="auto" latinLnBrk="0" hangingPunct="1">
                <a:lnSpc>
                  <a:spcPct val="100000"/>
                </a:lnSpc>
                <a:spcBef>
                  <a:spcPts val="0"/>
                </a:spcBef>
                <a:spcAft>
                  <a:spcPts val="0"/>
                </a:spcAft>
                <a:buClrTx/>
                <a:buSzTx/>
                <a:buFontTx/>
                <a:buNone/>
                <a:tabLst/>
                <a:defRPr/>
              </a:pPr>
              <a:t>45</a:t>
            </a:fld>
            <a:endParaRPr kumimoji="1" lang="ja-JP" altLang="en-US" sz="2000" b="1" i="0" u="none" strike="noStrike" kern="1200" cap="none" spc="0" normalizeH="0" baseline="0" noProof="0">
              <a:ln>
                <a:noFill/>
              </a:ln>
              <a:solidFill>
                <a:prstClr val="black">
                  <a:tint val="75000"/>
                </a:prstClr>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364413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165093" y="1772816"/>
            <a:ext cx="8903927" cy="4320480"/>
            <a:chOff x="191790" y="188640"/>
            <a:chExt cx="8903927" cy="1296144"/>
          </a:xfrm>
        </p:grpSpPr>
        <p:sp>
          <p:nvSpPr>
            <p:cNvPr id="18" name="正方形/長方形 17"/>
            <p:cNvSpPr/>
            <p:nvPr/>
          </p:nvSpPr>
          <p:spPr>
            <a:xfrm>
              <a:off x="191790" y="188640"/>
              <a:ext cx="8903927" cy="1296144"/>
            </a:xfrm>
            <a:prstGeom prst="rect">
              <a:avLst/>
            </a:prstGeom>
            <a:no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ts val="3300"/>
                </a:lnSpc>
                <a:spcBef>
                  <a:spcPct val="0"/>
                </a:spcBef>
                <a:spcAft>
                  <a:spcPct val="0"/>
                </a:spcAft>
                <a:buClrTx/>
                <a:buSzTx/>
                <a:buFontTx/>
                <a:buNone/>
                <a:tabLst/>
                <a:defRPr/>
              </a:pPr>
              <a:r>
                <a:rPr kumimoji="1" lang="ja-JP" altLang="en-US" sz="2800" b="0"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３　生活訓練サービス費（</a:t>
              </a:r>
              <a:r>
                <a:rPr kumimoji="1" lang="en-US" altLang="ja-JP" sz="2800" b="0"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Ⅱ</a:t>
              </a:r>
              <a:r>
                <a:rPr kumimoji="1" lang="ja-JP" altLang="en-US" sz="2800" b="0"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）の利用期間の緩和</a:t>
              </a:r>
              <a:endParaRPr kumimoji="1" lang="en-US" altLang="ja-JP" sz="2800" b="0"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19" name="テキスト ボックス 18"/>
            <p:cNvSpPr txBox="1"/>
            <p:nvPr/>
          </p:nvSpPr>
          <p:spPr>
            <a:xfrm>
              <a:off x="391905" y="548680"/>
              <a:ext cx="3988135" cy="789447"/>
            </a:xfrm>
            <a:prstGeom prst="rect">
              <a:avLst/>
            </a:prstGeom>
            <a:noFill/>
            <a:ln w="25400">
              <a:solidFill>
                <a:schemeClr val="tx1"/>
              </a:solidFill>
              <a:prstDash val="sysDot"/>
            </a:ln>
          </p:spPr>
          <p:txBody>
            <a:bodyPr wrap="square" rtlCol="0">
              <a:spAutoFit/>
            </a:bodyPr>
            <a:lstStyle/>
            <a:p>
              <a:pPr marL="0" marR="0" lvl="0" indent="0" algn="l" defTabSz="914400" rtl="0" eaLnBrk="1" fontAlgn="base" latinLnBrk="0" hangingPunct="1">
                <a:lnSpc>
                  <a:spcPts val="33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Arial" charset="0"/>
                  <a:ea typeface="ＭＳ Ｐゴシック"/>
                  <a:cs typeface="+mn-cs"/>
                </a:rPr>
                <a:t>【</a:t>
              </a:r>
              <a:r>
                <a:rPr kumimoji="1" lang="ja-JP" altLang="en-US" sz="2800" b="0" i="0" u="none" strike="noStrike" kern="1200" cap="none" spc="0" normalizeH="0" baseline="0" noProof="0" dirty="0">
                  <a:ln>
                    <a:noFill/>
                  </a:ln>
                  <a:solidFill>
                    <a:prstClr val="black"/>
                  </a:solidFill>
                  <a:effectLst/>
                  <a:uLnTx/>
                  <a:uFillTx/>
                  <a:latin typeface="Arial" charset="0"/>
                  <a:ea typeface="ＭＳ Ｐゴシック"/>
                  <a:cs typeface="+mn-cs"/>
                </a:rPr>
                <a:t>現行</a:t>
              </a:r>
              <a:r>
                <a:rPr kumimoji="1" lang="en-US" altLang="ja-JP" sz="2800" b="0" i="0" u="none" strike="noStrike" kern="1200" cap="none" spc="0" normalizeH="0" baseline="0" noProof="0" dirty="0">
                  <a:ln>
                    <a:noFill/>
                  </a:ln>
                  <a:solidFill>
                    <a:prstClr val="black"/>
                  </a:solidFill>
                  <a:effectLst/>
                  <a:uLnTx/>
                  <a:uFillTx/>
                  <a:latin typeface="Arial" charset="0"/>
                  <a:ea typeface="ＭＳ Ｐゴシック"/>
                  <a:cs typeface="+mn-cs"/>
                </a:rPr>
                <a:t>】</a:t>
              </a:r>
            </a:p>
            <a:p>
              <a:pPr marL="0" marR="0" lvl="0" indent="0" algn="l" defTabSz="914400" rtl="0" eaLnBrk="1" fontAlgn="base" latinLnBrk="0" hangingPunct="1">
                <a:lnSpc>
                  <a:spcPts val="33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charset="0"/>
                  <a:ea typeface="ＭＳ Ｐゴシック"/>
                  <a:cs typeface="+mn-cs"/>
                </a:rPr>
                <a:t>（算定要件）</a:t>
              </a:r>
              <a:endParaRPr kumimoji="1" lang="en-US" altLang="ja-JP" sz="2800" b="0" i="0" u="none" strike="noStrike" kern="1200" cap="none" spc="0" normalizeH="0" baseline="0" noProof="0" dirty="0">
                <a:ln>
                  <a:noFill/>
                </a:ln>
                <a:solidFill>
                  <a:prstClr val="black"/>
                </a:solidFill>
                <a:effectLst/>
                <a:uLnTx/>
                <a:uFillTx/>
                <a:latin typeface="Arial" charset="0"/>
                <a:ea typeface="ＭＳ Ｐゴシック"/>
                <a:cs typeface="+mn-cs"/>
              </a:endParaRPr>
            </a:p>
            <a:p>
              <a:pPr marL="0" marR="0" lvl="0" indent="0" algn="l" defTabSz="914400" rtl="0" eaLnBrk="1" fontAlgn="base" latinLnBrk="0" hangingPunct="1">
                <a:lnSpc>
                  <a:spcPts val="33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charset="0"/>
                  <a:ea typeface="ＭＳ Ｐゴシック"/>
                  <a:cs typeface="+mn-cs"/>
                </a:rPr>
                <a:t>訪問開始日から起算して</a:t>
              </a:r>
              <a:r>
                <a:rPr kumimoji="1" lang="en-US" altLang="ja-JP" sz="2800" b="0" i="0" u="none" strike="noStrike" kern="1200" cap="none" spc="0" normalizeH="0" baseline="0" noProof="0" dirty="0">
                  <a:ln>
                    <a:noFill/>
                  </a:ln>
                  <a:solidFill>
                    <a:prstClr val="black"/>
                  </a:solidFill>
                  <a:effectLst/>
                  <a:uLnTx/>
                  <a:uFillTx/>
                  <a:latin typeface="Arial" charset="0"/>
                  <a:ea typeface="ＭＳ Ｐゴシック"/>
                  <a:cs typeface="+mn-cs"/>
                </a:rPr>
                <a:t>180</a:t>
              </a:r>
              <a:r>
                <a:rPr kumimoji="1" lang="ja-JP" altLang="en-US" sz="2800" b="0" i="0" u="none" strike="noStrike" kern="1200" cap="none" spc="0" normalizeH="0" baseline="0" noProof="0" dirty="0">
                  <a:ln>
                    <a:noFill/>
                  </a:ln>
                  <a:solidFill>
                    <a:prstClr val="black"/>
                  </a:solidFill>
                  <a:effectLst/>
                  <a:uLnTx/>
                  <a:uFillTx/>
                  <a:latin typeface="Arial" charset="0"/>
                  <a:ea typeface="ＭＳ Ｐゴシック"/>
                  <a:cs typeface="+mn-cs"/>
                </a:rPr>
                <a:t>日間ごとに</a:t>
              </a:r>
              <a:r>
                <a:rPr kumimoji="1" lang="en-US" altLang="ja-JP" sz="2800" b="0" i="0" u="none" strike="noStrike" kern="1200" cap="none" spc="0" normalizeH="0" baseline="0" noProof="0" dirty="0">
                  <a:ln>
                    <a:noFill/>
                  </a:ln>
                  <a:solidFill>
                    <a:prstClr val="black"/>
                  </a:solidFill>
                  <a:effectLst/>
                  <a:uLnTx/>
                  <a:uFillTx/>
                  <a:latin typeface="Arial" charset="0"/>
                  <a:ea typeface="ＭＳ Ｐゴシック"/>
                  <a:cs typeface="+mn-cs"/>
                </a:rPr>
                <a:t>50</a:t>
              </a:r>
              <a:r>
                <a:rPr kumimoji="1" lang="ja-JP" altLang="en-US" sz="2800" b="0" i="0" u="none" strike="noStrike" kern="1200" cap="none" spc="0" normalizeH="0" baseline="0" noProof="0" dirty="0">
                  <a:ln>
                    <a:noFill/>
                  </a:ln>
                  <a:solidFill>
                    <a:prstClr val="black"/>
                  </a:solidFill>
                  <a:effectLst/>
                  <a:uLnTx/>
                  <a:uFillTx/>
                  <a:latin typeface="Arial" charset="0"/>
                  <a:ea typeface="ＭＳ Ｐゴシック"/>
                  <a:cs typeface="+mn-cs"/>
                </a:rPr>
                <a:t>回</a:t>
              </a:r>
              <a:r>
                <a:rPr kumimoji="1" lang="ja-JP" altLang="en-US" sz="2800" b="1" i="0" u="sng" strike="noStrike" kern="1200" cap="none" spc="0" normalizeH="0" baseline="0" noProof="0" dirty="0">
                  <a:ln>
                    <a:noFill/>
                  </a:ln>
                  <a:solidFill>
                    <a:srgbClr val="FF0000"/>
                  </a:solidFill>
                  <a:effectLst/>
                  <a:uLnTx/>
                  <a:uFillTx/>
                  <a:latin typeface="Arial" charset="0"/>
                  <a:ea typeface="ＭＳ Ｐゴシック"/>
                  <a:cs typeface="+mn-cs"/>
                </a:rPr>
                <a:t>かつ月</a:t>
              </a:r>
              <a:r>
                <a:rPr kumimoji="1" lang="en-US" altLang="ja-JP" sz="2800" b="1" i="0" u="sng" strike="noStrike" kern="1200" cap="none" spc="0" normalizeH="0" baseline="0" noProof="0" dirty="0">
                  <a:ln>
                    <a:noFill/>
                  </a:ln>
                  <a:solidFill>
                    <a:srgbClr val="FF0000"/>
                  </a:solidFill>
                  <a:effectLst/>
                  <a:uLnTx/>
                  <a:uFillTx/>
                  <a:latin typeface="Arial" charset="0"/>
                  <a:ea typeface="ＭＳ Ｐゴシック"/>
                  <a:cs typeface="+mn-cs"/>
                </a:rPr>
                <a:t>14</a:t>
              </a:r>
              <a:r>
                <a:rPr kumimoji="1" lang="ja-JP" altLang="en-US" sz="2800" b="1" i="0" u="sng" strike="noStrike" kern="1200" cap="none" spc="0" normalizeH="0" baseline="0" noProof="0" dirty="0">
                  <a:ln>
                    <a:noFill/>
                  </a:ln>
                  <a:solidFill>
                    <a:srgbClr val="FF0000"/>
                  </a:solidFill>
                  <a:effectLst/>
                  <a:uLnTx/>
                  <a:uFillTx/>
                  <a:latin typeface="Arial" charset="0"/>
                  <a:ea typeface="ＭＳ Ｐゴシック"/>
                  <a:cs typeface="+mn-cs"/>
                </a:rPr>
                <a:t>回を</a:t>
              </a:r>
              <a:r>
                <a:rPr kumimoji="1" lang="ja-JP" altLang="en-US" sz="2800" b="0" i="0" u="none" strike="noStrike" kern="1200" cap="none" spc="0" normalizeH="0" baseline="0" noProof="0" dirty="0">
                  <a:ln>
                    <a:noFill/>
                  </a:ln>
                  <a:solidFill>
                    <a:prstClr val="black"/>
                  </a:solidFill>
                  <a:effectLst/>
                  <a:uLnTx/>
                  <a:uFillTx/>
                  <a:latin typeface="Arial" charset="0"/>
                  <a:ea typeface="ＭＳ Ｐゴシック"/>
                  <a:cs typeface="+mn-cs"/>
                </a:rPr>
                <a:t>上限として算定することができる</a:t>
              </a:r>
              <a:endParaRPr kumimoji="1" lang="en-US" altLang="ja-JP" sz="2800" b="0" i="0" u="none" strike="noStrike" kern="1200" cap="none" spc="0" normalizeH="0" baseline="0" noProof="0" dirty="0">
                <a:ln>
                  <a:noFill/>
                </a:ln>
                <a:solidFill>
                  <a:prstClr val="black"/>
                </a:solidFill>
                <a:effectLst/>
                <a:uLnTx/>
                <a:uFillTx/>
                <a:latin typeface="Arial" charset="0"/>
                <a:ea typeface="ＭＳ Ｐゴシック"/>
                <a:cs typeface="+mn-cs"/>
              </a:endParaRPr>
            </a:p>
          </p:txBody>
        </p:sp>
        <p:sp>
          <p:nvSpPr>
            <p:cNvPr id="20" name="テキスト ボックス 19"/>
            <p:cNvSpPr txBox="1"/>
            <p:nvPr/>
          </p:nvSpPr>
          <p:spPr>
            <a:xfrm>
              <a:off x="4912642" y="548680"/>
              <a:ext cx="3988135" cy="789447"/>
            </a:xfrm>
            <a:prstGeom prst="rect">
              <a:avLst/>
            </a:prstGeom>
            <a:noFill/>
            <a:ln w="25400">
              <a:solidFill>
                <a:schemeClr val="tx1"/>
              </a:solidFill>
              <a:prstDash val="sysDot"/>
            </a:ln>
          </p:spPr>
          <p:txBody>
            <a:bodyPr wrap="square" rtlCol="0">
              <a:spAutoFit/>
            </a:bodyPr>
            <a:lstStyle/>
            <a:p>
              <a:pPr marL="0" marR="0" lvl="0" indent="0" algn="l" defTabSz="914400" rtl="0" eaLnBrk="1" fontAlgn="base" latinLnBrk="0" hangingPunct="1">
                <a:lnSpc>
                  <a:spcPts val="33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Arial" charset="0"/>
                  <a:ea typeface="ＭＳ Ｐゴシック"/>
                  <a:cs typeface="+mn-cs"/>
                </a:rPr>
                <a:t>【</a:t>
              </a:r>
              <a:r>
                <a:rPr kumimoji="1" lang="ja-JP" altLang="en-US" sz="2800" b="0" i="0" u="none" strike="noStrike" kern="1200" cap="none" spc="0" normalizeH="0" baseline="0" noProof="0" dirty="0">
                  <a:ln>
                    <a:noFill/>
                  </a:ln>
                  <a:solidFill>
                    <a:prstClr val="black"/>
                  </a:solidFill>
                  <a:effectLst/>
                  <a:uLnTx/>
                  <a:uFillTx/>
                  <a:latin typeface="Arial" charset="0"/>
                  <a:ea typeface="ＭＳ Ｐゴシック"/>
                  <a:cs typeface="+mn-cs"/>
                </a:rPr>
                <a:t>見直し後</a:t>
              </a:r>
              <a:r>
                <a:rPr kumimoji="1" lang="en-US" altLang="ja-JP" sz="2800" b="0" i="0" u="none" strike="noStrike" kern="1200" cap="none" spc="0" normalizeH="0" baseline="0" noProof="0" dirty="0">
                  <a:ln>
                    <a:noFill/>
                  </a:ln>
                  <a:solidFill>
                    <a:prstClr val="black"/>
                  </a:solidFill>
                  <a:effectLst/>
                  <a:uLnTx/>
                  <a:uFillTx/>
                  <a:latin typeface="Arial" charset="0"/>
                  <a:ea typeface="ＭＳ Ｐゴシック"/>
                  <a:cs typeface="+mn-cs"/>
                </a:rPr>
                <a:t>】</a:t>
              </a:r>
            </a:p>
            <a:p>
              <a:pPr marL="0" marR="0" lvl="0" indent="0" algn="l" defTabSz="914400" rtl="0" eaLnBrk="1" fontAlgn="base" latinLnBrk="0" hangingPunct="1">
                <a:lnSpc>
                  <a:spcPts val="33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charset="0"/>
                  <a:ea typeface="ＭＳ Ｐゴシック"/>
                  <a:cs typeface="+mn-cs"/>
                </a:rPr>
                <a:t>（算定要件）</a:t>
              </a:r>
              <a:endParaRPr kumimoji="1" lang="en-US" altLang="ja-JP" sz="2800" b="0" i="0" u="none" strike="noStrike" kern="1200" cap="none" spc="0" normalizeH="0" baseline="0" noProof="0" dirty="0">
                <a:ln>
                  <a:noFill/>
                </a:ln>
                <a:solidFill>
                  <a:prstClr val="black"/>
                </a:solidFill>
                <a:effectLst/>
                <a:uLnTx/>
                <a:uFillTx/>
                <a:latin typeface="Arial" charset="0"/>
                <a:ea typeface="ＭＳ Ｐゴシック"/>
                <a:cs typeface="+mn-cs"/>
              </a:endParaRPr>
            </a:p>
            <a:p>
              <a:pPr marL="0" marR="0" lvl="0" indent="0" algn="l" defTabSz="914400" rtl="0" eaLnBrk="1" fontAlgn="base" latinLnBrk="0" hangingPunct="1">
                <a:lnSpc>
                  <a:spcPts val="33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charset="0"/>
                  <a:ea typeface="ＭＳ Ｐゴシック"/>
                  <a:cs typeface="+mn-cs"/>
                </a:rPr>
                <a:t>訪問開始日から起算して</a:t>
              </a:r>
              <a:r>
                <a:rPr kumimoji="1" lang="en-US" altLang="ja-JP" sz="2800" b="0" i="0" u="none" strike="noStrike" kern="1200" cap="none" spc="0" normalizeH="0" baseline="0" noProof="0" dirty="0">
                  <a:ln>
                    <a:noFill/>
                  </a:ln>
                  <a:solidFill>
                    <a:prstClr val="black"/>
                  </a:solidFill>
                  <a:effectLst/>
                  <a:uLnTx/>
                  <a:uFillTx/>
                  <a:latin typeface="Arial" charset="0"/>
                  <a:ea typeface="ＭＳ Ｐゴシック"/>
                  <a:cs typeface="+mn-cs"/>
                </a:rPr>
                <a:t>180</a:t>
              </a:r>
              <a:r>
                <a:rPr kumimoji="1" lang="ja-JP" altLang="en-US" sz="2800" b="0" i="0" u="none" strike="noStrike" kern="1200" cap="none" spc="0" normalizeH="0" baseline="0" noProof="0" dirty="0">
                  <a:ln>
                    <a:noFill/>
                  </a:ln>
                  <a:solidFill>
                    <a:prstClr val="black"/>
                  </a:solidFill>
                  <a:effectLst/>
                  <a:uLnTx/>
                  <a:uFillTx/>
                  <a:latin typeface="Arial" charset="0"/>
                  <a:ea typeface="ＭＳ Ｐゴシック"/>
                  <a:cs typeface="+mn-cs"/>
                </a:rPr>
                <a:t>日間ごとに</a:t>
              </a:r>
              <a:r>
                <a:rPr kumimoji="1" lang="en-US" altLang="ja-JP" sz="2800" b="0" i="0" u="none" strike="noStrike" kern="1200" cap="none" spc="0" normalizeH="0" baseline="0" noProof="0" dirty="0">
                  <a:ln>
                    <a:noFill/>
                  </a:ln>
                  <a:solidFill>
                    <a:prstClr val="black"/>
                  </a:solidFill>
                  <a:effectLst/>
                  <a:uLnTx/>
                  <a:uFillTx/>
                  <a:latin typeface="Arial" charset="0"/>
                  <a:ea typeface="ＭＳ Ｐゴシック"/>
                  <a:cs typeface="+mn-cs"/>
                </a:rPr>
                <a:t>50</a:t>
              </a:r>
              <a:r>
                <a:rPr kumimoji="1" lang="ja-JP" altLang="en-US" sz="2800" b="0" i="0" u="none" strike="noStrike" kern="1200" cap="none" spc="0" normalizeH="0" baseline="0" noProof="0" dirty="0">
                  <a:ln>
                    <a:noFill/>
                  </a:ln>
                  <a:solidFill>
                    <a:prstClr val="black"/>
                  </a:solidFill>
                  <a:effectLst/>
                  <a:uLnTx/>
                  <a:uFillTx/>
                  <a:latin typeface="Arial" charset="0"/>
                  <a:ea typeface="ＭＳ Ｐゴシック"/>
                  <a:cs typeface="+mn-cs"/>
                </a:rPr>
                <a:t>回を上限として算定することができる</a:t>
              </a:r>
              <a:endParaRPr kumimoji="1" lang="en-US" altLang="ja-JP" sz="2800" b="0" i="0" u="none" strike="noStrike" kern="1200" cap="none" spc="0" normalizeH="0" baseline="0" noProof="0" dirty="0">
                <a:ln>
                  <a:noFill/>
                </a:ln>
                <a:solidFill>
                  <a:prstClr val="black"/>
                </a:solidFill>
                <a:effectLst/>
                <a:uLnTx/>
                <a:uFillTx/>
                <a:latin typeface="Arial" charset="0"/>
                <a:ea typeface="ＭＳ Ｐゴシック"/>
                <a:cs typeface="+mn-cs"/>
              </a:endParaRPr>
            </a:p>
          </p:txBody>
        </p:sp>
        <p:sp>
          <p:nvSpPr>
            <p:cNvPr id="21" name="右矢印 20"/>
            <p:cNvSpPr/>
            <p:nvPr/>
          </p:nvSpPr>
          <p:spPr>
            <a:xfrm>
              <a:off x="4466643" y="772169"/>
              <a:ext cx="354220" cy="34246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2" name="ホームベース 21"/>
          <p:cNvSpPr/>
          <p:nvPr/>
        </p:nvSpPr>
        <p:spPr>
          <a:xfrm>
            <a:off x="164993" y="188640"/>
            <a:ext cx="8367450" cy="1296144"/>
          </a:xfrm>
          <a:prstGeom prst="homePlate">
            <a:avLst/>
          </a:prstGeom>
          <a:solidFill>
            <a:schemeClr val="accent6">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ts val="36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27</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年度報酬改定</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ts val="36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自立訓練（機能訓練・生活訓練）について</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65372" rtl="0" eaLnBrk="1" fontAlgn="auto" latinLnBrk="0" hangingPunct="1">
              <a:lnSpc>
                <a:spcPct val="100000"/>
              </a:lnSpc>
              <a:spcBef>
                <a:spcPts val="0"/>
              </a:spcBef>
              <a:spcAft>
                <a:spcPts val="0"/>
              </a:spcAft>
              <a:buClrTx/>
              <a:buSzTx/>
              <a:buFontTx/>
              <a:buNone/>
              <a:tabLst/>
              <a:defRPr/>
            </a:pPr>
            <a:fld id="{E367B75F-20BA-4200-B8D2-3828A1AB5981}" type="slidenum">
              <a:rPr kumimoji="1" lang="ja-JP" altLang="en-US" sz="2000" b="1" i="0" u="none" strike="noStrike" kern="1200" cap="none" spc="0" normalizeH="0" baseline="0" noProof="0" smtClean="0">
                <a:ln>
                  <a:noFill/>
                </a:ln>
                <a:solidFill>
                  <a:prstClr val="black">
                    <a:tint val="75000"/>
                  </a:prstClr>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965372" rtl="0" eaLnBrk="1" fontAlgn="auto" latinLnBrk="0" hangingPunct="1">
                <a:lnSpc>
                  <a:spcPct val="100000"/>
                </a:lnSpc>
                <a:spcBef>
                  <a:spcPts val="0"/>
                </a:spcBef>
                <a:spcAft>
                  <a:spcPts val="0"/>
                </a:spcAft>
                <a:buClrTx/>
                <a:buSzTx/>
                <a:buFontTx/>
                <a:buNone/>
                <a:tabLst/>
                <a:defRPr/>
              </a:pPr>
              <a:t>46</a:t>
            </a:fld>
            <a:endParaRPr kumimoji="1" lang="ja-JP" altLang="en-US" sz="2000" b="1" i="0" u="none" strike="noStrike" kern="1200" cap="none" spc="0" normalizeH="0" baseline="0" noProof="0">
              <a:ln>
                <a:noFill/>
              </a:ln>
              <a:solidFill>
                <a:prstClr val="black">
                  <a:tint val="75000"/>
                </a:prstClr>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923331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 y="1052736"/>
            <a:ext cx="8712968" cy="864096"/>
          </a:xfrm>
        </p:spPr>
        <p:txBody>
          <a:bodyPr/>
          <a:lstStyle/>
          <a:p>
            <a:pPr marL="0" indent="0">
              <a:buNone/>
            </a:pPr>
            <a:r>
              <a:rPr lang="ja-JP" altLang="en-US" sz="2800" dirty="0"/>
              <a:t>　</a:t>
            </a:r>
            <a:r>
              <a:rPr lang="ja-JP" altLang="ja-JP" sz="2800" dirty="0"/>
              <a:t>なお、「居宅を訪問して自立訓練（機能訓練）を提供した場合」とは、具体的には次のとおりであること。</a:t>
            </a:r>
            <a:endParaRPr kumimoji="1" lang="ja-JP" altLang="en-US" sz="2800" dirty="0"/>
          </a:p>
        </p:txBody>
      </p:sp>
      <p:sp>
        <p:nvSpPr>
          <p:cNvPr id="5" name="タイトル 1"/>
          <p:cNvSpPr>
            <a:spLocks noGrp="1"/>
          </p:cNvSpPr>
          <p:nvPr>
            <p:ph type="title"/>
          </p:nvPr>
        </p:nvSpPr>
        <p:spPr>
          <a:xfrm>
            <a:off x="-18803" y="0"/>
            <a:ext cx="9061980" cy="936104"/>
          </a:xfrm>
        </p:spPr>
        <p:txBody>
          <a:bodyPr/>
          <a:lstStyle/>
          <a:p>
            <a:r>
              <a:rPr lang="ja-JP" altLang="en-US" dirty="0"/>
              <a:t>機能訓練：訪問による訓練の具体例</a:t>
            </a:r>
            <a:endParaRPr kumimoji="1" lang="ja-JP" altLang="en-US" dirty="0"/>
          </a:p>
        </p:txBody>
      </p:sp>
      <p:graphicFrame>
        <p:nvGraphicFramePr>
          <p:cNvPr id="12" name="表 11"/>
          <p:cNvGraphicFramePr>
            <a:graphicFrameLocks noGrp="1"/>
          </p:cNvGraphicFramePr>
          <p:nvPr>
            <p:extLst/>
          </p:nvPr>
        </p:nvGraphicFramePr>
        <p:xfrm>
          <a:off x="323536" y="2420888"/>
          <a:ext cx="8525700" cy="3496816"/>
        </p:xfrm>
        <a:graphic>
          <a:graphicData uri="http://schemas.openxmlformats.org/drawingml/2006/table">
            <a:tbl>
              <a:tblPr firstRow="1" bandRow="1">
                <a:tableStyleId>{5940675A-B579-460E-94D1-54222C63F5DA}</a:tableStyleId>
              </a:tblPr>
              <a:tblGrid>
                <a:gridCol w="604251">
                  <a:extLst>
                    <a:ext uri="{9D8B030D-6E8A-4147-A177-3AD203B41FA5}">
                      <a16:colId xmlns="" xmlns:a16="http://schemas.microsoft.com/office/drawing/2014/main" val="20000"/>
                    </a:ext>
                  </a:extLst>
                </a:gridCol>
                <a:gridCol w="7921449">
                  <a:extLst>
                    <a:ext uri="{9D8B030D-6E8A-4147-A177-3AD203B41FA5}">
                      <a16:colId xmlns="" xmlns:a16="http://schemas.microsoft.com/office/drawing/2014/main" val="20001"/>
                    </a:ext>
                  </a:extLst>
                </a:gridCol>
              </a:tblGrid>
              <a:tr h="151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2800" kern="0" dirty="0"/>
                        <a:t>ア　</a:t>
                      </a:r>
                      <a:endParaRPr lang="ja-JP" altLang="en-US" sz="2800" kern="0" dirty="0"/>
                    </a:p>
                    <a:p>
                      <a:endParaRPr kumimoji="1" lang="ja-JP" altLang="en-US" sz="2800" dirty="0"/>
                    </a:p>
                  </a:txBody>
                  <a:tcPr>
                    <a:lnR w="12700" cmpd="sng">
                      <a:noFill/>
                    </a:lnR>
                    <a:solidFill>
                      <a:schemeClr val="bg1"/>
                    </a:solidFill>
                  </a:tcPr>
                </a:tc>
                <a:tc>
                  <a:txBody>
                    <a:bodyPr/>
                    <a:lstStyle/>
                    <a:p>
                      <a:pPr marL="0" indent="0">
                        <a:buFontTx/>
                        <a:buNone/>
                      </a:pPr>
                      <a:r>
                        <a:rPr lang="ja-JP" altLang="ja-JP" sz="2800" dirty="0"/>
                        <a:t>運動機能及び日常生活動作能力の維持及び向上を目的として行う各種訓練等及びこれらに関する相談援助</a:t>
                      </a:r>
                      <a:endParaRPr lang="ja-JP" altLang="en-US" sz="2800" kern="0" dirty="0"/>
                    </a:p>
                  </a:txBody>
                  <a:tcPr>
                    <a:lnL w="12700" cmpd="sng">
                      <a:noFill/>
                    </a:lnL>
                    <a:solidFill>
                      <a:schemeClr val="bg1"/>
                    </a:solidFill>
                  </a:tcPr>
                </a:tc>
                <a:extLst>
                  <a:ext uri="{0D108BD9-81ED-4DB2-BD59-A6C34878D82A}">
                    <a16:rowId xmlns="" xmlns:a16="http://schemas.microsoft.com/office/drawing/2014/main" val="10000"/>
                  </a:ext>
                </a:extLst>
              </a:tr>
              <a:tr h="576064">
                <a:tc>
                  <a:txBody>
                    <a:bodyPr/>
                    <a:lstStyle/>
                    <a:p>
                      <a:r>
                        <a:rPr lang="ja-JP" altLang="ja-JP" sz="2800" kern="0" dirty="0"/>
                        <a:t>イ</a:t>
                      </a:r>
                      <a:endParaRPr kumimoji="1" lang="ja-JP" altLang="en-US" sz="2800" dirty="0"/>
                    </a:p>
                  </a:txBody>
                  <a:tcPr>
                    <a:lnR w="12700" cmpd="sng">
                      <a:noFill/>
                    </a:lnR>
                    <a:solidFill>
                      <a:schemeClr val="bg1"/>
                    </a:solidFill>
                  </a:tcPr>
                </a:tc>
                <a:tc>
                  <a:txBody>
                    <a:bodyPr/>
                    <a:lstStyle/>
                    <a:p>
                      <a:pPr marL="0" indent="0">
                        <a:buNone/>
                      </a:pPr>
                      <a:r>
                        <a:rPr lang="ja-JP" altLang="ja-JP" sz="2800" dirty="0"/>
                        <a:t>食事、入浴、健康管理等居宅における生活に関する訓練及び相談援助</a:t>
                      </a:r>
                      <a:endParaRPr lang="ja-JP" altLang="en-US" sz="2800" kern="0" dirty="0"/>
                    </a:p>
                  </a:txBody>
                  <a:tcPr>
                    <a:lnL w="12700" cmpd="sng">
                      <a:noFill/>
                    </a:lnL>
                    <a:solidFill>
                      <a:schemeClr val="bg1"/>
                    </a:solidFill>
                  </a:tcPr>
                </a:tc>
                <a:extLst>
                  <a:ext uri="{0D108BD9-81ED-4DB2-BD59-A6C34878D82A}">
                    <a16:rowId xmlns="" xmlns:a16="http://schemas.microsoft.com/office/drawing/2014/main" val="10001"/>
                  </a:ext>
                </a:extLst>
              </a:tr>
              <a:tr h="370840">
                <a:tc>
                  <a:txBody>
                    <a:bodyPr/>
                    <a:lstStyle/>
                    <a:p>
                      <a:r>
                        <a:rPr lang="ja-JP" altLang="ja-JP" sz="2800" kern="0" dirty="0"/>
                        <a:t>ウ</a:t>
                      </a:r>
                      <a:endParaRPr kumimoji="1" lang="ja-JP" altLang="en-US" sz="2800" dirty="0"/>
                    </a:p>
                  </a:txBody>
                  <a:tcPr>
                    <a:lnR w="12700" cmpd="sng">
                      <a:noFill/>
                    </a:ln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2800" dirty="0"/>
                        <a:t>住宅改修に関する相談援助</a:t>
                      </a:r>
                      <a:endParaRPr lang="ja-JP" altLang="ja-JP" sz="2800" kern="0" dirty="0"/>
                    </a:p>
                  </a:txBody>
                  <a:tcPr>
                    <a:lnL w="12700" cmpd="sng">
                      <a:noFill/>
                    </a:lnL>
                    <a:solidFill>
                      <a:schemeClr val="bg1"/>
                    </a:solidFill>
                  </a:tcPr>
                </a:tc>
                <a:extLst>
                  <a:ext uri="{0D108BD9-81ED-4DB2-BD59-A6C34878D82A}">
                    <a16:rowId xmlns="" xmlns:a16="http://schemas.microsoft.com/office/drawing/2014/main" val="10002"/>
                  </a:ext>
                </a:extLst>
              </a:tr>
              <a:tr h="357232">
                <a:tc>
                  <a:txBody>
                    <a:bodyPr/>
                    <a:lstStyle/>
                    <a:p>
                      <a:r>
                        <a:rPr lang="ja-JP" altLang="ja-JP" sz="2800" kern="0" dirty="0"/>
                        <a:t>エ</a:t>
                      </a:r>
                      <a:endParaRPr kumimoji="1" lang="ja-JP" altLang="en-US" sz="2800" dirty="0"/>
                    </a:p>
                  </a:txBody>
                  <a:tcPr>
                    <a:lnR w="12700" cmpd="sng">
                      <a:noFill/>
                    </a:ln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2800" dirty="0"/>
                        <a:t>その他必要な支援</a:t>
                      </a:r>
                      <a:endParaRPr lang="ja-JP" altLang="en-US" sz="2800" kern="0" dirty="0"/>
                    </a:p>
                  </a:txBody>
                  <a:tcPr>
                    <a:lnL w="12700" cmpd="sng">
                      <a:noFill/>
                    </a:lnL>
                    <a:solidFill>
                      <a:schemeClr val="bg1"/>
                    </a:solidFill>
                  </a:tcPr>
                </a:tc>
                <a:extLst>
                  <a:ext uri="{0D108BD9-81ED-4DB2-BD59-A6C34878D82A}">
                    <a16:rowId xmlns=""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04612D-C8B8-4CD7-A062-8DD7E6C01A0F}" type="slidenum">
              <a:rPr kumimoji="1" lang="en-US" altLang="ja-JP" sz="1400" b="1"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en-US" altLang="ja-JP"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624787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6898" y="980728"/>
            <a:ext cx="8712968" cy="1088148"/>
          </a:xfrm>
        </p:spPr>
        <p:txBody>
          <a:bodyPr/>
          <a:lstStyle/>
          <a:p>
            <a:pPr marL="0" indent="0">
              <a:buNone/>
            </a:pPr>
            <a:r>
              <a:rPr lang="ja-JP" altLang="en-US" sz="2800" dirty="0"/>
              <a:t>　</a:t>
            </a:r>
            <a:r>
              <a:rPr lang="ja-JP" altLang="ja-JP" sz="2800" dirty="0"/>
              <a:t>なお、「居宅を訪問して自立訓練（生活訓練）を提供した場合」とは、具体的には次のとおりであること。</a:t>
            </a:r>
          </a:p>
          <a:p>
            <a:pPr marL="0" indent="0">
              <a:buNone/>
            </a:pPr>
            <a:endParaRPr kumimoji="1" lang="ja-JP" altLang="en-US" sz="2800" dirty="0"/>
          </a:p>
        </p:txBody>
      </p:sp>
      <p:sp>
        <p:nvSpPr>
          <p:cNvPr id="11" name="タイトル 1"/>
          <p:cNvSpPr txBox="1">
            <a:spLocks/>
          </p:cNvSpPr>
          <p:nvPr/>
        </p:nvSpPr>
        <p:spPr bwMode="auto">
          <a:xfrm>
            <a:off x="82028" y="0"/>
            <a:ext cx="89544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701" rIns="91399" bIns="45701"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400" b="0" i="0" u="none" strike="noStrike" kern="0" cap="none" spc="0" normalizeH="0" baseline="0" noProof="0" dirty="0">
                <a:ln>
                  <a:noFill/>
                </a:ln>
                <a:solidFill>
                  <a:srgbClr val="1F497D"/>
                </a:solidFill>
                <a:effectLst/>
                <a:uLnTx/>
                <a:uFillTx/>
                <a:latin typeface="Calibri"/>
                <a:ea typeface="ＭＳ Ｐゴシック" panose="020B0600070205080204" pitchFamily="50" charset="-128"/>
                <a:cs typeface="+mj-cs"/>
              </a:rPr>
              <a:t>生活訓練：訪問による訓練の具体例</a:t>
            </a:r>
          </a:p>
        </p:txBody>
      </p:sp>
      <p:graphicFrame>
        <p:nvGraphicFramePr>
          <p:cNvPr id="12" name="表 11"/>
          <p:cNvGraphicFramePr>
            <a:graphicFrameLocks noGrp="1"/>
          </p:cNvGraphicFramePr>
          <p:nvPr>
            <p:extLst/>
          </p:nvPr>
        </p:nvGraphicFramePr>
        <p:xfrm>
          <a:off x="238778" y="2060848"/>
          <a:ext cx="8640960" cy="3870960"/>
        </p:xfrm>
        <a:graphic>
          <a:graphicData uri="http://schemas.openxmlformats.org/drawingml/2006/table">
            <a:tbl>
              <a:tblPr firstRow="1" bandRow="1">
                <a:tableStyleId>{5940675A-B579-460E-94D1-54222C63F5DA}</a:tableStyleId>
              </a:tblPr>
              <a:tblGrid>
                <a:gridCol w="555495">
                  <a:extLst>
                    <a:ext uri="{9D8B030D-6E8A-4147-A177-3AD203B41FA5}">
                      <a16:colId xmlns="" xmlns:a16="http://schemas.microsoft.com/office/drawing/2014/main" val="20000"/>
                    </a:ext>
                  </a:extLst>
                </a:gridCol>
                <a:gridCol w="8085465">
                  <a:extLst>
                    <a:ext uri="{9D8B030D-6E8A-4147-A177-3AD203B41FA5}">
                      <a16:colId xmlns=""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2800" kern="0" dirty="0"/>
                        <a:t>ア　</a:t>
                      </a:r>
                      <a:endParaRPr lang="ja-JP" altLang="en-US" sz="2800" kern="0" dirty="0"/>
                    </a:p>
                    <a:p>
                      <a:endParaRPr kumimoji="1" lang="ja-JP" altLang="en-US" sz="2800" dirty="0"/>
                    </a:p>
                  </a:txBody>
                  <a:tcPr>
                    <a:lnR w="12700" cmpd="sng">
                      <a:noFill/>
                    </a:lnR>
                    <a:solidFill>
                      <a:schemeClr val="bg1"/>
                    </a:solidFill>
                  </a:tcPr>
                </a:tc>
                <a:tc>
                  <a:txBody>
                    <a:bodyPr/>
                    <a:lstStyle/>
                    <a:p>
                      <a:pPr marL="0" indent="0">
                        <a:buFontTx/>
                        <a:buNone/>
                      </a:pPr>
                      <a:r>
                        <a:rPr lang="ja-JP" altLang="ja-JP" sz="2800" kern="0" dirty="0"/>
                        <a:t>日常生活動作能力の維持及び向上を目的として行う各種訓練等及びこれらに関する相談援助</a:t>
                      </a:r>
                      <a:endParaRPr kumimoji="1" lang="ja-JP" altLang="en-US" sz="2800" dirty="0"/>
                    </a:p>
                  </a:txBody>
                  <a:tcPr>
                    <a:lnL w="12700" cmpd="sng">
                      <a:noFill/>
                    </a:lnL>
                    <a:solidFill>
                      <a:schemeClr val="bg1"/>
                    </a:solidFill>
                  </a:tcPr>
                </a:tc>
                <a:extLst>
                  <a:ext uri="{0D108BD9-81ED-4DB2-BD59-A6C34878D82A}">
                    <a16:rowId xmlns="" xmlns:a16="http://schemas.microsoft.com/office/drawing/2014/main" val="10000"/>
                  </a:ext>
                </a:extLst>
              </a:tr>
              <a:tr h="370840">
                <a:tc>
                  <a:txBody>
                    <a:bodyPr/>
                    <a:lstStyle/>
                    <a:p>
                      <a:r>
                        <a:rPr lang="ja-JP" altLang="ja-JP" sz="2800" kern="0" dirty="0"/>
                        <a:t>イ</a:t>
                      </a:r>
                      <a:endParaRPr kumimoji="1" lang="ja-JP" altLang="en-US" sz="2800" dirty="0"/>
                    </a:p>
                  </a:txBody>
                  <a:tcPr>
                    <a:lnR w="12700" cmpd="sng">
                      <a:noFill/>
                    </a:lnR>
                    <a:solidFill>
                      <a:schemeClr val="bg1"/>
                    </a:solidFill>
                  </a:tcPr>
                </a:tc>
                <a:tc>
                  <a:txBody>
                    <a:bodyPr/>
                    <a:lstStyle/>
                    <a:p>
                      <a:pPr marL="0" indent="0">
                        <a:buNone/>
                      </a:pPr>
                      <a:r>
                        <a:rPr lang="ja-JP" altLang="ja-JP" sz="2800" kern="0" dirty="0"/>
                        <a:t>食事、入浴、健康管理等居宅における生活に関する訓練及び相談援助</a:t>
                      </a:r>
                      <a:endParaRPr kumimoji="1" lang="ja-JP" altLang="en-US" sz="2800" dirty="0"/>
                    </a:p>
                  </a:txBody>
                  <a:tcPr>
                    <a:lnL w="12700" cmpd="sng">
                      <a:noFill/>
                    </a:lnL>
                    <a:solidFill>
                      <a:schemeClr val="bg1"/>
                    </a:solidFill>
                  </a:tcPr>
                </a:tc>
                <a:extLst>
                  <a:ext uri="{0D108BD9-81ED-4DB2-BD59-A6C34878D82A}">
                    <a16:rowId xmlns="" xmlns:a16="http://schemas.microsoft.com/office/drawing/2014/main" val="10001"/>
                  </a:ext>
                </a:extLst>
              </a:tr>
              <a:tr h="370840">
                <a:tc>
                  <a:txBody>
                    <a:bodyPr/>
                    <a:lstStyle/>
                    <a:p>
                      <a:r>
                        <a:rPr lang="ja-JP" altLang="ja-JP" sz="2800" kern="0" dirty="0"/>
                        <a:t>ウ</a:t>
                      </a:r>
                      <a:endParaRPr kumimoji="1" lang="ja-JP" altLang="en-US" sz="2800" dirty="0"/>
                    </a:p>
                  </a:txBody>
                  <a:tcPr>
                    <a:lnR w="12700" cmpd="sng">
                      <a:noFill/>
                    </a:ln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2800" kern="0" dirty="0"/>
                        <a:t>地域生活のルール、マナーに関する相談援助</a:t>
                      </a:r>
                      <a:endParaRPr kumimoji="1" lang="ja-JP" altLang="en-US" sz="2800" dirty="0"/>
                    </a:p>
                  </a:txBody>
                  <a:tcPr>
                    <a:lnL w="12700" cmpd="sng">
                      <a:noFill/>
                    </a:lnL>
                    <a:solidFill>
                      <a:schemeClr val="bg1"/>
                    </a:solidFill>
                  </a:tcPr>
                </a:tc>
                <a:extLst>
                  <a:ext uri="{0D108BD9-81ED-4DB2-BD59-A6C34878D82A}">
                    <a16:rowId xmlns="" xmlns:a16="http://schemas.microsoft.com/office/drawing/2014/main" val="10002"/>
                  </a:ext>
                </a:extLst>
              </a:tr>
              <a:tr h="370840">
                <a:tc>
                  <a:txBody>
                    <a:bodyPr/>
                    <a:lstStyle/>
                    <a:p>
                      <a:r>
                        <a:rPr lang="ja-JP" altLang="ja-JP" sz="2800" kern="0" dirty="0"/>
                        <a:t>エ</a:t>
                      </a:r>
                      <a:endParaRPr kumimoji="1" lang="ja-JP" altLang="en-US" sz="2800" dirty="0"/>
                    </a:p>
                  </a:txBody>
                  <a:tcPr>
                    <a:lnR w="12700" cmpd="sng">
                      <a:noFill/>
                    </a:lnR>
                    <a:solidFill>
                      <a:schemeClr val="bg1">
                        <a:lumMod val="85000"/>
                      </a:schemeClr>
                    </a:solidFill>
                  </a:tcPr>
                </a:tc>
                <a:tc>
                  <a:txBody>
                    <a:bodyPr/>
                    <a:lstStyle/>
                    <a:p>
                      <a:pPr marL="0" indent="0">
                        <a:buNone/>
                      </a:pPr>
                      <a:r>
                        <a:rPr lang="ja-JP" altLang="ja-JP" sz="2800" kern="0" dirty="0"/>
                        <a:t>交通機関、金融機関、役所等の公共機関活用に関</a:t>
                      </a:r>
                      <a:endParaRPr lang="en-US" altLang="ja-JP" sz="2800" kern="0" dirty="0"/>
                    </a:p>
                    <a:p>
                      <a:pPr marL="0" indent="0">
                        <a:buNone/>
                      </a:pPr>
                      <a:r>
                        <a:rPr lang="ja-JP" altLang="ja-JP" sz="2800" kern="0" dirty="0"/>
                        <a:t>する訓練及び相談援</a:t>
                      </a:r>
                      <a:r>
                        <a:rPr lang="ja-JP" altLang="en-US" sz="2800" kern="0" dirty="0"/>
                        <a:t>助</a:t>
                      </a:r>
                      <a:endParaRPr kumimoji="1" lang="ja-JP" altLang="en-US" sz="2800" dirty="0"/>
                    </a:p>
                  </a:txBody>
                  <a:tcPr>
                    <a:lnL w="12700" cmpd="sng">
                      <a:noFill/>
                    </a:lnL>
                    <a:solidFill>
                      <a:schemeClr val="bg1">
                        <a:lumMod val="85000"/>
                      </a:schemeClr>
                    </a:solidFill>
                  </a:tcPr>
                </a:tc>
                <a:extLst>
                  <a:ext uri="{0D108BD9-81ED-4DB2-BD59-A6C34878D82A}">
                    <a16:rowId xmlns="" xmlns:a16="http://schemas.microsoft.com/office/drawing/2014/main" val="10003"/>
                  </a:ext>
                </a:extLst>
              </a:tr>
              <a:tr h="370840">
                <a:tc>
                  <a:txBody>
                    <a:bodyPr/>
                    <a:lstStyle/>
                    <a:p>
                      <a:r>
                        <a:rPr lang="ja-JP" altLang="ja-JP" sz="2800" kern="0" dirty="0"/>
                        <a:t>オ</a:t>
                      </a:r>
                      <a:endParaRPr kumimoji="1" lang="ja-JP" altLang="en-US" sz="2800" dirty="0"/>
                    </a:p>
                  </a:txBody>
                  <a:tcPr>
                    <a:lnR w="12700" cmpd="sng">
                      <a:noFill/>
                    </a:ln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2800" kern="0" dirty="0"/>
                        <a:t>その他必要な支援</a:t>
                      </a:r>
                      <a:endParaRPr kumimoji="1" lang="ja-JP" altLang="en-US" sz="2800" dirty="0"/>
                    </a:p>
                  </a:txBody>
                  <a:tcPr>
                    <a:lnL w="12700" cmpd="sng">
                      <a:noFill/>
                    </a:lnL>
                    <a:solidFill>
                      <a:schemeClr val="bg1"/>
                    </a:solidFill>
                  </a:tcPr>
                </a:tc>
                <a:extLst>
                  <a:ext uri="{0D108BD9-81ED-4DB2-BD59-A6C34878D82A}">
                    <a16:rowId xmlns="" xmlns:a16="http://schemas.microsoft.com/office/drawing/2014/main" val="10004"/>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04612D-C8B8-4CD7-A062-8DD7E6C01A0F}" type="slidenum">
              <a:rPr kumimoji="1" lang="en-US" altLang="ja-JP" sz="1400" b="1"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en-US" altLang="ja-JP"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429092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6" descr="004.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8629"/>
            <a:ext cx="9072892"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xfrm>
            <a:off x="339436" y="3169637"/>
            <a:ext cx="8394020" cy="3547626"/>
          </a:xfrm>
        </p:spPr>
        <p:txBody>
          <a:bodyPr/>
          <a:lstStyle/>
          <a:p>
            <a:pPr marL="0" indent="0">
              <a:buNone/>
            </a:pPr>
            <a:r>
              <a:rPr lang="ja-JP" altLang="en-US" dirty="0"/>
              <a:t>　</a:t>
            </a:r>
            <a:r>
              <a:rPr lang="ja-JP" altLang="ja-JP" dirty="0"/>
              <a:t>ここでいう「居宅」とは、指定共同生活援助事業所又は外部サービス利用型指定共同生活援助事業所における共同生活住居は含まれないものであるが、</a:t>
            </a:r>
            <a:r>
              <a:rPr lang="ja-JP" altLang="ja-JP" b="1" u="sng" dirty="0">
                <a:solidFill>
                  <a:srgbClr val="C00000"/>
                </a:solidFill>
              </a:rPr>
              <a:t>エのうち、共同生活住居外で実施する訓練については、</a:t>
            </a:r>
            <a:r>
              <a:rPr lang="ja-JP" altLang="ja-JP" dirty="0"/>
              <a:t>指定共同生活援助利用者及び外部サービス利用型指定共同生活援助利用者であっても対象とな</a:t>
            </a:r>
            <a:r>
              <a:rPr lang="ja-JP" altLang="en-US" dirty="0"/>
              <a:t>っている</a:t>
            </a:r>
            <a:r>
              <a:rPr lang="ja-JP" altLang="ja-JP" dirty="0"/>
              <a:t>。</a:t>
            </a:r>
          </a:p>
        </p:txBody>
      </p:sp>
      <p:sp>
        <p:nvSpPr>
          <p:cNvPr id="5" name="タイトル 1"/>
          <p:cNvSpPr>
            <a:spLocks noGrp="1"/>
          </p:cNvSpPr>
          <p:nvPr>
            <p:ph type="title"/>
          </p:nvPr>
        </p:nvSpPr>
        <p:spPr>
          <a:xfrm>
            <a:off x="224751" y="255964"/>
            <a:ext cx="8270668" cy="720080"/>
          </a:xfrm>
        </p:spPr>
        <p:txBody>
          <a:bodyPr/>
          <a:lstStyle/>
          <a:p>
            <a:r>
              <a:rPr kumimoji="1" lang="ja-JP" altLang="en-US" sz="4000" dirty="0"/>
              <a:t>共同生活援助事業所利用者の場合</a:t>
            </a:r>
          </a:p>
        </p:txBody>
      </p:sp>
      <p:sp>
        <p:nvSpPr>
          <p:cNvPr id="6" name="コンテンツ プレースホルダー 2"/>
          <p:cNvSpPr txBox="1">
            <a:spLocks/>
          </p:cNvSpPr>
          <p:nvPr/>
        </p:nvSpPr>
        <p:spPr bwMode="auto">
          <a:xfrm>
            <a:off x="257170" y="1246856"/>
            <a:ext cx="8558589" cy="1008112"/>
          </a:xfrm>
          <a:prstGeom prst="rect">
            <a:avLst/>
          </a:prstGeom>
          <a:solidFill>
            <a:schemeClr val="bg1">
              <a:lumMod val="85000"/>
            </a:schemeClr>
          </a:solidFill>
          <a:ln w="9525">
            <a:solidFill>
              <a:srgbClr val="000000"/>
            </a:solidFill>
            <a:miter lim="800000"/>
            <a:headEnd/>
            <a:tailEnd/>
          </a:ln>
          <a:extLst/>
        </p:spPr>
        <p:txBody>
          <a:bodyPr vert="horz" wrap="square" lIns="91399" tIns="45701" rIns="91399" bIns="45701"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ja-JP" sz="2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エ　交通機関、金融機関、役所等の公共機関活用に関</a:t>
            </a:r>
            <a:endParaRPr kumimoji="1" lang="en-US" altLang="ja-JP" sz="2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2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する訓練及び相談援</a:t>
            </a:r>
            <a:r>
              <a:rPr kumimoji="1" lang="ja-JP" altLang="en-US" sz="2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助</a:t>
            </a:r>
          </a:p>
        </p:txBody>
      </p:sp>
      <p:sp>
        <p:nvSpPr>
          <p:cNvPr id="7" name="下矢印 6"/>
          <p:cNvSpPr/>
          <p:nvPr/>
        </p:nvSpPr>
        <p:spPr bwMode="auto">
          <a:xfrm>
            <a:off x="3640504" y="2492896"/>
            <a:ext cx="1492745" cy="648072"/>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804" tIns="7359" rIns="36804" bIns="7359" numCol="1" rtlCol="0" anchor="t" anchorCtr="0" compatLnSpc="1">
            <a:prstTxWarp prst="textNoShape">
              <a:avLst/>
            </a:prstTxWarp>
          </a:bodyPr>
          <a:lstStyle/>
          <a:p>
            <a:pPr marL="119063" marR="0" lvl="0" indent="-119063" algn="l" defTabSz="873125"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04612D-C8B8-4CD7-A062-8DD7E6C01A0F}" type="slidenum">
              <a:rPr kumimoji="1" lang="en-US" altLang="ja-JP" sz="1400" b="1"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en-US" altLang="ja-JP"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42743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324003" y="0"/>
            <a:ext cx="8569325" cy="692150"/>
          </a:xfrm>
          <a:prstGeom prst="horizontalScroll">
            <a:avLst>
              <a:gd name="adj" fmla="val 9486"/>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ja-JP" altLang="en-US" b="1">
                <a:latin typeface="ＤＨＰ特太ゴシック体" pitchFamily="50" charset="-128"/>
                <a:ea typeface="ＤＨＰ特太ゴシック体" pitchFamily="50" charset="-128"/>
              </a:rPr>
              <a:t>アセスメントの視点を変えてみよう</a:t>
            </a:r>
          </a:p>
        </p:txBody>
      </p:sp>
      <p:sp>
        <p:nvSpPr>
          <p:cNvPr id="66563" name="Rectangle 3"/>
          <p:cNvSpPr>
            <a:spLocks noGrp="1" noChangeArrowheads="1"/>
          </p:cNvSpPr>
          <p:nvPr>
            <p:ph idx="4294967295"/>
          </p:nvPr>
        </p:nvSpPr>
        <p:spPr>
          <a:xfrm>
            <a:off x="323916" y="836718"/>
            <a:ext cx="8642350" cy="5688013"/>
          </a:xfrm>
          <a:ln>
            <a:solidFill>
              <a:schemeClr val="tx1"/>
            </a:solidFill>
          </a:ln>
        </p:spPr>
        <p:txBody>
          <a:bodyPr/>
          <a:lstStyle/>
          <a:p>
            <a:pPr eaLnBrk="1" hangingPunct="1"/>
            <a:r>
              <a:rPr lang="ja-JP" altLang="en-US" sz="2400" dirty="0" smtClean="0">
                <a:latin typeface="+mn-ea"/>
              </a:rPr>
              <a:t>入所施設の場合、利用者のストレングスが見えにくい。エンパワメント・ストレングスが弱まってる可能性が高い。 </a:t>
            </a:r>
          </a:p>
          <a:p>
            <a:pPr eaLnBrk="1" hangingPunct="1">
              <a:buFontTx/>
              <a:buNone/>
            </a:pPr>
            <a:r>
              <a:rPr lang="en-US" altLang="ja-JP" sz="2400" dirty="0" smtClean="0">
                <a:latin typeface="+mn-ea"/>
              </a:rPr>
              <a:t>(</a:t>
            </a:r>
            <a:r>
              <a:rPr lang="ja-JP" altLang="en-US" sz="2400" dirty="0" smtClean="0">
                <a:latin typeface="+mn-ea"/>
              </a:rPr>
              <a:t>考えられる理由）</a:t>
            </a:r>
          </a:p>
          <a:p>
            <a:pPr eaLnBrk="1" hangingPunct="1">
              <a:buFontTx/>
              <a:buNone/>
            </a:pPr>
            <a:r>
              <a:rPr lang="ja-JP" altLang="en-US" sz="2400" u="sng" dirty="0" smtClean="0">
                <a:latin typeface="+mn-ea"/>
              </a:rPr>
              <a:t>①環境要因</a:t>
            </a:r>
          </a:p>
          <a:p>
            <a:pPr eaLnBrk="1" hangingPunct="1">
              <a:buFontTx/>
              <a:buNone/>
            </a:pPr>
            <a:r>
              <a:rPr lang="ja-JP" altLang="en-US" sz="2400" dirty="0" smtClean="0">
                <a:latin typeface="+mn-ea"/>
              </a:rPr>
              <a:t>・限られた空間、限られた人間関係で、長期間生活している。⇒環境から受ける刺激が少ない。</a:t>
            </a:r>
          </a:p>
          <a:p>
            <a:pPr eaLnBrk="1" hangingPunct="1">
              <a:buFontTx/>
              <a:buNone/>
            </a:pPr>
            <a:r>
              <a:rPr lang="ja-JP" altLang="en-US" sz="2400" dirty="0" smtClean="0">
                <a:latin typeface="+mn-ea"/>
              </a:rPr>
              <a:t>・在宅で生活してる人と比べて、地域との接点がすくない。⇒本人を取り巻く世界が狭い･･･</a:t>
            </a:r>
          </a:p>
          <a:p>
            <a:pPr eaLnBrk="1" hangingPunct="1">
              <a:buFontTx/>
              <a:buNone/>
            </a:pPr>
            <a:r>
              <a:rPr lang="ja-JP" altLang="en-US" sz="2400" u="sng" dirty="0" smtClean="0">
                <a:latin typeface="+mn-ea"/>
              </a:rPr>
              <a:t>②本人の状況</a:t>
            </a:r>
          </a:p>
          <a:p>
            <a:pPr eaLnBrk="1" hangingPunct="1">
              <a:buFontTx/>
              <a:buNone/>
            </a:pPr>
            <a:r>
              <a:rPr lang="ja-JP" altLang="en-US" sz="2400" dirty="0" smtClean="0">
                <a:latin typeface="+mn-ea"/>
              </a:rPr>
              <a:t>・本人なりの力は持っているが、体験・経験の場面・刺激が少なく、本人の力が弱くなってる可能性が高い。</a:t>
            </a:r>
          </a:p>
          <a:p>
            <a:pPr eaLnBrk="1" hangingPunct="1">
              <a:buFontTx/>
              <a:buNone/>
            </a:pPr>
            <a:r>
              <a:rPr lang="ja-JP" altLang="en-US" sz="2400" dirty="0" smtClean="0">
                <a:latin typeface="+mn-ea"/>
              </a:rPr>
              <a:t>・現場のスタッフが、ストレングスに対する関心が薄い。</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221"/>
          <p:cNvSpPr>
            <a:spLocks noChangeArrowheads="1"/>
          </p:cNvSpPr>
          <p:nvPr/>
        </p:nvSpPr>
        <p:spPr bwMode="auto">
          <a:xfrm>
            <a:off x="61870" y="0"/>
            <a:ext cx="9024406" cy="980728"/>
          </a:xfrm>
          <a:prstGeom prst="bevel">
            <a:avLst>
              <a:gd name="adj" fmla="val 12500"/>
            </a:avLst>
          </a:prstGeom>
          <a:noFill/>
          <a:ln w="9525">
            <a:noFill/>
            <a:miter lim="800000"/>
            <a:headEnd/>
            <a:tailEnd/>
          </a:ln>
        </p:spPr>
        <p:txBody>
          <a:bodyPr wrap="none" lIns="0" tIns="0" rIns="0" bIns="0" anchor="ctr"/>
          <a:lstStyle/>
          <a:p>
            <a:pPr marL="0" marR="0" lvl="0" indent="0" algn="ctr" defTabSz="1348098" rtl="0" eaLnBrk="1" fontAlgn="base" latinLnBrk="0" hangingPunct="1">
              <a:lnSpc>
                <a:spcPct val="100000"/>
              </a:lnSpc>
              <a:spcBef>
                <a:spcPct val="0"/>
              </a:spcBef>
              <a:spcAft>
                <a:spcPct val="0"/>
              </a:spcAft>
              <a:buClrTx/>
              <a:buSzTx/>
              <a:buFontTx/>
              <a:buNone/>
              <a:tabLst/>
              <a:defRPr/>
            </a:pPr>
            <a:r>
              <a:rPr kumimoji="0" lang="ja-JP" altLang="en-US" sz="4000" b="0" i="0" u="none" strike="noStrike" kern="0" cap="none" spc="0" normalizeH="0" baseline="0" noProof="0" dirty="0">
                <a:ln>
                  <a:noFill/>
                </a:ln>
                <a:solidFill>
                  <a:srgbClr val="333399">
                    <a:lumMod val="75000"/>
                  </a:srgbClr>
                </a:solidFill>
                <a:effectLst/>
                <a:uLnTx/>
                <a:uFillTx/>
                <a:latin typeface="Arial" charset="0"/>
                <a:ea typeface="ＤＨＰ特太ゴシック体" pitchFamily="2" charset="-128"/>
                <a:cs typeface="+mn-cs"/>
              </a:rPr>
              <a:t>訪問による訓練のイメージ（参考例①）</a:t>
            </a:r>
          </a:p>
        </p:txBody>
      </p:sp>
      <p:grpSp>
        <p:nvGrpSpPr>
          <p:cNvPr id="39" name="グループ化 32"/>
          <p:cNvGrpSpPr/>
          <p:nvPr/>
        </p:nvGrpSpPr>
        <p:grpSpPr>
          <a:xfrm>
            <a:off x="61862" y="980728"/>
            <a:ext cx="9144000" cy="72008"/>
            <a:chOff x="0" y="188640"/>
            <a:chExt cx="9144000" cy="72008"/>
          </a:xfrm>
        </p:grpSpPr>
        <p:cxnSp>
          <p:nvCxnSpPr>
            <p:cNvPr id="44" name="直線コネクタ 43"/>
            <p:cNvCxnSpPr/>
            <p:nvPr/>
          </p:nvCxnSpPr>
          <p:spPr>
            <a:xfrm>
              <a:off x="0" y="188640"/>
              <a:ext cx="9144000" cy="0"/>
            </a:xfrm>
            <a:prstGeom prst="line">
              <a:avLst/>
            </a:prstGeom>
            <a:noFill/>
            <a:ln w="9525" cap="flat" cmpd="sng" algn="ctr">
              <a:solidFill>
                <a:srgbClr val="4F81BD">
                  <a:lumMod val="60000"/>
                  <a:lumOff val="40000"/>
                </a:srgbClr>
              </a:solidFill>
              <a:prstDash val="solid"/>
            </a:ln>
            <a:effectLst/>
          </p:spPr>
        </p:cxnSp>
        <p:cxnSp>
          <p:nvCxnSpPr>
            <p:cNvPr id="53" name="直線コネクタ 52"/>
            <p:cNvCxnSpPr/>
            <p:nvPr/>
          </p:nvCxnSpPr>
          <p:spPr>
            <a:xfrm>
              <a:off x="0" y="260648"/>
              <a:ext cx="9144000" cy="0"/>
            </a:xfrm>
            <a:prstGeom prst="line">
              <a:avLst/>
            </a:prstGeom>
            <a:noFill/>
            <a:ln w="57150" cap="flat" cmpd="sng" algn="ctr">
              <a:solidFill>
                <a:srgbClr val="4F81BD">
                  <a:lumMod val="60000"/>
                  <a:lumOff val="40000"/>
                </a:srgbClr>
              </a:solidFill>
              <a:prstDash val="solid"/>
            </a:ln>
            <a:effectLst/>
          </p:spPr>
        </p:cxnSp>
      </p:grpSp>
      <p:sp>
        <p:nvSpPr>
          <p:cNvPr id="3" name="角丸四角形 2"/>
          <p:cNvSpPr/>
          <p:nvPr/>
        </p:nvSpPr>
        <p:spPr>
          <a:xfrm>
            <a:off x="262809" y="3645223"/>
            <a:ext cx="8697899" cy="3033965"/>
          </a:xfrm>
          <a:prstGeom prst="roundRect">
            <a:avLst/>
          </a:prstGeom>
          <a:ln w="381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 name="テキスト ボックス 1"/>
          <p:cNvSpPr txBox="1"/>
          <p:nvPr/>
        </p:nvSpPr>
        <p:spPr>
          <a:xfrm>
            <a:off x="248903" y="1268762"/>
            <a:ext cx="8725757" cy="954107"/>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通所が困難な障害者が、通所による訓練に通えるようになることを目指して、訪問による訓練を利用する場合</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75" name="Picture 5" descr="C:\Users\BKFPT\AppData\Local\Microsoft\Windows\Temporary Internet Files\Content.IE5\9KEM24PJ\MC900433918[1].png"/>
          <p:cNvPicPr>
            <a:picLocks noChangeAspect="1" noChangeArrowheads="1"/>
          </p:cNvPicPr>
          <p:nvPr/>
        </p:nvPicPr>
        <p:blipFill>
          <a:blip r:embed="rId3" cstate="print"/>
          <a:srcRect/>
          <a:stretch>
            <a:fillRect/>
          </a:stretch>
        </p:blipFill>
        <p:spPr bwMode="auto">
          <a:xfrm>
            <a:off x="6141352" y="3750848"/>
            <a:ext cx="1117395" cy="1086097"/>
          </a:xfrm>
          <a:prstGeom prst="rect">
            <a:avLst/>
          </a:prstGeom>
          <a:noFill/>
        </p:spPr>
      </p:pic>
      <p:sp>
        <p:nvSpPr>
          <p:cNvPr id="21" name="テキスト ボックス 20"/>
          <p:cNvSpPr txBox="1"/>
          <p:nvPr/>
        </p:nvSpPr>
        <p:spPr>
          <a:xfrm>
            <a:off x="276738" y="2343183"/>
            <a:ext cx="861236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a:cs typeface="+mn-cs"/>
              </a:rPr>
              <a:t>居宅に訪問し、信頼関係を形成しながら訓練を行うと、生活訓練に通いたいという目標ができ外へ出られない原因を克服しようという意欲も湧き、少しずつ外へ出られるようになる、等。</a:t>
            </a:r>
          </a:p>
        </p:txBody>
      </p:sp>
      <p:pic>
        <p:nvPicPr>
          <p:cNvPr id="119" name="Picture 6" descr="C:\Users\ＫＫＴＹＪ\Desktop\360.gif"/>
          <p:cNvPicPr>
            <a:picLocks noChangeAspect="1" noChangeArrowheads="1"/>
          </p:cNvPicPr>
          <p:nvPr/>
        </p:nvPicPr>
        <p:blipFill>
          <a:blip r:embed="rId4" cstate="print"/>
          <a:srcRect/>
          <a:stretch>
            <a:fillRect/>
          </a:stretch>
        </p:blipFill>
        <p:spPr bwMode="auto">
          <a:xfrm>
            <a:off x="5756188" y="4672846"/>
            <a:ext cx="1742308" cy="1685460"/>
          </a:xfrm>
          <a:prstGeom prst="rect">
            <a:avLst/>
          </a:prstGeom>
          <a:noFill/>
        </p:spPr>
      </p:pic>
      <p:cxnSp>
        <p:nvCxnSpPr>
          <p:cNvPr id="16" name="直線矢印コネクタ 15"/>
          <p:cNvCxnSpPr/>
          <p:nvPr/>
        </p:nvCxnSpPr>
        <p:spPr>
          <a:xfrm flipV="1">
            <a:off x="3321032" y="5529163"/>
            <a:ext cx="2515488" cy="18236"/>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a:off x="1432298" y="4487311"/>
            <a:ext cx="2041136" cy="1815116"/>
            <a:chOff x="2561895" y="2409088"/>
            <a:chExt cx="2833322" cy="1647068"/>
          </a:xfrm>
        </p:grpSpPr>
        <p:pic>
          <p:nvPicPr>
            <p:cNvPr id="68" name="Picture 10" descr="MCj00791270000[1]"/>
            <p:cNvPicPr preferRelativeResize="0">
              <a:picLocks noChangeAspect="1" noChangeArrowheads="1"/>
            </p:cNvPicPr>
            <p:nvPr/>
          </p:nvPicPr>
          <p:blipFill>
            <a:blip r:embed="rId5" cstate="print">
              <a:lum bright="30000"/>
            </a:blip>
            <a:srcRect/>
            <a:stretch>
              <a:fillRect/>
            </a:stretch>
          </p:blipFill>
          <p:spPr bwMode="auto">
            <a:xfrm>
              <a:off x="2597408" y="2409088"/>
              <a:ext cx="2487492" cy="1647068"/>
            </a:xfrm>
            <a:prstGeom prst="rect">
              <a:avLst/>
            </a:prstGeom>
            <a:noFill/>
            <a:ln w="9525">
              <a:noFill/>
              <a:miter lim="800000"/>
              <a:headEnd/>
              <a:tailEnd/>
            </a:ln>
          </p:spPr>
        </p:pic>
        <p:sp>
          <p:nvSpPr>
            <p:cNvPr id="37" name="円/楕円 36"/>
            <p:cNvSpPr/>
            <p:nvPr/>
          </p:nvSpPr>
          <p:spPr>
            <a:xfrm>
              <a:off x="2561895" y="2548546"/>
              <a:ext cx="2833322" cy="1368152"/>
            </a:xfrm>
            <a:prstGeom prst="ellipse">
              <a:avLst/>
            </a:prstGeom>
            <a:solidFill>
              <a:srgbClr val="66FF66">
                <a:alpha val="45098"/>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7" name="円/楕円 86"/>
            <p:cNvSpPr/>
            <p:nvPr/>
          </p:nvSpPr>
          <p:spPr>
            <a:xfrm>
              <a:off x="3469039" y="2789902"/>
              <a:ext cx="455037" cy="384451"/>
            </a:xfrm>
            <a:prstGeom prst="ellipse">
              <a:avLst/>
            </a:prstGeom>
            <a:solidFill>
              <a:schemeClr val="bg1"/>
            </a:solidFill>
            <a:ln w="3175">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C0504D">
                      <a:lumMod val="75000"/>
                    </a:srgbClr>
                  </a:solidFill>
                  <a:effectLst/>
                  <a:uLnTx/>
                  <a:uFillTx/>
                  <a:latin typeface="Calibri"/>
                  <a:ea typeface="ＭＳ Ｐゴシック" panose="020B0600070205080204" pitchFamily="50" charset="-128"/>
                  <a:cs typeface="+mn-cs"/>
                </a:rPr>
                <a:t>利用者</a:t>
              </a:r>
            </a:p>
          </p:txBody>
        </p:sp>
        <p:sp>
          <p:nvSpPr>
            <p:cNvPr id="78" name="円/楕円 77"/>
            <p:cNvSpPr/>
            <p:nvPr/>
          </p:nvSpPr>
          <p:spPr>
            <a:xfrm>
              <a:off x="2909327" y="2775969"/>
              <a:ext cx="455037" cy="383811"/>
            </a:xfrm>
            <a:prstGeom prst="ellipse">
              <a:avLst/>
            </a:prstGeom>
            <a:solidFill>
              <a:schemeClr val="bg1"/>
            </a:solidFill>
            <a:ln w="3175">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C0504D">
                      <a:lumMod val="75000"/>
                    </a:srgbClr>
                  </a:solidFill>
                  <a:effectLst/>
                  <a:uLnTx/>
                  <a:uFillTx/>
                  <a:latin typeface="Calibri"/>
                  <a:ea typeface="ＭＳ Ｐゴシック" panose="020B0600070205080204" pitchFamily="50" charset="-128"/>
                  <a:cs typeface="+mn-cs"/>
                </a:rPr>
                <a:t>利用者</a:t>
              </a:r>
            </a:p>
          </p:txBody>
        </p:sp>
        <p:sp>
          <p:nvSpPr>
            <p:cNvPr id="79" name="円/楕円 78"/>
            <p:cNvSpPr/>
            <p:nvPr/>
          </p:nvSpPr>
          <p:spPr>
            <a:xfrm>
              <a:off x="4029954" y="2784906"/>
              <a:ext cx="455037" cy="389447"/>
            </a:xfrm>
            <a:prstGeom prst="ellipse">
              <a:avLst/>
            </a:prstGeom>
            <a:solidFill>
              <a:schemeClr val="bg1"/>
            </a:solidFill>
            <a:ln w="3175">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C0504D">
                      <a:lumMod val="75000"/>
                    </a:srgbClr>
                  </a:solidFill>
                  <a:effectLst/>
                  <a:uLnTx/>
                  <a:uFillTx/>
                  <a:latin typeface="Calibri"/>
                  <a:ea typeface="ＭＳ Ｐゴシック" panose="020B0600070205080204" pitchFamily="50" charset="-128"/>
                  <a:cs typeface="+mn-cs"/>
                </a:rPr>
                <a:t>利用者</a:t>
              </a:r>
            </a:p>
          </p:txBody>
        </p:sp>
        <p:sp>
          <p:nvSpPr>
            <p:cNvPr id="80" name="円/楕円 79"/>
            <p:cNvSpPr/>
            <p:nvPr/>
          </p:nvSpPr>
          <p:spPr>
            <a:xfrm>
              <a:off x="3482026" y="3329498"/>
              <a:ext cx="455037" cy="373816"/>
            </a:xfrm>
            <a:prstGeom prst="ellipse">
              <a:avLst/>
            </a:prstGeom>
            <a:solidFill>
              <a:schemeClr val="bg1"/>
            </a:solidFill>
            <a:ln w="3175">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C0504D">
                      <a:lumMod val="75000"/>
                    </a:srgbClr>
                  </a:solidFill>
                  <a:effectLst/>
                  <a:uLnTx/>
                  <a:uFillTx/>
                  <a:latin typeface="Calibri"/>
                  <a:ea typeface="ＭＳ Ｐゴシック" panose="020B0600070205080204" pitchFamily="50" charset="-128"/>
                  <a:cs typeface="+mn-cs"/>
                </a:rPr>
                <a:t>利用者</a:t>
              </a:r>
            </a:p>
          </p:txBody>
        </p:sp>
        <p:sp>
          <p:nvSpPr>
            <p:cNvPr id="72" name="円/楕円 71"/>
            <p:cNvSpPr/>
            <p:nvPr/>
          </p:nvSpPr>
          <p:spPr>
            <a:xfrm>
              <a:off x="2909327" y="3301158"/>
              <a:ext cx="455037" cy="373816"/>
            </a:xfrm>
            <a:prstGeom prst="ellipse">
              <a:avLst/>
            </a:prstGeom>
            <a:solidFill>
              <a:schemeClr val="bg1"/>
            </a:solidFill>
            <a:ln w="3175">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C0504D">
                      <a:lumMod val="75000"/>
                    </a:srgbClr>
                  </a:solidFill>
                  <a:effectLst/>
                  <a:uLnTx/>
                  <a:uFillTx/>
                  <a:latin typeface="Calibri"/>
                  <a:ea typeface="ＭＳ Ｐゴシック" panose="020B0600070205080204" pitchFamily="50" charset="-128"/>
                  <a:cs typeface="+mn-cs"/>
                </a:rPr>
                <a:t>利用者</a:t>
              </a:r>
            </a:p>
          </p:txBody>
        </p:sp>
      </p:grpSp>
      <p:sp>
        <p:nvSpPr>
          <p:cNvPr id="115" name="円/楕円 114"/>
          <p:cNvSpPr/>
          <p:nvPr/>
        </p:nvSpPr>
        <p:spPr>
          <a:xfrm>
            <a:off x="2539999" y="5295442"/>
            <a:ext cx="327811" cy="429182"/>
          </a:xfrm>
          <a:prstGeom prst="ellipse">
            <a:avLst/>
          </a:prstGeom>
          <a:solidFill>
            <a:schemeClr val="bg1"/>
          </a:solidFill>
          <a:ln w="3175">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C0504D">
                    <a:lumMod val="75000"/>
                  </a:srgbClr>
                </a:solidFill>
                <a:effectLst/>
                <a:uLnTx/>
                <a:uFillTx/>
                <a:latin typeface="Calibri"/>
                <a:ea typeface="ＭＳ Ｐゴシック" panose="020B0600070205080204" pitchFamily="50" charset="-128"/>
                <a:cs typeface="+mn-cs"/>
              </a:rPr>
              <a:t>利用者</a:t>
            </a:r>
          </a:p>
        </p:txBody>
      </p:sp>
      <p:sp>
        <p:nvSpPr>
          <p:cNvPr id="6" name="右カーブ矢印 5"/>
          <p:cNvSpPr/>
          <p:nvPr/>
        </p:nvSpPr>
        <p:spPr>
          <a:xfrm rot="5400000">
            <a:off x="4084372" y="2760806"/>
            <a:ext cx="880727" cy="2928570"/>
          </a:xfrm>
          <a:prstGeom prst="curvedRightArrow">
            <a:avLst/>
          </a:prstGeom>
          <a:solidFill>
            <a:srgbClr val="FF0000"/>
          </a:solidFill>
          <a:ln w="381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8" name="円/楕円 87"/>
          <p:cNvSpPr/>
          <p:nvPr/>
        </p:nvSpPr>
        <p:spPr>
          <a:xfrm>
            <a:off x="2867712" y="4851267"/>
            <a:ext cx="605724" cy="619337"/>
          </a:xfrm>
          <a:prstGeom prst="ellipse">
            <a:avLst/>
          </a:prstGeom>
          <a:solidFill>
            <a:srgbClr val="FFC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訪問</a:t>
            </a:r>
            <a:endParaRPr kumimoji="1" lang="en-US" altLang="ja-JP"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利用者</a:t>
            </a:r>
          </a:p>
        </p:txBody>
      </p:sp>
      <p:pic>
        <p:nvPicPr>
          <p:cNvPr id="103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898" y="4487517"/>
            <a:ext cx="968989" cy="1608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角丸四角形吹き出し 24"/>
          <p:cNvSpPr/>
          <p:nvPr/>
        </p:nvSpPr>
        <p:spPr>
          <a:xfrm>
            <a:off x="3704464" y="4384513"/>
            <a:ext cx="838751" cy="737609"/>
          </a:xfrm>
          <a:prstGeom prst="wedgeRoundRectCallout">
            <a:avLst>
              <a:gd name="adj1" fmla="val 64755"/>
              <a:gd name="adj2" fmla="val 25683"/>
              <a:gd name="adj3" fmla="val 16667"/>
            </a:avLst>
          </a:prstGeom>
          <a:ln>
            <a:tailEnd type="arrow"/>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お邪魔します。</a:t>
            </a:r>
          </a:p>
        </p:txBody>
      </p:sp>
      <p:sp>
        <p:nvSpPr>
          <p:cNvPr id="125" name="角丸四角形吹き出し 124"/>
          <p:cNvSpPr/>
          <p:nvPr/>
        </p:nvSpPr>
        <p:spPr>
          <a:xfrm>
            <a:off x="578599" y="3774833"/>
            <a:ext cx="1431803" cy="518865"/>
          </a:xfrm>
          <a:prstGeom prst="wedgeRoundRectCallout">
            <a:avLst>
              <a:gd name="adj1" fmla="val -31396"/>
              <a:gd name="adj2" fmla="val 83575"/>
              <a:gd name="adj3" fmla="val 16667"/>
            </a:avLst>
          </a:prstGeom>
          <a:ln>
            <a:tailEnd type="arrow"/>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事業所でお待ちしてます。</a:t>
            </a:r>
          </a:p>
        </p:txBody>
      </p:sp>
      <p:sp>
        <p:nvSpPr>
          <p:cNvPr id="58" name="テキスト ボックス 57"/>
          <p:cNvSpPr txBox="1"/>
          <p:nvPr/>
        </p:nvSpPr>
        <p:spPr>
          <a:xfrm>
            <a:off x="7250626" y="4157132"/>
            <a:ext cx="1498768" cy="2308324"/>
          </a:xfrm>
          <a:prstGeom prst="rect">
            <a:avLst/>
          </a:prstGeom>
          <a:solidFill>
            <a:schemeClr val="bg1"/>
          </a:solidFill>
          <a:ln w="19050">
            <a:solidFill>
              <a:schemeClr val="tx1"/>
            </a:solidFill>
            <a:prstDash val="sysDot"/>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a:cs typeface="+mn-cs"/>
              </a:rPr>
              <a:t>例；精神症状、意欲低下、感覚過敏等様々な理由で引きこもり、家から出られない障害者等。</a:t>
            </a:r>
            <a:endParaRPr kumimoji="1" lang="en-US" altLang="ja-JP" sz="1800" b="0" i="0" u="none" strike="noStrike" kern="1200" cap="none" spc="0" normalizeH="0" baseline="0" noProof="0" dirty="0">
              <a:ln>
                <a:noFill/>
              </a:ln>
              <a:solidFill>
                <a:prstClr val="black"/>
              </a:solidFill>
              <a:effectLst/>
              <a:uLnTx/>
              <a:uFillTx/>
              <a:latin typeface="Arial" charset="0"/>
              <a:ea typeface="ＭＳ Ｐゴシック"/>
              <a:cs typeface="+mn-cs"/>
            </a:endParaRPr>
          </a:p>
        </p:txBody>
      </p:sp>
      <p:pic>
        <p:nvPicPr>
          <p:cNvPr id="1035" name="Picture 1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5982"/>
          <a:stretch/>
        </p:blipFill>
        <p:spPr bwMode="auto">
          <a:xfrm>
            <a:off x="4686507" y="4640379"/>
            <a:ext cx="756370" cy="1266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4287872" y="5996544"/>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訪問支援員</a:t>
            </a:r>
          </a:p>
        </p:txBody>
      </p:sp>
      <p:cxnSp>
        <p:nvCxnSpPr>
          <p:cNvPr id="62" name="直線矢印コネクタ 61"/>
          <p:cNvCxnSpPr/>
          <p:nvPr/>
        </p:nvCxnSpPr>
        <p:spPr>
          <a:xfrm flipV="1">
            <a:off x="3625834" y="5833963"/>
            <a:ext cx="2515488" cy="18236"/>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3473432" y="5681563"/>
            <a:ext cx="2515488" cy="18236"/>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866714-82EE-48DB-8C53-9720F2C87DB4}" type="slidenum">
              <a:rPr kumimoji="1" lang="ja-JP" altLang="en-US" sz="1200" b="1"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ja-JP" altLang="en-US" sz="1200" b="1" i="0" u="none" strike="noStrike" kern="1200" cap="none" spc="0" normalizeH="0" baseline="0" noProof="0">
              <a:ln>
                <a:noFill/>
              </a:ln>
              <a:solidFill>
                <a:prstClr val="black">
                  <a:tint val="75000"/>
                </a:prstClr>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218755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2"/>
          <p:cNvGrpSpPr/>
          <p:nvPr/>
        </p:nvGrpSpPr>
        <p:grpSpPr>
          <a:xfrm>
            <a:off x="0" y="836712"/>
            <a:ext cx="9144000" cy="72008"/>
            <a:chOff x="0" y="188640"/>
            <a:chExt cx="9144000" cy="72008"/>
          </a:xfrm>
        </p:grpSpPr>
        <p:cxnSp>
          <p:nvCxnSpPr>
            <p:cNvPr id="44" name="直線コネクタ 43"/>
            <p:cNvCxnSpPr/>
            <p:nvPr/>
          </p:nvCxnSpPr>
          <p:spPr>
            <a:xfrm>
              <a:off x="0" y="188640"/>
              <a:ext cx="9144000" cy="0"/>
            </a:xfrm>
            <a:prstGeom prst="line">
              <a:avLst/>
            </a:prstGeom>
            <a:noFill/>
            <a:ln w="9525" cap="flat" cmpd="sng" algn="ctr">
              <a:solidFill>
                <a:srgbClr val="4F81BD">
                  <a:lumMod val="60000"/>
                  <a:lumOff val="40000"/>
                </a:srgbClr>
              </a:solidFill>
              <a:prstDash val="solid"/>
            </a:ln>
            <a:effectLst/>
          </p:spPr>
        </p:cxnSp>
        <p:cxnSp>
          <p:nvCxnSpPr>
            <p:cNvPr id="53" name="直線コネクタ 52"/>
            <p:cNvCxnSpPr/>
            <p:nvPr/>
          </p:nvCxnSpPr>
          <p:spPr>
            <a:xfrm>
              <a:off x="0" y="260648"/>
              <a:ext cx="9144000" cy="0"/>
            </a:xfrm>
            <a:prstGeom prst="line">
              <a:avLst/>
            </a:prstGeom>
            <a:noFill/>
            <a:ln w="57150" cap="flat" cmpd="sng" algn="ctr">
              <a:solidFill>
                <a:srgbClr val="4F81BD">
                  <a:lumMod val="60000"/>
                  <a:lumOff val="40000"/>
                </a:srgbClr>
              </a:solidFill>
              <a:prstDash val="solid"/>
            </a:ln>
            <a:effectLst/>
          </p:spPr>
        </p:cxnSp>
      </p:grpSp>
      <p:sp>
        <p:nvSpPr>
          <p:cNvPr id="92" name="角丸四角形 91"/>
          <p:cNvSpPr/>
          <p:nvPr/>
        </p:nvSpPr>
        <p:spPr>
          <a:xfrm>
            <a:off x="61869" y="3440069"/>
            <a:ext cx="8974634" cy="3213966"/>
          </a:xfrm>
          <a:prstGeom prst="roundRect">
            <a:avLst/>
          </a:prstGeom>
          <a:ln w="38100">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4" name="テキスト ボックス 123"/>
          <p:cNvSpPr txBox="1"/>
          <p:nvPr/>
        </p:nvSpPr>
        <p:spPr>
          <a:xfrm>
            <a:off x="150396" y="1124950"/>
            <a:ext cx="8670076" cy="954107"/>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生活上必要な家事等を、実際の生活環境で訓練することが効果的な場合</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（新規⇒自立訓練への通所を前提にしない）</a:t>
            </a:r>
          </a:p>
        </p:txBody>
      </p:sp>
      <p:sp>
        <p:nvSpPr>
          <p:cNvPr id="118" name="テキスト ボックス 117"/>
          <p:cNvSpPr txBox="1"/>
          <p:nvPr/>
        </p:nvSpPr>
        <p:spPr>
          <a:xfrm>
            <a:off x="166358" y="3705098"/>
            <a:ext cx="202455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charset="0"/>
                <a:ea typeface="ＭＳ Ｐゴシック"/>
                <a:cs typeface="+mn-cs"/>
              </a:rPr>
              <a:t>訓練⇒評価　　　　</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642" y="5521548"/>
            <a:ext cx="942181" cy="107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テキスト ボックス 119"/>
          <p:cNvSpPr txBox="1"/>
          <p:nvPr/>
        </p:nvSpPr>
        <p:spPr>
          <a:xfrm>
            <a:off x="2580753" y="3623283"/>
            <a:ext cx="4658431"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a:cs typeface="+mn-cs"/>
              </a:rPr>
              <a:t>できるようになったこと⇒自立へ</a:t>
            </a:r>
            <a:endParaRPr kumimoji="1" lang="en-US" altLang="ja-JP" sz="2400" b="0" i="0" u="none" strike="noStrike" kern="1200" cap="none" spc="0" normalizeH="0" baseline="0" noProof="0" dirty="0">
              <a:ln>
                <a:noFill/>
              </a:ln>
              <a:solidFill>
                <a:prstClr val="black"/>
              </a:solidFill>
              <a:effectLst/>
              <a:uLnTx/>
              <a:uFillTx/>
              <a:latin typeface="Arial" charset="0"/>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a:cs typeface="+mn-cs"/>
              </a:rPr>
              <a:t>支援が必要なこと⇒サービスへ</a:t>
            </a:r>
          </a:p>
        </p:txBody>
      </p:sp>
      <p:pic>
        <p:nvPicPr>
          <p:cNvPr id="1034" name="Picture 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388" b="43110"/>
          <a:stretch/>
        </p:blipFill>
        <p:spPr bwMode="auto">
          <a:xfrm>
            <a:off x="6107163" y="4714514"/>
            <a:ext cx="1131942" cy="1460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 name="テキスト ボックス 125"/>
          <p:cNvSpPr txBox="1"/>
          <p:nvPr/>
        </p:nvSpPr>
        <p:spPr>
          <a:xfrm>
            <a:off x="7366494" y="3891064"/>
            <a:ext cx="1542643" cy="2308324"/>
          </a:xfrm>
          <a:prstGeom prst="rect">
            <a:avLst/>
          </a:prstGeom>
          <a:noFill/>
          <a:ln w="19050">
            <a:solidFill>
              <a:schemeClr val="tx1"/>
            </a:solidFill>
            <a:prstDash val="sysDot"/>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a:cs typeface="+mn-cs"/>
              </a:rPr>
              <a:t>例；簡単な食材を知り、レンジの使い方を練習したら自炊出来るようになり、家事援助の支給量が減る等。</a:t>
            </a:r>
          </a:p>
        </p:txBody>
      </p:sp>
      <p:sp>
        <p:nvSpPr>
          <p:cNvPr id="26" name="二方向矢印 25"/>
          <p:cNvSpPr/>
          <p:nvPr/>
        </p:nvSpPr>
        <p:spPr>
          <a:xfrm rot="8199835">
            <a:off x="2042681" y="3730435"/>
            <a:ext cx="572088" cy="606320"/>
          </a:xfrm>
          <a:prstGeom prst="leftUpArrow">
            <a:avLst>
              <a:gd name="adj1" fmla="val 0"/>
              <a:gd name="adj2" fmla="val 25000"/>
              <a:gd name="adj3" fmla="val 29006"/>
            </a:avLst>
          </a:prstGeom>
          <a:ln>
            <a:tailEnd type="arrow"/>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7" name="テキスト ボックス 221"/>
          <p:cNvSpPr>
            <a:spLocks noChangeArrowheads="1"/>
          </p:cNvSpPr>
          <p:nvPr/>
        </p:nvSpPr>
        <p:spPr bwMode="auto">
          <a:xfrm>
            <a:off x="-57732" y="0"/>
            <a:ext cx="9144000" cy="980728"/>
          </a:xfrm>
          <a:prstGeom prst="bevel">
            <a:avLst>
              <a:gd name="adj" fmla="val 12500"/>
            </a:avLst>
          </a:prstGeom>
          <a:noFill/>
          <a:ln w="9525">
            <a:noFill/>
            <a:miter lim="800000"/>
            <a:headEnd/>
            <a:tailEnd/>
          </a:ln>
        </p:spPr>
        <p:txBody>
          <a:bodyPr wrap="none" lIns="0" tIns="0" rIns="0" bIns="0" anchor="ctr"/>
          <a:lstStyle/>
          <a:p>
            <a:pPr marL="0" marR="0" lvl="0" indent="0" algn="ctr" defTabSz="1348098" rtl="0" eaLnBrk="1" fontAlgn="base" latinLnBrk="0" hangingPunct="1">
              <a:lnSpc>
                <a:spcPct val="100000"/>
              </a:lnSpc>
              <a:spcBef>
                <a:spcPct val="0"/>
              </a:spcBef>
              <a:spcAft>
                <a:spcPct val="0"/>
              </a:spcAft>
              <a:buClrTx/>
              <a:buSzTx/>
              <a:buFontTx/>
              <a:buNone/>
              <a:tabLst/>
              <a:defRPr/>
            </a:pPr>
            <a:r>
              <a:rPr kumimoji="0" lang="ja-JP" altLang="en-US" sz="4000" b="0" i="0" u="none" strike="noStrike" kern="0" cap="none" spc="0" normalizeH="0" baseline="0" noProof="0" dirty="0">
                <a:ln>
                  <a:noFill/>
                </a:ln>
                <a:solidFill>
                  <a:srgbClr val="333399">
                    <a:lumMod val="75000"/>
                  </a:srgbClr>
                </a:solidFill>
                <a:effectLst/>
                <a:uLnTx/>
                <a:uFillTx/>
                <a:latin typeface="Arial" charset="0"/>
                <a:ea typeface="ＤＨＰ特太ゴシック体" pitchFamily="2" charset="-128"/>
                <a:cs typeface="+mn-cs"/>
              </a:rPr>
              <a:t>訪問による訓練のイメージ（参考例②）</a:t>
            </a:r>
          </a:p>
        </p:txBody>
      </p:sp>
      <p:sp>
        <p:nvSpPr>
          <p:cNvPr id="58" name="テキスト ボックス 57"/>
          <p:cNvSpPr txBox="1"/>
          <p:nvPr/>
        </p:nvSpPr>
        <p:spPr>
          <a:xfrm>
            <a:off x="150398" y="2214786"/>
            <a:ext cx="8784248"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a:cs typeface="+mn-cs"/>
              </a:rPr>
              <a:t>自宅周辺での買い物や、自宅の清掃、自宅の調理器具と家電製品等を使っての家事等を訓練すると、御本人自身でできることが増える、等。</a:t>
            </a:r>
            <a:endParaRPr kumimoji="1" lang="en-US" altLang="ja-JP" sz="2400" b="0" i="0" u="none" strike="noStrike" kern="1200" cap="none" spc="0" normalizeH="0" baseline="0" noProof="0" dirty="0">
              <a:ln>
                <a:noFill/>
              </a:ln>
              <a:solidFill>
                <a:prstClr val="black"/>
              </a:solidFill>
              <a:effectLst/>
              <a:uLnTx/>
              <a:uFillTx/>
              <a:latin typeface="Arial" charset="0"/>
              <a:ea typeface="ＭＳ Ｐゴシック"/>
              <a:cs typeface="+mn-cs"/>
            </a:endParaRPr>
          </a:p>
        </p:txBody>
      </p:sp>
      <p:pic>
        <p:nvPicPr>
          <p:cNvPr id="5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9906" y="4574350"/>
            <a:ext cx="1010865" cy="848648"/>
          </a:xfrm>
          <a:prstGeom prst="rect">
            <a:avLst/>
          </a:prstGeom>
          <a:noFill/>
          <a:ln>
            <a:noFill/>
          </a:ln>
          <a:extLst/>
        </p:spPr>
      </p:pic>
      <p:pic>
        <p:nvPicPr>
          <p:cNvPr id="60" name="図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195278" y="5661248"/>
            <a:ext cx="918920" cy="894824"/>
          </a:xfrm>
          <a:prstGeom prst="rect">
            <a:avLst/>
          </a:prstGeom>
        </p:spPr>
      </p:pic>
      <p:pic>
        <p:nvPicPr>
          <p:cNvPr id="61" name="図 60"/>
          <p:cNvPicPr>
            <a:picLocks noChangeAspect="1"/>
          </p:cNvPicPr>
          <p:nvPr/>
        </p:nvPicPr>
        <p:blipFill>
          <a:blip r:embed="rId7"/>
          <a:stretch>
            <a:fillRect/>
          </a:stretch>
        </p:blipFill>
        <p:spPr>
          <a:xfrm>
            <a:off x="166353" y="4648987"/>
            <a:ext cx="1582800" cy="1356286"/>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4939" y="4574550"/>
            <a:ext cx="850646" cy="104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図 62"/>
          <p:cNvPicPr>
            <a:picLocks noChangeAspect="1"/>
          </p:cNvPicPr>
          <p:nvPr/>
        </p:nvPicPr>
        <p:blipFill>
          <a:blip r:embed="rId9"/>
          <a:stretch>
            <a:fillRect/>
          </a:stretch>
        </p:blipFill>
        <p:spPr>
          <a:xfrm>
            <a:off x="4514269" y="5357464"/>
            <a:ext cx="1257319" cy="1238656"/>
          </a:xfrm>
          <a:prstGeom prst="rect">
            <a:avLst/>
          </a:prstGeom>
        </p:spPr>
      </p:pic>
      <p:sp>
        <p:nvSpPr>
          <p:cNvPr id="64" name="角丸四角形吹き出し 63"/>
          <p:cNvSpPr/>
          <p:nvPr/>
        </p:nvSpPr>
        <p:spPr>
          <a:xfrm>
            <a:off x="5088402" y="4425324"/>
            <a:ext cx="1205519" cy="737609"/>
          </a:xfrm>
          <a:prstGeom prst="wedgeRoundRectCallout">
            <a:avLst>
              <a:gd name="adj1" fmla="val 34415"/>
              <a:gd name="adj2" fmla="val 75270"/>
              <a:gd name="adj3" fmla="val 16667"/>
            </a:avLst>
          </a:prstGeom>
          <a:ln>
            <a:tailEnd type="arrow"/>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御自分で充分できるようになりましたね。</a:t>
            </a:r>
          </a:p>
        </p:txBody>
      </p:sp>
      <p:pic>
        <p:nvPicPr>
          <p:cNvPr id="3" name="図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36778" y="4499460"/>
            <a:ext cx="830797" cy="1523128"/>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866714-82EE-48DB-8C53-9720F2C87DB4}" type="slidenum">
              <a:rPr kumimoji="1" lang="ja-JP" altLang="en-US" sz="1200" b="1"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ja-JP" altLang="en-US" sz="1200" b="1" i="0" u="none" strike="noStrike" kern="1200" cap="none" spc="0" normalizeH="0" baseline="0" noProof="0">
              <a:ln>
                <a:noFill/>
              </a:ln>
              <a:solidFill>
                <a:prstClr val="black">
                  <a:tint val="75000"/>
                </a:prstClr>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715298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雲形吹き出し 1"/>
          <p:cNvSpPr/>
          <p:nvPr/>
        </p:nvSpPr>
        <p:spPr>
          <a:xfrm>
            <a:off x="150496" y="4160580"/>
            <a:ext cx="3060699" cy="2435733"/>
          </a:xfrm>
          <a:prstGeom prst="cloudCallout">
            <a:avLst>
              <a:gd name="adj1" fmla="val 59531"/>
              <a:gd name="adj2" fmla="val 32504"/>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39" name="グループ化 32"/>
          <p:cNvGrpSpPr/>
          <p:nvPr/>
        </p:nvGrpSpPr>
        <p:grpSpPr>
          <a:xfrm>
            <a:off x="0" y="836712"/>
            <a:ext cx="9144000" cy="72008"/>
            <a:chOff x="0" y="188640"/>
            <a:chExt cx="9144000" cy="72008"/>
          </a:xfrm>
        </p:grpSpPr>
        <p:cxnSp>
          <p:nvCxnSpPr>
            <p:cNvPr id="44" name="直線コネクタ 43"/>
            <p:cNvCxnSpPr/>
            <p:nvPr/>
          </p:nvCxnSpPr>
          <p:spPr>
            <a:xfrm>
              <a:off x="0" y="188640"/>
              <a:ext cx="9144000" cy="0"/>
            </a:xfrm>
            <a:prstGeom prst="line">
              <a:avLst/>
            </a:prstGeom>
            <a:noFill/>
            <a:ln w="9525" cap="flat" cmpd="sng" algn="ctr">
              <a:solidFill>
                <a:srgbClr val="4F81BD">
                  <a:lumMod val="60000"/>
                  <a:lumOff val="40000"/>
                </a:srgbClr>
              </a:solidFill>
              <a:prstDash val="solid"/>
            </a:ln>
            <a:effectLst/>
          </p:spPr>
        </p:cxnSp>
        <p:cxnSp>
          <p:nvCxnSpPr>
            <p:cNvPr id="53" name="直線コネクタ 52"/>
            <p:cNvCxnSpPr/>
            <p:nvPr/>
          </p:nvCxnSpPr>
          <p:spPr>
            <a:xfrm>
              <a:off x="0" y="260648"/>
              <a:ext cx="9144000" cy="0"/>
            </a:xfrm>
            <a:prstGeom prst="line">
              <a:avLst/>
            </a:prstGeom>
            <a:noFill/>
            <a:ln w="57150" cap="flat" cmpd="sng" algn="ctr">
              <a:solidFill>
                <a:srgbClr val="4F81BD">
                  <a:lumMod val="60000"/>
                  <a:lumOff val="40000"/>
                </a:srgbClr>
              </a:solidFill>
              <a:prstDash val="solid"/>
            </a:ln>
            <a:effectLst/>
          </p:spPr>
        </p:cxnSp>
      </p:grpSp>
      <p:sp>
        <p:nvSpPr>
          <p:cNvPr id="92" name="角丸四角形 91"/>
          <p:cNvSpPr/>
          <p:nvPr/>
        </p:nvSpPr>
        <p:spPr>
          <a:xfrm>
            <a:off x="61869" y="3440069"/>
            <a:ext cx="8974634" cy="3213966"/>
          </a:xfrm>
          <a:prstGeom prst="roundRect">
            <a:avLst/>
          </a:prstGeom>
          <a:ln w="38100">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4" name="テキスト ボックス 123"/>
          <p:cNvSpPr txBox="1"/>
          <p:nvPr/>
        </p:nvSpPr>
        <p:spPr>
          <a:xfrm>
            <a:off x="150396" y="1124950"/>
            <a:ext cx="8935872" cy="954107"/>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就労中の障害者の自宅等を訪問して生活訓練することで、就労継続を支えられる場合</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（新規⇒自立訓練への通所を前提にしない）</a:t>
            </a:r>
          </a:p>
        </p:txBody>
      </p:sp>
      <p:sp>
        <p:nvSpPr>
          <p:cNvPr id="118" name="テキスト ボックス 117"/>
          <p:cNvSpPr txBox="1"/>
          <p:nvPr/>
        </p:nvSpPr>
        <p:spPr>
          <a:xfrm>
            <a:off x="194656" y="3596588"/>
            <a:ext cx="202455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charset="0"/>
                <a:ea typeface="ＭＳ Ｐゴシック"/>
                <a:cs typeface="+mn-cs"/>
              </a:rPr>
              <a:t>訓練⇒評価　　　　</a:t>
            </a:r>
          </a:p>
        </p:txBody>
      </p:sp>
      <p:sp>
        <p:nvSpPr>
          <p:cNvPr id="120" name="テキスト ボックス 119"/>
          <p:cNvSpPr txBox="1"/>
          <p:nvPr/>
        </p:nvSpPr>
        <p:spPr>
          <a:xfrm>
            <a:off x="2691444" y="3521740"/>
            <a:ext cx="4658431"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a:cs typeface="+mn-cs"/>
              </a:rPr>
              <a:t>できるようになったこと⇒自立へ</a:t>
            </a:r>
            <a:endParaRPr kumimoji="1" lang="en-US" altLang="ja-JP" sz="2400" b="0" i="0" u="none" strike="noStrike" kern="1200" cap="none" spc="0" normalizeH="0" baseline="0" noProof="0" dirty="0">
              <a:ln>
                <a:noFill/>
              </a:ln>
              <a:solidFill>
                <a:prstClr val="black"/>
              </a:solidFill>
              <a:effectLst/>
              <a:uLnTx/>
              <a:uFillTx/>
              <a:latin typeface="Arial" charset="0"/>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a:cs typeface="+mn-cs"/>
              </a:rPr>
              <a:t>支援が必要なこと⇒サービスへ</a:t>
            </a:r>
          </a:p>
        </p:txBody>
      </p:sp>
      <p:sp>
        <p:nvSpPr>
          <p:cNvPr id="126" name="テキスト ボックス 125"/>
          <p:cNvSpPr txBox="1"/>
          <p:nvPr/>
        </p:nvSpPr>
        <p:spPr>
          <a:xfrm>
            <a:off x="7245295" y="3673219"/>
            <a:ext cx="1624907" cy="2585323"/>
          </a:xfrm>
          <a:prstGeom prst="rect">
            <a:avLst/>
          </a:prstGeom>
          <a:noFill/>
          <a:ln w="19050">
            <a:solidFill>
              <a:schemeClr val="tx1"/>
            </a:solidFill>
            <a:prstDash val="sysDot"/>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a:cs typeface="+mn-cs"/>
              </a:rPr>
              <a:t>例；就労継続を目標に、多機関と連携し、就労場面での状況を勘案しながら、家事や体調管理の方法等を訓練する等。</a:t>
            </a:r>
          </a:p>
        </p:txBody>
      </p:sp>
      <p:sp>
        <p:nvSpPr>
          <p:cNvPr id="26" name="二方向矢印 25"/>
          <p:cNvSpPr/>
          <p:nvPr/>
        </p:nvSpPr>
        <p:spPr>
          <a:xfrm rot="8199835">
            <a:off x="2171545" y="3627704"/>
            <a:ext cx="572088" cy="606320"/>
          </a:xfrm>
          <a:prstGeom prst="leftUpArrow">
            <a:avLst>
              <a:gd name="adj1" fmla="val 0"/>
              <a:gd name="adj2" fmla="val 25000"/>
              <a:gd name="adj3" fmla="val 29006"/>
            </a:avLst>
          </a:prstGeom>
          <a:ln>
            <a:tailEnd type="arrow"/>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7" name="テキスト ボックス 221"/>
          <p:cNvSpPr>
            <a:spLocks noChangeArrowheads="1"/>
          </p:cNvSpPr>
          <p:nvPr/>
        </p:nvSpPr>
        <p:spPr bwMode="auto">
          <a:xfrm>
            <a:off x="46332" y="0"/>
            <a:ext cx="9144000" cy="980728"/>
          </a:xfrm>
          <a:prstGeom prst="bevel">
            <a:avLst>
              <a:gd name="adj" fmla="val 12500"/>
            </a:avLst>
          </a:prstGeom>
          <a:noFill/>
          <a:ln w="9525">
            <a:noFill/>
            <a:miter lim="800000"/>
            <a:headEnd/>
            <a:tailEnd/>
          </a:ln>
        </p:spPr>
        <p:txBody>
          <a:bodyPr wrap="none" lIns="0" tIns="0" rIns="0" bIns="0" anchor="ctr"/>
          <a:lstStyle/>
          <a:p>
            <a:pPr marL="0" marR="0" lvl="0" indent="0" algn="ctr" defTabSz="1348098" rtl="0" eaLnBrk="1" fontAlgn="base" latinLnBrk="0" hangingPunct="1">
              <a:lnSpc>
                <a:spcPct val="100000"/>
              </a:lnSpc>
              <a:spcBef>
                <a:spcPct val="0"/>
              </a:spcBef>
              <a:spcAft>
                <a:spcPct val="0"/>
              </a:spcAft>
              <a:buClrTx/>
              <a:buSzTx/>
              <a:buFontTx/>
              <a:buNone/>
              <a:tabLst/>
              <a:defRPr/>
            </a:pPr>
            <a:r>
              <a:rPr kumimoji="0" lang="ja-JP" altLang="en-US" sz="4000" b="0" i="0" u="none" strike="noStrike" kern="0" cap="none" spc="0" normalizeH="0" baseline="0" noProof="0" dirty="0">
                <a:ln>
                  <a:noFill/>
                </a:ln>
                <a:solidFill>
                  <a:srgbClr val="333399">
                    <a:lumMod val="75000"/>
                  </a:srgbClr>
                </a:solidFill>
                <a:effectLst/>
                <a:uLnTx/>
                <a:uFillTx/>
                <a:latin typeface="Arial" charset="0"/>
                <a:ea typeface="ＤＨＰ特太ゴシック体" pitchFamily="2" charset="-128"/>
                <a:cs typeface="+mn-cs"/>
              </a:rPr>
              <a:t>訪問による訓練のイメージ（参考例③）</a:t>
            </a:r>
          </a:p>
        </p:txBody>
      </p:sp>
      <p:sp>
        <p:nvSpPr>
          <p:cNvPr id="58" name="テキスト ボックス 57"/>
          <p:cNvSpPr txBox="1"/>
          <p:nvPr/>
        </p:nvSpPr>
        <p:spPr>
          <a:xfrm>
            <a:off x="150398" y="2099083"/>
            <a:ext cx="8784248"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a:cs typeface="+mn-cs"/>
              </a:rPr>
              <a:t>就労すると体調を崩してしまう方が、働きながら生活を整える訓練（家事、体調管理、対人関係等）をすると、生活と仕事の両立の仕方が身に付き、生活も体調も安定し、就労も継続することができる、等。</a:t>
            </a:r>
            <a:endParaRPr kumimoji="1" lang="en-US" altLang="ja-JP" sz="2400" b="0" i="0" u="none" strike="noStrike" kern="1200" cap="none" spc="0" normalizeH="0" baseline="0" noProof="0" dirty="0">
              <a:ln>
                <a:noFill/>
              </a:ln>
              <a:solidFill>
                <a:prstClr val="black"/>
              </a:solidFill>
              <a:effectLst/>
              <a:uLnTx/>
              <a:uFillTx/>
              <a:latin typeface="Arial" charset="0"/>
              <a:ea typeface="ＭＳ Ｐゴシック"/>
              <a:cs typeface="+mn-cs"/>
            </a:endParaRPr>
          </a:p>
        </p:txBody>
      </p:sp>
      <p:pic>
        <p:nvPicPr>
          <p:cNvPr id="61" name="図 60"/>
          <p:cNvPicPr>
            <a:picLocks noChangeAspect="1"/>
          </p:cNvPicPr>
          <p:nvPr/>
        </p:nvPicPr>
        <p:blipFill>
          <a:blip r:embed="rId3"/>
          <a:stretch>
            <a:fillRect/>
          </a:stretch>
        </p:blipFill>
        <p:spPr>
          <a:xfrm>
            <a:off x="6192246" y="4450696"/>
            <a:ext cx="963768" cy="825843"/>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0587" y="4349177"/>
            <a:ext cx="893982" cy="109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図 62"/>
          <p:cNvPicPr>
            <a:picLocks noChangeAspect="1"/>
          </p:cNvPicPr>
          <p:nvPr/>
        </p:nvPicPr>
        <p:blipFill>
          <a:blip r:embed="rId5"/>
          <a:stretch>
            <a:fillRect/>
          </a:stretch>
        </p:blipFill>
        <p:spPr>
          <a:xfrm>
            <a:off x="6145525" y="5444500"/>
            <a:ext cx="1099764" cy="1083440"/>
          </a:xfrm>
          <a:prstGeom prst="rect">
            <a:avLst/>
          </a:prstGeom>
        </p:spPr>
      </p:pic>
      <p:sp>
        <p:nvSpPr>
          <p:cNvPr id="64" name="角丸四角形吹き出し 63"/>
          <p:cNvSpPr/>
          <p:nvPr/>
        </p:nvSpPr>
        <p:spPr>
          <a:xfrm>
            <a:off x="3299640" y="4383247"/>
            <a:ext cx="1587684" cy="737609"/>
          </a:xfrm>
          <a:prstGeom prst="wedgeRoundRectCallout">
            <a:avLst>
              <a:gd name="adj1" fmla="val -3916"/>
              <a:gd name="adj2" fmla="val 67680"/>
              <a:gd name="adj3" fmla="val 16667"/>
            </a:avLst>
          </a:prstGeom>
          <a:ln>
            <a:tailEnd type="arrow"/>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ライフとワークの両立の訓練ですね。</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055" y="4347870"/>
            <a:ext cx="933770" cy="109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155" y="5631852"/>
            <a:ext cx="832391" cy="92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2904" y="4358916"/>
            <a:ext cx="1138545" cy="103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05990" y="5514222"/>
            <a:ext cx="850799" cy="104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1105" y="5031326"/>
            <a:ext cx="879765" cy="96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11">
            <a:extLst>
              <a:ext uri="{28A0092B-C50C-407E-A947-70E740481C1C}">
                <a14:useLocalDpi xmlns:a14="http://schemas.microsoft.com/office/drawing/2010/main" val="0"/>
              </a:ext>
            </a:extLst>
          </a:blip>
          <a:srcRect r="-162" b="48642"/>
          <a:stretch/>
        </p:blipFill>
        <p:spPr bwMode="auto">
          <a:xfrm>
            <a:off x="3676885" y="5276539"/>
            <a:ext cx="1134274" cy="144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7314" y="5395248"/>
            <a:ext cx="1108384" cy="113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866714-82EE-48DB-8C53-9720F2C87DB4}" type="slidenum">
              <a:rPr kumimoji="1" lang="ja-JP" altLang="en-US" sz="1200" b="1"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ja-JP" altLang="en-US" sz="1200" b="1" i="0" u="none" strike="noStrike" kern="1200" cap="none" spc="0" normalizeH="0" baseline="0" noProof="0">
              <a:ln>
                <a:noFill/>
              </a:ln>
              <a:solidFill>
                <a:prstClr val="black">
                  <a:tint val="75000"/>
                </a:prstClr>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6804897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2"/>
          <p:cNvGrpSpPr/>
          <p:nvPr/>
        </p:nvGrpSpPr>
        <p:grpSpPr>
          <a:xfrm>
            <a:off x="71405" y="980728"/>
            <a:ext cx="9144000" cy="72008"/>
            <a:chOff x="0" y="188640"/>
            <a:chExt cx="9144000" cy="72008"/>
          </a:xfrm>
        </p:grpSpPr>
        <p:cxnSp>
          <p:nvCxnSpPr>
            <p:cNvPr id="44" name="直線コネクタ 43"/>
            <p:cNvCxnSpPr/>
            <p:nvPr/>
          </p:nvCxnSpPr>
          <p:spPr>
            <a:xfrm>
              <a:off x="0" y="188640"/>
              <a:ext cx="9144000" cy="0"/>
            </a:xfrm>
            <a:prstGeom prst="line">
              <a:avLst/>
            </a:prstGeom>
            <a:noFill/>
            <a:ln w="9525" cap="flat" cmpd="sng" algn="ctr">
              <a:solidFill>
                <a:srgbClr val="4F81BD">
                  <a:lumMod val="60000"/>
                  <a:lumOff val="40000"/>
                </a:srgbClr>
              </a:solidFill>
              <a:prstDash val="solid"/>
            </a:ln>
            <a:effectLst/>
          </p:spPr>
        </p:cxnSp>
        <p:cxnSp>
          <p:nvCxnSpPr>
            <p:cNvPr id="53" name="直線コネクタ 52"/>
            <p:cNvCxnSpPr/>
            <p:nvPr/>
          </p:nvCxnSpPr>
          <p:spPr>
            <a:xfrm>
              <a:off x="0" y="260648"/>
              <a:ext cx="9144000" cy="0"/>
            </a:xfrm>
            <a:prstGeom prst="line">
              <a:avLst/>
            </a:prstGeom>
            <a:noFill/>
            <a:ln w="57150" cap="flat" cmpd="sng" algn="ctr">
              <a:solidFill>
                <a:srgbClr val="4F81BD">
                  <a:lumMod val="60000"/>
                  <a:lumOff val="40000"/>
                </a:srgbClr>
              </a:solidFill>
              <a:prstDash val="solid"/>
            </a:ln>
            <a:effectLst/>
          </p:spPr>
        </p:cxnSp>
      </p:grpSp>
      <p:sp>
        <p:nvSpPr>
          <p:cNvPr id="92" name="角丸四角形 91"/>
          <p:cNvSpPr/>
          <p:nvPr/>
        </p:nvSpPr>
        <p:spPr>
          <a:xfrm>
            <a:off x="61869" y="3069162"/>
            <a:ext cx="8974634" cy="3585075"/>
          </a:xfrm>
          <a:prstGeom prst="roundRect">
            <a:avLst/>
          </a:prstGeom>
          <a:ln w="38100">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4" name="テキスト ボックス 123"/>
          <p:cNvSpPr txBox="1"/>
          <p:nvPr/>
        </p:nvSpPr>
        <p:spPr>
          <a:xfrm>
            <a:off x="191454" y="1226645"/>
            <a:ext cx="8773133" cy="954107"/>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バスや電車等の公共交通機関を利用できるように移動の訓練を行う場合</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（新規⇒自立訓練への通所を前提にしない）</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525"/>
          <a:stretch/>
        </p:blipFill>
        <p:spPr bwMode="auto">
          <a:xfrm>
            <a:off x="6358468" y="3042439"/>
            <a:ext cx="2415924" cy="115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983" y="4202319"/>
            <a:ext cx="2274644" cy="88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5216" y="5072677"/>
            <a:ext cx="2313876" cy="83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588763" y="6062841"/>
            <a:ext cx="4716356" cy="430887"/>
          </a:xfrm>
          <a:prstGeom prst="rect">
            <a:avLst/>
          </a:prstGeom>
          <a:solidFill>
            <a:schemeClr val="bg1"/>
          </a:solidFill>
          <a:ln>
            <a:solidFill>
              <a:srgbClr val="00B0F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charset="0"/>
                <a:ea typeface="ＭＳ Ｐゴシック"/>
                <a:cs typeface="+mn-cs"/>
                <a:hlinkClick r:id="rId6"/>
              </a:rPr>
              <a:t>http://www.pref.oita.jp/soshiki/12500/noruzo.html</a:t>
            </a:r>
            <a:endParaRPr kumimoji="1" lang="en-US" altLang="ja-JP" sz="1100" b="0" i="0" u="none" strike="noStrike" kern="1200" cap="none" spc="0" normalizeH="0" baseline="0" noProof="0" dirty="0">
              <a:ln>
                <a:noFill/>
              </a:ln>
              <a:solidFill>
                <a:prstClr val="black"/>
              </a:solidFill>
              <a:effectLst/>
              <a:uLnTx/>
              <a:uFillTx/>
              <a:latin typeface="Arial" charset="0"/>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a:cs typeface="+mn-cs"/>
              </a:rPr>
              <a:t>「ひとりで乗りたい♪（知的障害者通所自立支援マニュアル）」発行大分県より</a:t>
            </a:r>
          </a:p>
        </p:txBody>
      </p:sp>
      <p:sp>
        <p:nvSpPr>
          <p:cNvPr id="117" name="テキスト ボックス 116"/>
          <p:cNvSpPr txBox="1"/>
          <p:nvPr/>
        </p:nvSpPr>
        <p:spPr>
          <a:xfrm>
            <a:off x="61876" y="2240930"/>
            <a:ext cx="8837225"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a:cs typeface="+mn-cs"/>
              </a:rPr>
              <a:t>実際の経路の交通機関において、公共交通機関への乗車と移動の訓練を行うと、一人で通えるようになる、等。</a:t>
            </a:r>
          </a:p>
        </p:txBody>
      </p:sp>
      <p:sp>
        <p:nvSpPr>
          <p:cNvPr id="121" name="テキスト ボックス 120"/>
          <p:cNvSpPr txBox="1"/>
          <p:nvPr/>
        </p:nvSpPr>
        <p:spPr>
          <a:xfrm>
            <a:off x="323608" y="3415586"/>
            <a:ext cx="2063129"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charset="0"/>
                <a:ea typeface="ＭＳ Ｐゴシック"/>
                <a:cs typeface="+mn-cs"/>
              </a:rPr>
              <a:t>訓練⇒評価　　　　</a:t>
            </a:r>
          </a:p>
        </p:txBody>
      </p:sp>
      <p:sp>
        <p:nvSpPr>
          <p:cNvPr id="122" name="テキスト ボックス 121"/>
          <p:cNvSpPr txBox="1"/>
          <p:nvPr/>
        </p:nvSpPr>
        <p:spPr>
          <a:xfrm>
            <a:off x="2790914" y="3261704"/>
            <a:ext cx="3966845"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a:cs typeface="+mn-cs"/>
              </a:rPr>
              <a:t>可能⇒自立へ</a:t>
            </a:r>
            <a:endParaRPr kumimoji="1" lang="en-US" altLang="ja-JP" sz="2400" b="0" i="0" u="none" strike="noStrike" kern="1200" cap="none" spc="0" normalizeH="0" baseline="0" noProof="0" dirty="0">
              <a:ln>
                <a:noFill/>
              </a:ln>
              <a:solidFill>
                <a:prstClr val="black"/>
              </a:solidFill>
              <a:effectLst/>
              <a:uLnTx/>
              <a:uFillTx/>
              <a:latin typeface="Arial" charset="0"/>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a:cs typeface="+mn-cs"/>
              </a:rPr>
              <a:t>困難⇒送迎、移動支援等へ</a:t>
            </a:r>
          </a:p>
        </p:txBody>
      </p:sp>
      <p:pic>
        <p:nvPicPr>
          <p:cNvPr id="1033" name="Picture 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r="2196" b="48544"/>
          <a:stretch/>
        </p:blipFill>
        <p:spPr bwMode="auto">
          <a:xfrm>
            <a:off x="6984296" y="5902357"/>
            <a:ext cx="809267" cy="677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388" b="43110"/>
          <a:stretch/>
        </p:blipFill>
        <p:spPr bwMode="auto">
          <a:xfrm>
            <a:off x="2371253" y="4625284"/>
            <a:ext cx="1056084" cy="136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45178"/>
          <a:stretch/>
        </p:blipFill>
        <p:spPr bwMode="auto">
          <a:xfrm>
            <a:off x="7785238" y="5912188"/>
            <a:ext cx="859185" cy="64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 name="テキスト ボックス 126"/>
          <p:cNvSpPr txBox="1"/>
          <p:nvPr/>
        </p:nvSpPr>
        <p:spPr>
          <a:xfrm>
            <a:off x="276697" y="4024230"/>
            <a:ext cx="1919040" cy="1754326"/>
          </a:xfrm>
          <a:prstGeom prst="rect">
            <a:avLst/>
          </a:prstGeom>
          <a:noFill/>
          <a:ln w="19050">
            <a:solidFill>
              <a:schemeClr val="tx1"/>
            </a:solidFill>
            <a:prstDash val="sysDot"/>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charset="0"/>
                <a:ea typeface="ＭＳ Ｐゴシック"/>
                <a:cs typeface="+mn-cs"/>
              </a:rPr>
              <a:t>例；事業所や就労先へのルートで電車やバスの乗り方の訓練をしたら、一人で通えるようになる、等。</a:t>
            </a:r>
          </a:p>
        </p:txBody>
      </p:sp>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5305116" y="4207135"/>
            <a:ext cx="552476" cy="1163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 name="二方向矢印 127"/>
          <p:cNvSpPr/>
          <p:nvPr/>
        </p:nvSpPr>
        <p:spPr>
          <a:xfrm rot="8199835">
            <a:off x="2288743" y="3509409"/>
            <a:ext cx="409078" cy="433556"/>
          </a:xfrm>
          <a:prstGeom prst="leftUpArrow">
            <a:avLst>
              <a:gd name="adj1" fmla="val 0"/>
              <a:gd name="adj2" fmla="val 25000"/>
              <a:gd name="adj3" fmla="val 29006"/>
            </a:avLst>
          </a:prstGeom>
          <a:ln>
            <a:tailEnd type="arrow"/>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7" name="テキスト ボックス 221"/>
          <p:cNvSpPr>
            <a:spLocks noChangeArrowheads="1"/>
          </p:cNvSpPr>
          <p:nvPr/>
        </p:nvSpPr>
        <p:spPr bwMode="auto">
          <a:xfrm>
            <a:off x="-57732" y="0"/>
            <a:ext cx="9144000" cy="980728"/>
          </a:xfrm>
          <a:prstGeom prst="bevel">
            <a:avLst>
              <a:gd name="adj" fmla="val 12500"/>
            </a:avLst>
          </a:prstGeom>
          <a:noFill/>
          <a:ln w="9525">
            <a:noFill/>
            <a:miter lim="800000"/>
            <a:headEnd/>
            <a:tailEnd/>
          </a:ln>
        </p:spPr>
        <p:txBody>
          <a:bodyPr wrap="none" lIns="0" tIns="0" rIns="0" bIns="0" anchor="ctr"/>
          <a:lstStyle/>
          <a:p>
            <a:pPr marL="0" marR="0" lvl="0" indent="0" algn="ctr" defTabSz="1348098" rtl="0" eaLnBrk="1" fontAlgn="base" latinLnBrk="0" hangingPunct="1">
              <a:lnSpc>
                <a:spcPct val="100000"/>
              </a:lnSpc>
              <a:spcBef>
                <a:spcPct val="0"/>
              </a:spcBef>
              <a:spcAft>
                <a:spcPct val="0"/>
              </a:spcAft>
              <a:buClrTx/>
              <a:buSzTx/>
              <a:buFontTx/>
              <a:buNone/>
              <a:tabLst/>
              <a:defRPr/>
            </a:pPr>
            <a:r>
              <a:rPr kumimoji="0" lang="ja-JP" altLang="en-US" sz="4000" b="0" i="0" u="none" strike="noStrike" kern="0" cap="none" spc="0" normalizeH="0" baseline="0" noProof="0" dirty="0">
                <a:ln>
                  <a:noFill/>
                </a:ln>
                <a:solidFill>
                  <a:srgbClr val="333399">
                    <a:lumMod val="75000"/>
                  </a:srgbClr>
                </a:solidFill>
                <a:effectLst/>
                <a:uLnTx/>
                <a:uFillTx/>
                <a:latin typeface="Arial" charset="0"/>
                <a:ea typeface="ＤＨＰ特太ゴシック体" pitchFamily="2" charset="-128"/>
                <a:cs typeface="+mn-cs"/>
              </a:rPr>
              <a:t>訪問による訓練のイメージ（参考例④）</a:t>
            </a:r>
          </a:p>
        </p:txBody>
      </p:sp>
      <p:pic>
        <p:nvPicPr>
          <p:cNvPr id="2" name="図 1"/>
          <p:cNvPicPr>
            <a:picLocks noChangeAspect="1"/>
          </p:cNvPicPr>
          <p:nvPr/>
        </p:nvPicPr>
        <p:blipFill rotWithShape="1">
          <a:blip r:embed="rId11"/>
          <a:srcRect l="7177" b="174"/>
          <a:stretch/>
        </p:blipFill>
        <p:spPr>
          <a:xfrm>
            <a:off x="5989171" y="4130584"/>
            <a:ext cx="550056" cy="1242786"/>
          </a:xfrm>
          <a:prstGeom prst="rect">
            <a:avLst/>
          </a:prstGeom>
        </p:spPr>
      </p:pic>
      <p:sp>
        <p:nvSpPr>
          <p:cNvPr id="26" name="角丸四角形吹き出し 25"/>
          <p:cNvSpPr/>
          <p:nvPr/>
        </p:nvSpPr>
        <p:spPr>
          <a:xfrm>
            <a:off x="3587028" y="4227875"/>
            <a:ext cx="1587684" cy="1559592"/>
          </a:xfrm>
          <a:prstGeom prst="wedgeRoundRectCallout">
            <a:avLst>
              <a:gd name="adj1" fmla="val -63272"/>
              <a:gd name="adj2" fmla="val 14740"/>
              <a:gd name="adj3" fmla="val 16667"/>
            </a:avLst>
          </a:prstGeom>
          <a:ln>
            <a:tailEnd type="arrow"/>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一人で移動できるようになると、障害者の暮らしの幅が広がるだけではなく、地域の人々との出会いと理解の機会も増えますね。</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866714-82EE-48DB-8C53-9720F2C87DB4}" type="slidenum">
              <a:rPr kumimoji="1" lang="ja-JP" altLang="en-US" sz="1200" b="1"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ja-JP" altLang="en-US" sz="1200" b="1" i="0" u="none" strike="noStrike" kern="1200" cap="none" spc="0" normalizeH="0" baseline="0" noProof="0">
              <a:ln>
                <a:noFill/>
              </a:ln>
              <a:solidFill>
                <a:prstClr val="black">
                  <a:tint val="75000"/>
                </a:prstClr>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301820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65281" y="228776"/>
            <a:ext cx="6013450" cy="81756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Arial"/>
                <a:ea typeface="ＭＳ Ｐゴシック"/>
                <a:cs typeface="+mn-cs"/>
              </a:rPr>
              <a:t>自立訓練</a:t>
            </a:r>
            <a:r>
              <a:rPr kumimoji="1" lang="en-US" altLang="ja-JP" sz="3600" b="1" i="0" u="none" strike="noStrike" kern="1200" cap="none" spc="0" normalizeH="0" baseline="0" noProof="0" dirty="0">
                <a:ln>
                  <a:noFill/>
                </a:ln>
                <a:solidFill>
                  <a:srgbClr val="000000"/>
                </a:solidFill>
                <a:effectLst/>
                <a:uLnTx/>
                <a:uFillTx/>
                <a:latin typeface="Arial"/>
                <a:ea typeface="ＭＳ Ｐゴシック"/>
                <a:cs typeface="+mn-cs"/>
              </a:rPr>
              <a:t>(</a:t>
            </a:r>
            <a:r>
              <a:rPr kumimoji="1" lang="ja-JP" altLang="en-US" sz="3600" b="1" i="0" u="none" strike="noStrike" kern="1200" cap="none" spc="0" normalizeH="0" baseline="0" noProof="0" dirty="0">
                <a:ln>
                  <a:noFill/>
                </a:ln>
                <a:solidFill>
                  <a:srgbClr val="000000"/>
                </a:solidFill>
                <a:effectLst/>
                <a:uLnTx/>
                <a:uFillTx/>
                <a:latin typeface="Arial"/>
                <a:ea typeface="ＭＳ Ｐゴシック"/>
                <a:cs typeface="+mn-cs"/>
              </a:rPr>
              <a:t>生活訓練）の目的</a:t>
            </a:r>
          </a:p>
        </p:txBody>
      </p:sp>
      <p:sp>
        <p:nvSpPr>
          <p:cNvPr id="7" name="正方形/長方形 6"/>
          <p:cNvSpPr/>
          <p:nvPr/>
        </p:nvSpPr>
        <p:spPr>
          <a:xfrm>
            <a:off x="323530" y="1484784"/>
            <a:ext cx="2520280" cy="12241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対象者は地域移行や家族から独立して一人暮らしを目指している人</a:t>
            </a:r>
            <a:endParaRPr kumimoji="1" lang="en-US" altLang="ja-JP" sz="180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8"/>
          <p:cNvSpPr/>
          <p:nvPr/>
        </p:nvSpPr>
        <p:spPr>
          <a:xfrm>
            <a:off x="3059832" y="1484784"/>
            <a:ext cx="2520280" cy="12241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目的は日常生活能力の維持向上</a:t>
            </a:r>
            <a:endParaRPr kumimoji="1" lang="en-US" altLang="ja-JP" sz="180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正方形/長方形 9"/>
          <p:cNvSpPr/>
          <p:nvPr/>
        </p:nvSpPr>
        <p:spPr>
          <a:xfrm>
            <a:off x="5796142" y="1484784"/>
            <a:ext cx="2520280" cy="12241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目指すのはその人が住みたい場所で生活していく力をつけていくこと</a:t>
            </a:r>
          </a:p>
        </p:txBody>
      </p:sp>
      <p:sp>
        <p:nvSpPr>
          <p:cNvPr id="11" name="正方形/長方形 10"/>
          <p:cNvSpPr/>
          <p:nvPr/>
        </p:nvSpPr>
        <p:spPr>
          <a:xfrm>
            <a:off x="1115618" y="2924944"/>
            <a:ext cx="7632848" cy="12241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Arial"/>
                <a:ea typeface="ＭＳ Ｐゴシック"/>
                <a:cs typeface="+mn-cs"/>
              </a:rPr>
              <a:t>事業所のプログラムに本人が合わせるのではなく、本人に必要なことをプログラムや支援内容として提供する</a:t>
            </a:r>
            <a:endParaRPr kumimoji="1" lang="en-US" altLang="ja-JP" sz="24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屈折矢印 11"/>
          <p:cNvSpPr/>
          <p:nvPr/>
        </p:nvSpPr>
        <p:spPr>
          <a:xfrm rot="5400000">
            <a:off x="336100" y="2768375"/>
            <a:ext cx="850392" cy="87553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183298" name="Picture 2" descr="http://msp.c.yimg.jp/yjimage?q=Kovt1qgXyLHqdYftQeZD.H4P56NddAF8I1kckvFvNeeJVmWDil0akuQm9xjN.Pdsx4R2.m0mOvBvhBIRii9F2WiNEAnTbUyZfwWegYA8kZ3fL6zL10z5dXgygbGc38tEEuA-&amp;sig=12tpa6s8l&amp;x=64&amp;y=64"/>
          <p:cNvPicPr>
            <a:picLocks noChangeAspect="1" noChangeArrowheads="1"/>
          </p:cNvPicPr>
          <p:nvPr/>
        </p:nvPicPr>
        <p:blipFill>
          <a:blip r:embed="rId3" cstate="print"/>
          <a:srcRect/>
          <a:stretch>
            <a:fillRect/>
          </a:stretch>
        </p:blipFill>
        <p:spPr bwMode="auto">
          <a:xfrm>
            <a:off x="1547666" y="4653136"/>
            <a:ext cx="1584176" cy="1872208"/>
          </a:xfrm>
          <a:prstGeom prst="rect">
            <a:avLst/>
          </a:prstGeom>
          <a:noFill/>
        </p:spPr>
      </p:pic>
      <p:pic>
        <p:nvPicPr>
          <p:cNvPr id="183300" name="Picture 4" descr="http://msp.c.yimg.jp/yjimage?q=NlzcwVgXyLHT5EuRX8Dqr97.eqTqzoM9HdZz_dViHXgF5MFmoBLoyYzmz6iZH6ZtxkFIrRXwY8tf371sO4I9WKQPNYdWzBUaRTMFb0Wpxvc6c5AdwyvXdf1PIS003YGP&amp;sig=12ro7rh7a&amp;x=149&amp;y=170"/>
          <p:cNvPicPr>
            <a:picLocks noChangeAspect="1" noChangeArrowheads="1"/>
          </p:cNvPicPr>
          <p:nvPr/>
        </p:nvPicPr>
        <p:blipFill>
          <a:blip r:embed="rId4" cstate="print"/>
          <a:srcRect/>
          <a:stretch>
            <a:fillRect/>
          </a:stretch>
        </p:blipFill>
        <p:spPr bwMode="auto">
          <a:xfrm>
            <a:off x="323530" y="5301384"/>
            <a:ext cx="1259632" cy="1437165"/>
          </a:xfrm>
          <a:prstGeom prst="rect">
            <a:avLst/>
          </a:prstGeom>
          <a:noFill/>
        </p:spPr>
      </p:pic>
      <p:sp>
        <p:nvSpPr>
          <p:cNvPr id="15" name="右矢印 14"/>
          <p:cNvSpPr/>
          <p:nvPr/>
        </p:nvSpPr>
        <p:spPr>
          <a:xfrm>
            <a:off x="3563888" y="4869160"/>
            <a:ext cx="978408"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183302" name="Picture 6" descr="http://msp.c.yimg.jp/yjimage?q=qjqZmKEXyLEtj4VguLxHTmSWsdO0fTNUrpcX4kzutWKrnACwWMbmMsbV8pm5dO4u5W1uHM7LKzKzk0ClYdBnGQSXAnU8y4E7NRoJtCugkEnMPxUzOXW7krP3eVKTWRF0&amp;sig=12rld3u9e&amp;x=104&amp;y=170"/>
          <p:cNvPicPr>
            <a:picLocks noChangeAspect="1" noChangeArrowheads="1"/>
          </p:cNvPicPr>
          <p:nvPr/>
        </p:nvPicPr>
        <p:blipFill>
          <a:blip r:embed="rId5" cstate="print"/>
          <a:srcRect/>
          <a:stretch>
            <a:fillRect/>
          </a:stretch>
        </p:blipFill>
        <p:spPr bwMode="auto">
          <a:xfrm>
            <a:off x="6012234" y="5301384"/>
            <a:ext cx="875197" cy="1430611"/>
          </a:xfrm>
          <a:prstGeom prst="rect">
            <a:avLst/>
          </a:prstGeom>
          <a:noFill/>
        </p:spPr>
      </p:pic>
      <p:pic>
        <p:nvPicPr>
          <p:cNvPr id="183304" name="Picture 8" descr="http://r01.isearch.c.yimg.jp/image?id=ee109bc0951b19ec137abf6d71c245d9"/>
          <p:cNvPicPr>
            <a:picLocks noChangeAspect="1" noChangeArrowheads="1"/>
          </p:cNvPicPr>
          <p:nvPr/>
        </p:nvPicPr>
        <p:blipFill>
          <a:blip r:embed="rId6" cstate="print"/>
          <a:srcRect/>
          <a:stretch>
            <a:fillRect/>
          </a:stretch>
        </p:blipFill>
        <p:spPr bwMode="auto">
          <a:xfrm>
            <a:off x="4860038" y="4365280"/>
            <a:ext cx="936104" cy="936105"/>
          </a:xfrm>
          <a:prstGeom prst="rect">
            <a:avLst/>
          </a:prstGeom>
          <a:noFill/>
        </p:spPr>
      </p:pic>
      <p:pic>
        <p:nvPicPr>
          <p:cNvPr id="183306" name="Picture 10" descr="http://msp.c.yimg.jp/yjimage?q=1kAcaZIXyLG8mwI2T1gnQv84hHU6W5EPyvL60bJ7aR.z5HJFzE0Q9T6dr7ahNrKMiiyjeTOQHCkUgBZtbevHSKo.8t5CqzPrCz2cxihIdeelqoShwJi6q96cv8TzWAxIZbc-&amp;sig=12tp9hv8b&amp;x=143&amp;y=170"/>
          <p:cNvPicPr>
            <a:picLocks noChangeAspect="1" noChangeArrowheads="1"/>
          </p:cNvPicPr>
          <p:nvPr/>
        </p:nvPicPr>
        <p:blipFill>
          <a:blip r:embed="rId7" cstate="print"/>
          <a:srcRect/>
          <a:stretch>
            <a:fillRect/>
          </a:stretch>
        </p:blipFill>
        <p:spPr bwMode="auto">
          <a:xfrm>
            <a:off x="6732309" y="4293096"/>
            <a:ext cx="888033" cy="1055704"/>
          </a:xfrm>
          <a:prstGeom prst="rect">
            <a:avLst/>
          </a:prstGeom>
          <a:noFill/>
        </p:spPr>
      </p:pic>
      <p:pic>
        <p:nvPicPr>
          <p:cNvPr id="183310" name="Picture 14" descr="http://msp.c.yimg.jp/yjimage?q=hX7rmWMXyLGmoPqkrFK1UgaPWGx2dik5HSTIAxSMXnmxMcZlpSRhZ_DCViIosEKEQ8xvhNMT28IgsFNDO0mhC31Y8a6PIeE8KtDU9obi5cEE6BLgoDBdLcDmwfd6.QQGUFc-&amp;sig=12ttbt9d1&amp;x=160&amp;y=160"/>
          <p:cNvPicPr>
            <a:picLocks noChangeAspect="1" noChangeArrowheads="1"/>
          </p:cNvPicPr>
          <p:nvPr/>
        </p:nvPicPr>
        <p:blipFill>
          <a:blip r:embed="rId8" cstate="print"/>
          <a:srcRect/>
          <a:stretch>
            <a:fillRect/>
          </a:stretch>
        </p:blipFill>
        <p:spPr bwMode="auto">
          <a:xfrm>
            <a:off x="7740354" y="5445224"/>
            <a:ext cx="992485" cy="992486"/>
          </a:xfrm>
          <a:prstGeom prst="rect">
            <a:avLst/>
          </a:prstGeom>
          <a:noFill/>
        </p:spPr>
      </p:pic>
      <p:sp>
        <p:nvSpPr>
          <p:cNvPr id="22" name="雲形吹き出し 21"/>
          <p:cNvSpPr/>
          <p:nvPr/>
        </p:nvSpPr>
        <p:spPr>
          <a:xfrm>
            <a:off x="4355976" y="4365104"/>
            <a:ext cx="1728192" cy="1080120"/>
          </a:xfrm>
          <a:prstGeom prst="cloudCallout">
            <a:avLst>
              <a:gd name="adj1" fmla="val 41026"/>
              <a:gd name="adj2" fmla="val 852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3" name="雲形吹き出し 22"/>
          <p:cNvSpPr/>
          <p:nvPr/>
        </p:nvSpPr>
        <p:spPr>
          <a:xfrm>
            <a:off x="6372200" y="4221088"/>
            <a:ext cx="1944216" cy="1296144"/>
          </a:xfrm>
          <a:prstGeom prst="cloudCallout">
            <a:avLst>
              <a:gd name="adj1" fmla="val -19850"/>
              <a:gd name="adj2" fmla="val 789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4" name="雲形吹き出し 23"/>
          <p:cNvSpPr/>
          <p:nvPr/>
        </p:nvSpPr>
        <p:spPr>
          <a:xfrm>
            <a:off x="7236302" y="5373216"/>
            <a:ext cx="1800200" cy="1296144"/>
          </a:xfrm>
          <a:prstGeom prst="cloudCallout">
            <a:avLst>
              <a:gd name="adj1" fmla="val -72192"/>
              <a:gd name="adj2" fmla="val 297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 name="正方形/長方形 2">
            <a:extLst>
              <a:ext uri="{FF2B5EF4-FFF2-40B4-BE49-F238E27FC236}">
                <a16:creationId xmlns="" xmlns:a16="http://schemas.microsoft.com/office/drawing/2014/main" id="{ECF56251-4C45-448D-BA84-289221319239}"/>
              </a:ext>
            </a:extLst>
          </p:cNvPr>
          <p:cNvSpPr/>
          <p:nvPr/>
        </p:nvSpPr>
        <p:spPr>
          <a:xfrm>
            <a:off x="7498322" y="6500928"/>
            <a:ext cx="1636227" cy="369332"/>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資料　福岡　薫</a:t>
            </a:r>
            <a:endParaRPr kumimoji="1" lang="fr-CA" altLang="ja-JP" sz="18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827551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517965" y="1711617"/>
          <a:ext cx="8441481" cy="4867802"/>
        </p:xfrm>
        <a:graphic>
          <a:graphicData uri="http://schemas.openxmlformats.org/drawingml/2006/table">
            <a:tbl>
              <a:tblPr firstRow="1" bandRow="1">
                <a:tableStyleId>{BDBED569-4797-4DF1-A0F4-6AAB3CD982D8}</a:tableStyleId>
              </a:tblPr>
              <a:tblGrid>
                <a:gridCol w="376585">
                  <a:extLst>
                    <a:ext uri="{9D8B030D-6E8A-4147-A177-3AD203B41FA5}">
                      <a16:colId xmlns="" xmlns:a16="http://schemas.microsoft.com/office/drawing/2014/main" val="20000"/>
                    </a:ext>
                  </a:extLst>
                </a:gridCol>
                <a:gridCol w="1237677">
                  <a:extLst>
                    <a:ext uri="{9D8B030D-6E8A-4147-A177-3AD203B41FA5}">
                      <a16:colId xmlns="" xmlns:a16="http://schemas.microsoft.com/office/drawing/2014/main" val="20001"/>
                    </a:ext>
                  </a:extLst>
                </a:gridCol>
                <a:gridCol w="6827219">
                  <a:extLst>
                    <a:ext uri="{9D8B030D-6E8A-4147-A177-3AD203B41FA5}">
                      <a16:colId xmlns="" xmlns:a16="http://schemas.microsoft.com/office/drawing/2014/main" val="20002"/>
                    </a:ext>
                  </a:extLst>
                </a:gridCol>
              </a:tblGrid>
              <a:tr h="1122480">
                <a:tc gridSpan="2">
                  <a:txBody>
                    <a:bodyPr/>
                    <a:lstStyle/>
                    <a:p>
                      <a:r>
                        <a:rPr kumimoji="1" lang="ja-JP" altLang="en-US" b="0" dirty="0"/>
                        <a:t>ストレスマネジメント・コミュニケーションスキル</a:t>
                      </a:r>
                    </a:p>
                  </a:txBody>
                  <a:tcPr anchor="ctr"/>
                </a:tc>
                <a:tc hMerge="1">
                  <a:txBody>
                    <a:bodyPr/>
                    <a:lstStyle/>
                    <a:p>
                      <a:endParaRPr kumimoji="1" lang="ja-JP" altLang="en-US"/>
                    </a:p>
                  </a:txBody>
                  <a:tcPr/>
                </a:tc>
                <a:tc>
                  <a:txBody>
                    <a:bodyPr/>
                    <a:lstStyle/>
                    <a:p>
                      <a:endParaRPr kumimoji="1" lang="ja-JP" altLang="en-US" dirty="0"/>
                    </a:p>
                  </a:txBody>
                  <a:tcPr/>
                </a:tc>
                <a:extLst>
                  <a:ext uri="{0D108BD9-81ED-4DB2-BD59-A6C34878D82A}">
                    <a16:rowId xmlns="" xmlns:a16="http://schemas.microsoft.com/office/drawing/2014/main" val="10000"/>
                  </a:ext>
                </a:extLst>
              </a:tr>
              <a:tr h="1122480">
                <a:tc rowSpan="2">
                  <a:txBody>
                    <a:bodyPr/>
                    <a:lstStyle/>
                    <a:p>
                      <a:r>
                        <a:rPr kumimoji="1" lang="ja-JP" altLang="en-US" dirty="0"/>
                        <a:t>生活力アップ</a:t>
                      </a:r>
                    </a:p>
                  </a:txBody>
                  <a:tcPr anchor="ctr">
                    <a:lnR w="12700" cap="flat" cmpd="sng" algn="ctr">
                      <a:solidFill>
                        <a:schemeClr val="accent5">
                          <a:lumMod val="60000"/>
                          <a:lumOff val="40000"/>
                        </a:schemeClr>
                      </a:solidFill>
                      <a:prstDash val="solid"/>
                      <a:round/>
                      <a:headEnd type="none" w="med" len="med"/>
                      <a:tailEnd type="none" w="med" len="med"/>
                    </a:lnR>
                  </a:tcPr>
                </a:tc>
                <a:tc>
                  <a:txBody>
                    <a:bodyPr/>
                    <a:lstStyle/>
                    <a:p>
                      <a:r>
                        <a:rPr kumimoji="1" lang="ja-JP" altLang="en-US" dirty="0"/>
                        <a:t>座学</a:t>
                      </a:r>
                    </a:p>
                  </a:txBody>
                  <a:tcPr anchor="ctr">
                    <a:lnL w="12700" cap="flat" cmpd="sng" algn="ctr">
                      <a:solidFill>
                        <a:schemeClr val="accent5">
                          <a:lumMod val="60000"/>
                          <a:lumOff val="40000"/>
                        </a:schemeClr>
                      </a:solidFill>
                      <a:prstDash val="solid"/>
                      <a:round/>
                      <a:headEnd type="none" w="med" len="med"/>
                      <a:tailEnd type="none" w="med" len="med"/>
                    </a:lnL>
                  </a:tcPr>
                </a:tc>
                <a:tc>
                  <a:txBody>
                    <a:bodyPr/>
                    <a:lstStyle/>
                    <a:p>
                      <a:endParaRPr kumimoji="1" lang="ja-JP" altLang="en-US" dirty="0"/>
                    </a:p>
                  </a:txBody>
                  <a:tcPr/>
                </a:tc>
                <a:extLst>
                  <a:ext uri="{0D108BD9-81ED-4DB2-BD59-A6C34878D82A}">
                    <a16:rowId xmlns="" xmlns:a16="http://schemas.microsoft.com/office/drawing/2014/main" val="10001"/>
                  </a:ext>
                </a:extLst>
              </a:tr>
              <a:tr h="1436571">
                <a:tc vMerge="1">
                  <a:txBody>
                    <a:bodyPr/>
                    <a:lstStyle/>
                    <a:p>
                      <a:endParaRPr kumimoji="1" lang="ja-JP" altLang="en-US" dirty="0"/>
                    </a:p>
                  </a:txBody>
                  <a:tcPr>
                    <a:lnR w="12700" cap="flat" cmpd="sng" algn="ctr">
                      <a:solidFill>
                        <a:schemeClr val="accent5">
                          <a:lumMod val="60000"/>
                          <a:lumOff val="40000"/>
                        </a:schemeClr>
                      </a:solidFill>
                      <a:prstDash val="solid"/>
                      <a:round/>
                      <a:headEnd type="none" w="med" len="med"/>
                      <a:tailEnd type="none" w="med" len="med"/>
                    </a:lnR>
                  </a:tcPr>
                </a:tc>
                <a:tc>
                  <a:txBody>
                    <a:bodyPr/>
                    <a:lstStyle/>
                    <a:p>
                      <a:r>
                        <a:rPr kumimoji="1" lang="ja-JP" altLang="en-US" dirty="0"/>
                        <a:t>実践</a:t>
                      </a:r>
                    </a:p>
                  </a:txBody>
                  <a:tcPr anchor="ctr">
                    <a:lnL w="12700" cap="flat" cmpd="sng" algn="ctr">
                      <a:solidFill>
                        <a:schemeClr val="accent5">
                          <a:lumMod val="60000"/>
                          <a:lumOff val="40000"/>
                        </a:schemeClr>
                      </a:solidFill>
                      <a:prstDash val="solid"/>
                      <a:round/>
                      <a:headEnd type="none" w="med" len="med"/>
                      <a:tailEnd type="none" w="med" len="med"/>
                    </a:lnL>
                  </a:tcPr>
                </a:tc>
                <a:tc>
                  <a:txBody>
                    <a:bodyPr/>
                    <a:lstStyle/>
                    <a:p>
                      <a:endParaRPr kumimoji="1" lang="ja-JP" altLang="en-US" dirty="0"/>
                    </a:p>
                  </a:txBody>
                  <a:tcPr/>
                </a:tc>
                <a:extLst>
                  <a:ext uri="{0D108BD9-81ED-4DB2-BD59-A6C34878D82A}">
                    <a16:rowId xmlns="" xmlns:a16="http://schemas.microsoft.com/office/drawing/2014/main" val="10002"/>
                  </a:ext>
                </a:extLst>
              </a:tr>
              <a:tr h="1120031">
                <a:tc gridSpan="2">
                  <a:txBody>
                    <a:bodyPr/>
                    <a:lstStyle/>
                    <a:p>
                      <a:r>
                        <a:rPr kumimoji="1" lang="ja-JP" altLang="en-US" dirty="0"/>
                        <a:t>余暇活動・体力回復支援</a:t>
                      </a:r>
                    </a:p>
                  </a:txBody>
                  <a:tcPr anchor="ctr"/>
                </a:tc>
                <a:tc hMerge="1">
                  <a:txBody>
                    <a:bodyPr/>
                    <a:lstStyle/>
                    <a:p>
                      <a:endParaRPr kumimoji="1" lang="ja-JP" altLang="en-US"/>
                    </a:p>
                  </a:txBody>
                  <a:tcPr/>
                </a:tc>
                <a:tc>
                  <a:txBody>
                    <a:bodyPr/>
                    <a:lstStyle/>
                    <a:p>
                      <a:endParaRPr kumimoji="1" lang="ja-JP" altLang="en-US" dirty="0"/>
                    </a:p>
                  </a:txBody>
                  <a:tcPr/>
                </a:tc>
                <a:extLst>
                  <a:ext uri="{0D108BD9-81ED-4DB2-BD59-A6C34878D82A}">
                    <a16:rowId xmlns="" xmlns:a16="http://schemas.microsoft.com/office/drawing/2014/main" val="10003"/>
                  </a:ext>
                </a:extLst>
              </a:tr>
            </a:tbl>
          </a:graphicData>
        </a:graphic>
      </p:graphicFrame>
      <p:pic>
        <p:nvPicPr>
          <p:cNvPr id="1028" name="Picture 4" descr="http://msp.c.yimg.jp/yjimage?q=NhmMhqUXyLHltw9z0a9RVwnFR_CI8v3RAPBw45zhySO0MXNFS9KjeKVw2.9YEceGSFflGlWJLDPjEqS.WHhgWHFh4cO3WnKVd6GaRT4oQa2IeyGdVMASFn49W5OEtATi5O7TyTRJ4rXTgK3i6w--&amp;sig=138dis2vs&amp;x=238&amp;y=2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818" y="5110876"/>
            <a:ext cx="1412560" cy="125824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35"/>
          <p:cNvSpPr txBox="1">
            <a:spLocks/>
          </p:cNvSpPr>
          <p:nvPr/>
        </p:nvSpPr>
        <p:spPr>
          <a:xfrm>
            <a:off x="467547" y="188640"/>
            <a:ext cx="8229600" cy="63408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kumimoji="1" sz="44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1200" cap="none" spc="0" normalizeH="0" baseline="0" noProof="0">
                <a:ln>
                  <a:noFill/>
                </a:ln>
                <a:solidFill>
                  <a:srgbClr val="000000"/>
                </a:solidFill>
                <a:effectLst/>
                <a:uLnTx/>
                <a:uFillTx/>
                <a:latin typeface="Arial"/>
                <a:ea typeface="ＭＳ Ｐゴシック"/>
                <a:cs typeface="+mn-cs"/>
              </a:rPr>
              <a:t>これって必要と思ったらプログラムに</a:t>
            </a:r>
            <a:endParaRPr kumimoji="1" lang="ja-JP" altLang="en-US" sz="3600" b="1" i="0" u="none" strike="noStrike" kern="1200" cap="none" spc="0" normalizeH="0" baseline="0" noProof="0" dirty="0">
              <a:ln>
                <a:noFill/>
              </a:ln>
              <a:solidFill>
                <a:srgbClr val="000000"/>
              </a:solidFill>
              <a:effectLst/>
              <a:uLnTx/>
              <a:uFillTx/>
              <a:latin typeface="Arial"/>
              <a:ea typeface="ＭＳ Ｐゴシック"/>
              <a:cs typeface="+mn-cs"/>
            </a:endParaRPr>
          </a:p>
        </p:txBody>
      </p:sp>
      <p:pic>
        <p:nvPicPr>
          <p:cNvPr id="1026" name="Picture 2" descr="http://msp.c.yimg.jp/yjimage?q=NllZuwkXyLGdqph.3dG1Un5znTl9Dxa8Frf_zc_m4cJFUekWHYwcyOUHJcwl6tfCKmmVFIKg2snRZVa633ImjLZaHetH9Sz9GZ.Gb7.kf7PSjmZQwYdF7IVw8Kq0.VUkup.gCfbhrbxaQ.Ifog--&amp;sig=138nnl85i&amp;x=171&amp;y=2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737" y="4877086"/>
            <a:ext cx="1391410" cy="1333215"/>
          </a:xfrm>
          <a:prstGeom prst="rect">
            <a:avLst/>
          </a:prstGeom>
          <a:noFill/>
          <a:extLst>
            <a:ext uri="{909E8E84-426E-40DD-AFC4-6F175D3DCCD1}">
              <a14:hiddenFill xmlns:a14="http://schemas.microsoft.com/office/drawing/2010/main">
                <a:solidFill>
                  <a:srgbClr val="FFFFFF"/>
                </a:solidFill>
              </a14:hiddenFill>
            </a:ext>
          </a:extLst>
        </p:spPr>
      </p:pic>
      <p:sp>
        <p:nvSpPr>
          <p:cNvPr id="5" name="左右矢印 4"/>
          <p:cNvSpPr/>
          <p:nvPr/>
        </p:nvSpPr>
        <p:spPr>
          <a:xfrm>
            <a:off x="467544" y="822722"/>
            <a:ext cx="8352928" cy="844672"/>
          </a:xfrm>
          <a:prstGeom prst="leftRightArrow">
            <a:avLst/>
          </a:prstGeom>
          <a:gradFill>
            <a:gsLst>
              <a:gs pos="4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Arial"/>
                <a:ea typeface="ＭＳ Ｐゴシック"/>
                <a:cs typeface="+mn-cs"/>
              </a:rPr>
              <a:t>１人で</a:t>
            </a:r>
            <a:r>
              <a:rPr kumimoji="1" lang="ja-JP" altLang="en-US" sz="2000" b="1" i="0" u="none" strike="noStrike" kern="1200" cap="none" spc="0" normalizeH="0" baseline="0" noProof="0" dirty="0">
                <a:ln>
                  <a:noFill/>
                </a:ln>
                <a:solidFill>
                  <a:srgbClr val="FFFFFF"/>
                </a:solidFill>
                <a:effectLst/>
                <a:uLnTx/>
                <a:uFillTx/>
                <a:latin typeface="Arial"/>
                <a:ea typeface="ＭＳ Ｐゴシック"/>
                <a:cs typeface="+mn-cs"/>
              </a:rPr>
              <a:t>　　　　　　　　　　　　　　　　　　　　　　　　　</a:t>
            </a:r>
            <a:r>
              <a:rPr kumimoji="1" lang="ja-JP" altLang="en-US" sz="2000" b="1" i="0" u="none" strike="noStrike" kern="1200" cap="none" spc="0" normalizeH="0" baseline="0" noProof="0" dirty="0">
                <a:ln>
                  <a:noFill/>
                </a:ln>
                <a:solidFill>
                  <a:srgbClr val="000000"/>
                </a:solidFill>
                <a:effectLst/>
                <a:uLnTx/>
                <a:uFillTx/>
                <a:latin typeface="Arial"/>
                <a:ea typeface="ＭＳ Ｐゴシック"/>
                <a:cs typeface="+mn-cs"/>
              </a:rPr>
              <a:t>仲間と</a:t>
            </a:r>
          </a:p>
        </p:txBody>
      </p:sp>
      <p:sp>
        <p:nvSpPr>
          <p:cNvPr id="7" name="テキスト ボックス 24"/>
          <p:cNvSpPr txBox="1">
            <a:spLocks noChangeArrowheads="1"/>
          </p:cNvSpPr>
          <p:nvPr/>
        </p:nvSpPr>
        <p:spPr bwMode="auto">
          <a:xfrm>
            <a:off x="7173337" y="6214018"/>
            <a:ext cx="2376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HGｺﾞｼｯｸE" panose="020B0909000000000000" pitchFamily="49" charset="-128"/>
                <a:ea typeface="HGｺﾞｼｯｸE" panose="020B0909000000000000" pitchFamily="49" charset="-128"/>
                <a:cs typeface="+mn-cs"/>
              </a:rPr>
              <a:t>寝屋川ウオーカー</a:t>
            </a:r>
          </a:p>
        </p:txBody>
      </p:sp>
      <p:sp>
        <p:nvSpPr>
          <p:cNvPr id="9" name="テキスト ボックス 24"/>
          <p:cNvSpPr txBox="1">
            <a:spLocks noChangeArrowheads="1"/>
          </p:cNvSpPr>
          <p:nvPr/>
        </p:nvSpPr>
        <p:spPr bwMode="auto">
          <a:xfrm>
            <a:off x="4791623" y="6368947"/>
            <a:ext cx="2376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HGｺﾞｼｯｸE" panose="020B0909000000000000" pitchFamily="49" charset="-128"/>
                <a:ea typeface="HGｺﾞｼｯｸE" panose="020B0909000000000000" pitchFamily="49" charset="-128"/>
                <a:cs typeface="+mn-cs"/>
              </a:rPr>
              <a:t>うきうきクローバー</a:t>
            </a:r>
          </a:p>
        </p:txBody>
      </p:sp>
      <p:sp>
        <p:nvSpPr>
          <p:cNvPr id="11" name="テキスト ボックス 24"/>
          <p:cNvSpPr txBox="1">
            <a:spLocks noChangeArrowheads="1"/>
          </p:cNvSpPr>
          <p:nvPr/>
        </p:nvSpPr>
        <p:spPr bwMode="auto">
          <a:xfrm>
            <a:off x="1825613" y="4706720"/>
            <a:ext cx="22238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HGｺﾞｼｯｸE" panose="020B0909000000000000" pitchFamily="49" charset="-128"/>
                <a:ea typeface="HGｺﾞｼｯｸE" panose="020B0909000000000000" pitchFamily="49" charset="-128"/>
                <a:cs typeface="+mn-cs"/>
              </a:rPr>
              <a:t>クローバーカフェ</a:t>
            </a:r>
          </a:p>
        </p:txBody>
      </p:sp>
      <p:pic>
        <p:nvPicPr>
          <p:cNvPr id="1034" name="Picture 10" descr="http://msp.c.yimg.jp/yjimage?q=A2ESmD4XyLHul4ma843Dby4l42_oNQz1igOLqkhz3QjsTAd6k3u1JrXZdcgOpMytwfBV_T4IFbhuRq85xv9nfeuGDI.ZbmUVHdJvydmnnQik5f2OOLe7xuONy3ZcNbk.b2Xu.15INj6isMdulttR&amp;sig=13a4l4og3&amp;x=170&amp;y=1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7076" y="3553097"/>
            <a:ext cx="1454988" cy="138651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r03.isearch.c.yimg.jp/image?id=ea128d24de9aa492233a89f086d1fce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3702491"/>
            <a:ext cx="1039440" cy="102996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24"/>
          <p:cNvSpPr txBox="1">
            <a:spLocks noChangeArrowheads="1"/>
          </p:cNvSpPr>
          <p:nvPr/>
        </p:nvSpPr>
        <p:spPr bwMode="auto">
          <a:xfrm>
            <a:off x="4956963" y="4794399"/>
            <a:ext cx="2376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HGｺﾞｼｯｸE" panose="020B0909000000000000" pitchFamily="49" charset="-128"/>
                <a:ea typeface="HGｺﾞｼｯｸE" panose="020B0909000000000000" pitchFamily="49" charset="-128"/>
                <a:cs typeface="+mn-cs"/>
              </a:rPr>
              <a:t>らくらくランチ</a:t>
            </a:r>
          </a:p>
        </p:txBody>
      </p:sp>
      <p:pic>
        <p:nvPicPr>
          <p:cNvPr id="1038" name="Picture 14" descr="http://msp.c.yimg.jp/yjimage?q=Y3Rt4l8XyLHLgN7hgZFDJ4Wjk25.POFL69u2Hgn_V1nEhYleLmHtPGxpESM.SRB77L2v2FXhcxE.EKOM_lcWZwVWcjW2WDxVJ4U05Ica0zsSSCfbP88dQGPRND1KzpTFSOC29B9yUewYypLDQg--&amp;sig=138p138cp&amp;x=223&amp;y=2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3446" y="1660461"/>
            <a:ext cx="1389328" cy="1189261"/>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24"/>
          <p:cNvSpPr txBox="1">
            <a:spLocks noChangeArrowheads="1"/>
          </p:cNvSpPr>
          <p:nvPr/>
        </p:nvSpPr>
        <p:spPr bwMode="auto">
          <a:xfrm>
            <a:off x="5149765" y="2752565"/>
            <a:ext cx="2376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HGｺﾞｼｯｸE" panose="020B0909000000000000" pitchFamily="49" charset="-128"/>
                <a:ea typeface="HGｺﾞｼｯｸE" panose="020B0909000000000000" pitchFamily="49" charset="-128"/>
                <a:cs typeface="+mn-cs"/>
              </a:rPr>
              <a:t>伝える力・聞く力</a:t>
            </a:r>
          </a:p>
        </p:txBody>
      </p:sp>
      <p:pic>
        <p:nvPicPr>
          <p:cNvPr id="1040" name="Picture 16" descr="http://msp.c.yimg.jp/yjimage?q=2I.EJ_gXyLESBdmLLtabeR2EKtee12ddoexClfvZmeLAXPtto0M9Oam31e_80mvaqvXDBR3ifPZ6nv1l81plgAy_w7Nj2I9e7BpAfcTmgj6yI5REZC2npBZFoTJf_vzZbSQPCY3qjvdV_cwuqA--&amp;sig=1387q3sri&amp;x=169&amp;y=1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586" y="2852949"/>
            <a:ext cx="1192047" cy="119910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4"/>
          <p:cNvSpPr txBox="1">
            <a:spLocks noChangeArrowheads="1"/>
          </p:cNvSpPr>
          <p:nvPr/>
        </p:nvSpPr>
        <p:spPr bwMode="auto">
          <a:xfrm>
            <a:off x="3239854" y="4052049"/>
            <a:ext cx="2376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HGｺﾞｼｯｸE" panose="020B0909000000000000" pitchFamily="49" charset="-128"/>
                <a:ea typeface="HGｺﾞｼｯｸE" panose="020B0909000000000000" pitchFamily="49" charset="-128"/>
                <a:cs typeface="+mn-cs"/>
              </a:rPr>
              <a:t>エンジョイパソコン</a:t>
            </a:r>
          </a:p>
        </p:txBody>
      </p:sp>
      <p:pic>
        <p:nvPicPr>
          <p:cNvPr id="1042" name="Picture 18" descr="http://msp.c.yimg.jp/yjimage?q=F9_WuesXyLEn.eULMA1rQ.ik_clgrYUwNw_cUzhpk.mHXqQApo0s15Q.TbhMZIj68UPNW0CxoDbWgc7Vn1LpusI9IjXEPeBDQMar2JnECNAUcayHSvw7qOVQBbJU2LVVRbWLKRQQZAsy36gk.Q--&amp;sig=138aojd1a&amp;x=170&amp;y=1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2773" y="2669364"/>
            <a:ext cx="1512168" cy="1258368"/>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4"/>
          <p:cNvSpPr txBox="1">
            <a:spLocks noChangeArrowheads="1"/>
          </p:cNvSpPr>
          <p:nvPr/>
        </p:nvSpPr>
        <p:spPr bwMode="auto">
          <a:xfrm>
            <a:off x="7537824" y="3927732"/>
            <a:ext cx="14215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HGｺﾞｼｯｸE" panose="020B0909000000000000" pitchFamily="49" charset="-128"/>
                <a:ea typeface="HGｺﾞｼｯｸE" panose="020B0909000000000000" pitchFamily="49" charset="-128"/>
                <a:cs typeface="+mn-cs"/>
              </a:rPr>
              <a:t>生活塾</a:t>
            </a:r>
          </a:p>
        </p:txBody>
      </p:sp>
      <p:pic>
        <p:nvPicPr>
          <p:cNvPr id="1046" name="Picture 22" descr="http://msp.c.yimg.jp/yjimage?q=QrIRKkIXyLGqfxMne4TftIMwtZmev2COZptWpl1lCA7iyNoWyKyjqsTZTWHj3BeQiTGKYCh5z9LKNv04dG1YEU24qjaX0DGo9Y3dNphHtQG2u4pQGvIznvAlshQU0bTI6mKgBgTs86NYD6UbHmlf&amp;sig=13atu1fbb&amp;x=244&amp;y=20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7153" y="1484786"/>
            <a:ext cx="1601527" cy="961595"/>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4"/>
          <p:cNvSpPr txBox="1">
            <a:spLocks noChangeArrowheads="1"/>
          </p:cNvSpPr>
          <p:nvPr/>
        </p:nvSpPr>
        <p:spPr bwMode="auto">
          <a:xfrm>
            <a:off x="2330807" y="2480214"/>
            <a:ext cx="2376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HGｺﾞｼｯｸE" panose="020B0909000000000000" pitchFamily="49" charset="-128"/>
                <a:ea typeface="HGｺﾞｼｯｸE" panose="020B0909000000000000" pitchFamily="49" charset="-128"/>
                <a:cs typeface="+mn-cs"/>
              </a:rPr>
              <a:t>気持ちの整理整頓</a:t>
            </a:r>
          </a:p>
        </p:txBody>
      </p:sp>
      <p:pic>
        <p:nvPicPr>
          <p:cNvPr id="3" name="Picture 2" descr="http://msp.c.yimg.jp/yjimage?q=cZgIS0cXyLEvOyVQM2mREC2nzGYZ386rQXJV1N8tHp23EK.C38HqleFIzhkc_Ovg8wn4UAZRMzV2a5yEDw6NlgugjPnr3XGqptC27ck9_JuKBsBT.wFQV.hWD.c2bDnBlgxf39RUcATCRWr7k4wP&amp;sig=13alut9vs&amp;x=245&amp;y=20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4628" y="5251870"/>
            <a:ext cx="1328772" cy="1117253"/>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4"/>
          <p:cNvSpPr txBox="1">
            <a:spLocks noChangeArrowheads="1"/>
          </p:cNvSpPr>
          <p:nvPr/>
        </p:nvSpPr>
        <p:spPr bwMode="auto">
          <a:xfrm>
            <a:off x="2126945" y="6271623"/>
            <a:ext cx="13697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HGｺﾞｼｯｸE" panose="020B0909000000000000" pitchFamily="49" charset="-128"/>
                <a:ea typeface="HGｺﾞｼｯｸE" panose="020B0909000000000000" pitchFamily="49" charset="-128"/>
                <a:cs typeface="+mn-cs"/>
              </a:rPr>
              <a:t>映画鑑賞会</a:t>
            </a:r>
          </a:p>
        </p:txBody>
      </p:sp>
      <p:pic>
        <p:nvPicPr>
          <p:cNvPr id="6" name="Picture 2" descr="http://msp.c.yimg.jp/yjimage?q=VepOpHwXyLHpSS74sAY.zW4QV0UzwjsL_jM3gNYVErO61wTRbssXH3tBuBNzbDAIzxxupIv3QBFjJIkCqDjSB8Np77QRGMlnOsLHHgKCgQpcMXa3XEkPqvhZa7mEvlvxpF.pNZORqvH00bw23lz6&amp;sig=13ab34nl2&amp;x=240&amp;y=18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5771" y="4877086"/>
            <a:ext cx="1251192" cy="959247"/>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a:spLocks noChangeArrowheads="1"/>
          </p:cNvSpPr>
          <p:nvPr/>
        </p:nvSpPr>
        <p:spPr bwMode="auto">
          <a:xfrm>
            <a:off x="3227909" y="5770909"/>
            <a:ext cx="2376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HGｺﾞｼｯｸE" panose="020B0909000000000000" pitchFamily="49" charset="-128"/>
                <a:ea typeface="HGｺﾞｼｯｸE" panose="020B0909000000000000" pitchFamily="49" charset="-128"/>
                <a:cs typeface="+mn-cs"/>
              </a:rPr>
              <a:t>ダ・ヴィンチクラブ</a:t>
            </a:r>
          </a:p>
        </p:txBody>
      </p:sp>
      <p:sp>
        <p:nvSpPr>
          <p:cNvPr id="27" name="正方形/長方形 26">
            <a:extLst>
              <a:ext uri="{FF2B5EF4-FFF2-40B4-BE49-F238E27FC236}">
                <a16:creationId xmlns="" xmlns:a16="http://schemas.microsoft.com/office/drawing/2014/main" id="{B491F304-7CC8-4EBE-AF88-201B31C3E95E}"/>
              </a:ext>
            </a:extLst>
          </p:cNvPr>
          <p:cNvSpPr/>
          <p:nvPr/>
        </p:nvSpPr>
        <p:spPr>
          <a:xfrm>
            <a:off x="7498322" y="6500928"/>
            <a:ext cx="1636227" cy="369332"/>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資料　福岡　薫</a:t>
            </a:r>
            <a:endParaRPr kumimoji="1" lang="fr-CA" altLang="ja-JP" sz="1800" b="1"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289427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82CCE9C-DA91-4639-B5DC-016763D09859}"/>
              </a:ext>
            </a:extLst>
          </p:cNvPr>
          <p:cNvSpPr>
            <a:spLocks noGrp="1"/>
          </p:cNvSpPr>
          <p:nvPr>
            <p:ph type="title"/>
          </p:nvPr>
        </p:nvSpPr>
        <p:spPr>
          <a:xfrm>
            <a:off x="292051" y="274638"/>
            <a:ext cx="8394759" cy="512802"/>
          </a:xfrm>
        </p:spPr>
        <p:txBody>
          <a:bodyPr/>
          <a:lstStyle/>
          <a:p>
            <a:endParaRPr kumimoji="1" lang="ja-JP" altLang="en-US" dirty="0"/>
          </a:p>
        </p:txBody>
      </p:sp>
      <p:sp>
        <p:nvSpPr>
          <p:cNvPr id="3" name="コンテンツ プレースホルダー 2">
            <a:extLst>
              <a:ext uri="{FF2B5EF4-FFF2-40B4-BE49-F238E27FC236}">
                <a16:creationId xmlns="" xmlns:a16="http://schemas.microsoft.com/office/drawing/2014/main" id="{F7A3D855-B1F2-4B47-8CA2-EFC0101EEF91}"/>
              </a:ext>
            </a:extLst>
          </p:cNvPr>
          <p:cNvSpPr>
            <a:spLocks noGrp="1"/>
          </p:cNvSpPr>
          <p:nvPr>
            <p:ph idx="1"/>
          </p:nvPr>
        </p:nvSpPr>
        <p:spPr>
          <a:xfrm>
            <a:off x="292053" y="908728"/>
            <a:ext cx="8329911" cy="5373851"/>
          </a:xfrm>
        </p:spPr>
        <p:txBody>
          <a:bodyPr/>
          <a:lstStyle/>
          <a:p>
            <a:pPr>
              <a:buNone/>
            </a:pPr>
            <a:r>
              <a:rPr lang="ja-JP" altLang="en-US" sz="1800" b="1" dirty="0">
                <a:latin typeface="HGP創英角ﾎﾟｯﾌﾟ体" panose="040B0A00000000000000" pitchFamily="50" charset="-128"/>
                <a:ea typeface="HGP創英角ﾎﾟｯﾌﾟ体" panose="040B0A00000000000000" pitchFamily="50" charset="-128"/>
              </a:rPr>
              <a:t>伝言１～</a:t>
            </a:r>
            <a:r>
              <a:rPr lang="ja-JP" altLang="en-US" sz="1800" b="1" dirty="0">
                <a:solidFill>
                  <a:srgbClr val="FF0000"/>
                </a:solidFill>
                <a:latin typeface="HGP創英角ﾎﾟｯﾌﾟ体" panose="040B0A00000000000000" pitchFamily="50" charset="-128"/>
                <a:ea typeface="HGP創英角ﾎﾟｯﾌﾟ体" panose="040B0A00000000000000" pitchFamily="50" charset="-128"/>
              </a:rPr>
              <a:t>限界はあるにしても、嫌だろうなと思うこと一つ一つを払拭、軽減していくことを諦めないで下さい。</a:t>
            </a:r>
            <a:endParaRPr lang="en-US" altLang="ja-JP" sz="1800" b="1" dirty="0">
              <a:solidFill>
                <a:srgbClr val="FF0000"/>
              </a:solidFill>
              <a:latin typeface="HGP創英角ﾎﾟｯﾌﾟ体" panose="040B0A00000000000000" pitchFamily="50" charset="-128"/>
              <a:ea typeface="HGP創英角ﾎﾟｯﾌﾟ体" panose="040B0A00000000000000" pitchFamily="50" charset="-128"/>
            </a:endParaRPr>
          </a:p>
          <a:p>
            <a:pPr>
              <a:buNone/>
            </a:pPr>
            <a:r>
              <a:rPr lang="en-US" altLang="ja-JP" sz="1800" dirty="0"/>
              <a:t>①</a:t>
            </a:r>
            <a:r>
              <a:rPr lang="ja-JP" altLang="en-US" sz="1800" dirty="0"/>
              <a:t>あなたは、あなたが担当しているＧＨに住めますか？</a:t>
            </a:r>
          </a:p>
          <a:p>
            <a:pPr>
              <a:buNone/>
            </a:pPr>
            <a:r>
              <a:rPr lang="ja-JP" altLang="en-US" sz="1800" dirty="0"/>
              <a:t>②住めないとしたら、その理由をあげてください？</a:t>
            </a:r>
            <a:endParaRPr lang="en-US" altLang="ja-JP" sz="1800" b="1" dirty="0">
              <a:solidFill>
                <a:srgbClr val="FF0000"/>
              </a:solidFill>
              <a:latin typeface="HGP創英角ﾎﾟｯﾌﾟ体" panose="040B0A00000000000000" pitchFamily="50" charset="-128"/>
              <a:ea typeface="HGP創英角ﾎﾟｯﾌﾟ体" panose="040B0A00000000000000" pitchFamily="50" charset="-128"/>
            </a:endParaRPr>
          </a:p>
          <a:p>
            <a:pPr eaLnBrk="1" hangingPunct="1">
              <a:lnSpc>
                <a:spcPct val="80000"/>
              </a:lnSpc>
              <a:buFont typeface="Wingdings" panose="05000000000000000000" pitchFamily="2" charset="2"/>
              <a:buNone/>
            </a:pPr>
            <a:endParaRPr lang="en-US" altLang="ja-JP" sz="1800" b="1" kern="1200" dirty="0">
              <a:solidFill>
                <a:srgbClr val="000000"/>
              </a:solidFill>
              <a:latin typeface="HGP創英角ﾎﾟｯﾌﾟ体" panose="040B0A00000000000000" pitchFamily="50" charset="-128"/>
              <a:ea typeface="HGP創英角ﾎﾟｯﾌﾟ体" panose="040B0A00000000000000" pitchFamily="50" charset="-128"/>
            </a:endParaRPr>
          </a:p>
          <a:p>
            <a:pPr eaLnBrk="1" hangingPunct="1">
              <a:lnSpc>
                <a:spcPct val="80000"/>
              </a:lnSpc>
              <a:buFont typeface="Wingdings" panose="05000000000000000000" pitchFamily="2" charset="2"/>
              <a:buNone/>
            </a:pPr>
            <a:r>
              <a:rPr lang="ja-JP" altLang="en-US" sz="1800" b="1" kern="1200" dirty="0">
                <a:solidFill>
                  <a:srgbClr val="000000"/>
                </a:solidFill>
                <a:latin typeface="HGP創英角ﾎﾟｯﾌﾟ体" panose="040B0A00000000000000" pitchFamily="50" charset="-128"/>
                <a:ea typeface="HGP創英角ﾎﾟｯﾌﾟ体" panose="040B0A00000000000000" pitchFamily="50" charset="-128"/>
              </a:rPr>
              <a:t>伝言２～</a:t>
            </a:r>
            <a:r>
              <a:rPr lang="ja-JP" altLang="en-US" sz="1800" b="1" kern="1200" dirty="0">
                <a:solidFill>
                  <a:srgbClr val="FF0000"/>
                </a:solidFill>
                <a:latin typeface="HGP創英角ﾎﾟｯﾌﾟ体" panose="040B0A00000000000000" pitchFamily="50" charset="-128"/>
                <a:ea typeface="HGP創英角ﾎﾟｯﾌﾟ体" panose="040B0A00000000000000" pitchFamily="50" charset="-128"/>
              </a:rPr>
              <a:t>日々の中にサビ管と支援スタッフが集まり、情報を一元化し支援の価値と基準を共有化する　コアタイムを設けましょう！</a:t>
            </a:r>
            <a:endParaRPr lang="en-US" altLang="ja-JP" sz="1800" b="1" kern="1200" dirty="0">
              <a:solidFill>
                <a:srgbClr val="FF0000"/>
              </a:solidFill>
              <a:latin typeface="HGP創英角ﾎﾟｯﾌﾟ体" panose="040B0A00000000000000" pitchFamily="50" charset="-128"/>
              <a:ea typeface="HGP創英角ﾎﾟｯﾌﾟ体" panose="040B0A00000000000000" pitchFamily="50" charset="-128"/>
            </a:endParaRPr>
          </a:p>
          <a:p>
            <a:pPr eaLnBrk="1" hangingPunct="1">
              <a:lnSpc>
                <a:spcPct val="80000"/>
              </a:lnSpc>
              <a:buFont typeface="Wingdings" panose="05000000000000000000" pitchFamily="2" charset="2"/>
              <a:buNone/>
            </a:pPr>
            <a:r>
              <a:rPr lang="ja-JP" altLang="en-US" sz="1800" b="1" dirty="0">
                <a:latin typeface="+mn-ea"/>
              </a:rPr>
              <a:t>①サビ管の思いや考えが、世話人さんや生活支援員に正確に伝わり、共有化する仕組みが</a:t>
            </a:r>
            <a:r>
              <a:rPr lang="ja-JP" altLang="en-US" sz="1800" b="1" u="sng" dirty="0">
                <a:solidFill>
                  <a:srgbClr val="FF0000"/>
                </a:solidFill>
                <a:latin typeface="+mn-ea"/>
              </a:rPr>
              <a:t>日々の中に</a:t>
            </a:r>
            <a:r>
              <a:rPr lang="ja-JP" altLang="en-US" sz="1800" b="1" dirty="0">
                <a:latin typeface="+mn-ea"/>
              </a:rPr>
              <a:t> ありますか？</a:t>
            </a:r>
          </a:p>
          <a:p>
            <a:pPr eaLnBrk="1" hangingPunct="1">
              <a:lnSpc>
                <a:spcPct val="80000"/>
              </a:lnSpc>
              <a:buFont typeface="Wingdings" panose="05000000000000000000" pitchFamily="2" charset="2"/>
              <a:buNone/>
            </a:pPr>
            <a:r>
              <a:rPr lang="ja-JP" altLang="en-US" sz="1800" b="1" dirty="0">
                <a:latin typeface="+mn-ea"/>
              </a:rPr>
              <a:t>②利用者への日々の支援に対して、サビ管がスーパーバイズできる場面を</a:t>
            </a:r>
            <a:r>
              <a:rPr lang="ja-JP" altLang="en-US" sz="1800" b="1" u="sng" dirty="0">
                <a:solidFill>
                  <a:srgbClr val="FF0000"/>
                </a:solidFill>
                <a:latin typeface="+mn-ea"/>
              </a:rPr>
              <a:t>日々の中に</a:t>
            </a:r>
            <a:r>
              <a:rPr lang="ja-JP" altLang="en-US" sz="1800" b="1" dirty="0">
                <a:latin typeface="+mn-ea"/>
              </a:rPr>
              <a:t>設けていますか？</a:t>
            </a:r>
          </a:p>
          <a:p>
            <a:pPr marL="0" indent="0">
              <a:buNone/>
            </a:pPr>
            <a:r>
              <a:rPr lang="ja-JP" altLang="en-US" sz="1800" b="1" dirty="0">
                <a:latin typeface="+mn-ea"/>
              </a:rPr>
              <a:t>③スタッフからの日々の報告を、電話やファックスだけで済ませていませんか？</a:t>
            </a:r>
            <a:endParaRPr lang="en-US" altLang="ja-JP" sz="1800" b="1" dirty="0">
              <a:latin typeface="+mn-ea"/>
            </a:endParaRPr>
          </a:p>
          <a:p>
            <a:pPr marL="0" indent="0">
              <a:buNone/>
            </a:pPr>
            <a:endParaRPr lang="en-US" altLang="ja-JP" sz="1800" b="1"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1800" b="1" dirty="0">
                <a:latin typeface="HGP創英角ﾎﾟｯﾌﾟ体" panose="040B0A00000000000000" pitchFamily="50" charset="-128"/>
                <a:ea typeface="HGP創英角ﾎﾟｯﾌﾟ体" panose="040B0A00000000000000" pitchFamily="50" charset="-128"/>
              </a:rPr>
              <a:t>伝言２の②～</a:t>
            </a:r>
            <a:r>
              <a:rPr lang="ja-JP" altLang="en-US" sz="1800" b="1" dirty="0">
                <a:solidFill>
                  <a:srgbClr val="FF0000"/>
                </a:solidFill>
                <a:latin typeface="HGP創英角ﾎﾟｯﾌﾟ体" panose="040B0A00000000000000" pitchFamily="50" charset="-128"/>
                <a:ea typeface="HGP創英角ﾎﾟｯﾌﾟ体" panose="040B0A00000000000000" pitchFamily="50" charset="-128"/>
              </a:rPr>
              <a:t>このコアタイムがスタッフとサビ管のＯＪＴ、且つ研鑽の場であり、チームにおける支援の質を担保することになるのです。</a:t>
            </a:r>
            <a:endParaRPr lang="en-US" altLang="ja-JP" sz="1800" b="1"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1800" b="1"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1800" dirty="0">
                <a:latin typeface="HGP創英角ﾎﾟｯﾌﾟ体" panose="040B0A00000000000000" pitchFamily="50" charset="-128"/>
                <a:ea typeface="HGP創英角ﾎﾟｯﾌﾟ体" panose="040B0A00000000000000" pitchFamily="50" charset="-128"/>
              </a:rPr>
              <a:t>伝言３～</a:t>
            </a:r>
            <a:r>
              <a:rPr lang="ja-JP" altLang="en-US" sz="1800" dirty="0">
                <a:solidFill>
                  <a:srgbClr val="FF0000"/>
                </a:solidFill>
                <a:latin typeface="HGP創英角ﾎﾟｯﾌﾟ体" panose="040B0A00000000000000" pitchFamily="50" charset="-128"/>
                <a:ea typeface="HGP創英角ﾎﾟｯﾌﾟ体" panose="040B0A00000000000000" pitchFamily="50" charset="-128"/>
              </a:rPr>
              <a:t>目前のニーズに応え積み重ねることは、私たちのミッションであり、制度を創出させ充実させることに</a:t>
            </a:r>
            <a:r>
              <a:rPr lang="ja-JP" altLang="en-US" sz="1800" dirty="0" err="1">
                <a:solidFill>
                  <a:srgbClr val="FF0000"/>
                </a:solidFill>
                <a:latin typeface="HGP創英角ﾎﾟｯﾌﾟ体" panose="040B0A00000000000000" pitchFamily="50" charset="-128"/>
                <a:ea typeface="HGP創英角ﾎﾟｯﾌﾟ体" panose="040B0A00000000000000" pitchFamily="50" charset="-128"/>
              </a:rPr>
              <a:t>つなが</a:t>
            </a:r>
            <a:r>
              <a:rPr lang="ja-JP" altLang="en-US" sz="1800" dirty="0">
                <a:solidFill>
                  <a:srgbClr val="FF0000"/>
                </a:solidFill>
                <a:latin typeface="HGP創英角ﾎﾟｯﾌﾟ体" panose="040B0A00000000000000" pitchFamily="50" charset="-128"/>
                <a:ea typeface="HGP創英角ﾎﾟｯﾌﾟ体" panose="040B0A00000000000000" pitchFamily="50" charset="-128"/>
              </a:rPr>
              <a:t>なる。</a:t>
            </a:r>
          </a:p>
          <a:p>
            <a:pPr marL="0" lvl="0" indent="0" eaLnBrk="1" hangingPunct="1">
              <a:spcBef>
                <a:spcPct val="0"/>
              </a:spcBef>
              <a:buNone/>
            </a:pPr>
            <a:endParaRPr lang="ja-JP" altLang="en-US" sz="1400" b="1"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a:extLst>
              <a:ext uri="{FF2B5EF4-FFF2-40B4-BE49-F238E27FC236}">
                <a16:creationId xmlns="" xmlns:a16="http://schemas.microsoft.com/office/drawing/2014/main" id="{5F605B99-AC85-4EEA-9F9E-9C6CFFD25A9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25044B-F283-40BF-9A1F-E872E8450C33}" type="slidenum">
              <a:rPr kumimoji="1" lang="en-US" altLang="ja-JP" sz="1400" b="1"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5" name="正方形/長方形 4">
            <a:extLst>
              <a:ext uri="{FF2B5EF4-FFF2-40B4-BE49-F238E27FC236}">
                <a16:creationId xmlns="" xmlns:a16="http://schemas.microsoft.com/office/drawing/2014/main" id="{E9B3F354-C1FE-458A-8BFE-E41D250E2DE2}"/>
              </a:ext>
            </a:extLst>
          </p:cNvPr>
          <p:cNvSpPr/>
          <p:nvPr/>
        </p:nvSpPr>
        <p:spPr>
          <a:xfrm>
            <a:off x="2595028" y="6282746"/>
            <a:ext cx="6614468"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資料　大垣勲男　</a:t>
            </a:r>
            <a:r>
              <a:rPr kumimoji="1" lang="ja-JP" altLang="en-US" sz="1200" b="1" i="0" u="none" strike="noStrike" kern="1200" cap="none" spc="0" normalizeH="0" baseline="0" noProof="0" dirty="0">
                <a:ln>
                  <a:noFill/>
                </a:ln>
                <a:solidFill>
                  <a:srgbClr val="000000"/>
                </a:solidFill>
                <a:effectLst/>
                <a:uLnTx/>
                <a:uFillTx/>
                <a:latin typeface="Arial" pitchFamily="34" charset="0"/>
                <a:ea typeface="HGSｺﾞｼｯｸE" panose="020B0900000000000000" pitchFamily="50" charset="-128"/>
                <a:cs typeface="+mn-cs"/>
              </a:rPr>
              <a:t>平成２８年度サービス管理責任者等指導者養成研修会</a:t>
            </a:r>
            <a:r>
              <a:rPr kumimoji="1" lang="en-US" altLang="ja-JP" sz="1200" b="1" i="0" u="none" strike="noStrike" kern="1200" cap="none" spc="0" normalizeH="0" baseline="0" noProof="0" dirty="0">
                <a:ln>
                  <a:noFill/>
                </a:ln>
                <a:solidFill>
                  <a:srgbClr val="000000"/>
                </a:solidFill>
                <a:effectLst/>
                <a:uLnTx/>
                <a:uFillTx/>
                <a:latin typeface="Arial" pitchFamily="34" charset="0"/>
                <a:ea typeface="HGSｺﾞｼｯｸE" panose="020B0900000000000000" pitchFamily="50" charset="-128"/>
                <a:cs typeface="+mn-cs"/>
              </a:rPr>
              <a:t>【</a:t>
            </a:r>
            <a:r>
              <a:rPr kumimoji="1" lang="ja-JP" altLang="en-US" sz="1200" b="1" i="0" u="none" strike="noStrike" kern="1200" cap="none" spc="0" normalizeH="0" baseline="0" noProof="0" dirty="0">
                <a:ln>
                  <a:noFill/>
                </a:ln>
                <a:solidFill>
                  <a:srgbClr val="000000"/>
                </a:solidFill>
                <a:effectLst/>
                <a:uLnTx/>
                <a:uFillTx/>
                <a:latin typeface="Arial" pitchFamily="34" charset="0"/>
                <a:ea typeface="HGSｺﾞｼｯｸE" panose="020B0900000000000000" pitchFamily="50" charset="-128"/>
                <a:cs typeface="+mn-cs"/>
              </a:rPr>
              <a:t>地域生活（知的・精神）分野</a:t>
            </a:r>
            <a:r>
              <a:rPr kumimoji="1" lang="en-US" altLang="ja-JP" sz="1200" b="1" i="0" u="none" strike="noStrike" kern="1200" cap="none" spc="0" normalizeH="0" baseline="0" noProof="0" dirty="0">
                <a:ln>
                  <a:noFill/>
                </a:ln>
                <a:solidFill>
                  <a:srgbClr val="000000"/>
                </a:solidFill>
                <a:effectLst/>
                <a:uLnTx/>
                <a:uFillTx/>
                <a:latin typeface="Arial" pitchFamily="34" charset="0"/>
                <a:ea typeface="HGSｺﾞｼｯｸE" panose="020B0900000000000000"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HGP創英角ﾎﾟｯﾌﾟ体" panose="040B0A00000000000000" pitchFamily="50" charset="-128"/>
                <a:ea typeface="HGP創英角ﾎﾟｯﾌﾟ体" panose="040B0A00000000000000" pitchFamily="50" charset="-128"/>
                <a:cs typeface="+mn-cs"/>
              </a:rPr>
              <a:t>～都道府県のサビ管さんへ伝言～から抜粋</a:t>
            </a:r>
            <a:endParaRPr kumimoji="1" lang="ja-JP" altLang="en-US" sz="12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3157421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下矢印 38"/>
          <p:cNvSpPr/>
          <p:nvPr/>
        </p:nvSpPr>
        <p:spPr>
          <a:xfrm>
            <a:off x="3563898" y="1695542"/>
            <a:ext cx="1800200" cy="360040"/>
          </a:xfrm>
          <a:prstGeom prst="downArrow">
            <a:avLst/>
          </a:prstGeom>
          <a:gradFill flip="none" rotWithShape="1">
            <a:gsLst>
              <a:gs pos="0">
                <a:schemeClr val="bg1"/>
              </a:gs>
              <a:gs pos="88000">
                <a:srgbClr val="FFFF66"/>
              </a:gs>
              <a:gs pos="100000">
                <a:srgbClr val="FFFF66"/>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45" name="角丸四角形 44"/>
          <p:cNvSpPr/>
          <p:nvPr/>
        </p:nvSpPr>
        <p:spPr>
          <a:xfrm>
            <a:off x="326027" y="2119977"/>
            <a:ext cx="8422591" cy="648072"/>
          </a:xfrm>
          <a:prstGeom prst="roundRect">
            <a:avLst/>
          </a:prstGeom>
          <a:solidFill>
            <a:schemeClr val="accent6">
              <a:lumMod val="20000"/>
              <a:lumOff val="80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165100" algn="l" defTabSz="914400" rtl="0" eaLnBrk="0" fontAlgn="auto" latinLnBrk="0" hangingPunct="0">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1F497D">
                    <a:lumMod val="75000"/>
                  </a:srgbClr>
                </a:solidFill>
                <a:effectLst/>
                <a:uLnTx/>
                <a:uFillTx/>
                <a:latin typeface="メイリオ" pitchFamily="50" charset="-128"/>
                <a:ea typeface="メイリオ" pitchFamily="50" charset="-128"/>
                <a:cs typeface="+mn-cs"/>
              </a:rPr>
              <a:t>共同生活を営むというグループホームの趣旨を踏まえつつ、</a:t>
            </a:r>
            <a:r>
              <a:rPr kumimoji="1" lang="en-US" altLang="ja-JP" sz="1000" b="0" i="0" u="none" strike="noStrike" kern="1200" cap="none" spc="0" normalizeH="0" baseline="0" noProof="0" dirty="0">
                <a:ln>
                  <a:noFill/>
                </a:ln>
                <a:solidFill>
                  <a:srgbClr val="1F497D">
                    <a:lumMod val="75000"/>
                  </a:srgbClr>
                </a:solidFill>
                <a:effectLst/>
                <a:uLnTx/>
                <a:uFillTx/>
                <a:latin typeface="メイリオ" pitchFamily="50" charset="-128"/>
                <a:ea typeface="メイリオ" pitchFamily="50" charset="-128"/>
                <a:cs typeface="+mn-cs"/>
              </a:rPr>
              <a:t>1</a:t>
            </a:r>
            <a:r>
              <a:rPr kumimoji="1" lang="ja-JP" altLang="en-US" sz="1000" b="0" i="0" u="none" strike="noStrike" kern="1200" cap="none" spc="0" normalizeH="0" baseline="0" noProof="0" dirty="0">
                <a:ln>
                  <a:noFill/>
                </a:ln>
                <a:solidFill>
                  <a:srgbClr val="1F497D">
                    <a:lumMod val="75000"/>
                  </a:srgbClr>
                </a:solidFill>
                <a:effectLst/>
                <a:uLnTx/>
                <a:uFillTx/>
                <a:latin typeface="メイリオ" pitchFamily="50" charset="-128"/>
                <a:ea typeface="メイリオ" pitchFamily="50" charset="-128"/>
                <a:cs typeface="+mn-cs"/>
              </a:rPr>
              <a:t>人で暮らしたいというニーズにも応え、地域における多様な住まいの場を増やしていく観点から、グループホームの新たな支援形態の</a:t>
            </a:r>
            <a:r>
              <a:rPr kumimoji="1" lang="en-US" altLang="ja-JP" sz="1000" b="0" i="0" u="none" strike="noStrike" kern="1200" cap="none" spc="0" normalizeH="0" baseline="0" noProof="0" dirty="0">
                <a:ln>
                  <a:noFill/>
                </a:ln>
                <a:solidFill>
                  <a:srgbClr val="1F497D">
                    <a:lumMod val="75000"/>
                  </a:srgbClr>
                </a:solidFill>
                <a:effectLst/>
                <a:uLnTx/>
                <a:uFillTx/>
                <a:latin typeface="メイリオ" pitchFamily="50" charset="-128"/>
                <a:ea typeface="メイリオ" pitchFamily="50" charset="-128"/>
                <a:cs typeface="+mn-cs"/>
              </a:rPr>
              <a:t>1</a:t>
            </a:r>
            <a:r>
              <a:rPr kumimoji="1" lang="ja-JP" altLang="en-US" sz="1000" b="0" i="0" u="none" strike="noStrike" kern="1200" cap="none" spc="0" normalizeH="0" baseline="0" noProof="0" dirty="0">
                <a:ln>
                  <a:noFill/>
                </a:ln>
                <a:solidFill>
                  <a:srgbClr val="1F497D">
                    <a:lumMod val="75000"/>
                  </a:srgbClr>
                </a:solidFill>
                <a:effectLst/>
                <a:uLnTx/>
                <a:uFillTx/>
                <a:latin typeface="メイリオ" pitchFamily="50" charset="-128"/>
                <a:ea typeface="メイリオ" pitchFamily="50" charset="-128"/>
                <a:cs typeface="+mn-cs"/>
              </a:rPr>
              <a:t>つとして本体住居との密接な連携（入居者間の交流が可能）を前提として</a:t>
            </a:r>
            <a:endParaRPr kumimoji="1" lang="en-US" altLang="ja-JP" sz="1000" b="0" i="0" u="none" strike="noStrike" kern="1200" cap="none" spc="0" normalizeH="0" baseline="0" noProof="0" dirty="0">
              <a:ln>
                <a:noFill/>
              </a:ln>
              <a:solidFill>
                <a:srgbClr val="1F497D">
                  <a:lumMod val="75000"/>
                </a:srgbClr>
              </a:solidFill>
              <a:effectLst/>
              <a:uLnTx/>
              <a:uFillTx/>
              <a:latin typeface="メイリオ" pitchFamily="50" charset="-128"/>
              <a:ea typeface="メイリオ" pitchFamily="50" charset="-128"/>
              <a:cs typeface="+mn-cs"/>
            </a:endParaRPr>
          </a:p>
          <a:p>
            <a:pPr marL="0" marR="0" lvl="0" indent="165100" algn="ctr" defTabSz="914400" rtl="0" eaLnBrk="0" fontAlgn="base" latinLnBrk="0" hangingPunct="0">
              <a:lnSpc>
                <a:spcPct val="100000"/>
              </a:lnSpc>
              <a:spcBef>
                <a:spcPct val="0"/>
              </a:spcBef>
              <a:spcAft>
                <a:spcPct val="0"/>
              </a:spcAft>
              <a:buClrTx/>
              <a:buSzTx/>
              <a:buFontTx/>
              <a:buNone/>
              <a:tabLst/>
              <a:defRPr/>
            </a:pPr>
            <a:r>
              <a:rPr kumimoji="1" lang="ja-JP" altLang="en-US" sz="1300" b="0" i="0" u="none" strike="noStrike" kern="1200" cap="none" spc="-100" normalizeH="0" baseline="0" noProof="0" dirty="0">
                <a:ln>
                  <a:noFill/>
                </a:ln>
                <a:solidFill>
                  <a:srgbClr val="FF0000"/>
                </a:solidFill>
                <a:effectLst/>
                <a:uLnTx/>
                <a:uFillTx/>
                <a:latin typeface="HGPｺﾞｼｯｸM" pitchFamily="50" charset="-128"/>
                <a:ea typeface="ＤＦ特太ゴシック体" pitchFamily="1" charset="-128"/>
                <a:cs typeface="+mn-cs"/>
              </a:rPr>
              <a:t>ユニットなど一定の設備基準を緩和した１人暮らしに近い形態のサテライト型住居の仕組みを創設</a:t>
            </a:r>
            <a:endParaRPr kumimoji="1" lang="en-US" altLang="ja-JP" sz="1300" b="0" i="0" u="none" strike="noStrike" kern="1200" cap="none" spc="-100" normalizeH="0" baseline="0" noProof="0" dirty="0">
              <a:ln>
                <a:noFill/>
              </a:ln>
              <a:solidFill>
                <a:srgbClr val="FF0000"/>
              </a:solidFill>
              <a:effectLst/>
              <a:uLnTx/>
              <a:uFillTx/>
              <a:latin typeface="HGPｺﾞｼｯｸM" pitchFamily="50" charset="-128"/>
              <a:ea typeface="HGPｺﾞｼｯｸM" pitchFamily="50" charset="-128"/>
              <a:cs typeface="+mn-cs"/>
            </a:endParaRPr>
          </a:p>
        </p:txBody>
      </p:sp>
      <p:sp>
        <p:nvSpPr>
          <p:cNvPr id="47" name="角丸四角形 46"/>
          <p:cNvSpPr/>
          <p:nvPr/>
        </p:nvSpPr>
        <p:spPr>
          <a:xfrm>
            <a:off x="84104" y="764704"/>
            <a:ext cx="8960014" cy="864096"/>
          </a:xfrm>
          <a:prstGeom prst="round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16510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1F497D">
                    <a:lumMod val="75000"/>
                  </a:srgbClr>
                </a:solidFill>
                <a:effectLst/>
                <a:uLnTx/>
                <a:uFillTx/>
                <a:latin typeface="HGPｺﾞｼｯｸM" pitchFamily="50" charset="-128"/>
                <a:ea typeface="HGPｺﾞｼｯｸM" pitchFamily="50" charset="-128"/>
                <a:cs typeface="+mn-cs"/>
              </a:rPr>
              <a:t>○　地域生活への移行を目指している障害者や現にグループホームを利用している障害者の中には、共同住居よりも</a:t>
            </a:r>
            <a:r>
              <a:rPr kumimoji="1" lang="ja-JP" altLang="en-US" sz="1200" b="0" i="0" u="none" strike="noStrike" kern="1200" cap="none" spc="0" normalizeH="0" baseline="0" noProof="0" dirty="0">
                <a:ln>
                  <a:noFill/>
                </a:ln>
                <a:solidFill>
                  <a:srgbClr val="1F497D">
                    <a:lumMod val="75000"/>
                  </a:srgbClr>
                </a:solidFill>
                <a:effectLst/>
                <a:uLnTx/>
                <a:uFillTx/>
                <a:latin typeface="HGPｺﾞｼｯｸM" pitchFamily="50" charset="-128"/>
                <a:ea typeface="ＤＦ特太ゴシック体" pitchFamily="1" charset="-128"/>
                <a:cs typeface="+mn-cs"/>
              </a:rPr>
              <a:t>単身での生活を望む</a:t>
            </a:r>
            <a:endParaRPr kumimoji="1" lang="en-US" altLang="ja-JP" sz="1200" b="0" i="0" u="none" strike="noStrike" kern="1200" cap="none" spc="0" normalizeH="0" baseline="0" noProof="0" dirty="0">
              <a:ln>
                <a:noFill/>
              </a:ln>
              <a:solidFill>
                <a:srgbClr val="1F497D">
                  <a:lumMod val="75000"/>
                </a:srgbClr>
              </a:solidFill>
              <a:effectLst/>
              <a:uLnTx/>
              <a:uFillTx/>
              <a:latin typeface="HGPｺﾞｼｯｸM" pitchFamily="50" charset="-128"/>
              <a:ea typeface="ＤＦ特太ゴシック体" pitchFamily="1" charset="-128"/>
              <a:cs typeface="+mn-cs"/>
            </a:endParaRPr>
          </a:p>
          <a:p>
            <a:pPr marL="0" marR="0" lvl="0" indent="16510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1F497D">
                    <a:lumMod val="75000"/>
                  </a:srgbClr>
                </a:solidFill>
                <a:effectLst/>
                <a:uLnTx/>
                <a:uFillTx/>
                <a:latin typeface="HGPｺﾞｼｯｸM" pitchFamily="50" charset="-128"/>
                <a:ea typeface="ＤＦ特太ゴシック体" pitchFamily="1" charset="-128"/>
                <a:cs typeface="+mn-cs"/>
              </a:rPr>
              <a:t>　人がいる</a:t>
            </a:r>
            <a:endParaRPr kumimoji="1" lang="en-US" altLang="ja-JP" sz="1200" b="0" i="0" u="none" strike="noStrike" kern="1200" cap="none" spc="0" normalizeH="0" baseline="0" noProof="0" dirty="0">
              <a:ln>
                <a:noFill/>
              </a:ln>
              <a:solidFill>
                <a:srgbClr val="1F497D">
                  <a:lumMod val="75000"/>
                </a:srgbClr>
              </a:solidFill>
              <a:effectLst/>
              <a:uLnTx/>
              <a:uFillTx/>
              <a:latin typeface="HGPｺﾞｼｯｸM" pitchFamily="50" charset="-128"/>
              <a:ea typeface="HGPｺﾞｼｯｸM" pitchFamily="50" charset="-128"/>
              <a:cs typeface="+mn-cs"/>
            </a:endParaRPr>
          </a:p>
          <a:p>
            <a:pPr marL="0" marR="0" lvl="0" indent="16510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1F497D">
                    <a:lumMod val="75000"/>
                  </a:srgbClr>
                </a:solidFill>
                <a:effectLst/>
                <a:uLnTx/>
                <a:uFillTx/>
                <a:latin typeface="HGPｺﾞｼｯｸM" pitchFamily="50" charset="-128"/>
                <a:ea typeface="HGPｺﾞｼｯｸM" pitchFamily="50" charset="-128"/>
                <a:cs typeface="+mn-cs"/>
              </a:rPr>
              <a:t>○　少人数の事業所が経営安定化の観点から、定員を増やそうとしても</a:t>
            </a:r>
            <a:r>
              <a:rPr kumimoji="1" lang="ja-JP" altLang="en-US" sz="1200" b="0" i="0" u="none" strike="noStrike" kern="1200" cap="none" spc="0" normalizeH="0" baseline="0" noProof="0" dirty="0">
                <a:ln>
                  <a:noFill/>
                </a:ln>
                <a:solidFill>
                  <a:srgbClr val="1F497D">
                    <a:lumMod val="75000"/>
                  </a:srgbClr>
                </a:solidFill>
                <a:effectLst/>
                <a:uLnTx/>
                <a:uFillTx/>
                <a:latin typeface="HGPｺﾞｼｯｸM" pitchFamily="50" charset="-128"/>
                <a:ea typeface="ＤＦ特太ゴシック体" pitchFamily="1" charset="-128"/>
                <a:cs typeface="+mn-cs"/>
              </a:rPr>
              <a:t>近隣に入居人数など条件にあった物件がなく</a:t>
            </a:r>
            <a:r>
              <a:rPr kumimoji="1" lang="ja-JP" altLang="en-US" sz="1200" b="0" i="0" u="none" strike="noStrike" kern="1200" cap="none" spc="0" normalizeH="0" baseline="0" noProof="0" dirty="0">
                <a:ln>
                  <a:noFill/>
                </a:ln>
                <a:solidFill>
                  <a:srgbClr val="1F497D">
                    <a:lumMod val="75000"/>
                  </a:srgbClr>
                </a:solidFill>
                <a:effectLst/>
                <a:uLnTx/>
                <a:uFillTx/>
                <a:latin typeface="HGPｺﾞｼｯｸM" pitchFamily="50" charset="-128"/>
                <a:ea typeface="HGPｺﾞｼｯｸM" pitchFamily="50" charset="-128"/>
                <a:cs typeface="+mn-cs"/>
              </a:rPr>
              <a:t>、また、物件が見</a:t>
            </a:r>
            <a:endParaRPr kumimoji="1" lang="en-US" altLang="ja-JP" sz="1200" b="0" i="0" u="none" strike="noStrike" kern="1200" cap="none" spc="0" normalizeH="0" baseline="0" noProof="0" dirty="0">
              <a:ln>
                <a:noFill/>
              </a:ln>
              <a:solidFill>
                <a:srgbClr val="1F497D">
                  <a:lumMod val="75000"/>
                </a:srgbClr>
              </a:solidFill>
              <a:effectLst/>
              <a:uLnTx/>
              <a:uFillTx/>
              <a:latin typeface="HGPｺﾞｼｯｸM" pitchFamily="50" charset="-128"/>
              <a:ea typeface="HGPｺﾞｼｯｸM" pitchFamily="50" charset="-128"/>
              <a:cs typeface="+mn-cs"/>
            </a:endParaRPr>
          </a:p>
          <a:p>
            <a:pPr marL="0" marR="0" lvl="0" indent="16510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1F497D">
                    <a:lumMod val="75000"/>
                  </a:srgbClr>
                </a:solidFill>
                <a:effectLst/>
                <a:uLnTx/>
                <a:uFillTx/>
                <a:latin typeface="HGPｺﾞｼｯｸM" pitchFamily="50" charset="-128"/>
                <a:ea typeface="HGPｺﾞｼｯｸM" pitchFamily="50" charset="-128"/>
                <a:cs typeface="+mn-cs"/>
              </a:rPr>
              <a:t>　　つかっても界壁の設置など</a:t>
            </a:r>
            <a:r>
              <a:rPr kumimoji="1" lang="ja-JP" altLang="en-US" sz="1200" b="0" i="0" u="none" strike="noStrike" kern="1200" cap="none" spc="0" normalizeH="0" baseline="0" noProof="0" dirty="0">
                <a:ln>
                  <a:noFill/>
                </a:ln>
                <a:solidFill>
                  <a:srgbClr val="1F497D">
                    <a:lumMod val="75000"/>
                  </a:srgbClr>
                </a:solidFill>
                <a:effectLst/>
                <a:uLnTx/>
                <a:uFillTx/>
                <a:latin typeface="HGPｺﾞｼｯｸM" pitchFamily="50" charset="-128"/>
                <a:ea typeface="ＤＦ特太ゴシック体" pitchFamily="1" charset="-128"/>
                <a:cs typeface="+mn-cs"/>
              </a:rPr>
              <a:t>大規模改修が必要となるケースも少なくない</a:t>
            </a:r>
            <a:r>
              <a:rPr kumimoji="1" lang="ja-JP" altLang="en-US" sz="1200" b="0" i="0" u="none" strike="noStrike" kern="1200" cap="none" spc="0" normalizeH="0" baseline="0" noProof="0" dirty="0">
                <a:ln>
                  <a:noFill/>
                </a:ln>
                <a:solidFill>
                  <a:srgbClr val="1F497D">
                    <a:lumMod val="75000"/>
                  </a:srgbClr>
                </a:solidFill>
                <a:effectLst/>
                <a:uLnTx/>
                <a:uFillTx/>
                <a:latin typeface="HGPｺﾞｼｯｸM" pitchFamily="50" charset="-128"/>
                <a:ea typeface="HGPｺﾞｼｯｸM" pitchFamily="50" charset="-128"/>
                <a:cs typeface="+mn-cs"/>
              </a:rPr>
              <a:t>との声がある。</a:t>
            </a:r>
            <a:endParaRPr kumimoji="1" lang="en-US" altLang="ja-JP" sz="1200" b="0" i="0" u="none" strike="noStrike" kern="1200" cap="none" spc="0" normalizeH="0" baseline="0" noProof="0" dirty="0">
              <a:ln>
                <a:noFill/>
              </a:ln>
              <a:solidFill>
                <a:srgbClr val="1F497D">
                  <a:lumMod val="75000"/>
                </a:srgbClr>
              </a:solidFill>
              <a:effectLst/>
              <a:uLnTx/>
              <a:uFillTx/>
              <a:latin typeface="HGPｺﾞｼｯｸM" pitchFamily="50" charset="-128"/>
              <a:ea typeface="HGPｺﾞｼｯｸM" pitchFamily="50" charset="-128"/>
              <a:cs typeface="+mn-cs"/>
            </a:endParaRPr>
          </a:p>
        </p:txBody>
      </p:sp>
      <p:sp>
        <p:nvSpPr>
          <p:cNvPr id="49" name="テキスト ボックス 221"/>
          <p:cNvSpPr>
            <a:spLocks noChangeArrowheads="1"/>
          </p:cNvSpPr>
          <p:nvPr/>
        </p:nvSpPr>
        <p:spPr bwMode="auto">
          <a:xfrm>
            <a:off x="0" y="100896"/>
            <a:ext cx="9144000" cy="310150"/>
          </a:xfrm>
          <a:prstGeom prst="bevel">
            <a:avLst>
              <a:gd name="adj" fmla="val 12500"/>
            </a:avLst>
          </a:prstGeom>
          <a:noFill/>
          <a:ln w="9525">
            <a:noFill/>
            <a:miter lim="800000"/>
            <a:headEnd/>
            <a:tailEnd/>
          </a:ln>
        </p:spPr>
        <p:txBody>
          <a:bodyPr wrap="none" lIns="0" tIns="0" rIns="0" bIns="0" anchor="ctr"/>
          <a:lstStyle/>
          <a:p>
            <a:pPr marL="0" marR="0" lvl="0" indent="0" algn="ctr" defTabSz="1348098"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333399">
                    <a:lumMod val="75000"/>
                  </a:srgbClr>
                </a:solidFill>
                <a:effectLst/>
                <a:uLnTx/>
                <a:uFillTx/>
                <a:latin typeface="Arial" charset="0"/>
                <a:ea typeface="ＤＨＰ特太ゴシック体" pitchFamily="2" charset="-128"/>
                <a:cs typeface="+mn-cs"/>
              </a:rPr>
              <a:t>グループホーム（サテライト型）の概要</a:t>
            </a:r>
          </a:p>
        </p:txBody>
      </p:sp>
      <p:grpSp>
        <p:nvGrpSpPr>
          <p:cNvPr id="56" name="グループ化 32"/>
          <p:cNvGrpSpPr/>
          <p:nvPr/>
        </p:nvGrpSpPr>
        <p:grpSpPr>
          <a:xfrm>
            <a:off x="0" y="520544"/>
            <a:ext cx="9144000" cy="72008"/>
            <a:chOff x="0" y="188640"/>
            <a:chExt cx="9144000" cy="72008"/>
          </a:xfrm>
        </p:grpSpPr>
        <p:cxnSp>
          <p:nvCxnSpPr>
            <p:cNvPr id="58" name="直線コネクタ 57"/>
            <p:cNvCxnSpPr/>
            <p:nvPr/>
          </p:nvCxnSpPr>
          <p:spPr>
            <a:xfrm>
              <a:off x="0" y="188640"/>
              <a:ext cx="9144000" cy="0"/>
            </a:xfrm>
            <a:prstGeom prst="line">
              <a:avLst/>
            </a:prstGeom>
            <a:noFill/>
            <a:ln w="9525" cap="flat" cmpd="sng" algn="ctr">
              <a:solidFill>
                <a:srgbClr val="4F81BD">
                  <a:lumMod val="60000"/>
                  <a:lumOff val="40000"/>
                </a:srgbClr>
              </a:solidFill>
              <a:prstDash val="solid"/>
            </a:ln>
            <a:effectLst/>
          </p:spPr>
        </p:cxnSp>
        <p:cxnSp>
          <p:nvCxnSpPr>
            <p:cNvPr id="59" name="直線コネクタ 58"/>
            <p:cNvCxnSpPr/>
            <p:nvPr/>
          </p:nvCxnSpPr>
          <p:spPr>
            <a:xfrm>
              <a:off x="0" y="260648"/>
              <a:ext cx="9144000" cy="0"/>
            </a:xfrm>
            <a:prstGeom prst="line">
              <a:avLst/>
            </a:prstGeom>
            <a:noFill/>
            <a:ln w="57150" cap="flat" cmpd="sng" algn="ctr">
              <a:solidFill>
                <a:srgbClr val="4F81BD">
                  <a:lumMod val="60000"/>
                  <a:lumOff val="40000"/>
                </a:srgbClr>
              </a:solidFill>
              <a:prstDash val="solid"/>
            </a:ln>
            <a:effectLst/>
          </p:spPr>
        </p:cxnSp>
      </p:gr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56" y="2996952"/>
            <a:ext cx="6148438" cy="365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0" name="表 49"/>
          <p:cNvGraphicFramePr>
            <a:graphicFrameLocks noGrp="1"/>
          </p:cNvGraphicFramePr>
          <p:nvPr>
            <p:extLst>
              <p:ext uri="{D42A27DB-BD31-4B8C-83A1-F6EECF244321}">
                <p14:modId xmlns:p14="http://schemas.microsoft.com/office/powerpoint/2010/main" val="4078044508"/>
              </p:ext>
            </p:extLst>
          </p:nvPr>
        </p:nvGraphicFramePr>
        <p:xfrm>
          <a:off x="5982306" y="3213325"/>
          <a:ext cx="2976746" cy="2785099"/>
        </p:xfrm>
        <a:graphic>
          <a:graphicData uri="http://schemas.openxmlformats.org/drawingml/2006/table">
            <a:tbl>
              <a:tblPr/>
              <a:tblGrid>
                <a:gridCol w="649472">
                  <a:extLst>
                    <a:ext uri="{9D8B030D-6E8A-4147-A177-3AD203B41FA5}">
                      <a16:colId xmlns="" xmlns:a16="http://schemas.microsoft.com/office/drawing/2014/main" val="20000"/>
                    </a:ext>
                  </a:extLst>
                </a:gridCol>
                <a:gridCol w="1163637">
                  <a:extLst>
                    <a:ext uri="{9D8B030D-6E8A-4147-A177-3AD203B41FA5}">
                      <a16:colId xmlns="" xmlns:a16="http://schemas.microsoft.com/office/drawing/2014/main" val="20001"/>
                    </a:ext>
                  </a:extLst>
                </a:gridCol>
                <a:gridCol w="1163637">
                  <a:extLst>
                    <a:ext uri="{9D8B030D-6E8A-4147-A177-3AD203B41FA5}">
                      <a16:colId xmlns="" xmlns:a16="http://schemas.microsoft.com/office/drawing/2014/main" val="20002"/>
                    </a:ext>
                  </a:extLst>
                </a:gridCol>
              </a:tblGrid>
              <a:tr h="265975">
                <a:tc>
                  <a:txBody>
                    <a:bodyPr/>
                    <a:lstStyle/>
                    <a:p>
                      <a:pPr algn="ctr">
                        <a:spcAft>
                          <a:spcPts val="0"/>
                        </a:spcAft>
                      </a:pPr>
                      <a:endParaRPr lang="en-US" sz="900" kern="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ja-JP" sz="1000" kern="0" dirty="0">
                          <a:solidFill>
                            <a:schemeClr val="tx2">
                              <a:lumMod val="50000"/>
                            </a:schemeClr>
                          </a:solidFill>
                          <a:latin typeface="HGPｺﾞｼｯｸM" pitchFamily="50" charset="-128"/>
                          <a:ea typeface="HGPｺﾞｼｯｸM" pitchFamily="50" charset="-128"/>
                          <a:cs typeface="Times New Roman"/>
                        </a:rPr>
                        <a:t>本体住居</a:t>
                      </a:r>
                      <a:endParaRPr lang="ja-JP" sz="1000" kern="10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ts val="1600"/>
                        </a:lnSpc>
                        <a:spcAft>
                          <a:spcPts val="0"/>
                        </a:spcAft>
                      </a:pPr>
                      <a:r>
                        <a:rPr lang="ja-JP" sz="1000" kern="0" dirty="0">
                          <a:solidFill>
                            <a:schemeClr val="tx2">
                              <a:lumMod val="50000"/>
                            </a:schemeClr>
                          </a:solidFill>
                          <a:latin typeface="HGPｺﾞｼｯｸM" pitchFamily="50" charset="-128"/>
                          <a:ea typeface="HGPｺﾞｼｯｸM" pitchFamily="50" charset="-128"/>
                          <a:cs typeface="Times New Roman"/>
                        </a:rPr>
                        <a:t>サテライト型住居</a:t>
                      </a:r>
                      <a:endParaRPr lang="ja-JP" sz="1000" kern="10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0"/>
                  </a:ext>
                </a:extLst>
              </a:tr>
              <a:tr h="532298">
                <a:tc>
                  <a:txBody>
                    <a:bodyPr/>
                    <a:lstStyle/>
                    <a:p>
                      <a:pPr algn="just">
                        <a:lnSpc>
                          <a:spcPts val="1200"/>
                        </a:lnSpc>
                        <a:spcAft>
                          <a:spcPts val="0"/>
                        </a:spcAft>
                      </a:pPr>
                      <a:r>
                        <a:rPr lang="ja-JP" sz="900" kern="0" dirty="0">
                          <a:solidFill>
                            <a:schemeClr val="tx2">
                              <a:lumMod val="50000"/>
                            </a:schemeClr>
                          </a:solidFill>
                          <a:latin typeface="HGPｺﾞｼｯｸM" pitchFamily="50" charset="-128"/>
                          <a:ea typeface="HGPｺﾞｼｯｸM" pitchFamily="50" charset="-128"/>
                          <a:cs typeface="Times New Roman"/>
                        </a:rPr>
                        <a:t>共同生活住居の入居定員</a:t>
                      </a:r>
                      <a:endParaRPr lang="ja-JP" sz="900" kern="10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a:lnSpc>
                          <a:spcPts val="1200"/>
                        </a:lnSpc>
                        <a:spcAft>
                          <a:spcPts val="0"/>
                        </a:spcAft>
                      </a:pPr>
                      <a:r>
                        <a:rPr lang="ja-JP" sz="1000" kern="0" dirty="0">
                          <a:solidFill>
                            <a:schemeClr val="tx2">
                              <a:lumMod val="50000"/>
                            </a:schemeClr>
                          </a:solidFill>
                          <a:latin typeface="HGPｺﾞｼｯｸM" pitchFamily="50" charset="-128"/>
                          <a:ea typeface="HGPｺﾞｼｯｸM" pitchFamily="50" charset="-128"/>
                          <a:cs typeface="Times New Roman"/>
                        </a:rPr>
                        <a:t>原則、２人以上１０人以下</a:t>
                      </a:r>
                      <a:r>
                        <a:rPr lang="ja-JP" altLang="en-US" sz="1000" kern="0" dirty="0">
                          <a:solidFill>
                            <a:schemeClr val="tx2">
                              <a:lumMod val="50000"/>
                            </a:schemeClr>
                          </a:solidFill>
                          <a:latin typeface="HGPｺﾞｼｯｸM" pitchFamily="50" charset="-128"/>
                          <a:ea typeface="HGPｺﾞｼｯｸM" pitchFamily="50" charset="-128"/>
                          <a:cs typeface="Times New Roman"/>
                        </a:rPr>
                        <a:t>　</a:t>
                      </a:r>
                      <a:r>
                        <a:rPr lang="en-US" altLang="ja-JP" sz="1000" kern="0" dirty="0">
                          <a:solidFill>
                            <a:schemeClr val="tx2">
                              <a:lumMod val="50000"/>
                            </a:schemeClr>
                          </a:solidFill>
                          <a:latin typeface="HGPｺﾞｼｯｸM" pitchFamily="50" charset="-128"/>
                          <a:ea typeface="HGPｺﾞｼｯｸM" pitchFamily="50" charset="-128"/>
                          <a:cs typeface="Times New Roman"/>
                        </a:rPr>
                        <a:t>※</a:t>
                      </a:r>
                      <a:endParaRPr lang="ja-JP" sz="1000" kern="10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ja-JP" sz="1000" u="sng" kern="0" dirty="0">
                          <a:solidFill>
                            <a:schemeClr val="tx2">
                              <a:lumMod val="50000"/>
                            </a:schemeClr>
                          </a:solidFill>
                          <a:latin typeface="HGPｺﾞｼｯｸM" pitchFamily="50" charset="-128"/>
                          <a:ea typeface="HGPｺﾞｼｯｸM" pitchFamily="50" charset="-128"/>
                          <a:cs typeface="Times New Roman"/>
                        </a:rPr>
                        <a:t>１人</a:t>
                      </a:r>
                      <a:endParaRPr lang="ja-JP" sz="1000" u="sng" kern="10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alpha val="50196"/>
                      </a:srgbClr>
                    </a:solidFill>
                  </a:tcPr>
                </a:tc>
                <a:extLst>
                  <a:ext uri="{0D108BD9-81ED-4DB2-BD59-A6C34878D82A}">
                    <a16:rowId xmlns="" xmlns:a16="http://schemas.microsoft.com/office/drawing/2014/main" val="10001"/>
                  </a:ext>
                </a:extLst>
              </a:tr>
              <a:tr h="576064">
                <a:tc>
                  <a:txBody>
                    <a:bodyPr/>
                    <a:lstStyle/>
                    <a:p>
                      <a:pPr algn="just">
                        <a:lnSpc>
                          <a:spcPts val="1200"/>
                        </a:lnSpc>
                        <a:spcAft>
                          <a:spcPts val="0"/>
                        </a:spcAft>
                      </a:pPr>
                      <a:r>
                        <a:rPr lang="ja-JP" altLang="en-US" sz="900" kern="100" dirty="0">
                          <a:solidFill>
                            <a:schemeClr val="tx2">
                              <a:lumMod val="50000"/>
                            </a:schemeClr>
                          </a:solidFill>
                          <a:latin typeface="HGPｺﾞｼｯｸM" pitchFamily="50" charset="-128"/>
                          <a:ea typeface="HGPｺﾞｼｯｸM" pitchFamily="50" charset="-128"/>
                          <a:cs typeface="Times New Roman"/>
                        </a:rPr>
                        <a:t>ユニット（居室を除く）の設備</a:t>
                      </a:r>
                      <a:endParaRPr lang="ja-JP" sz="900" kern="10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a:lnSpc>
                          <a:spcPts val="1200"/>
                        </a:lnSpc>
                        <a:spcAft>
                          <a:spcPts val="0"/>
                        </a:spcAft>
                      </a:pPr>
                      <a:r>
                        <a:rPr lang="ja-JP" altLang="ja-JP" sz="1000" dirty="0">
                          <a:solidFill>
                            <a:srgbClr val="000000"/>
                          </a:solidFill>
                          <a:effectLst/>
                          <a:latin typeface="HGPｺﾞｼｯｸM" pitchFamily="50" charset="-128"/>
                          <a:ea typeface="HGPｺﾞｼｯｸM" pitchFamily="50" charset="-128"/>
                          <a:cs typeface="Times New Roman"/>
                        </a:rPr>
                        <a:t>居間、食堂等の利用者が相互に交流を図ることができる設備</a:t>
                      </a:r>
                      <a:endParaRPr lang="ja-JP" sz="1000" u="none" kern="10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ja-JP" sz="1000" u="sng" kern="0" dirty="0">
                          <a:solidFill>
                            <a:schemeClr val="tx2">
                              <a:lumMod val="50000"/>
                            </a:schemeClr>
                          </a:solidFill>
                          <a:latin typeface="HGPｺﾞｼｯｸM" pitchFamily="50" charset="-128"/>
                          <a:ea typeface="HGPｺﾞｼｯｸM" pitchFamily="50" charset="-128"/>
                          <a:cs typeface="Times New Roman"/>
                        </a:rPr>
                        <a:t>本体住居の設備を利用</a:t>
                      </a:r>
                      <a:endParaRPr lang="ja-JP" sz="1000" u="sng" kern="10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alpha val="50196"/>
                      </a:srgbClr>
                    </a:solidFill>
                  </a:tcPr>
                </a:tc>
                <a:extLst>
                  <a:ext uri="{0D108BD9-81ED-4DB2-BD59-A6C34878D82A}">
                    <a16:rowId xmlns="" xmlns:a16="http://schemas.microsoft.com/office/drawing/2014/main" val="10002"/>
                  </a:ext>
                </a:extLst>
              </a:tr>
              <a:tr h="524717">
                <a:tc>
                  <a:txBody>
                    <a:bodyPr/>
                    <a:lstStyle/>
                    <a:p>
                      <a:pPr algn="just">
                        <a:lnSpc>
                          <a:spcPts val="1200"/>
                        </a:lnSpc>
                        <a:spcAft>
                          <a:spcPts val="0"/>
                        </a:spcAft>
                      </a:pPr>
                      <a:r>
                        <a:rPr lang="ja-JP" sz="900" kern="0" spc="-40" dirty="0">
                          <a:solidFill>
                            <a:schemeClr val="tx2">
                              <a:lumMod val="50000"/>
                            </a:schemeClr>
                          </a:solidFill>
                          <a:latin typeface="HGPｺﾞｼｯｸM" pitchFamily="50" charset="-128"/>
                          <a:ea typeface="HGPｺﾞｼｯｸM" pitchFamily="50" charset="-128"/>
                          <a:cs typeface="Times New Roman"/>
                        </a:rPr>
                        <a:t>ユニットの入居定員</a:t>
                      </a:r>
                      <a:endParaRPr lang="ja-JP" sz="900" kern="10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a:lnSpc>
                          <a:spcPts val="1200"/>
                        </a:lnSpc>
                        <a:spcAft>
                          <a:spcPts val="0"/>
                        </a:spcAft>
                      </a:pPr>
                      <a:r>
                        <a:rPr lang="ja-JP" sz="1000" kern="0" dirty="0">
                          <a:solidFill>
                            <a:schemeClr val="tx2">
                              <a:lumMod val="50000"/>
                            </a:schemeClr>
                          </a:solidFill>
                          <a:latin typeface="HGPｺﾞｼｯｸM" pitchFamily="50" charset="-128"/>
                          <a:ea typeface="HGPｺﾞｼｯｸM" pitchFamily="50" charset="-128"/>
                          <a:cs typeface="Times New Roman"/>
                        </a:rPr>
                        <a:t>２人以上１０人以下</a:t>
                      </a:r>
                      <a:endParaRPr lang="ja-JP" sz="1000" kern="10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ja-JP" sz="1000" kern="0" dirty="0">
                          <a:solidFill>
                            <a:schemeClr val="tx2">
                              <a:lumMod val="50000"/>
                            </a:schemeClr>
                          </a:solidFill>
                          <a:latin typeface="HGPｺﾞｼｯｸM" pitchFamily="50" charset="-128"/>
                          <a:ea typeface="HGPｺﾞｼｯｸM" pitchFamily="50" charset="-128"/>
                          <a:cs typeface="Times New Roman"/>
                        </a:rPr>
                        <a:t>－</a:t>
                      </a:r>
                      <a:endParaRPr lang="ja-JP" sz="1000" kern="10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alpha val="50196"/>
                      </a:srgbClr>
                    </a:solidFill>
                  </a:tcPr>
                </a:tc>
                <a:extLst>
                  <a:ext uri="{0D108BD9-81ED-4DB2-BD59-A6C34878D82A}">
                    <a16:rowId xmlns="" xmlns:a16="http://schemas.microsoft.com/office/drawing/2014/main" val="10003"/>
                  </a:ext>
                </a:extLst>
              </a:tr>
              <a:tr h="549210">
                <a:tc>
                  <a:txBody>
                    <a:bodyPr/>
                    <a:lstStyle/>
                    <a:p>
                      <a:pPr algn="just">
                        <a:lnSpc>
                          <a:spcPts val="1200"/>
                        </a:lnSpc>
                        <a:spcAft>
                          <a:spcPts val="0"/>
                        </a:spcAft>
                      </a:pPr>
                      <a:r>
                        <a:rPr lang="ja-JP" sz="900" kern="0" dirty="0">
                          <a:solidFill>
                            <a:schemeClr val="tx2">
                              <a:lumMod val="50000"/>
                            </a:schemeClr>
                          </a:solidFill>
                          <a:latin typeface="HGPｺﾞｼｯｸM" pitchFamily="50" charset="-128"/>
                          <a:ea typeface="HGPｺﾞｼｯｸM" pitchFamily="50" charset="-128"/>
                          <a:cs typeface="Times New Roman"/>
                        </a:rPr>
                        <a:t>設備</a:t>
                      </a:r>
                      <a:endParaRPr lang="ja-JP" sz="900" kern="10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algn="l">
                        <a:lnSpc>
                          <a:spcPts val="1200"/>
                        </a:lnSpc>
                        <a:spcAft>
                          <a:spcPts val="0"/>
                        </a:spcAft>
                      </a:pPr>
                      <a:r>
                        <a:rPr lang="ja-JP" sz="900" kern="0" dirty="0">
                          <a:solidFill>
                            <a:schemeClr val="tx2">
                              <a:lumMod val="50000"/>
                            </a:schemeClr>
                          </a:solidFill>
                          <a:latin typeface="HGPｺﾞｼｯｸM" pitchFamily="50" charset="-128"/>
                          <a:ea typeface="HGPｺﾞｼｯｸM" pitchFamily="50" charset="-128"/>
                          <a:cs typeface="Times New Roman"/>
                        </a:rPr>
                        <a:t>・日常生活を営む上で必要な設備</a:t>
                      </a:r>
                      <a:endParaRPr lang="ja-JP" sz="900" kern="100" dirty="0">
                        <a:solidFill>
                          <a:schemeClr val="tx2">
                            <a:lumMod val="50000"/>
                          </a:schemeClr>
                        </a:solidFill>
                        <a:latin typeface="HGPｺﾞｼｯｸM" pitchFamily="50" charset="-128"/>
                        <a:ea typeface="HGPｺﾞｼｯｸM" pitchFamily="50" charset="-128"/>
                        <a:cs typeface="Times New Roman"/>
                      </a:endParaRPr>
                    </a:p>
                    <a:p>
                      <a:pPr marL="139700" indent="-139700" algn="l">
                        <a:lnSpc>
                          <a:spcPts val="1200"/>
                        </a:lnSpc>
                        <a:spcAft>
                          <a:spcPts val="0"/>
                        </a:spcAft>
                      </a:pPr>
                      <a:r>
                        <a:rPr lang="ja-JP" sz="900" kern="0" dirty="0">
                          <a:solidFill>
                            <a:schemeClr val="tx2">
                              <a:lumMod val="50000"/>
                            </a:schemeClr>
                          </a:solidFill>
                          <a:latin typeface="HGPｺﾞｼｯｸM" pitchFamily="50" charset="-128"/>
                          <a:ea typeface="HGPｺﾞｼｯｸM" pitchFamily="50" charset="-128"/>
                          <a:cs typeface="Times New Roman"/>
                        </a:rPr>
                        <a:t>・</a:t>
                      </a:r>
                      <a:r>
                        <a:rPr lang="ja-JP" sz="900" u="sng" kern="0" dirty="0">
                          <a:solidFill>
                            <a:schemeClr val="tx2">
                              <a:lumMod val="50000"/>
                            </a:schemeClr>
                          </a:solidFill>
                          <a:latin typeface="HGPｺﾞｼｯｸM" pitchFamily="50" charset="-128"/>
                          <a:ea typeface="HGPｺﾞｼｯｸM" pitchFamily="50" charset="-128"/>
                          <a:cs typeface="Times New Roman"/>
                        </a:rPr>
                        <a:t>サテライト型住居の利用者から適切に</a:t>
                      </a:r>
                      <a:r>
                        <a:rPr lang="ja-JP" altLang="en-US" sz="900" u="sng" kern="0" dirty="0">
                          <a:solidFill>
                            <a:schemeClr val="tx2">
                              <a:lumMod val="50000"/>
                            </a:schemeClr>
                          </a:solidFill>
                          <a:latin typeface="HGPｺﾞｼｯｸM" pitchFamily="50" charset="-128"/>
                          <a:ea typeface="HGPｺﾞｼｯｸM" pitchFamily="50" charset="-128"/>
                          <a:cs typeface="Times New Roman"/>
                        </a:rPr>
                        <a:t>通報</a:t>
                      </a:r>
                      <a:r>
                        <a:rPr lang="ja-JP" sz="900" u="sng" kern="0" dirty="0">
                          <a:solidFill>
                            <a:schemeClr val="tx2">
                              <a:lumMod val="50000"/>
                            </a:schemeClr>
                          </a:solidFill>
                          <a:latin typeface="HGPｺﾞｼｯｸM" pitchFamily="50" charset="-128"/>
                          <a:ea typeface="HGPｺﾞｼｯｸM" pitchFamily="50" charset="-128"/>
                          <a:cs typeface="Times New Roman"/>
                        </a:rPr>
                        <a:t>を</a:t>
                      </a:r>
                      <a:endParaRPr lang="en-US" altLang="ja-JP" sz="900" u="sng" kern="0" dirty="0">
                        <a:solidFill>
                          <a:schemeClr val="tx2">
                            <a:lumMod val="50000"/>
                          </a:schemeClr>
                        </a:solidFill>
                        <a:latin typeface="HGPｺﾞｼｯｸM" pitchFamily="50" charset="-128"/>
                        <a:ea typeface="HGPｺﾞｼｯｸM" pitchFamily="50" charset="-128"/>
                        <a:cs typeface="Times New Roman"/>
                      </a:endParaRPr>
                    </a:p>
                    <a:p>
                      <a:pPr marL="139700" indent="-139700" algn="l">
                        <a:lnSpc>
                          <a:spcPts val="1200"/>
                        </a:lnSpc>
                        <a:spcAft>
                          <a:spcPts val="0"/>
                        </a:spcAft>
                      </a:pPr>
                      <a:r>
                        <a:rPr lang="ja-JP" altLang="en-US" sz="900" u="none" kern="0" dirty="0">
                          <a:solidFill>
                            <a:schemeClr val="tx2">
                              <a:lumMod val="50000"/>
                            </a:schemeClr>
                          </a:solidFill>
                          <a:latin typeface="HGPｺﾞｼｯｸM" pitchFamily="50" charset="-128"/>
                          <a:ea typeface="HGPｺﾞｼｯｸM" pitchFamily="50" charset="-128"/>
                          <a:cs typeface="Times New Roman"/>
                        </a:rPr>
                        <a:t>　</a:t>
                      </a:r>
                      <a:r>
                        <a:rPr lang="ja-JP" sz="900" u="sng" kern="0" dirty="0">
                          <a:solidFill>
                            <a:schemeClr val="tx2">
                              <a:lumMod val="50000"/>
                            </a:schemeClr>
                          </a:solidFill>
                          <a:latin typeface="HGPｺﾞｼｯｸM" pitchFamily="50" charset="-128"/>
                          <a:ea typeface="HGPｺﾞｼｯｸM" pitchFamily="50" charset="-128"/>
                          <a:cs typeface="Times New Roman"/>
                        </a:rPr>
                        <a:t>受けることができる通信機器（携帯電話可）</a:t>
                      </a:r>
                      <a:endParaRPr lang="ja-JP" sz="900" kern="10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alpha val="50196"/>
                      </a:srgbClr>
                    </a:solidFill>
                  </a:tcPr>
                </a:tc>
                <a:tc hMerge="1">
                  <a:txBody>
                    <a:bodyPr/>
                    <a:lstStyle/>
                    <a:p>
                      <a:pPr algn="l">
                        <a:lnSpc>
                          <a:spcPts val="1600"/>
                        </a:lnSpc>
                        <a:spcAft>
                          <a:spcPts val="0"/>
                        </a:spcAft>
                      </a:pPr>
                      <a:endParaRPr lang="ja-JP" sz="1200" kern="100" dirty="0">
                        <a:solidFill>
                          <a:schemeClr val="tx2">
                            <a:lumMod val="50000"/>
                          </a:schemeClr>
                        </a:solidFill>
                        <a:latin typeface="HGPｺﾞｼｯｸM" pitchFamily="50" charset="-128"/>
                        <a:ea typeface="HGPｺﾞｼｯｸM" pitchFamily="50" charset="-128"/>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36835">
                <a:tc>
                  <a:txBody>
                    <a:bodyPr/>
                    <a:lstStyle/>
                    <a:p>
                      <a:pPr algn="just">
                        <a:lnSpc>
                          <a:spcPts val="1200"/>
                        </a:lnSpc>
                        <a:spcAft>
                          <a:spcPts val="0"/>
                        </a:spcAft>
                      </a:pPr>
                      <a:r>
                        <a:rPr lang="ja-JP" sz="900" kern="0" dirty="0">
                          <a:solidFill>
                            <a:schemeClr val="tx2">
                              <a:lumMod val="50000"/>
                            </a:schemeClr>
                          </a:solidFill>
                          <a:latin typeface="HGPｺﾞｼｯｸM" pitchFamily="50" charset="-128"/>
                          <a:ea typeface="HGPｺﾞｼｯｸM" pitchFamily="50" charset="-128"/>
                          <a:cs typeface="Times New Roman"/>
                        </a:rPr>
                        <a:t>居室の面積</a:t>
                      </a:r>
                      <a:endParaRPr lang="ja-JP" sz="900" kern="10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algn="l">
                        <a:lnSpc>
                          <a:spcPts val="1200"/>
                        </a:lnSpc>
                        <a:spcAft>
                          <a:spcPts val="0"/>
                        </a:spcAft>
                      </a:pPr>
                      <a:r>
                        <a:rPr lang="ja-JP" sz="1000" kern="0" dirty="0">
                          <a:solidFill>
                            <a:schemeClr val="tx2">
                              <a:lumMod val="50000"/>
                            </a:schemeClr>
                          </a:solidFill>
                          <a:latin typeface="HGPｺﾞｼｯｸM" pitchFamily="50" charset="-128"/>
                          <a:ea typeface="HGPｺﾞｼｯｸM" pitchFamily="50" charset="-128"/>
                          <a:cs typeface="Times New Roman"/>
                        </a:rPr>
                        <a:t>収納設備を除き７．４３㎡</a:t>
                      </a:r>
                      <a:endParaRPr lang="ja-JP" sz="1000" kern="100" dirty="0">
                        <a:solidFill>
                          <a:schemeClr val="tx2">
                            <a:lumMod val="50000"/>
                          </a:schemeClr>
                        </a:solidFill>
                        <a:latin typeface="HGPｺﾞｼｯｸM" pitchFamily="50" charset="-128"/>
                        <a:ea typeface="HGPｺﾞｼｯｸM" pitchFamily="50" charset="-128"/>
                        <a:cs typeface="Times New Roman"/>
                      </a:endParaRPr>
                    </a:p>
                  </a:txBody>
                  <a:tcPr marL="33231" marR="33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ts val="1600"/>
                        </a:lnSpc>
                        <a:spcAft>
                          <a:spcPts val="0"/>
                        </a:spcAft>
                      </a:pPr>
                      <a:endParaRPr lang="ja-JP" sz="1200" kern="100" dirty="0">
                        <a:solidFill>
                          <a:schemeClr val="tx2">
                            <a:lumMod val="50000"/>
                          </a:schemeClr>
                        </a:solidFill>
                        <a:latin typeface="HGPｺﾞｼｯｸM" pitchFamily="50" charset="-128"/>
                        <a:ea typeface="HGPｺﾞｼｯｸM" pitchFamily="50" charset="-128"/>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60" name="正方形/長方形 59"/>
          <p:cNvSpPr/>
          <p:nvPr/>
        </p:nvSpPr>
        <p:spPr bwMode="auto">
          <a:xfrm>
            <a:off x="4970824" y="2852936"/>
            <a:ext cx="3659993" cy="360040"/>
          </a:xfrm>
          <a:prstGeom prst="rect">
            <a:avLst/>
          </a:prstGeom>
          <a:noFill/>
          <a:ln w="9525">
            <a:noFill/>
            <a:prstDash val="solid"/>
            <a:round/>
            <a:headEnd/>
            <a:tailEnd/>
          </a:ln>
        </p:spPr>
        <p:txBody>
          <a:bodyPr wrap="none"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1F497D">
                    <a:lumMod val="50000"/>
                  </a:srgbClr>
                </a:solidFill>
                <a:effectLst/>
                <a:uLnTx/>
                <a:uFillTx/>
                <a:latin typeface="メイリオ" pitchFamily="50" charset="-128"/>
                <a:ea typeface="メイリオ" pitchFamily="50" charset="-128"/>
                <a:cs typeface="+mn-cs"/>
              </a:rPr>
              <a:t>（サテライト型住居を設置する場合のグループホームの設備基準）</a:t>
            </a:r>
          </a:p>
        </p:txBody>
      </p:sp>
      <p:sp>
        <p:nvSpPr>
          <p:cNvPr id="61" name="角丸四角形 60"/>
          <p:cNvSpPr/>
          <p:nvPr/>
        </p:nvSpPr>
        <p:spPr>
          <a:xfrm>
            <a:off x="5170229" y="6396752"/>
            <a:ext cx="3873881" cy="406368"/>
          </a:xfrm>
          <a:prstGeom prst="roundRect">
            <a:avLst/>
          </a:prstGeom>
          <a:ln/>
        </p:spPr>
        <p:style>
          <a:lnRef idx="1">
            <a:schemeClr val="accent6"/>
          </a:lnRef>
          <a:fillRef idx="2">
            <a:schemeClr val="accent6"/>
          </a:fillRef>
          <a:effectRef idx="1">
            <a:schemeClr val="accent6"/>
          </a:effectRef>
          <a:fontRef idx="minor">
            <a:schemeClr val="dk1"/>
          </a:fontRef>
        </p:style>
        <p:txBody>
          <a:bodyPr lIns="0" r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本体住居、サテライト型住居（</a:t>
            </a:r>
            <a:r>
              <a:rPr kumimoji="1" lang="en-US" altLang="ja-JP" sz="9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）のいずれもグループホーム事業者が確保</a:t>
            </a:r>
            <a:endParaRPr kumimoji="1" lang="en-US" altLang="ja-JP" sz="9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a:t>
            </a:r>
            <a:r>
              <a:rPr kumimoji="1" lang="en-US" altLang="ja-JP" sz="6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本体住居につき、２か所（本体住居の入居者が４人以下の場合は１か所））が上限</a:t>
            </a:r>
          </a:p>
        </p:txBody>
      </p:sp>
      <p:sp>
        <p:nvSpPr>
          <p:cNvPr id="62" name="フローチャート : 代替処理 61"/>
          <p:cNvSpPr/>
          <p:nvPr/>
        </p:nvSpPr>
        <p:spPr>
          <a:xfrm>
            <a:off x="3985719" y="6396752"/>
            <a:ext cx="985110" cy="416624"/>
          </a:xfrm>
          <a:prstGeom prst="flowChartAlternateProcess">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1F497D">
                    <a:lumMod val="50000"/>
                  </a:srgbClr>
                </a:solidFill>
                <a:effectLst/>
                <a:uLnTx/>
                <a:uFillTx/>
                <a:latin typeface="メイリオ" pitchFamily="50" charset="-128"/>
                <a:ea typeface="メイリオ" pitchFamily="50" charset="-128"/>
                <a:cs typeface="メイリオ" pitchFamily="50" charset="-128"/>
              </a:rPr>
              <a:t>単身等での生活が可能と認められる者が基本</a:t>
            </a:r>
          </a:p>
        </p:txBody>
      </p:sp>
      <p:sp>
        <p:nvSpPr>
          <p:cNvPr id="63" name="円/楕円 62"/>
          <p:cNvSpPr/>
          <p:nvPr/>
        </p:nvSpPr>
        <p:spPr>
          <a:xfrm flipH="1">
            <a:off x="4475962" y="6222184"/>
            <a:ext cx="136676" cy="150335"/>
          </a:xfrm>
          <a:prstGeom prst="ellipse">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67" name="円/楕円 66"/>
          <p:cNvSpPr/>
          <p:nvPr/>
        </p:nvSpPr>
        <p:spPr>
          <a:xfrm flipH="1">
            <a:off x="4361353" y="6013336"/>
            <a:ext cx="51740" cy="66969"/>
          </a:xfrm>
          <a:prstGeom prst="ellipse">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71" name="円/楕円 70"/>
          <p:cNvSpPr/>
          <p:nvPr/>
        </p:nvSpPr>
        <p:spPr>
          <a:xfrm flipH="1">
            <a:off x="4424360" y="6119949"/>
            <a:ext cx="68337" cy="68895"/>
          </a:xfrm>
          <a:prstGeom prst="ellipse">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8" name="正方形/長方形 17"/>
          <p:cNvSpPr/>
          <p:nvPr/>
        </p:nvSpPr>
        <p:spPr bwMode="auto">
          <a:xfrm>
            <a:off x="5543709" y="6002238"/>
            <a:ext cx="3342138" cy="360040"/>
          </a:xfrm>
          <a:prstGeom prst="rect">
            <a:avLst/>
          </a:prstGeom>
          <a:noFill/>
          <a:ln w="9525">
            <a:noFill/>
            <a:prstDash val="solid"/>
            <a:round/>
            <a:headEnd/>
            <a:tailEnd/>
          </a:ln>
        </p:spPr>
        <p:txBody>
          <a:bodyPr wrap="none"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1F497D">
                    <a:lumMod val="50000"/>
                  </a:srgbClr>
                </a:solidFill>
                <a:effectLst/>
                <a:uLnTx/>
                <a:uFillTx/>
                <a:latin typeface="メイリオ" pitchFamily="50" charset="-128"/>
                <a:ea typeface="メイリオ" pitchFamily="50" charset="-128"/>
                <a:cs typeface="+mn-cs"/>
              </a:rPr>
              <a:t>　　　（</a:t>
            </a:r>
            <a:r>
              <a:rPr kumimoji="1" lang="en-US" altLang="ja-JP" sz="800" b="0" i="0" u="none" strike="noStrike" kern="1200" cap="none" spc="0" normalizeH="0" baseline="0" noProof="0" dirty="0">
                <a:ln>
                  <a:noFill/>
                </a:ln>
                <a:solidFill>
                  <a:srgbClr val="1F497D">
                    <a:lumMod val="50000"/>
                  </a:srgbClr>
                </a:solidFill>
                <a:effectLst/>
                <a:uLnTx/>
                <a:uFillTx/>
                <a:latin typeface="メイリオ" pitchFamily="50" charset="-128"/>
                <a:ea typeface="メイリオ" pitchFamily="50" charset="-128"/>
                <a:cs typeface="+mn-cs"/>
              </a:rPr>
              <a:t>※</a:t>
            </a:r>
            <a:r>
              <a:rPr kumimoji="1" lang="ja-JP" altLang="en-US" sz="800" b="0" i="0" u="none" strike="noStrike" kern="1200" cap="none" spc="0" normalizeH="0" baseline="0" noProof="0" dirty="0">
                <a:ln>
                  <a:noFill/>
                </a:ln>
                <a:solidFill>
                  <a:srgbClr val="1F497D">
                    <a:lumMod val="50000"/>
                  </a:srgbClr>
                </a:solidFill>
                <a:effectLst/>
                <a:uLnTx/>
                <a:uFillTx/>
                <a:latin typeface="メイリオ" pitchFamily="50" charset="-128"/>
                <a:ea typeface="メイリオ" pitchFamily="50" charset="-128"/>
                <a:cs typeface="+mn-cs"/>
              </a:rPr>
              <a:t>）サテライト型住居の入居定員は本体住居の入居定員には含まない</a:t>
            </a:r>
            <a:endParaRPr kumimoji="1" lang="en-US" altLang="ja-JP" sz="800" b="0" i="0" u="none" strike="noStrike" kern="1200" cap="none" spc="0" normalizeH="0" baseline="0" noProof="0" dirty="0">
              <a:ln>
                <a:noFill/>
              </a:ln>
              <a:solidFill>
                <a:srgbClr val="1F497D">
                  <a:lumMod val="50000"/>
                </a:srgbClr>
              </a:solidFill>
              <a:effectLst/>
              <a:uLnTx/>
              <a:uFillTx/>
              <a:latin typeface="メイリオ" pitchFamily="50" charset="-128"/>
              <a:ea typeface="メイリオ"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1F497D">
                    <a:lumMod val="50000"/>
                  </a:srgbClr>
                </a:solidFill>
                <a:effectLst/>
                <a:uLnTx/>
                <a:uFillTx/>
                <a:latin typeface="メイリオ" pitchFamily="50" charset="-128"/>
                <a:ea typeface="メイリオ" pitchFamily="50" charset="-128"/>
                <a:cs typeface="+mn-cs"/>
              </a:rPr>
              <a:t>　　　　　ものとする（事業所の利用定員には含む）。</a:t>
            </a:r>
          </a:p>
        </p:txBody>
      </p:sp>
      <p:sp>
        <p:nvSpPr>
          <p:cNvPr id="2" name="正方形/長方形 1"/>
          <p:cNvSpPr/>
          <p:nvPr/>
        </p:nvSpPr>
        <p:spPr>
          <a:xfrm>
            <a:off x="5967857" y="3212976"/>
            <a:ext cx="2991106" cy="2799760"/>
          </a:xfrm>
          <a:prstGeom prst="rect">
            <a:avLst/>
          </a:prstGeom>
          <a:ln w="19050">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0383E8-C7BB-4AD7-9E52-D64A9EDED09B}" type="slidenum">
              <a:rPr kumimoji="1" lang="en-US" altLang="ja-JP" sz="1400" b="1"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en-US" altLang="ja-JP" sz="14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0340413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本体住居との関係と主な運営基準</a:t>
            </a:r>
          </a:p>
        </p:txBody>
      </p:sp>
      <p:sp>
        <p:nvSpPr>
          <p:cNvPr id="3" name="コンテンツ プレースホルダー 2"/>
          <p:cNvSpPr>
            <a:spLocks noGrp="1"/>
          </p:cNvSpPr>
          <p:nvPr>
            <p:ph idx="1"/>
          </p:nvPr>
        </p:nvSpPr>
        <p:spPr>
          <a:xfrm>
            <a:off x="426351" y="1196752"/>
            <a:ext cx="8568952" cy="5328592"/>
          </a:xfrm>
        </p:spPr>
        <p:txBody>
          <a:bodyPr>
            <a:normAutofit lnSpcReduction="10000"/>
          </a:bodyPr>
          <a:lstStyle/>
          <a:p>
            <a:pPr marL="0" indent="0">
              <a:buNone/>
            </a:pPr>
            <a:r>
              <a:rPr lang="ja-JP" altLang="en-US" sz="2400" b="1" dirty="0">
                <a:latin typeface="HGPｺﾞｼｯｸM" panose="020B0600000000000000" pitchFamily="50" charset="-128"/>
                <a:ea typeface="HGPｺﾞｼｯｸM" panose="020B0600000000000000" pitchFamily="50" charset="-128"/>
              </a:rPr>
              <a:t>＜「本体住居」との距離要件＞ </a:t>
            </a:r>
            <a:r>
              <a:rPr lang="ja-JP" altLang="en-US" sz="2400" dirty="0">
                <a:latin typeface="HGPｺﾞｼｯｸM" panose="020B0600000000000000" pitchFamily="50" charset="-128"/>
                <a:ea typeface="HGPｺﾞｼｯｸM" panose="020B0600000000000000" pitchFamily="50" charset="-128"/>
              </a:rPr>
              <a:t/>
            </a:r>
            <a:br>
              <a:rPr lang="ja-JP" altLang="en-US" sz="2400" dirty="0">
                <a:latin typeface="HGPｺﾞｼｯｸM" panose="020B0600000000000000" pitchFamily="50" charset="-128"/>
                <a:ea typeface="HGPｺﾞｼｯｸM" panose="020B0600000000000000" pitchFamily="50" charset="-128"/>
              </a:rPr>
            </a:br>
            <a:r>
              <a:rPr lang="ja-JP" altLang="en-US" sz="2000" b="1" u="sng" dirty="0">
                <a:latin typeface="HGPｺﾞｼｯｸM" panose="020B0600000000000000" pitchFamily="50" charset="-128"/>
                <a:ea typeface="HGPｺﾞｼｯｸM" panose="020B0600000000000000" pitchFamily="50" charset="-128"/>
              </a:rPr>
              <a:t>概ね</a:t>
            </a:r>
            <a:r>
              <a:rPr lang="en-US" altLang="ja-JP" sz="2000" b="1" u="sng" dirty="0">
                <a:latin typeface="HGPｺﾞｼｯｸM" panose="020B0600000000000000" pitchFamily="50" charset="-128"/>
                <a:ea typeface="HGPｺﾞｼｯｸM" panose="020B0600000000000000" pitchFamily="50" charset="-128"/>
              </a:rPr>
              <a:t>20</a:t>
            </a:r>
            <a:r>
              <a:rPr lang="ja-JP" altLang="en-US" sz="2000" b="1" u="sng" dirty="0">
                <a:latin typeface="HGPｺﾞｼｯｸM" panose="020B0600000000000000" pitchFamily="50" charset="-128"/>
                <a:ea typeface="HGPｺﾞｼｯｸM" panose="020B0600000000000000" pitchFamily="50" charset="-128"/>
              </a:rPr>
              <a:t>分以内</a:t>
            </a:r>
            <a:r>
              <a:rPr lang="ja-JP" altLang="en-US" sz="2000" dirty="0">
                <a:latin typeface="HGPｺﾞｼｯｸM" panose="020B0600000000000000" pitchFamily="50" charset="-128"/>
                <a:ea typeface="HGPｺﾞｼｯｸM" panose="020B0600000000000000" pitchFamily="50" charset="-128"/>
              </a:rPr>
              <a:t>で移動することが可能な距離であること。</a:t>
            </a:r>
            <a:endParaRPr lang="en-US" altLang="ja-JP" sz="2000" dirty="0">
              <a:latin typeface="HGPｺﾞｼｯｸM" panose="020B0600000000000000" pitchFamily="50" charset="-128"/>
              <a:ea typeface="HGPｺﾞｼｯｸM" panose="020B0600000000000000" pitchFamily="50" charset="-128"/>
            </a:endParaRPr>
          </a:p>
          <a:p>
            <a:pPr marL="0" indent="0">
              <a:buNone/>
            </a:pPr>
            <a:r>
              <a:rPr lang="en-US" altLang="ja-JP" sz="2000" dirty="0">
                <a:latin typeface="HGPｺﾞｼｯｸM" panose="020B0600000000000000" pitchFamily="50" charset="-128"/>
                <a:ea typeface="HGPｺﾞｼｯｸM" panose="020B0600000000000000" pitchFamily="50" charset="-128"/>
              </a:rPr>
              <a:t>(</a:t>
            </a:r>
            <a:r>
              <a:rPr lang="ja-JP" altLang="en-US" sz="2000" dirty="0">
                <a:latin typeface="HGPｺﾞｼｯｸM" panose="020B0600000000000000" pitchFamily="50" charset="-128"/>
                <a:ea typeface="HGPｺﾞｼｯｸM" panose="020B0600000000000000" pitchFamily="50" charset="-128"/>
              </a:rPr>
              <a:t>地域性や交通手段等を考慮する。</a:t>
            </a:r>
            <a:r>
              <a:rPr lang="en-US" altLang="ja-JP" sz="2000" dirty="0">
                <a:latin typeface="HGPｺﾞｼｯｸM" panose="020B0600000000000000" pitchFamily="50" charset="-128"/>
                <a:ea typeface="HGPｺﾞｼｯｸM" panose="020B0600000000000000" pitchFamily="50" charset="-128"/>
              </a:rPr>
              <a:t>)</a:t>
            </a:r>
            <a:r>
              <a:rPr lang="ja-JP" altLang="en-US" sz="2000" dirty="0">
                <a:latin typeface="HGPｺﾞｼｯｸM" panose="020B0600000000000000" pitchFamily="50" charset="-128"/>
                <a:ea typeface="HGPｺﾞｼｯｸM" panose="020B0600000000000000" pitchFamily="50" charset="-128"/>
              </a:rPr>
              <a:t> </a:t>
            </a:r>
            <a:r>
              <a:rPr lang="ja-JP" altLang="en-US" sz="2400" dirty="0">
                <a:latin typeface="HGPｺﾞｼｯｸM" panose="020B0600000000000000" pitchFamily="50" charset="-128"/>
                <a:ea typeface="HGPｺﾞｼｯｸM" panose="020B0600000000000000" pitchFamily="50" charset="-128"/>
              </a:rPr>
              <a:t/>
            </a:r>
            <a:br>
              <a:rPr lang="ja-JP" altLang="en-US" sz="2400" dirty="0">
                <a:latin typeface="HGPｺﾞｼｯｸM" panose="020B0600000000000000" pitchFamily="50" charset="-128"/>
                <a:ea typeface="HGPｺﾞｼｯｸM" panose="020B0600000000000000" pitchFamily="50" charset="-128"/>
              </a:rPr>
            </a:br>
            <a:r>
              <a:rPr lang="ja-JP" altLang="en-US" sz="2400" dirty="0">
                <a:latin typeface="HGPｺﾞｼｯｸM" panose="020B0600000000000000" pitchFamily="50" charset="-128"/>
                <a:ea typeface="HGPｺﾞｼｯｸM" panose="020B0600000000000000" pitchFamily="50" charset="-128"/>
              </a:rPr>
              <a:t/>
            </a:r>
            <a:br>
              <a:rPr lang="ja-JP" altLang="en-US" sz="2400" dirty="0">
                <a:latin typeface="HGPｺﾞｼｯｸM" panose="020B0600000000000000" pitchFamily="50" charset="-128"/>
                <a:ea typeface="HGPｺﾞｼｯｸM" panose="020B0600000000000000" pitchFamily="50" charset="-128"/>
              </a:rPr>
            </a:br>
            <a:r>
              <a:rPr lang="ja-JP" altLang="en-US" sz="2400" b="1" dirty="0">
                <a:latin typeface="HGPｺﾞｼｯｸM" panose="020B0600000000000000" pitchFamily="50" charset="-128"/>
                <a:ea typeface="HGPｺﾞｼｯｸM" panose="020B0600000000000000" pitchFamily="50" charset="-128"/>
              </a:rPr>
              <a:t>＜「本体住居」に対する「サテライト型住居」の箇所数の上限＞ </a:t>
            </a:r>
            <a:r>
              <a:rPr lang="ja-JP" altLang="en-US" sz="2400" dirty="0">
                <a:latin typeface="HGPｺﾞｼｯｸM" panose="020B0600000000000000" pitchFamily="50" charset="-128"/>
                <a:ea typeface="HGPｺﾞｼｯｸM" panose="020B0600000000000000" pitchFamily="50" charset="-128"/>
              </a:rPr>
              <a:t/>
            </a:r>
            <a:br>
              <a:rPr lang="ja-JP" altLang="en-US" sz="2400" dirty="0">
                <a:latin typeface="HGPｺﾞｼｯｸM" panose="020B0600000000000000" pitchFamily="50" charset="-128"/>
                <a:ea typeface="HGPｺﾞｼｯｸM" panose="020B0600000000000000" pitchFamily="50" charset="-128"/>
              </a:rPr>
            </a:br>
            <a:r>
              <a:rPr lang="en-US" altLang="ja-JP" sz="2000" dirty="0">
                <a:latin typeface="HGPｺﾞｼｯｸM" panose="020B0600000000000000" pitchFamily="50" charset="-128"/>
                <a:ea typeface="HGPｺﾞｼｯｸM" panose="020B0600000000000000" pitchFamily="50" charset="-128"/>
              </a:rPr>
              <a:t>1</a:t>
            </a:r>
            <a:r>
              <a:rPr lang="ja-JP" altLang="en-US" sz="2000" dirty="0">
                <a:latin typeface="HGPｺﾞｼｯｸM" panose="020B0600000000000000" pitchFamily="50" charset="-128"/>
                <a:ea typeface="HGPｺﾞｼｯｸM" panose="020B0600000000000000" pitchFamily="50" charset="-128"/>
              </a:rPr>
              <a:t>つの「本体住居」に原則として</a:t>
            </a:r>
            <a:r>
              <a:rPr lang="en-US" altLang="ja-JP" sz="2000" b="1" u="sng" dirty="0">
                <a:latin typeface="HGPｺﾞｼｯｸM" panose="020B0600000000000000" pitchFamily="50" charset="-128"/>
                <a:ea typeface="HGPｺﾞｼｯｸM" panose="020B0600000000000000" pitchFamily="50" charset="-128"/>
              </a:rPr>
              <a:t>2</a:t>
            </a:r>
            <a:r>
              <a:rPr lang="ja-JP" altLang="en-US" sz="2000" b="1" u="sng" dirty="0">
                <a:latin typeface="HGPｺﾞｼｯｸM" panose="020B0600000000000000" pitchFamily="50" charset="-128"/>
                <a:ea typeface="HGPｺﾞｼｯｸM" panose="020B0600000000000000" pitchFamily="50" charset="-128"/>
              </a:rPr>
              <a:t>か所を限度</a:t>
            </a:r>
            <a:r>
              <a:rPr lang="ja-JP" altLang="en-US" sz="2000" dirty="0">
                <a:latin typeface="HGPｺﾞｼｯｸM" panose="020B0600000000000000" pitchFamily="50" charset="-128"/>
                <a:ea typeface="HGPｺﾞｼｯｸM" panose="020B0600000000000000" pitchFamily="50" charset="-128"/>
              </a:rPr>
              <a:t>とする。</a:t>
            </a:r>
            <a:endParaRPr lang="en-US" altLang="ja-JP" sz="2000" dirty="0">
              <a:latin typeface="HGPｺﾞｼｯｸM" panose="020B0600000000000000" pitchFamily="50" charset="-128"/>
              <a:ea typeface="HGPｺﾞｼｯｸM" panose="020B0600000000000000" pitchFamily="50" charset="-128"/>
            </a:endParaRPr>
          </a:p>
          <a:p>
            <a:pPr marL="0" indent="0">
              <a:buNone/>
            </a:pPr>
            <a:r>
              <a:rPr lang="ja-JP" altLang="en-US" sz="2000" dirty="0">
                <a:latin typeface="HGPｺﾞｼｯｸM" panose="020B0600000000000000" pitchFamily="50" charset="-128"/>
                <a:ea typeface="HGPｺﾞｼｯｸM" panose="020B0600000000000000" pitchFamily="50" charset="-128"/>
              </a:rPr>
              <a:t> （「本体住居」の入居者が</a:t>
            </a:r>
            <a:r>
              <a:rPr lang="en-US" altLang="ja-JP" sz="2000" b="1" dirty="0">
                <a:latin typeface="HGPｺﾞｼｯｸM" panose="020B0600000000000000" pitchFamily="50" charset="-128"/>
                <a:ea typeface="HGPｺﾞｼｯｸM" panose="020B0600000000000000" pitchFamily="50" charset="-128"/>
              </a:rPr>
              <a:t>4</a:t>
            </a:r>
            <a:r>
              <a:rPr lang="ja-JP" altLang="en-US" sz="2000" b="1" dirty="0">
                <a:latin typeface="HGPｺﾞｼｯｸM" panose="020B0600000000000000" pitchFamily="50" charset="-128"/>
                <a:ea typeface="HGPｺﾞｼｯｸM" panose="020B0600000000000000" pitchFamily="50" charset="-128"/>
              </a:rPr>
              <a:t>人以下の場合は</a:t>
            </a:r>
            <a:r>
              <a:rPr lang="en-US" altLang="ja-JP" sz="2000" b="1" dirty="0">
                <a:latin typeface="HGPｺﾞｼｯｸM" panose="020B0600000000000000" pitchFamily="50" charset="-128"/>
                <a:ea typeface="HGPｺﾞｼｯｸM" panose="020B0600000000000000" pitchFamily="50" charset="-128"/>
              </a:rPr>
              <a:t>1</a:t>
            </a:r>
            <a:r>
              <a:rPr lang="ja-JP" altLang="en-US" sz="2000" b="1" dirty="0">
                <a:latin typeface="HGPｺﾞｼｯｸM" panose="020B0600000000000000" pitchFamily="50" charset="-128"/>
                <a:ea typeface="HGPｺﾞｼｯｸM" panose="020B0600000000000000" pitchFamily="50" charset="-128"/>
              </a:rPr>
              <a:t>か所</a:t>
            </a:r>
            <a:r>
              <a:rPr lang="ja-JP" altLang="en-US" sz="2000" dirty="0">
                <a:latin typeface="HGPｺﾞｼｯｸM" panose="020B0600000000000000" pitchFamily="50" charset="-128"/>
                <a:ea typeface="HGPｺﾞｼｯｸM" panose="020B0600000000000000" pitchFamily="50" charset="-128"/>
              </a:rPr>
              <a:t>）</a:t>
            </a:r>
            <a:endParaRPr lang="en-US" altLang="ja-JP" sz="2000" dirty="0">
              <a:latin typeface="HGPｺﾞｼｯｸM" panose="020B0600000000000000" pitchFamily="50" charset="-128"/>
              <a:ea typeface="HGPｺﾞｼｯｸM" panose="020B0600000000000000" pitchFamily="50" charset="-128"/>
            </a:endParaRPr>
          </a:p>
          <a:p>
            <a:pPr marL="0" indent="0">
              <a:buNone/>
            </a:pPr>
            <a:endParaRPr lang="en-US" altLang="ja-JP" sz="2000" dirty="0">
              <a:latin typeface="HGPｺﾞｼｯｸM" panose="020B0600000000000000" pitchFamily="50" charset="-128"/>
              <a:ea typeface="HGPｺﾞｼｯｸM" panose="020B0600000000000000" pitchFamily="50" charset="-128"/>
            </a:endParaRPr>
          </a:p>
          <a:p>
            <a:pPr marL="0" indent="0">
              <a:buNone/>
            </a:pPr>
            <a:r>
              <a:rPr lang="ja-JP" altLang="en-US" sz="2400" b="1" dirty="0">
                <a:latin typeface="HGPｺﾞｼｯｸM" panose="020B0600000000000000" pitchFamily="50" charset="-128"/>
                <a:ea typeface="HGPｺﾞｼｯｸM" panose="020B0600000000000000" pitchFamily="50" charset="-128"/>
              </a:rPr>
              <a:t>＜主な運営基準＞</a:t>
            </a:r>
            <a:endParaRPr lang="en-US" altLang="ja-JP" sz="2400" b="1" dirty="0">
              <a:latin typeface="HGPｺﾞｼｯｸM" panose="020B0600000000000000" pitchFamily="50" charset="-128"/>
              <a:ea typeface="HGPｺﾞｼｯｸM" panose="020B0600000000000000" pitchFamily="50" charset="-128"/>
            </a:endParaRPr>
          </a:p>
          <a:p>
            <a:pPr marL="0" indent="0">
              <a:buNone/>
            </a:pPr>
            <a:r>
              <a:rPr lang="ja-JP" altLang="en-US" sz="2400" dirty="0">
                <a:latin typeface="HGPｺﾞｼｯｸM" panose="020B0600000000000000" pitchFamily="50" charset="-128"/>
                <a:ea typeface="HGPｺﾞｼｯｸM" panose="020B0600000000000000" pitchFamily="50" charset="-128"/>
              </a:rPr>
              <a:t>・職員配置、報酬の特段の上乗せはなし。</a:t>
            </a:r>
            <a:endParaRPr lang="en-US" altLang="ja-JP" sz="2400" dirty="0">
              <a:latin typeface="HGPｺﾞｼｯｸM" panose="020B0600000000000000" pitchFamily="50" charset="-128"/>
              <a:ea typeface="HGPｺﾞｼｯｸM" panose="020B0600000000000000" pitchFamily="50" charset="-128"/>
            </a:endParaRPr>
          </a:p>
          <a:p>
            <a:pPr marL="0" indent="0">
              <a:buNone/>
            </a:pPr>
            <a:r>
              <a:rPr lang="ja-JP" altLang="en-US" sz="2200" dirty="0">
                <a:latin typeface="HGPｺﾞｼｯｸM" panose="020B0600000000000000" pitchFamily="50" charset="-128"/>
                <a:ea typeface="HGPｺﾞｼｯｸM" panose="020B0600000000000000" pitchFamily="50" charset="-128"/>
              </a:rPr>
              <a:t>・</a:t>
            </a:r>
            <a:r>
              <a:rPr lang="en-US" altLang="ja-JP" sz="2200" dirty="0">
                <a:latin typeface="HGPｺﾞｼｯｸM" panose="020B0600000000000000" pitchFamily="50" charset="-128"/>
                <a:ea typeface="HGPｺﾞｼｯｸM" panose="020B0600000000000000" pitchFamily="50" charset="-128"/>
              </a:rPr>
              <a:t>1</a:t>
            </a:r>
            <a:r>
              <a:rPr lang="ja-JP" altLang="en-US" sz="2200" dirty="0">
                <a:latin typeface="HGPｺﾞｼｯｸM" panose="020B0600000000000000" pitchFamily="50" charset="-128"/>
                <a:ea typeface="HGPｺﾞｼｯｸM" panose="020B0600000000000000" pitchFamily="50" charset="-128"/>
              </a:rPr>
              <a:t>日複数回の訪問。</a:t>
            </a:r>
            <a:r>
              <a:rPr lang="en-US" altLang="ja-JP" sz="2200" dirty="0">
                <a:latin typeface="HGPｺﾞｼｯｸM" panose="020B0600000000000000" pitchFamily="50" charset="-128"/>
                <a:ea typeface="HGPｺﾞｼｯｸM" panose="020B0600000000000000" pitchFamily="50" charset="-128"/>
              </a:rPr>
              <a:t>(</a:t>
            </a:r>
            <a:r>
              <a:rPr lang="ja-JP" altLang="en-US" sz="2200" dirty="0">
                <a:latin typeface="HGPｺﾞｼｯｸM" panose="020B0600000000000000" pitchFamily="50" charset="-128"/>
                <a:ea typeface="HGPｺﾞｼｯｸM" panose="020B0600000000000000" pitchFamily="50" charset="-128"/>
              </a:rPr>
              <a:t>支援計画や本人との合意によりこの限りでない。</a:t>
            </a:r>
            <a:r>
              <a:rPr lang="en-US" altLang="ja-JP" sz="2200" dirty="0">
                <a:latin typeface="HGPｺﾞｼｯｸM" panose="020B0600000000000000" pitchFamily="50" charset="-128"/>
                <a:ea typeface="HGPｺﾞｼｯｸM" panose="020B0600000000000000" pitchFamily="50" charset="-128"/>
              </a:rPr>
              <a:t>)</a:t>
            </a:r>
          </a:p>
          <a:p>
            <a:pPr marL="0" indent="0">
              <a:buNone/>
            </a:pPr>
            <a:r>
              <a:rPr lang="ja-JP" altLang="en-US" sz="2200" dirty="0">
                <a:latin typeface="HGPｺﾞｼｯｸM" panose="020B0600000000000000" pitchFamily="50" charset="-128"/>
                <a:ea typeface="HGPｺﾞｼｯｸM" panose="020B0600000000000000" pitchFamily="50" charset="-128"/>
              </a:rPr>
              <a:t>・居間や食堂は本体住居のスペースを共有。</a:t>
            </a:r>
            <a:endParaRPr lang="en-US" altLang="ja-JP" sz="2200" dirty="0">
              <a:latin typeface="HGPｺﾞｼｯｸM" panose="020B0600000000000000" pitchFamily="50" charset="-128"/>
              <a:ea typeface="HGPｺﾞｼｯｸM" panose="020B0600000000000000" pitchFamily="50" charset="-128"/>
            </a:endParaRPr>
          </a:p>
          <a:p>
            <a:pPr marL="0" indent="0">
              <a:buNone/>
            </a:pPr>
            <a:r>
              <a:rPr lang="ja-JP" altLang="en-US" sz="2200" dirty="0">
                <a:latin typeface="HGPｺﾞｼｯｸM" panose="020B0600000000000000" pitchFamily="50" charset="-128"/>
                <a:ea typeface="HGPｺﾞｼｯｸM" panose="020B0600000000000000" pitchFamily="50" charset="-128"/>
              </a:rPr>
              <a:t>・原則として</a:t>
            </a:r>
            <a:r>
              <a:rPr lang="en-US" altLang="ja-JP" sz="2200" b="1" u="sng" dirty="0">
                <a:latin typeface="HGPｺﾞｼｯｸM" panose="020B0600000000000000" pitchFamily="50" charset="-128"/>
                <a:ea typeface="HGPｺﾞｼｯｸM" panose="020B0600000000000000" pitchFamily="50" charset="-128"/>
              </a:rPr>
              <a:t>3</a:t>
            </a:r>
            <a:r>
              <a:rPr lang="ja-JP" altLang="en-US" sz="2200" b="1" u="sng" dirty="0">
                <a:latin typeface="HGPｺﾞｼｯｸM" panose="020B0600000000000000" pitchFamily="50" charset="-128"/>
                <a:ea typeface="HGPｺﾞｼｯｸM" panose="020B0600000000000000" pitchFamily="50" charset="-128"/>
              </a:rPr>
              <a:t>年で単身生活へ移行</a:t>
            </a:r>
            <a:r>
              <a:rPr lang="ja-JP" altLang="en-US" sz="2200" dirty="0">
                <a:latin typeface="HGPｺﾞｼｯｸM" panose="020B0600000000000000" pitchFamily="50" charset="-128"/>
                <a:ea typeface="HGPｺﾞｼｯｸM" panose="020B0600000000000000" pitchFamily="50" charset="-128"/>
              </a:rPr>
              <a:t>。</a:t>
            </a:r>
            <a:r>
              <a:rPr lang="en-US" altLang="ja-JP" sz="2200" dirty="0">
                <a:latin typeface="HGPｺﾞｼｯｸM" panose="020B0600000000000000" pitchFamily="50" charset="-128"/>
                <a:ea typeface="HGPｺﾞｼｯｸM" panose="020B0600000000000000" pitchFamily="50" charset="-128"/>
              </a:rPr>
              <a:t>(</a:t>
            </a:r>
            <a:r>
              <a:rPr lang="ja-JP" altLang="en-US" sz="2200" dirty="0">
                <a:latin typeface="HGPｺﾞｼｯｸM" panose="020B0600000000000000" pitchFamily="50" charset="-128"/>
                <a:ea typeface="HGPｺﾞｼｯｸM" panose="020B0600000000000000" pitchFamily="50" charset="-128"/>
              </a:rPr>
              <a:t>ただし、必要により延長可能。</a:t>
            </a:r>
            <a:r>
              <a:rPr lang="en-US" altLang="ja-JP" sz="2200" dirty="0">
                <a:latin typeface="HGPｺﾞｼｯｸM" panose="020B0600000000000000" pitchFamily="50" charset="-128"/>
                <a:ea typeface="HGPｺﾞｼｯｸM" panose="020B0600000000000000" pitchFamily="50" charset="-128"/>
              </a:rPr>
              <a:t>)</a:t>
            </a:r>
          </a:p>
          <a:p>
            <a:pPr marL="0" indent="0">
              <a:buNone/>
            </a:pPr>
            <a:r>
              <a:rPr lang="ja-JP" altLang="en-US" sz="2200" dirty="0">
                <a:latin typeface="HGPｺﾞｼｯｸM" panose="020B0600000000000000" pitchFamily="50" charset="-128"/>
                <a:ea typeface="HGPｺﾞｼｯｸM" panose="020B0600000000000000" pitchFamily="50" charset="-128"/>
              </a:rPr>
              <a:t>・サービス終了後も、</a:t>
            </a:r>
            <a:r>
              <a:rPr lang="ja-JP" altLang="en-US" sz="2200" b="1" u="sng" dirty="0">
                <a:latin typeface="HGPｺﾞｼｯｸM" panose="020B0600000000000000" pitchFamily="50" charset="-128"/>
                <a:ea typeface="HGPｺﾞｼｯｸM" panose="020B0600000000000000" pitchFamily="50" charset="-128"/>
              </a:rPr>
              <a:t>住み慣れた住居で継続して住めるように配慮</a:t>
            </a:r>
            <a:r>
              <a:rPr lang="ja-JP" altLang="en-US" sz="2200" dirty="0">
                <a:latin typeface="HGPｺﾞｼｯｸM" panose="020B0600000000000000" pitchFamily="50" charset="-128"/>
                <a:ea typeface="HGPｺﾞｼｯｸM" panose="020B0600000000000000" pitchFamily="50" charset="-128"/>
              </a:rPr>
              <a:t>する。</a:t>
            </a:r>
            <a:br>
              <a:rPr lang="ja-JP" altLang="en-US" sz="2200" dirty="0">
                <a:latin typeface="HGPｺﾞｼｯｸM" panose="020B0600000000000000" pitchFamily="50" charset="-128"/>
                <a:ea typeface="HGPｺﾞｼｯｸM" panose="020B0600000000000000" pitchFamily="50" charset="-128"/>
              </a:rPr>
            </a:br>
            <a:endParaRPr kumimoji="1" lang="ja-JP" altLang="en-US" sz="2200" dirty="0">
              <a:latin typeface="HGPｺﾞｼｯｸM" panose="020B0600000000000000" pitchFamily="50" charset="-128"/>
              <a:ea typeface="HGPｺﾞｼｯｸM" panose="020B0600000000000000" pitchFamily="50" charset="-128"/>
            </a:endParaRPr>
          </a:p>
        </p:txBody>
      </p:sp>
      <p:sp>
        <p:nvSpPr>
          <p:cNvPr id="4" name="テキスト ボックス 3">
            <a:extLst>
              <a:ext uri="{FF2B5EF4-FFF2-40B4-BE49-F238E27FC236}">
                <a16:creationId xmlns="" xmlns:a16="http://schemas.microsoft.com/office/drawing/2014/main" id="{6DC3203D-748D-4B28-9887-D1D721B87345}"/>
              </a:ext>
            </a:extLst>
          </p:cNvPr>
          <p:cNvSpPr txBox="1"/>
          <p:nvPr/>
        </p:nvSpPr>
        <p:spPr>
          <a:xfrm>
            <a:off x="6452584" y="6340814"/>
            <a:ext cx="2593902" cy="338554"/>
          </a:xfrm>
          <a:prstGeom prst="rect">
            <a:avLst/>
          </a:prstGeom>
          <a:noFill/>
        </p:spPr>
        <p:txBody>
          <a:bodyPr wrap="square" rtlCol="0">
            <a:spAutoFit/>
          </a:bodyPr>
          <a:lstStyle/>
          <a:p>
            <a:pPr algn="l"/>
            <a:r>
              <a:rPr kumimoji="1" lang="ja-JP" altLang="en-US" sz="1600" dirty="0"/>
              <a:t>資料　鈴木篤史　有野哲章</a:t>
            </a:r>
          </a:p>
        </p:txBody>
      </p:sp>
    </p:spTree>
    <p:extLst>
      <p:ext uri="{BB962C8B-B14F-4D97-AF65-F5344CB8AC3E}">
        <p14:creationId xmlns:p14="http://schemas.microsoft.com/office/powerpoint/2010/main" val="1090924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サテライト型住居の実際の利用者像</a:t>
            </a:r>
          </a:p>
        </p:txBody>
      </p:sp>
      <p:graphicFrame>
        <p:nvGraphicFramePr>
          <p:cNvPr id="4" name="コンテンツ プレースホルダー 3"/>
          <p:cNvGraphicFramePr>
            <a:graphicFrameLocks noGrp="1"/>
          </p:cNvGraphicFramePr>
          <p:nvPr>
            <p:ph idx="1"/>
            <p:extLst/>
          </p:nvPr>
        </p:nvGraphicFramePr>
        <p:xfrm>
          <a:off x="457205" y="1600201"/>
          <a:ext cx="8229600" cy="442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4"/>
          <p:cNvSpPr txBox="1"/>
          <p:nvPr/>
        </p:nvSpPr>
        <p:spPr>
          <a:xfrm>
            <a:off x="642398" y="5836623"/>
            <a:ext cx="7859216"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⇒制度の見直しや、</a:t>
            </a:r>
            <a:r>
              <a:rPr kumimoji="1" lang="en-US" altLang="ja-JP" sz="18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H30</a:t>
            </a:r>
            <a:r>
              <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年の新たな制度による単身生活への支援体制に期待。</a:t>
            </a:r>
          </a:p>
        </p:txBody>
      </p:sp>
      <p:sp>
        <p:nvSpPr>
          <p:cNvPr id="6" name="テキスト ボックス 5">
            <a:extLst>
              <a:ext uri="{FF2B5EF4-FFF2-40B4-BE49-F238E27FC236}">
                <a16:creationId xmlns="" xmlns:a16="http://schemas.microsoft.com/office/drawing/2014/main" id="{61895467-70DD-4281-A148-C96EC8D2002E}"/>
              </a:ext>
            </a:extLst>
          </p:cNvPr>
          <p:cNvSpPr txBox="1"/>
          <p:nvPr/>
        </p:nvSpPr>
        <p:spPr>
          <a:xfrm>
            <a:off x="6452584" y="6340814"/>
            <a:ext cx="2593902" cy="338554"/>
          </a:xfrm>
          <a:prstGeom prst="rect">
            <a:avLst/>
          </a:prstGeom>
          <a:noFill/>
        </p:spPr>
        <p:txBody>
          <a:bodyPr wrap="square" rtlCol="0">
            <a:spAutoFit/>
          </a:bodyPr>
          <a:lstStyle/>
          <a:p>
            <a:pPr algn="l"/>
            <a:r>
              <a:rPr kumimoji="1" lang="ja-JP" altLang="en-US" sz="1600" dirty="0"/>
              <a:t>資料　鈴木篤史　有野哲章</a:t>
            </a:r>
          </a:p>
        </p:txBody>
      </p:sp>
    </p:spTree>
    <p:extLst>
      <p:ext uri="{BB962C8B-B14F-4D97-AF65-F5344CB8AC3E}">
        <p14:creationId xmlns:p14="http://schemas.microsoft.com/office/powerpoint/2010/main" val="18025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362" y="260647"/>
            <a:ext cx="8497887" cy="576263"/>
          </a:xfrm>
          <a:solidFill>
            <a:srgbClr val="CCFFFF"/>
          </a:solidFill>
        </p:spPr>
        <p:txBody>
          <a:bodyPr/>
          <a:lstStyle/>
          <a:p>
            <a:pPr eaLnBrk="1" hangingPunct="1"/>
            <a:r>
              <a:rPr lang="ja-JP" altLang="en-US" sz="2800" b="1" dirty="0" smtClean="0">
                <a:solidFill>
                  <a:schemeClr val="tx1"/>
                </a:solidFill>
                <a:latin typeface="ＤＨＰ特太ゴシック体" pitchFamily="50" charset="-128"/>
                <a:ea typeface="ＤＨＰ特太ゴシック体" pitchFamily="50" charset="-128"/>
              </a:rPr>
              <a:t>サービスマニュアルの必要性</a:t>
            </a:r>
          </a:p>
        </p:txBody>
      </p:sp>
      <p:sp>
        <p:nvSpPr>
          <p:cNvPr id="28675" name="Rectangle 3"/>
          <p:cNvSpPr>
            <a:spLocks noGrp="1" noChangeArrowheads="1"/>
          </p:cNvSpPr>
          <p:nvPr>
            <p:ph type="body" idx="1"/>
          </p:nvPr>
        </p:nvSpPr>
        <p:spPr>
          <a:xfrm>
            <a:off x="468313" y="3068638"/>
            <a:ext cx="8280400" cy="576262"/>
          </a:xfrm>
          <a:ln>
            <a:solidFill>
              <a:schemeClr val="tx1"/>
            </a:solidFill>
            <a:miter lim="800000"/>
            <a:headEnd/>
            <a:tailEnd/>
          </a:ln>
        </p:spPr>
        <p:txBody>
          <a:bodyPr anchor="ctr"/>
          <a:lstStyle/>
          <a:p>
            <a:pPr marL="0" indent="0" algn="ctr" eaLnBrk="1" hangingPunct="1">
              <a:lnSpc>
                <a:spcPct val="80000"/>
              </a:lnSpc>
              <a:buFontTx/>
              <a:buNone/>
            </a:pPr>
            <a:r>
              <a:rPr lang="ja-JP" altLang="en-US" sz="2000" dirty="0" smtClean="0">
                <a:latin typeface="+mn-ea"/>
              </a:rPr>
              <a:t>施設や在宅での利用者の支援を図っていくことが求められている</a:t>
            </a:r>
            <a:endParaRPr lang="en-US" altLang="ja-JP" sz="2000" dirty="0" smtClean="0">
              <a:latin typeface="+mn-ea"/>
            </a:endParaRPr>
          </a:p>
        </p:txBody>
      </p:sp>
      <p:sp>
        <p:nvSpPr>
          <p:cNvPr id="28676" name="Text Box 4"/>
          <p:cNvSpPr txBox="1">
            <a:spLocks noChangeArrowheads="1"/>
          </p:cNvSpPr>
          <p:nvPr/>
        </p:nvSpPr>
        <p:spPr bwMode="auto">
          <a:xfrm>
            <a:off x="503391" y="1160463"/>
            <a:ext cx="2700337"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eaLnBrk="1" hangingPunct="1"/>
            <a:r>
              <a:rPr lang="ja-JP" altLang="en-US" dirty="0">
                <a:solidFill>
                  <a:schemeClr val="tx1"/>
                </a:solidFill>
                <a:latin typeface="+mn-ea"/>
                <a:ea typeface="+mn-ea"/>
              </a:rPr>
              <a:t>○マニュアル</a:t>
            </a:r>
          </a:p>
          <a:p>
            <a:pPr eaLnBrk="1" hangingPunct="1"/>
            <a:r>
              <a:rPr lang="ja-JP" altLang="en-US" sz="2400" dirty="0">
                <a:solidFill>
                  <a:schemeClr val="tx1"/>
                </a:solidFill>
                <a:latin typeface="+mn-ea"/>
                <a:ea typeface="+mn-ea"/>
              </a:rPr>
              <a:t>　・サービスを</a:t>
            </a:r>
          </a:p>
          <a:p>
            <a:pPr eaLnBrk="1" hangingPunct="1"/>
            <a:r>
              <a:rPr lang="ja-JP" altLang="en-US" sz="2400" dirty="0">
                <a:solidFill>
                  <a:schemeClr val="tx1"/>
                </a:solidFill>
                <a:latin typeface="+mn-ea"/>
                <a:ea typeface="+mn-ea"/>
              </a:rPr>
              <a:t>　　標準化するもの</a:t>
            </a:r>
          </a:p>
        </p:txBody>
      </p:sp>
      <p:sp>
        <p:nvSpPr>
          <p:cNvPr id="28677" name="Text Box 5"/>
          <p:cNvSpPr txBox="1">
            <a:spLocks noChangeArrowheads="1"/>
          </p:cNvSpPr>
          <p:nvPr/>
        </p:nvSpPr>
        <p:spPr bwMode="auto">
          <a:xfrm>
            <a:off x="5724529" y="1160463"/>
            <a:ext cx="27368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eaLnBrk="1" hangingPunct="1"/>
            <a:r>
              <a:rPr lang="ja-JP" altLang="en-US" dirty="0">
                <a:solidFill>
                  <a:schemeClr val="tx1"/>
                </a:solidFill>
                <a:latin typeface="+mn-ea"/>
                <a:ea typeface="+mn-ea"/>
              </a:rPr>
              <a:t>○個別支援計画</a:t>
            </a:r>
          </a:p>
          <a:p>
            <a:pPr eaLnBrk="1" hangingPunct="1"/>
            <a:r>
              <a:rPr lang="ja-JP" altLang="en-US" sz="2400" dirty="0">
                <a:solidFill>
                  <a:schemeClr val="tx1"/>
                </a:solidFill>
                <a:latin typeface="+mn-ea"/>
                <a:ea typeface="+mn-ea"/>
              </a:rPr>
              <a:t>　・サービスを</a:t>
            </a:r>
          </a:p>
          <a:p>
            <a:pPr eaLnBrk="1" hangingPunct="1"/>
            <a:r>
              <a:rPr lang="ja-JP" altLang="en-US" sz="2400" dirty="0">
                <a:solidFill>
                  <a:schemeClr val="tx1"/>
                </a:solidFill>
                <a:latin typeface="+mn-ea"/>
                <a:ea typeface="+mn-ea"/>
              </a:rPr>
              <a:t>　　個別化するもの</a:t>
            </a:r>
          </a:p>
        </p:txBody>
      </p:sp>
      <p:sp>
        <p:nvSpPr>
          <p:cNvPr id="28678" name="AutoShape 6"/>
          <p:cNvSpPr>
            <a:spLocks noChangeArrowheads="1"/>
          </p:cNvSpPr>
          <p:nvPr/>
        </p:nvSpPr>
        <p:spPr bwMode="auto">
          <a:xfrm>
            <a:off x="3851275" y="2276781"/>
            <a:ext cx="1512888" cy="720725"/>
          </a:xfrm>
          <a:prstGeom prst="downArrow">
            <a:avLst>
              <a:gd name="adj1" fmla="val 50000"/>
              <a:gd name="adj2" fmla="val 25000"/>
            </a:avLst>
          </a:prstGeom>
          <a:solidFill>
            <a:srgbClr val="FFFF99"/>
          </a:solidFill>
          <a:ln w="9525" algn="ctr">
            <a:solidFill>
              <a:schemeClr val="tx1"/>
            </a:solidFill>
            <a:miter lim="800000"/>
            <a:headEnd/>
            <a:tailEnd/>
          </a:ln>
        </p:spPr>
        <p:txBody>
          <a:bodyPr wrap="none" anchor="ctr"/>
          <a:lstStyle/>
          <a:p>
            <a:endParaRPr lang="ja-JP" altLang="en-US"/>
          </a:p>
        </p:txBody>
      </p:sp>
      <p:sp>
        <p:nvSpPr>
          <p:cNvPr id="28679" name="Rectangle 7"/>
          <p:cNvSpPr>
            <a:spLocks noChangeArrowheads="1"/>
          </p:cNvSpPr>
          <p:nvPr/>
        </p:nvSpPr>
        <p:spPr bwMode="auto">
          <a:xfrm>
            <a:off x="503238" y="1160463"/>
            <a:ext cx="2844800" cy="133191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ea typeface="HGP創英角ｺﾞｼｯｸUB" pitchFamily="50" charset="-128"/>
            </a:endParaRPr>
          </a:p>
        </p:txBody>
      </p:sp>
      <p:sp>
        <p:nvSpPr>
          <p:cNvPr id="28680" name="Rectangle 8"/>
          <p:cNvSpPr>
            <a:spLocks noChangeArrowheads="1"/>
          </p:cNvSpPr>
          <p:nvPr/>
        </p:nvSpPr>
        <p:spPr bwMode="auto">
          <a:xfrm>
            <a:off x="5651500" y="1125538"/>
            <a:ext cx="2881313" cy="133191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ea typeface="HGP創英角ｺﾞｼｯｸUB" pitchFamily="50" charset="-128"/>
            </a:endParaRPr>
          </a:p>
        </p:txBody>
      </p:sp>
      <p:sp>
        <p:nvSpPr>
          <p:cNvPr id="28681" name="AutoShape 9"/>
          <p:cNvSpPr>
            <a:spLocks noChangeArrowheads="1"/>
          </p:cNvSpPr>
          <p:nvPr/>
        </p:nvSpPr>
        <p:spPr bwMode="auto">
          <a:xfrm>
            <a:off x="3708403" y="1268413"/>
            <a:ext cx="1692275" cy="1079500"/>
          </a:xfrm>
          <a:prstGeom prst="leftRightArrow">
            <a:avLst>
              <a:gd name="adj1" fmla="val 50000"/>
              <a:gd name="adj2" fmla="val 3135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1800" dirty="0">
                <a:solidFill>
                  <a:schemeClr val="tx1"/>
                </a:solidFill>
                <a:latin typeface="+mn-ea"/>
                <a:ea typeface="+mn-ea"/>
              </a:rPr>
              <a:t>相互に補完</a:t>
            </a:r>
          </a:p>
        </p:txBody>
      </p:sp>
      <p:sp>
        <p:nvSpPr>
          <p:cNvPr id="28682" name="Oval 10"/>
          <p:cNvSpPr>
            <a:spLocks noChangeArrowheads="1"/>
          </p:cNvSpPr>
          <p:nvPr/>
        </p:nvSpPr>
        <p:spPr bwMode="auto">
          <a:xfrm>
            <a:off x="3059113" y="3934125"/>
            <a:ext cx="3097212" cy="900113"/>
          </a:xfrm>
          <a:prstGeom prst="ellipse">
            <a:avLst/>
          </a:prstGeom>
          <a:solidFill>
            <a:schemeClr val="accent1"/>
          </a:solidFill>
          <a:ln w="9525" algn="ctr">
            <a:solidFill>
              <a:schemeClr val="tx1"/>
            </a:solidFill>
            <a:round/>
            <a:headEnd/>
            <a:tailEnd/>
          </a:ln>
        </p:spPr>
        <p:txBody>
          <a:bodyPr wrap="none" anchor="ctr"/>
          <a:lstStyle/>
          <a:p>
            <a:pPr algn="ctr"/>
            <a:r>
              <a:rPr lang="ja-JP" altLang="en-US" sz="1800" dirty="0">
                <a:solidFill>
                  <a:schemeClr val="tx1"/>
                </a:solidFill>
                <a:latin typeface="+mn-ea"/>
                <a:ea typeface="+mn-ea"/>
              </a:rPr>
              <a:t>利用者満足「安心感」</a:t>
            </a:r>
          </a:p>
          <a:p>
            <a:pPr algn="ctr"/>
            <a:r>
              <a:rPr lang="ja-JP" altLang="en-US" sz="1600" dirty="0">
                <a:solidFill>
                  <a:schemeClr val="tx1"/>
                </a:solidFill>
                <a:latin typeface="+mn-ea"/>
                <a:ea typeface="+mn-ea"/>
              </a:rPr>
              <a:t>サービス実践</a:t>
            </a:r>
          </a:p>
        </p:txBody>
      </p:sp>
      <p:sp>
        <p:nvSpPr>
          <p:cNvPr id="28683" name="Oval 11"/>
          <p:cNvSpPr>
            <a:spLocks noChangeArrowheads="1"/>
          </p:cNvSpPr>
          <p:nvPr/>
        </p:nvSpPr>
        <p:spPr bwMode="auto">
          <a:xfrm>
            <a:off x="5256292" y="5193019"/>
            <a:ext cx="3132137" cy="973137"/>
          </a:xfrm>
          <a:prstGeom prst="ellipse">
            <a:avLst/>
          </a:prstGeom>
          <a:solidFill>
            <a:schemeClr val="accent1"/>
          </a:solidFill>
          <a:ln w="9525" algn="ctr">
            <a:solidFill>
              <a:schemeClr val="tx1"/>
            </a:solidFill>
            <a:round/>
            <a:headEnd/>
            <a:tailEnd/>
          </a:ln>
        </p:spPr>
        <p:txBody>
          <a:bodyPr wrap="none" anchor="ctr"/>
          <a:lstStyle/>
          <a:p>
            <a:pPr algn="ctr"/>
            <a:r>
              <a:rPr lang="ja-JP" altLang="en-US" sz="1800" dirty="0">
                <a:solidFill>
                  <a:schemeClr val="tx1"/>
                </a:solidFill>
                <a:latin typeface="+mn-ea"/>
                <a:ea typeface="+mn-ea"/>
              </a:rPr>
              <a:t>経営満足</a:t>
            </a:r>
          </a:p>
          <a:p>
            <a:pPr algn="ctr"/>
            <a:r>
              <a:rPr lang="ja-JP" altLang="en-US" sz="1600" dirty="0">
                <a:solidFill>
                  <a:schemeClr val="tx1"/>
                </a:solidFill>
                <a:latin typeface="+mn-ea"/>
                <a:ea typeface="+mn-ea"/>
              </a:rPr>
              <a:t>組織の維持発展</a:t>
            </a:r>
          </a:p>
        </p:txBody>
      </p:sp>
      <p:sp>
        <p:nvSpPr>
          <p:cNvPr id="28684" name="Oval 12"/>
          <p:cNvSpPr>
            <a:spLocks noChangeArrowheads="1"/>
          </p:cNvSpPr>
          <p:nvPr/>
        </p:nvSpPr>
        <p:spPr bwMode="auto">
          <a:xfrm>
            <a:off x="611188" y="5300969"/>
            <a:ext cx="2952750" cy="1044575"/>
          </a:xfrm>
          <a:prstGeom prst="ellipse">
            <a:avLst/>
          </a:prstGeom>
          <a:solidFill>
            <a:schemeClr val="accent1"/>
          </a:solidFill>
          <a:ln w="9525" algn="ctr">
            <a:solidFill>
              <a:schemeClr val="tx1"/>
            </a:solidFill>
            <a:round/>
            <a:headEnd/>
            <a:tailEnd/>
          </a:ln>
        </p:spPr>
        <p:txBody>
          <a:bodyPr wrap="none" anchor="ctr"/>
          <a:lstStyle/>
          <a:p>
            <a:pPr algn="ctr"/>
            <a:r>
              <a:rPr lang="ja-JP" altLang="en-US" sz="1800" dirty="0">
                <a:solidFill>
                  <a:schemeClr val="tx1"/>
                </a:solidFill>
                <a:latin typeface="+mn-ea"/>
                <a:ea typeface="+mn-ea"/>
              </a:rPr>
              <a:t>職員満足「やりがい」</a:t>
            </a:r>
          </a:p>
          <a:p>
            <a:pPr algn="ctr"/>
            <a:r>
              <a:rPr lang="ja-JP" altLang="en-US" sz="1600" dirty="0">
                <a:solidFill>
                  <a:schemeClr val="tx1"/>
                </a:solidFill>
                <a:latin typeface="+mn-ea"/>
                <a:ea typeface="+mn-ea"/>
              </a:rPr>
              <a:t>能力開発</a:t>
            </a:r>
          </a:p>
        </p:txBody>
      </p:sp>
      <p:sp>
        <p:nvSpPr>
          <p:cNvPr id="28685" name="AutoShape 14"/>
          <p:cNvSpPr>
            <a:spLocks noChangeArrowheads="1"/>
          </p:cNvSpPr>
          <p:nvPr/>
        </p:nvSpPr>
        <p:spPr bwMode="auto">
          <a:xfrm rot="-1928354">
            <a:off x="2627323" y="4724706"/>
            <a:ext cx="865187" cy="485775"/>
          </a:xfrm>
          <a:prstGeom prst="leftRightArrow">
            <a:avLst>
              <a:gd name="adj1" fmla="val 50000"/>
              <a:gd name="adj2" fmla="val 35621"/>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86" name="AutoShape 15"/>
          <p:cNvSpPr>
            <a:spLocks noChangeArrowheads="1"/>
          </p:cNvSpPr>
          <p:nvPr/>
        </p:nvSpPr>
        <p:spPr bwMode="auto">
          <a:xfrm>
            <a:off x="3779848" y="5589894"/>
            <a:ext cx="1368425" cy="485775"/>
          </a:xfrm>
          <a:prstGeom prst="leftRightArrow">
            <a:avLst>
              <a:gd name="adj1" fmla="val 50000"/>
              <a:gd name="adj2" fmla="val 5634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87" name="AutoShape 16"/>
          <p:cNvSpPr>
            <a:spLocks noChangeArrowheads="1"/>
          </p:cNvSpPr>
          <p:nvPr/>
        </p:nvSpPr>
        <p:spPr bwMode="auto">
          <a:xfrm rot="1456133">
            <a:off x="6084968" y="4545319"/>
            <a:ext cx="1214437" cy="485775"/>
          </a:xfrm>
          <a:prstGeom prst="leftRightArrow">
            <a:avLst>
              <a:gd name="adj1" fmla="val 50000"/>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88" name="Text Box 17"/>
          <p:cNvSpPr txBox="1">
            <a:spLocks noChangeArrowheads="1"/>
          </p:cNvSpPr>
          <p:nvPr/>
        </p:nvSpPr>
        <p:spPr bwMode="auto">
          <a:xfrm>
            <a:off x="287339" y="4221163"/>
            <a:ext cx="2520950" cy="5270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algn="ctr" eaLnBrk="1" hangingPunct="1"/>
            <a:r>
              <a:rPr lang="ja-JP" altLang="en-US" sz="1400" dirty="0">
                <a:solidFill>
                  <a:schemeClr val="tx1"/>
                </a:solidFill>
                <a:latin typeface="+mn-ea"/>
                <a:ea typeface="+mn-ea"/>
              </a:rPr>
              <a:t>どの職員も同じサービスを提供してくれるという安心感</a:t>
            </a:r>
          </a:p>
        </p:txBody>
      </p:sp>
      <p:sp>
        <p:nvSpPr>
          <p:cNvPr id="28689" name="Text Box 18"/>
          <p:cNvSpPr txBox="1">
            <a:spLocks noChangeArrowheads="1"/>
          </p:cNvSpPr>
          <p:nvPr/>
        </p:nvSpPr>
        <p:spPr bwMode="auto">
          <a:xfrm>
            <a:off x="6760740" y="4257981"/>
            <a:ext cx="1531188" cy="30777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2800">
                <a:solidFill>
                  <a:schemeClr val="tx2"/>
                </a:solidFill>
                <a:latin typeface="Arial" charset="0"/>
                <a:ea typeface="ＭＳ Ｐゴシック" pitchFamily="50" charset="-128"/>
              </a:defRPr>
            </a:lvl1pPr>
            <a:lvl2pPr marL="742950" indent="-285750" eaLnBrk="0" hangingPunct="0">
              <a:defRPr kumimoji="1" sz="2800">
                <a:solidFill>
                  <a:schemeClr val="tx2"/>
                </a:solidFill>
                <a:latin typeface="Arial" charset="0"/>
                <a:ea typeface="ＭＳ Ｐゴシック" pitchFamily="50" charset="-128"/>
              </a:defRPr>
            </a:lvl2pPr>
            <a:lvl3pPr marL="1143000" indent="-228600" eaLnBrk="0" hangingPunct="0">
              <a:defRPr kumimoji="1" sz="2800">
                <a:solidFill>
                  <a:schemeClr val="tx2"/>
                </a:solidFill>
                <a:latin typeface="Arial" charset="0"/>
                <a:ea typeface="ＭＳ Ｐゴシック" pitchFamily="50" charset="-128"/>
              </a:defRPr>
            </a:lvl3pPr>
            <a:lvl4pPr marL="1600200" indent="-228600" eaLnBrk="0" hangingPunct="0">
              <a:defRPr kumimoji="1" sz="2800">
                <a:solidFill>
                  <a:schemeClr val="tx2"/>
                </a:solidFill>
                <a:latin typeface="Arial" charset="0"/>
                <a:ea typeface="ＭＳ Ｐゴシック" pitchFamily="50" charset="-128"/>
              </a:defRPr>
            </a:lvl4pPr>
            <a:lvl5pPr marL="2057400" indent="-228600" eaLnBrk="0" hangingPunct="0">
              <a:defRPr kumimoji="1" sz="2800">
                <a:solidFill>
                  <a:schemeClr val="tx2"/>
                </a:solidFill>
                <a:latin typeface="Arial" charset="0"/>
                <a:ea typeface="ＭＳ Ｐゴシック" pitchFamily="50" charset="-128"/>
              </a:defRPr>
            </a:lvl5pPr>
            <a:lvl6pPr marL="2514600" indent="-228600" eaLnBrk="0" fontAlgn="base" hangingPunct="0">
              <a:spcBef>
                <a:spcPct val="0"/>
              </a:spcBef>
              <a:spcAft>
                <a:spcPct val="0"/>
              </a:spcAft>
              <a:defRPr kumimoji="1" sz="2800">
                <a:solidFill>
                  <a:schemeClr val="tx2"/>
                </a:solidFill>
                <a:latin typeface="Arial" charset="0"/>
                <a:ea typeface="ＭＳ Ｐゴシック" pitchFamily="50" charset="-128"/>
              </a:defRPr>
            </a:lvl6pPr>
            <a:lvl7pPr marL="2971800" indent="-228600" eaLnBrk="0" fontAlgn="base" hangingPunct="0">
              <a:spcBef>
                <a:spcPct val="0"/>
              </a:spcBef>
              <a:spcAft>
                <a:spcPct val="0"/>
              </a:spcAft>
              <a:defRPr kumimoji="1" sz="2800">
                <a:solidFill>
                  <a:schemeClr val="tx2"/>
                </a:solidFill>
                <a:latin typeface="Arial" charset="0"/>
                <a:ea typeface="ＭＳ Ｐゴシック" pitchFamily="50" charset="-128"/>
              </a:defRPr>
            </a:lvl7pPr>
            <a:lvl8pPr marL="3429000" indent="-228600" eaLnBrk="0" fontAlgn="base" hangingPunct="0">
              <a:spcBef>
                <a:spcPct val="0"/>
              </a:spcBef>
              <a:spcAft>
                <a:spcPct val="0"/>
              </a:spcAft>
              <a:defRPr kumimoji="1" sz="2800">
                <a:solidFill>
                  <a:schemeClr val="tx2"/>
                </a:solidFill>
                <a:latin typeface="Arial" charset="0"/>
                <a:ea typeface="ＭＳ Ｐゴシック" pitchFamily="50" charset="-128"/>
              </a:defRPr>
            </a:lvl8pPr>
            <a:lvl9pPr marL="3886200" indent="-228600" eaLnBrk="0" fontAlgn="base" hangingPunct="0">
              <a:spcBef>
                <a:spcPct val="0"/>
              </a:spcBef>
              <a:spcAft>
                <a:spcPct val="0"/>
              </a:spcAft>
              <a:defRPr kumimoji="1" sz="2800">
                <a:solidFill>
                  <a:schemeClr val="tx2"/>
                </a:solidFill>
                <a:latin typeface="Arial" charset="0"/>
                <a:ea typeface="ＭＳ Ｐゴシック" pitchFamily="50" charset="-128"/>
              </a:defRPr>
            </a:lvl9pPr>
          </a:lstStyle>
          <a:p>
            <a:pPr algn="ctr" eaLnBrk="1" hangingPunct="1"/>
            <a:r>
              <a:rPr lang="ja-JP" altLang="en-US" sz="1400" dirty="0">
                <a:solidFill>
                  <a:schemeClr val="tx1"/>
                </a:solidFill>
                <a:latin typeface="+mn-ea"/>
                <a:ea typeface="+mn-ea"/>
              </a:rPr>
              <a:t>施設の選択・契約</a:t>
            </a:r>
          </a:p>
        </p:txBody>
      </p:sp>
    </p:spTree>
    <p:extLst>
      <p:ext uri="{BB962C8B-B14F-4D97-AF65-F5344CB8AC3E}">
        <p14:creationId xmlns:p14="http://schemas.microsoft.com/office/powerpoint/2010/main" val="3660674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kumimoji="1" lang="ja-JP" altLang="en-US" sz="2400" dirty="0"/>
              <a:t>ニーズが無いのか？</a:t>
            </a:r>
          </a:p>
        </p:txBody>
      </p:sp>
      <p:sp>
        <p:nvSpPr>
          <p:cNvPr id="5" name="角丸四角形 4"/>
          <p:cNvSpPr/>
          <p:nvPr/>
        </p:nvSpPr>
        <p:spPr>
          <a:xfrm>
            <a:off x="1459311" y="476847"/>
            <a:ext cx="6727232" cy="6954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800" b="0" kern="0" dirty="0">
                <a:solidFill>
                  <a:srgbClr val="000000"/>
                </a:solidFill>
                <a:cs typeface="+mj-cs"/>
              </a:rPr>
              <a:t>身体障害者グループホームは、</a:t>
            </a:r>
            <a:r>
              <a:rPr kumimoji="1" lang="ja-JP" altLang="en-US" sz="1800" b="1" i="0" u="none" strike="noStrike" kern="1200" cap="none" spc="0" normalizeH="0" baseline="0" noProof="0" dirty="0">
                <a:ln>
                  <a:noFill/>
                </a:ln>
                <a:solidFill>
                  <a:srgbClr val="000000"/>
                </a:solidFill>
                <a:effectLst/>
                <a:uLnTx/>
                <a:uFillTx/>
                <a:latin typeface="Arial"/>
                <a:ea typeface="ＭＳ Ｐゴシック"/>
              </a:rPr>
              <a:t>なぜ？増えていかないのか？</a:t>
            </a:r>
          </a:p>
        </p:txBody>
      </p:sp>
      <p:sp>
        <p:nvSpPr>
          <p:cNvPr id="9" name="右矢印 8"/>
          <p:cNvSpPr/>
          <p:nvPr/>
        </p:nvSpPr>
        <p:spPr>
          <a:xfrm>
            <a:off x="4286844" y="2686966"/>
            <a:ext cx="1072166" cy="32197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 name="テキスト ボックス 9"/>
          <p:cNvSpPr txBox="1"/>
          <p:nvPr/>
        </p:nvSpPr>
        <p:spPr>
          <a:xfrm>
            <a:off x="4415844" y="1825743"/>
            <a:ext cx="455430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まずは地域診断をしてみましょう！！</a:t>
            </a:r>
          </a:p>
        </p:txBody>
      </p:sp>
      <p:sp>
        <p:nvSpPr>
          <p:cNvPr id="11" name="テキスト ボックス 10"/>
          <p:cNvSpPr txBox="1"/>
          <p:nvPr/>
        </p:nvSpPr>
        <p:spPr>
          <a:xfrm>
            <a:off x="284271" y="2558616"/>
            <a:ext cx="406162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他に障壁があるのでは？</a:t>
            </a:r>
          </a:p>
        </p:txBody>
      </p:sp>
      <p:sp>
        <p:nvSpPr>
          <p:cNvPr id="12" name="右矢印 11"/>
          <p:cNvSpPr/>
          <p:nvPr/>
        </p:nvSpPr>
        <p:spPr>
          <a:xfrm>
            <a:off x="3343680" y="1854648"/>
            <a:ext cx="1072166" cy="32197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3" name="テキスト ボックス 12"/>
          <p:cNvSpPr txBox="1"/>
          <p:nvPr/>
        </p:nvSpPr>
        <p:spPr>
          <a:xfrm>
            <a:off x="5270684" y="2579475"/>
            <a:ext cx="3873321" cy="1477328"/>
          </a:xfrm>
          <a:prstGeom prst="rect">
            <a:avLst/>
          </a:prstGeom>
          <a:noFill/>
        </p:spPr>
        <p:txBody>
          <a:bodyPr wrap="square" rtlCol="0">
            <a:spAutoFit/>
          </a:bodyPr>
          <a:lstStyle/>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ja-JP" altLang="en-US" sz="2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建物の問題？</a:t>
            </a:r>
            <a:endParaRPr kumimoji="1" lang="en-US" altLang="ja-JP" sz="2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ja-JP" altLang="en-US" sz="2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人員確保の問題？</a:t>
            </a:r>
            <a:endParaRPr kumimoji="1" lang="en-US" altLang="ja-JP" sz="2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ja-JP" altLang="en-US" sz="2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医療との連携の問題？</a:t>
            </a:r>
            <a:endParaRPr kumimoji="1" lang="en-US" altLang="ja-JP" sz="2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1" lang="ja-JP"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15" name="角丸四角形吹き出し 14"/>
          <p:cNvSpPr/>
          <p:nvPr/>
        </p:nvSpPr>
        <p:spPr>
          <a:xfrm>
            <a:off x="810833" y="3404956"/>
            <a:ext cx="3834687" cy="736808"/>
          </a:xfrm>
          <a:prstGeom prst="wedgeRoundRectCallout">
            <a:avLst>
              <a:gd name="adj1" fmla="val 57499"/>
              <a:gd name="adj2" fmla="val -72941"/>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Arial"/>
                <a:ea typeface="ＭＳ Ｐゴシック"/>
                <a:cs typeface="+mn-cs"/>
              </a:rPr>
              <a:t>自立支援協議会は活用できないか？</a:t>
            </a:r>
          </a:p>
        </p:txBody>
      </p:sp>
      <p:sp>
        <p:nvSpPr>
          <p:cNvPr id="17" name="星 6 16"/>
          <p:cNvSpPr/>
          <p:nvPr/>
        </p:nvSpPr>
        <p:spPr>
          <a:xfrm>
            <a:off x="310041" y="4593336"/>
            <a:ext cx="8606307" cy="188481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Arial"/>
                <a:ea typeface="ＭＳ Ｐゴシック"/>
                <a:cs typeface="+mn-cs"/>
              </a:rPr>
              <a:t>都道府県研修でも、各地域のサービス充実の為の種まき企画を！！</a:t>
            </a:r>
          </a:p>
        </p:txBody>
      </p:sp>
      <p:sp>
        <p:nvSpPr>
          <p:cNvPr id="2" name="正方形/長方形 1">
            <a:extLst>
              <a:ext uri="{FF2B5EF4-FFF2-40B4-BE49-F238E27FC236}">
                <a16:creationId xmlns="" xmlns:a16="http://schemas.microsoft.com/office/drawing/2014/main" id="{C3D496AE-C64E-4EF6-AA8D-530EAF1D1396}"/>
              </a:ext>
            </a:extLst>
          </p:cNvPr>
          <p:cNvSpPr/>
          <p:nvPr/>
        </p:nvSpPr>
        <p:spPr>
          <a:xfrm>
            <a:off x="6822545" y="6488668"/>
            <a:ext cx="2031325" cy="369332"/>
          </a:xfrm>
          <a:prstGeom prst="rect">
            <a:avLst/>
          </a:prstGeom>
        </p:spPr>
        <p:txBody>
          <a:bodyPr wrap="none">
            <a:spAutoFit/>
          </a:bodyPr>
          <a:lstStyle/>
          <a:p>
            <a:pPr lvl="0">
              <a:defRPr/>
            </a:pPr>
            <a:r>
              <a:rPr lang="ja-JP" altLang="en-US" sz="1800" dirty="0">
                <a:solidFill>
                  <a:srgbClr val="000000"/>
                </a:solidFill>
              </a:rPr>
              <a:t>　資料　荒井　隆一</a:t>
            </a:r>
          </a:p>
        </p:txBody>
      </p:sp>
    </p:spTree>
    <p:extLst>
      <p:ext uri="{BB962C8B-B14F-4D97-AF65-F5344CB8AC3E}">
        <p14:creationId xmlns:p14="http://schemas.microsoft.com/office/powerpoint/2010/main" val="13637147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816728" y="4408017"/>
            <a:ext cx="7886700" cy="2450161"/>
          </a:xfrm>
        </p:spPr>
        <p:txBody>
          <a:bodyPr/>
          <a:lstStyle/>
          <a:p>
            <a:pPr marL="0" indent="0">
              <a:buNone/>
            </a:pPr>
            <a:endParaRPr lang="en-US" altLang="ja-JP" dirty="0"/>
          </a:p>
          <a:p>
            <a:pPr marL="0" indent="0">
              <a:buNone/>
            </a:pPr>
            <a:endParaRPr lang="en-US" altLang="ja-JP" dirty="0"/>
          </a:p>
        </p:txBody>
      </p:sp>
      <p:sp>
        <p:nvSpPr>
          <p:cNvPr id="4" name="角丸四角形 3"/>
          <p:cNvSpPr/>
          <p:nvPr/>
        </p:nvSpPr>
        <p:spPr>
          <a:xfrm>
            <a:off x="483016" y="90152"/>
            <a:ext cx="4478127" cy="338714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Arial"/>
                <a:ea typeface="ＭＳ Ｐゴシック"/>
                <a:cs typeface="+mn-cs"/>
              </a:rPr>
              <a:t>身体障害と言っても・・・</a:t>
            </a:r>
            <a:endParaRPr kumimoji="1" lang="en-US" altLang="ja-JP" sz="2400" b="1"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000000"/>
                </a:solidFill>
                <a:effectLst/>
                <a:uLnTx/>
                <a:uFillTx/>
                <a:latin typeface="Arial"/>
                <a:ea typeface="ＭＳ Ｐゴシック"/>
                <a:cs typeface="+mn-cs"/>
              </a:rPr>
              <a:t>頚椎損傷</a:t>
            </a:r>
            <a:endParaRPr kumimoji="1" lang="en-US" altLang="ja-JP" sz="2400" b="1"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000000"/>
                </a:solidFill>
                <a:effectLst/>
                <a:uLnTx/>
                <a:uFillTx/>
                <a:latin typeface="Arial"/>
                <a:ea typeface="ＭＳ Ｐゴシック"/>
                <a:cs typeface="+mn-cs"/>
              </a:rPr>
              <a:t>脊椎損傷</a:t>
            </a:r>
            <a:endParaRPr kumimoji="1" lang="en-US" altLang="ja-JP" sz="2400" b="1"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000000"/>
                </a:solidFill>
                <a:effectLst/>
                <a:uLnTx/>
                <a:uFillTx/>
                <a:latin typeface="Arial"/>
                <a:ea typeface="ＭＳ Ｐゴシック"/>
                <a:cs typeface="+mn-cs"/>
              </a:rPr>
              <a:t>脳性麻痺</a:t>
            </a:r>
            <a:endParaRPr kumimoji="1" lang="en-US" altLang="ja-JP" sz="2400" b="1"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000000"/>
                </a:solidFill>
                <a:effectLst/>
                <a:uLnTx/>
                <a:uFillTx/>
                <a:latin typeface="Arial"/>
                <a:ea typeface="ＭＳ Ｐゴシック"/>
                <a:cs typeface="+mn-cs"/>
              </a:rPr>
              <a:t>視覚障害</a:t>
            </a:r>
            <a:endParaRPr kumimoji="1" lang="en-US" altLang="ja-JP" sz="2400" b="1"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000000"/>
                </a:solidFill>
                <a:effectLst/>
                <a:uLnTx/>
                <a:uFillTx/>
                <a:latin typeface="Arial"/>
                <a:ea typeface="ＭＳ Ｐゴシック"/>
                <a:cs typeface="+mn-cs"/>
              </a:rPr>
              <a:t>聴覚障害</a:t>
            </a:r>
            <a:endParaRPr kumimoji="1" lang="en-US" altLang="ja-JP" sz="2400" b="1"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000000"/>
                </a:solidFill>
                <a:effectLst/>
                <a:uLnTx/>
                <a:uFillTx/>
                <a:latin typeface="Arial"/>
                <a:ea typeface="ＭＳ Ｐゴシック"/>
                <a:cs typeface="+mn-cs"/>
              </a:rPr>
              <a:t>高次脳機能障害　　</a:t>
            </a:r>
            <a:r>
              <a:rPr kumimoji="1" lang="en-US" altLang="ja-JP" sz="2400" b="1" i="0" u="none" strike="noStrike" kern="1200" cap="none" spc="0" normalizeH="0" baseline="0" noProof="0" dirty="0" err="1">
                <a:ln>
                  <a:noFill/>
                </a:ln>
                <a:solidFill>
                  <a:srgbClr val="000000"/>
                </a:solidFill>
                <a:effectLst/>
                <a:uLnTx/>
                <a:uFillTx/>
                <a:latin typeface="Arial"/>
                <a:ea typeface="ＭＳ Ｐゴシック"/>
                <a:cs typeface="+mn-cs"/>
              </a:rPr>
              <a:t>etc</a:t>
            </a:r>
            <a:r>
              <a:rPr kumimoji="1" lang="ja-JP" altLang="en-US" sz="2400" b="1"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2400" b="1"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24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 name="角丸四角形吹き出し 4"/>
          <p:cNvSpPr/>
          <p:nvPr/>
        </p:nvSpPr>
        <p:spPr>
          <a:xfrm>
            <a:off x="482962" y="3933056"/>
            <a:ext cx="7590818" cy="2088232"/>
          </a:xfrm>
          <a:prstGeom prst="wedgeRoundRectCallout">
            <a:avLst>
              <a:gd name="adj1" fmla="val -40833"/>
              <a:gd name="adj2" fmla="val -67451"/>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rPr>
              <a:t>障害の受容について・・・　自分１人では生活できないことへのもどかしさ等</a:t>
            </a:r>
            <a:endParaRPr kumimoji="1" lang="en-US" altLang="ja-JP" sz="1800" b="1" i="0" u="none" strike="noStrike" kern="120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rPr>
              <a:t>自分が主体であること・・・自分の生活（したいこと、やりたいこと）を自分で　</a:t>
            </a:r>
            <a:endParaRPr kumimoji="1" lang="en-US" altLang="ja-JP" sz="1800" b="1" i="0" u="none" strike="noStrike" kern="120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800" dirty="0">
                <a:solidFill>
                  <a:srgbClr val="000000"/>
                </a:solidFill>
                <a:latin typeface="Arial"/>
                <a:ea typeface="ＭＳ Ｐゴシック"/>
              </a:rPr>
              <a:t>　　　　　　　　　　　　　　　　</a:t>
            </a:r>
            <a:r>
              <a:rPr kumimoji="1" lang="ja-JP" altLang="en-US" sz="1800" b="1" i="0" u="none" strike="noStrike" kern="1200" cap="none" spc="0" normalizeH="0" baseline="0" noProof="0" dirty="0">
                <a:ln>
                  <a:noFill/>
                </a:ln>
                <a:solidFill>
                  <a:srgbClr val="000000"/>
                </a:solidFill>
                <a:effectLst/>
                <a:uLnTx/>
                <a:uFillTx/>
                <a:latin typeface="Arial"/>
                <a:ea typeface="ＭＳ Ｐゴシック"/>
              </a:rPr>
              <a:t>考えて決めるということ</a:t>
            </a:r>
            <a:endParaRPr kumimoji="1" lang="en-US" altLang="ja-JP" sz="1800" b="1" i="0" u="none" strike="noStrike" kern="120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rPr>
              <a:t>社会生活スキルの回復支援・・・社会生活から離れていた時間が長い時に</a:t>
            </a:r>
            <a:endParaRPr kumimoji="1" lang="en-US" altLang="ja-JP" sz="1800" b="1" i="0" u="none" strike="noStrike" kern="120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800" dirty="0">
                <a:solidFill>
                  <a:srgbClr val="000000"/>
                </a:solidFill>
                <a:latin typeface="Arial"/>
                <a:ea typeface="ＭＳ Ｐゴシック"/>
              </a:rPr>
              <a:t>　　　　　　　　　　　　　　　　　　　　</a:t>
            </a:r>
            <a:r>
              <a:rPr kumimoji="1" lang="ja-JP" altLang="en-US" sz="1800" b="1" i="0" u="none" strike="noStrike" kern="1200" cap="none" spc="0" normalizeH="0" baseline="0" noProof="0" dirty="0">
                <a:ln>
                  <a:noFill/>
                </a:ln>
                <a:solidFill>
                  <a:srgbClr val="000000"/>
                </a:solidFill>
                <a:effectLst/>
                <a:uLnTx/>
                <a:uFillTx/>
                <a:latin typeface="Arial"/>
                <a:ea typeface="ＭＳ Ｐゴシック"/>
              </a:rPr>
              <a:t>は浦島太郎状態</a:t>
            </a:r>
            <a:endParaRPr kumimoji="1" lang="en-US" altLang="ja-JP" sz="1800" b="1" i="0" u="none" strike="noStrike" kern="1200" cap="none" spc="0" normalizeH="0" baseline="0" noProof="0" dirty="0">
              <a:ln>
                <a:noFill/>
              </a:ln>
              <a:solidFill>
                <a:srgbClr val="000000"/>
              </a:solidFill>
              <a:effectLst/>
              <a:uLnTx/>
              <a:uFillTx/>
              <a:latin typeface="Arial"/>
              <a:ea typeface="ＭＳ Ｐゴシック"/>
            </a:endParaRPr>
          </a:p>
        </p:txBody>
      </p:sp>
      <p:sp>
        <p:nvSpPr>
          <p:cNvPr id="6" name="正方形/長方形 5">
            <a:extLst>
              <a:ext uri="{FF2B5EF4-FFF2-40B4-BE49-F238E27FC236}">
                <a16:creationId xmlns="" xmlns:a16="http://schemas.microsoft.com/office/drawing/2014/main" id="{36E6C132-4CA6-43EC-930A-B55451718DF2}"/>
              </a:ext>
            </a:extLst>
          </p:cNvPr>
          <p:cNvSpPr/>
          <p:nvPr/>
        </p:nvSpPr>
        <p:spPr>
          <a:xfrm>
            <a:off x="6822525" y="6488668"/>
            <a:ext cx="2233304" cy="400110"/>
          </a:xfrm>
          <a:prstGeom prst="rect">
            <a:avLst/>
          </a:prstGeom>
        </p:spPr>
        <p:txBody>
          <a:bodyPr wrap="none">
            <a:spAutoFit/>
          </a:bodyPr>
          <a:lstStyle/>
          <a:p>
            <a:pPr lvl="0">
              <a:defRPr/>
            </a:pPr>
            <a:r>
              <a:rPr lang="ja-JP" altLang="en-US" sz="2000" dirty="0">
                <a:solidFill>
                  <a:srgbClr val="000000"/>
                </a:solidFill>
              </a:rPr>
              <a:t>　資料　荒井　隆一</a:t>
            </a:r>
          </a:p>
        </p:txBody>
      </p:sp>
    </p:spTree>
    <p:extLst>
      <p:ext uri="{BB962C8B-B14F-4D97-AF65-F5344CB8AC3E}">
        <p14:creationId xmlns:p14="http://schemas.microsoft.com/office/powerpoint/2010/main" val="379249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4"/>
          <p:cNvSpPr>
            <a:spLocks noChangeArrowheads="1"/>
          </p:cNvSpPr>
          <p:nvPr/>
        </p:nvSpPr>
        <p:spPr bwMode="auto">
          <a:xfrm rot="10800000">
            <a:off x="848277" y="557213"/>
            <a:ext cx="7447013"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FF99CC">
                  <a:alpha val="62000"/>
                </a:srgbClr>
              </a:gs>
              <a:gs pos="100000">
                <a:srgbClr val="FFFFFF"/>
              </a:gs>
            </a:gsLst>
            <a:lin ang="5400000" scaled="1"/>
          </a:gradFill>
          <a:ln w="12700" algn="ctr">
            <a:noFill/>
            <a:miter lim="800000"/>
            <a:headEnd/>
            <a:tailEnd/>
          </a:ln>
        </p:spPr>
        <p:txBody>
          <a:bodyPr wrap="none" lIns="74295" tIns="8890" rIns="74295" bIns="889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52227" name="Rectangle 2"/>
          <p:cNvSpPr>
            <a:spLocks noGrp="1" noChangeArrowheads="1"/>
          </p:cNvSpPr>
          <p:nvPr>
            <p:ph type="title"/>
          </p:nvPr>
        </p:nvSpPr>
        <p:spPr>
          <a:xfrm>
            <a:off x="0" y="270517"/>
            <a:ext cx="9144000" cy="855663"/>
          </a:xfrm>
        </p:spPr>
        <p:txBody>
          <a:bodyPr/>
          <a:lstStyle/>
          <a:p>
            <a:pPr eaLnBrk="1" hangingPunct="1"/>
            <a:r>
              <a:rPr lang="ja-JP" altLang="en-US" sz="3200" b="1" dirty="0">
                <a:latin typeface="ＭＳ Ｐゴシック" pitchFamily="50" charset="-128"/>
              </a:rPr>
              <a:t>（１）アセスメントとニーズの把握について</a:t>
            </a:r>
            <a:endParaRPr lang="ja-JP" altLang="en-US" sz="3200" b="1" dirty="0"/>
          </a:p>
        </p:txBody>
      </p:sp>
      <p:sp>
        <p:nvSpPr>
          <p:cNvPr id="52228" name="Rectangle 3"/>
          <p:cNvSpPr>
            <a:spLocks noGrp="1" noChangeArrowheads="1"/>
          </p:cNvSpPr>
          <p:nvPr>
            <p:ph type="body" idx="1"/>
          </p:nvPr>
        </p:nvSpPr>
        <p:spPr>
          <a:xfrm>
            <a:off x="395536" y="1268421"/>
            <a:ext cx="8496944" cy="5113337"/>
          </a:xfrm>
        </p:spPr>
        <p:txBody>
          <a:bodyPr/>
          <a:lstStyle/>
          <a:p>
            <a:pPr eaLnBrk="1" hangingPunct="1">
              <a:lnSpc>
                <a:spcPct val="90000"/>
              </a:lnSpc>
            </a:pPr>
            <a:r>
              <a:rPr lang="ja-JP" altLang="en-US" dirty="0"/>
              <a:t>本人中心の生活を支援するためのアセスメント。</a:t>
            </a:r>
            <a:endParaRPr lang="en-US" altLang="ja-JP" dirty="0"/>
          </a:p>
          <a:p>
            <a:pPr eaLnBrk="1" hangingPunct="1">
              <a:lnSpc>
                <a:spcPct val="90000"/>
              </a:lnSpc>
            </a:pPr>
            <a:r>
              <a:rPr lang="ja-JP" altLang="en-US" dirty="0"/>
              <a:t>本人の障害特性と状態像を理解する。</a:t>
            </a:r>
            <a:endParaRPr lang="en-US" altLang="ja-JP" dirty="0"/>
          </a:p>
          <a:p>
            <a:pPr eaLnBrk="1" hangingPunct="1">
              <a:lnSpc>
                <a:spcPct val="90000"/>
              </a:lnSpc>
            </a:pPr>
            <a:r>
              <a:rPr lang="ja-JP" altLang="en-US" dirty="0"/>
              <a:t>主訴とニーズの違いを理解する。</a:t>
            </a:r>
            <a:endParaRPr lang="en-US" altLang="ja-JP" dirty="0"/>
          </a:p>
          <a:p>
            <a:pPr eaLnBrk="1" hangingPunct="1">
              <a:lnSpc>
                <a:spcPct val="90000"/>
              </a:lnSpc>
            </a:pPr>
            <a:endParaRPr lang="en-US" altLang="ja-JP" dirty="0"/>
          </a:p>
          <a:p>
            <a:pPr eaLnBrk="1" hangingPunct="1">
              <a:lnSpc>
                <a:spcPct val="90000"/>
              </a:lnSpc>
            </a:pPr>
            <a:r>
              <a:rPr lang="ja-JP" altLang="en-US" dirty="0"/>
              <a:t>「主語＝私」で始まる計画となるよう本人のニーズに心がける。</a:t>
            </a:r>
            <a:endParaRPr lang="en-US" altLang="ja-JP" dirty="0"/>
          </a:p>
          <a:p>
            <a:pPr eaLnBrk="1" hangingPunct="1">
              <a:lnSpc>
                <a:spcPct val="90000"/>
              </a:lnSpc>
            </a:pPr>
            <a:r>
              <a:rPr lang="ja-JP" altLang="en-US" dirty="0"/>
              <a:t>表出出来ないニーズの把握にも留意する。</a:t>
            </a:r>
            <a:endParaRPr lang="en-US" altLang="ja-JP" dirty="0"/>
          </a:p>
          <a:p>
            <a:pPr lvl="1" eaLnBrk="1" hangingPunct="1">
              <a:lnSpc>
                <a:spcPct val="90000"/>
              </a:lnSpc>
            </a:pPr>
            <a:r>
              <a:rPr lang="ja-JP" altLang="en-US" dirty="0"/>
              <a:t>本人の声（ニーズ、不安、ストレス）を記録化する。</a:t>
            </a:r>
            <a:endParaRPr lang="en-US" altLang="ja-JP" dirty="0"/>
          </a:p>
        </p:txBody>
      </p:sp>
      <p:sp>
        <p:nvSpPr>
          <p:cNvPr id="6" name="角丸四角形 5"/>
          <p:cNvSpPr/>
          <p:nvPr/>
        </p:nvSpPr>
        <p:spPr bwMode="auto">
          <a:xfrm>
            <a:off x="5739277" y="2924944"/>
            <a:ext cx="3021370" cy="457200"/>
          </a:xfrm>
          <a:prstGeom prst="roundRect">
            <a:avLst/>
          </a:prstGeom>
          <a:solidFill>
            <a:srgbClr val="92D050"/>
          </a:solidFill>
          <a:ln w="12700" cap="flat" cmpd="sng" algn="ctr">
            <a:solidFill>
              <a:srgbClr val="92D050"/>
            </a:solidFill>
            <a:prstDash val="solid"/>
            <a:round/>
            <a:headEnd type="none" w="med" len="med"/>
            <a:tailEnd type="none" w="med" len="med"/>
          </a:ln>
          <a:effectLst/>
        </p:spPr>
        <p:txBody>
          <a:bodyPr vert="horz" wrap="none" lIns="74295" tIns="8890" rIns="74295" bIns="889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傾聴と共感　対話とかかわり</a:t>
            </a:r>
            <a:endPar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103A9E-2724-4189-A637-B6E2A802369F}" type="slidenum">
              <a:rPr kumimoji="1" lang="en-US" altLang="ja-JP" sz="1400" b="1"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909980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4"/>
          <p:cNvSpPr>
            <a:spLocks noChangeArrowheads="1"/>
          </p:cNvSpPr>
          <p:nvPr/>
        </p:nvSpPr>
        <p:spPr bwMode="auto">
          <a:xfrm rot="10800000">
            <a:off x="848277" y="557213"/>
            <a:ext cx="7447013"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FF99CC">
                  <a:alpha val="62000"/>
                </a:srgbClr>
              </a:gs>
              <a:gs pos="100000">
                <a:srgbClr val="FFFFFF"/>
              </a:gs>
            </a:gsLst>
            <a:lin ang="5400000" scaled="1"/>
          </a:gradFill>
          <a:ln w="12700" algn="ctr">
            <a:noFill/>
            <a:miter lim="800000"/>
            <a:headEnd/>
            <a:tailEnd/>
          </a:ln>
        </p:spPr>
        <p:txBody>
          <a:bodyPr wrap="none" lIns="74295" tIns="8890" rIns="74295" bIns="889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53251" name="Rectangle 2"/>
          <p:cNvSpPr>
            <a:spLocks noGrp="1" noChangeArrowheads="1"/>
          </p:cNvSpPr>
          <p:nvPr>
            <p:ph type="title"/>
          </p:nvPr>
        </p:nvSpPr>
        <p:spPr>
          <a:xfrm>
            <a:off x="0" y="270517"/>
            <a:ext cx="9144000" cy="855663"/>
          </a:xfrm>
        </p:spPr>
        <p:txBody>
          <a:bodyPr/>
          <a:lstStyle/>
          <a:p>
            <a:pPr eaLnBrk="1" hangingPunct="1"/>
            <a:r>
              <a:rPr lang="ja-JP" altLang="en-US" sz="3200" b="1" dirty="0">
                <a:latin typeface="ＭＳ Ｐゴシック" pitchFamily="50" charset="-128"/>
              </a:rPr>
              <a:t>（２）日常生活動作、健康、コミュニケーション、社会的活動等の生活全般にわたるアセスメント</a:t>
            </a:r>
            <a:endParaRPr lang="ja-JP" altLang="en-US" sz="3200" b="1" dirty="0"/>
          </a:p>
        </p:txBody>
      </p:sp>
      <p:sp>
        <p:nvSpPr>
          <p:cNvPr id="53252" name="Rectangle 3"/>
          <p:cNvSpPr>
            <a:spLocks noGrp="1" noChangeArrowheads="1"/>
          </p:cNvSpPr>
          <p:nvPr>
            <p:ph type="body" idx="1"/>
          </p:nvPr>
        </p:nvSpPr>
        <p:spPr>
          <a:xfrm>
            <a:off x="227332" y="1412874"/>
            <a:ext cx="8754444" cy="5112469"/>
          </a:xfrm>
        </p:spPr>
        <p:txBody>
          <a:bodyPr/>
          <a:lstStyle/>
          <a:p>
            <a:pPr eaLnBrk="1" hangingPunct="1"/>
            <a:r>
              <a:rPr lang="ja-JP" altLang="en-US" sz="2500" dirty="0"/>
              <a:t>援助過程、参加過程、環境との相互作用としてのアセスメント。</a:t>
            </a:r>
            <a:endParaRPr lang="en-US" altLang="ja-JP" sz="2500" dirty="0"/>
          </a:p>
          <a:p>
            <a:pPr eaLnBrk="1" fontAlgn="t" hangingPunct="1"/>
            <a:r>
              <a:rPr lang="ja-JP" altLang="en-US" sz="2500" dirty="0"/>
              <a:t>ストレングス４つの側面（①</a:t>
            </a:r>
            <a:r>
              <a:rPr lang="ja-JP" altLang="ja-JP" sz="2500" dirty="0"/>
              <a:t>性格・人柄／個人的特性</a:t>
            </a:r>
            <a:r>
              <a:rPr lang="ja-JP" altLang="en-US" sz="2500" dirty="0"/>
              <a:t>、②</a:t>
            </a:r>
            <a:r>
              <a:rPr lang="ja-JP" altLang="ja-JP" sz="2500" dirty="0"/>
              <a:t>才能・素質</a:t>
            </a:r>
            <a:r>
              <a:rPr lang="ja-JP" altLang="en-US" sz="2500" dirty="0"/>
              <a:t>、③</a:t>
            </a:r>
            <a:r>
              <a:rPr lang="ja-JP" altLang="ja-JP" sz="2500" dirty="0"/>
              <a:t>環境</a:t>
            </a:r>
            <a:r>
              <a:rPr lang="ja-JP" altLang="en-US" sz="2500" dirty="0"/>
              <a:t>、④</a:t>
            </a:r>
            <a:r>
              <a:rPr lang="ja-JP" altLang="ja-JP" sz="2500" dirty="0"/>
              <a:t>興味・関心／向上心</a:t>
            </a:r>
            <a:r>
              <a:rPr lang="ja-JP" altLang="en-US" sz="2500" dirty="0"/>
              <a:t>）。</a:t>
            </a:r>
            <a:endParaRPr lang="en-US" altLang="ja-JP" sz="2500" dirty="0"/>
          </a:p>
          <a:p>
            <a:pPr eaLnBrk="1" fontAlgn="t" hangingPunct="1"/>
            <a:r>
              <a:rPr lang="ja-JP" altLang="en-US" sz="2500" dirty="0"/>
              <a:t>ストレングスは対話と関係性から導き出す。</a:t>
            </a:r>
            <a:endParaRPr lang="en-US" altLang="ja-JP" sz="2500" dirty="0"/>
          </a:p>
          <a:p>
            <a:pPr eaLnBrk="1" hangingPunct="1">
              <a:lnSpc>
                <a:spcPct val="90000"/>
              </a:lnSpc>
            </a:pPr>
            <a:r>
              <a:rPr lang="ja-JP" altLang="en-US" sz="2500" dirty="0"/>
              <a:t>日常生活動作、ＩＡＤＬ、健康、生活基盤、コミュニケーションスキル、社会生活技能、社会参加、教育、就労などの生活全般にわたるアセスメント</a:t>
            </a:r>
            <a:r>
              <a:rPr lang="en-US" altLang="ja-JP" sz="2500" dirty="0"/>
              <a:t>‐</a:t>
            </a:r>
            <a:r>
              <a:rPr lang="ja-JP" altLang="en-US" sz="2500" dirty="0"/>
              <a:t>生活の場面（環境）の正確な把握。</a:t>
            </a:r>
            <a:endParaRPr lang="en-US" altLang="ja-JP" sz="2500" dirty="0"/>
          </a:p>
          <a:p>
            <a:pPr eaLnBrk="1" hangingPunct="1">
              <a:lnSpc>
                <a:spcPct val="90000"/>
              </a:lnSpc>
            </a:pPr>
            <a:r>
              <a:rPr lang="ja-JP" altLang="en-US" sz="2500" dirty="0"/>
              <a:t>アセスメントは現状の把握とともに、過去の支援記録も参考になる。</a:t>
            </a:r>
          </a:p>
          <a:p>
            <a:pPr eaLnBrk="1" hangingPunct="1">
              <a:lnSpc>
                <a:spcPct val="90000"/>
              </a:lnSpc>
            </a:pPr>
            <a:r>
              <a:rPr lang="ja-JP" altLang="en-US" sz="2500" dirty="0"/>
              <a:t>自立訓練、グループホームの各事業毎に、重点的なアセスメント項目を確認する。</a:t>
            </a:r>
            <a:endParaRPr lang="en-US" altLang="ja-JP" sz="2500" dirty="0"/>
          </a:p>
          <a:p>
            <a:pPr eaLnBrk="1" hangingPunct="1">
              <a:lnSpc>
                <a:spcPct val="90000"/>
              </a:lnSpc>
            </a:pPr>
            <a:endParaRPr lang="en-US" altLang="ja-JP" sz="25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103A9E-2724-4189-A637-B6E2A802369F}" type="slidenum">
              <a:rPr kumimoji="1" lang="en-US" altLang="ja-JP" sz="1400" b="1"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10836361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4"/>
          <p:cNvSpPr>
            <a:spLocks noChangeArrowheads="1"/>
          </p:cNvSpPr>
          <p:nvPr/>
        </p:nvSpPr>
        <p:spPr bwMode="auto">
          <a:xfrm rot="10800000">
            <a:off x="848277" y="476250"/>
            <a:ext cx="7447013"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FF99CC">
                  <a:alpha val="62000"/>
                </a:srgbClr>
              </a:gs>
              <a:gs pos="100000">
                <a:srgbClr val="FFFFFF"/>
              </a:gs>
            </a:gsLst>
            <a:lin ang="5400000" scaled="1"/>
          </a:gradFill>
          <a:ln w="12700" algn="ctr">
            <a:noFill/>
            <a:miter lim="800000"/>
            <a:headEnd/>
            <a:tailEnd/>
          </a:ln>
        </p:spPr>
        <p:txBody>
          <a:bodyPr wrap="none" lIns="74295" tIns="8890" rIns="74295" bIns="889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54275" name="Rectangle 2"/>
          <p:cNvSpPr>
            <a:spLocks noGrp="1" noChangeArrowheads="1"/>
          </p:cNvSpPr>
          <p:nvPr>
            <p:ph type="title"/>
          </p:nvPr>
        </p:nvSpPr>
        <p:spPr>
          <a:xfrm>
            <a:off x="0" y="260350"/>
            <a:ext cx="9144000" cy="647700"/>
          </a:xfrm>
        </p:spPr>
        <p:txBody>
          <a:bodyPr/>
          <a:lstStyle/>
          <a:p>
            <a:pPr marL="342900" indent="-342900">
              <a:spcBef>
                <a:spcPct val="20000"/>
              </a:spcBef>
            </a:pPr>
            <a:r>
              <a:rPr lang="ja-JP" altLang="en-US" sz="3200" b="1" dirty="0">
                <a:latin typeface="ＭＳ Ｐゴシック" pitchFamily="50" charset="-128"/>
              </a:rPr>
              <a:t>（３）その人に必要な生活訓練の軸を見立てる　　</a:t>
            </a:r>
            <a:endParaRPr lang="ja-JP" altLang="en-US" sz="3200" b="1" dirty="0"/>
          </a:p>
        </p:txBody>
      </p:sp>
      <p:sp>
        <p:nvSpPr>
          <p:cNvPr id="54276" name="Rectangle 3"/>
          <p:cNvSpPr>
            <a:spLocks noGrp="1" noChangeArrowheads="1"/>
          </p:cNvSpPr>
          <p:nvPr>
            <p:ph type="body" idx="1"/>
          </p:nvPr>
        </p:nvSpPr>
        <p:spPr>
          <a:xfrm>
            <a:off x="457486" y="1268413"/>
            <a:ext cx="8229028" cy="4857750"/>
          </a:xfrm>
        </p:spPr>
        <p:txBody>
          <a:bodyPr/>
          <a:lstStyle/>
          <a:p>
            <a:pPr eaLnBrk="1" hangingPunct="1">
              <a:lnSpc>
                <a:spcPct val="90000"/>
              </a:lnSpc>
            </a:pPr>
            <a:r>
              <a:rPr lang="ja-JP" altLang="en-US" sz="2800" dirty="0"/>
              <a:t>グループホームを目指すのか、一人暮らしを目指すのか、就労を目指すのか、生活習慣の確立を目指すのか、まず必要な支援を見立てる。</a:t>
            </a:r>
            <a:endParaRPr lang="en-US" altLang="ja-JP" sz="2800" dirty="0"/>
          </a:p>
          <a:p>
            <a:pPr marL="0" indent="0" eaLnBrk="1" hangingPunct="1">
              <a:lnSpc>
                <a:spcPct val="90000"/>
              </a:lnSpc>
              <a:buNone/>
            </a:pPr>
            <a:endParaRPr lang="en-US" altLang="ja-JP" sz="2800" dirty="0"/>
          </a:p>
          <a:p>
            <a:pPr eaLnBrk="1" hangingPunct="1">
              <a:lnSpc>
                <a:spcPct val="90000"/>
              </a:lnSpc>
            </a:pPr>
            <a:r>
              <a:rPr lang="ja-JP" altLang="en-US" sz="2800" dirty="0"/>
              <a:t>目指す目標に向けての支援上の課題を丁寧に評価し、本人とともにその優先順位を確定する。</a:t>
            </a:r>
            <a:endParaRPr lang="en-US" altLang="ja-JP" sz="2800" dirty="0"/>
          </a:p>
          <a:p>
            <a:pPr eaLnBrk="1" hangingPunct="1">
              <a:lnSpc>
                <a:spcPct val="90000"/>
              </a:lnSpc>
            </a:pPr>
            <a:endParaRPr lang="en-US" altLang="ja-JP" sz="2800" dirty="0"/>
          </a:p>
          <a:p>
            <a:pPr eaLnBrk="1" hangingPunct="1">
              <a:lnSpc>
                <a:spcPct val="90000"/>
              </a:lnSpc>
            </a:pPr>
            <a:r>
              <a:rPr lang="ja-JP" altLang="en-US" sz="2800" dirty="0"/>
              <a:t>不安やストレスの軽減を図りつつ、小さな前進を確認する。</a:t>
            </a:r>
            <a:endParaRPr lang="en-US" altLang="ja-JP" sz="2800" dirty="0"/>
          </a:p>
          <a:p>
            <a:pPr eaLnBrk="1" hangingPunct="1">
              <a:lnSpc>
                <a:spcPct val="90000"/>
              </a:lnSpc>
            </a:pPr>
            <a:endParaRPr lang="ja-JP" altLang="en-US" sz="28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103A9E-2724-4189-A637-B6E2A802369F}" type="slidenum">
              <a:rPr kumimoji="1" lang="en-US" altLang="ja-JP" sz="1400" b="1"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35953086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4"/>
          <p:cNvSpPr>
            <a:spLocks noChangeArrowheads="1"/>
          </p:cNvSpPr>
          <p:nvPr/>
        </p:nvSpPr>
        <p:spPr bwMode="auto">
          <a:xfrm rot="10800000">
            <a:off x="848277" y="333375"/>
            <a:ext cx="7447013"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FF99CC">
                  <a:alpha val="62000"/>
                </a:srgbClr>
              </a:gs>
              <a:gs pos="100000">
                <a:srgbClr val="FFFFFF"/>
              </a:gs>
            </a:gsLst>
            <a:lin ang="5400000" scaled="1"/>
          </a:gradFill>
          <a:ln w="12700" algn="ctr">
            <a:noFill/>
            <a:miter lim="800000"/>
            <a:headEnd/>
            <a:tailEnd/>
          </a:ln>
        </p:spPr>
        <p:txBody>
          <a:bodyPr wrap="none" lIns="74295" tIns="8890" rIns="74295" bIns="889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55299" name="Rectangle 2"/>
          <p:cNvSpPr>
            <a:spLocks noGrp="1" noChangeArrowheads="1"/>
          </p:cNvSpPr>
          <p:nvPr>
            <p:ph type="title"/>
          </p:nvPr>
        </p:nvSpPr>
        <p:spPr>
          <a:xfrm>
            <a:off x="91678" y="513089"/>
            <a:ext cx="8959576" cy="504825"/>
          </a:xfrm>
        </p:spPr>
        <p:txBody>
          <a:bodyPr/>
          <a:lstStyle/>
          <a:p>
            <a:pPr marL="342900" indent="-342900">
              <a:spcBef>
                <a:spcPct val="20000"/>
              </a:spcBef>
            </a:pPr>
            <a:r>
              <a:rPr lang="ja-JP" altLang="en-US" sz="3200" b="1" dirty="0">
                <a:latin typeface="ＭＳ Ｐゴシック" pitchFamily="50" charset="-128"/>
              </a:rPr>
              <a:t>（４）地域生活移行後の自己実現と社会的関係の構築</a:t>
            </a:r>
            <a:endParaRPr lang="ja-JP" altLang="en-US" sz="3200" b="1" dirty="0"/>
          </a:p>
        </p:txBody>
      </p:sp>
      <p:sp>
        <p:nvSpPr>
          <p:cNvPr id="55300" name="Rectangle 3"/>
          <p:cNvSpPr>
            <a:spLocks noGrp="1" noChangeArrowheads="1"/>
          </p:cNvSpPr>
          <p:nvPr>
            <p:ph type="body" idx="1"/>
          </p:nvPr>
        </p:nvSpPr>
        <p:spPr>
          <a:xfrm>
            <a:off x="384597" y="1341446"/>
            <a:ext cx="8374852" cy="4784725"/>
          </a:xfrm>
        </p:spPr>
        <p:txBody>
          <a:bodyPr/>
          <a:lstStyle/>
          <a:p>
            <a:pPr eaLnBrk="1" hangingPunct="1">
              <a:lnSpc>
                <a:spcPct val="90000"/>
              </a:lnSpc>
            </a:pPr>
            <a:r>
              <a:rPr lang="ja-JP" altLang="en-US" sz="2800" dirty="0"/>
              <a:t>地域の中で普通に暮らすために、どのような自己実現を図るのか確認する。</a:t>
            </a:r>
            <a:endParaRPr lang="en-US" altLang="ja-JP" sz="2800" dirty="0"/>
          </a:p>
          <a:p>
            <a:pPr lvl="1" eaLnBrk="1" hangingPunct="1">
              <a:lnSpc>
                <a:spcPct val="90000"/>
              </a:lnSpc>
            </a:pPr>
            <a:r>
              <a:rPr lang="ja-JP" altLang="en-US" sz="2400" dirty="0"/>
              <a:t>本人の可能性やストレングスを把握する。</a:t>
            </a:r>
            <a:endParaRPr lang="en-US" altLang="ja-JP" sz="2400" dirty="0"/>
          </a:p>
          <a:p>
            <a:pPr eaLnBrk="1" hangingPunct="1">
              <a:lnSpc>
                <a:spcPct val="90000"/>
              </a:lnSpc>
            </a:pPr>
            <a:endParaRPr lang="en-US" altLang="ja-JP" sz="1800" dirty="0"/>
          </a:p>
          <a:p>
            <a:pPr eaLnBrk="1" hangingPunct="1">
              <a:lnSpc>
                <a:spcPct val="90000"/>
              </a:lnSpc>
            </a:pPr>
            <a:r>
              <a:rPr lang="ja-JP" altLang="en-US" sz="2800" dirty="0"/>
              <a:t>グループホームという住まいの場、地域での活動の場がどのように生活を支え、社会的関係の繋がりを拡げることが出来るのか、具体的に確認する。</a:t>
            </a:r>
            <a:endParaRPr lang="en-US" altLang="ja-JP" sz="2800" dirty="0"/>
          </a:p>
          <a:p>
            <a:pPr lvl="1" eaLnBrk="1" hangingPunct="1">
              <a:lnSpc>
                <a:spcPct val="90000"/>
              </a:lnSpc>
            </a:pPr>
            <a:r>
              <a:rPr lang="ja-JP" altLang="en-US" sz="2400" dirty="0"/>
              <a:t>「自分が何かをして、それを他人が認めてくれる」ということは、社会的関係の中において、はじめて出来ること。</a:t>
            </a:r>
            <a:endParaRPr lang="en-US" altLang="ja-JP" sz="2400" dirty="0"/>
          </a:p>
          <a:p>
            <a:pPr eaLnBrk="1" hangingPunct="1">
              <a:lnSpc>
                <a:spcPct val="90000"/>
              </a:lnSpc>
            </a:pPr>
            <a:endParaRPr lang="en-US" altLang="ja-JP" sz="2800" dirty="0"/>
          </a:p>
          <a:p>
            <a:pPr eaLnBrk="1" hangingPunct="1">
              <a:lnSpc>
                <a:spcPct val="90000"/>
              </a:lnSpc>
            </a:pPr>
            <a:endParaRPr lang="en-US" altLang="ja-JP" sz="28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103A9E-2724-4189-A637-B6E2A802369F}" type="slidenum">
              <a:rPr kumimoji="1" lang="en-US" altLang="ja-JP" sz="1400" b="1"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4987944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4"/>
          <p:cNvSpPr>
            <a:spLocks noChangeArrowheads="1"/>
          </p:cNvSpPr>
          <p:nvPr/>
        </p:nvSpPr>
        <p:spPr bwMode="auto">
          <a:xfrm rot="10800000">
            <a:off x="848277" y="333375"/>
            <a:ext cx="7447013"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FF99CC">
                  <a:alpha val="62000"/>
                </a:srgbClr>
              </a:gs>
              <a:gs pos="100000">
                <a:srgbClr val="FFFFFF"/>
              </a:gs>
            </a:gsLst>
            <a:lin ang="5400000" scaled="1"/>
          </a:gradFill>
          <a:ln w="12700" algn="ctr">
            <a:noFill/>
            <a:miter lim="800000"/>
            <a:headEnd/>
            <a:tailEnd/>
          </a:ln>
        </p:spPr>
        <p:txBody>
          <a:bodyPr wrap="none" lIns="74295" tIns="8890" rIns="74295" bIns="889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56323" name="Rectangle 2"/>
          <p:cNvSpPr>
            <a:spLocks noGrp="1" noChangeArrowheads="1"/>
          </p:cNvSpPr>
          <p:nvPr>
            <p:ph type="title"/>
          </p:nvPr>
        </p:nvSpPr>
        <p:spPr>
          <a:xfrm>
            <a:off x="284034" y="765179"/>
            <a:ext cx="8575002" cy="504825"/>
          </a:xfrm>
        </p:spPr>
        <p:txBody>
          <a:bodyPr/>
          <a:lstStyle/>
          <a:p>
            <a:pPr marL="342900" indent="-342900">
              <a:spcBef>
                <a:spcPct val="20000"/>
              </a:spcBef>
            </a:pPr>
            <a:r>
              <a:rPr lang="ja-JP" altLang="en-US" sz="3200" b="1" dirty="0">
                <a:latin typeface="ＭＳ Ｐゴシック" pitchFamily="50" charset="-128"/>
              </a:rPr>
              <a:t>（５）権利擁護のために</a:t>
            </a:r>
            <a:endParaRPr lang="ja-JP" altLang="en-US" sz="3200" b="1" dirty="0"/>
          </a:p>
        </p:txBody>
      </p:sp>
      <p:sp>
        <p:nvSpPr>
          <p:cNvPr id="56324" name="Rectangle 3"/>
          <p:cNvSpPr>
            <a:spLocks noGrp="1" noChangeArrowheads="1"/>
          </p:cNvSpPr>
          <p:nvPr>
            <p:ph type="body" idx="1"/>
          </p:nvPr>
        </p:nvSpPr>
        <p:spPr>
          <a:xfrm>
            <a:off x="457486" y="1268413"/>
            <a:ext cx="8229028" cy="4857750"/>
          </a:xfrm>
        </p:spPr>
        <p:txBody>
          <a:bodyPr/>
          <a:lstStyle/>
          <a:p>
            <a:pPr eaLnBrk="1" hangingPunct="1">
              <a:lnSpc>
                <a:spcPct val="90000"/>
              </a:lnSpc>
            </a:pPr>
            <a:endParaRPr lang="en-US" altLang="ja-JP" dirty="0"/>
          </a:p>
          <a:p>
            <a:pPr eaLnBrk="1" hangingPunct="1">
              <a:lnSpc>
                <a:spcPct val="90000"/>
              </a:lnSpc>
            </a:pPr>
            <a:r>
              <a:rPr lang="ja-JP" altLang="en-US" dirty="0"/>
              <a:t>本人の意向優先を第一に。</a:t>
            </a:r>
            <a:endParaRPr lang="en-US" altLang="ja-JP" dirty="0"/>
          </a:p>
          <a:p>
            <a:pPr lvl="1" eaLnBrk="1" hangingPunct="1">
              <a:lnSpc>
                <a:spcPct val="90000"/>
              </a:lnSpc>
            </a:pPr>
            <a:r>
              <a:rPr lang="ja-JP" altLang="en-US" dirty="0"/>
              <a:t>家族とのニーズをめぐるズレにどう向き合うか。　</a:t>
            </a:r>
            <a:endParaRPr lang="en-US" altLang="ja-JP" dirty="0"/>
          </a:p>
          <a:p>
            <a:pPr eaLnBrk="1" hangingPunct="1">
              <a:lnSpc>
                <a:spcPct val="90000"/>
              </a:lnSpc>
            </a:pPr>
            <a:endParaRPr lang="en-US" altLang="ja-JP" dirty="0"/>
          </a:p>
          <a:p>
            <a:pPr eaLnBrk="1" hangingPunct="1">
              <a:lnSpc>
                <a:spcPct val="90000"/>
              </a:lnSpc>
            </a:pPr>
            <a:r>
              <a:rPr lang="ja-JP" altLang="en-US" dirty="0"/>
              <a:t>家族関係、地域の人間関係、生活基盤や金銭管理状況などの正確な把握。</a:t>
            </a:r>
            <a:endParaRPr lang="en-US" altLang="ja-JP" dirty="0"/>
          </a:p>
          <a:p>
            <a:pPr lvl="1" eaLnBrk="1" hangingPunct="1">
              <a:lnSpc>
                <a:spcPct val="90000"/>
              </a:lnSpc>
            </a:pPr>
            <a:r>
              <a:rPr lang="ja-JP" altLang="en-US" dirty="0"/>
              <a:t>エコマップを本人と一緒に作成する。</a:t>
            </a:r>
          </a:p>
        </p:txBody>
      </p:sp>
      <p:sp>
        <p:nvSpPr>
          <p:cNvPr id="5" name="角丸四角形 4"/>
          <p:cNvSpPr/>
          <p:nvPr/>
        </p:nvSpPr>
        <p:spPr bwMode="auto">
          <a:xfrm>
            <a:off x="1848396" y="5301208"/>
            <a:ext cx="6614468" cy="673224"/>
          </a:xfrm>
          <a:prstGeom prst="roundRect">
            <a:avLst/>
          </a:prstGeom>
          <a:solidFill>
            <a:srgbClr val="92D050"/>
          </a:solidFill>
          <a:ln w="12700" cap="flat" cmpd="sng" algn="ctr">
            <a:solidFill>
              <a:srgbClr val="92D050"/>
            </a:solidFill>
            <a:prstDash val="solid"/>
            <a:round/>
            <a:headEnd type="none" w="med" len="med"/>
            <a:tailEnd type="none" w="med" len="med"/>
          </a:ln>
          <a:effectLst/>
        </p:spPr>
        <p:txBody>
          <a:bodyPr vert="horz" wrap="none" lIns="74295" tIns="8890" rIns="74295" bIns="889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家族が「本人中心の支援」に移行するために、サービス管理責任者が</a:t>
            </a:r>
            <a:endParaRPr kumimoji="1" lang="en-US" altLang="ja-JP"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できることを考えてみましょう。</a:t>
            </a:r>
            <a:endParaRPr kumimoji="1" lang="en-US" altLang="ja-JP"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103A9E-2724-4189-A637-B6E2A802369F}" type="slidenum">
              <a:rPr kumimoji="1" lang="en-US" altLang="ja-JP" sz="1400" b="1"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7078661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4"/>
          <p:cNvSpPr>
            <a:spLocks noChangeArrowheads="1"/>
          </p:cNvSpPr>
          <p:nvPr/>
        </p:nvSpPr>
        <p:spPr bwMode="auto">
          <a:xfrm rot="10800000">
            <a:off x="848277" y="333375"/>
            <a:ext cx="7447013"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FF99CC">
                  <a:alpha val="62000"/>
                </a:srgbClr>
              </a:gs>
              <a:gs pos="100000">
                <a:srgbClr val="FFFFFF"/>
              </a:gs>
            </a:gsLst>
            <a:lin ang="5400000" scaled="1"/>
          </a:gradFill>
          <a:ln w="12700" algn="ctr">
            <a:noFill/>
            <a:miter lim="800000"/>
            <a:headEnd/>
            <a:tailEnd/>
          </a:ln>
        </p:spPr>
        <p:txBody>
          <a:bodyPr wrap="none" lIns="74295" tIns="8890" rIns="74295" bIns="889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57347" name="Rectangle 2"/>
          <p:cNvSpPr>
            <a:spLocks noGrp="1" noChangeArrowheads="1"/>
          </p:cNvSpPr>
          <p:nvPr>
            <p:ph type="title"/>
          </p:nvPr>
        </p:nvSpPr>
        <p:spPr>
          <a:xfrm>
            <a:off x="251800" y="260353"/>
            <a:ext cx="8575002" cy="504825"/>
          </a:xfrm>
        </p:spPr>
        <p:txBody>
          <a:bodyPr/>
          <a:lstStyle/>
          <a:p>
            <a:pPr marL="342900" indent="-342900">
              <a:spcBef>
                <a:spcPct val="20000"/>
              </a:spcBef>
            </a:pPr>
            <a:r>
              <a:rPr lang="ja-JP" altLang="en-US" sz="3200" b="1" dirty="0">
                <a:latin typeface="ＭＳ Ｐゴシック" pitchFamily="50" charset="-128"/>
              </a:rPr>
              <a:t>　　（６）地域社会資源の把握</a:t>
            </a:r>
            <a:endParaRPr lang="ja-JP" altLang="en-US" sz="3200" b="1" dirty="0"/>
          </a:p>
        </p:txBody>
      </p:sp>
      <p:sp>
        <p:nvSpPr>
          <p:cNvPr id="57348" name="Rectangle 3"/>
          <p:cNvSpPr>
            <a:spLocks noGrp="1" noChangeArrowheads="1"/>
          </p:cNvSpPr>
          <p:nvPr>
            <p:ph type="body" idx="1"/>
          </p:nvPr>
        </p:nvSpPr>
        <p:spPr>
          <a:xfrm>
            <a:off x="457486" y="1268421"/>
            <a:ext cx="8229028" cy="5113337"/>
          </a:xfrm>
        </p:spPr>
        <p:txBody>
          <a:bodyPr/>
          <a:lstStyle/>
          <a:p>
            <a:pPr eaLnBrk="1" hangingPunct="1">
              <a:lnSpc>
                <a:spcPct val="90000"/>
              </a:lnSpc>
            </a:pPr>
            <a:r>
              <a:rPr lang="ja-JP" altLang="en-US" dirty="0"/>
              <a:t>地域の社会資源を把握する。</a:t>
            </a:r>
            <a:endParaRPr lang="en-US" altLang="ja-JP" dirty="0"/>
          </a:p>
          <a:p>
            <a:pPr eaLnBrk="1" hangingPunct="1">
              <a:lnSpc>
                <a:spcPct val="90000"/>
              </a:lnSpc>
            </a:pPr>
            <a:endParaRPr lang="en-US" altLang="ja-JP" sz="1200" dirty="0"/>
          </a:p>
          <a:p>
            <a:pPr eaLnBrk="1" hangingPunct="1">
              <a:lnSpc>
                <a:spcPct val="90000"/>
              </a:lnSpc>
            </a:pPr>
            <a:r>
              <a:rPr lang="ja-JP" altLang="en-US" dirty="0"/>
              <a:t>地域の社会資源を本人が理解出来るように支援する。</a:t>
            </a:r>
            <a:endParaRPr lang="en-US" altLang="ja-JP" dirty="0"/>
          </a:p>
          <a:p>
            <a:pPr lvl="1" eaLnBrk="1" hangingPunct="1">
              <a:lnSpc>
                <a:spcPct val="90000"/>
              </a:lnSpc>
            </a:pPr>
            <a:r>
              <a:rPr lang="ja-JP" altLang="en-US" dirty="0">
                <a:latin typeface="Times New Roman" pitchFamily="18" charset="0"/>
              </a:rPr>
              <a:t>地域の状況をビジュアルにして知る支援（グループホーム、近くの店、駅、目立つ建物等の写真を活用）。</a:t>
            </a:r>
            <a:endParaRPr lang="en-US" altLang="ja-JP" dirty="0">
              <a:latin typeface="Times New Roman" pitchFamily="18" charset="0"/>
            </a:endParaRPr>
          </a:p>
          <a:p>
            <a:pPr lvl="1" eaLnBrk="1" hangingPunct="1">
              <a:lnSpc>
                <a:spcPct val="90000"/>
              </a:lnSpc>
            </a:pPr>
            <a:r>
              <a:rPr lang="ja-JP" altLang="en-US" dirty="0">
                <a:latin typeface="Times New Roman" pitchFamily="18" charset="0"/>
              </a:rPr>
              <a:t>見て、体験するための支援（パンフレット資料の提供と、サーヒス資源をどのように利用するか）。</a:t>
            </a:r>
          </a:p>
          <a:p>
            <a:pPr>
              <a:lnSpc>
                <a:spcPct val="80000"/>
              </a:lnSpc>
              <a:buFontTx/>
              <a:buNone/>
            </a:pPr>
            <a:r>
              <a:rPr lang="ja-JP" altLang="en-US" dirty="0">
                <a:latin typeface="Times New Roman" pitchFamily="18" charset="0"/>
              </a:rPr>
              <a:t>　　　</a:t>
            </a:r>
            <a:r>
              <a:rPr lang="ja-JP" altLang="en-US" sz="2400" dirty="0">
                <a:latin typeface="Times New Roman" pitchFamily="18" charset="0"/>
              </a:rPr>
              <a:t>・・・示す（される）からアクティブ（する）へ・・・</a:t>
            </a:r>
            <a:endParaRPr lang="en-US" altLang="ja-JP" sz="2400" dirty="0">
              <a:latin typeface="Times New Roman" pitchFamily="18" charset="0"/>
            </a:endParaRPr>
          </a:p>
          <a:p>
            <a:pPr>
              <a:lnSpc>
                <a:spcPct val="80000"/>
              </a:lnSpc>
              <a:buFontTx/>
              <a:buNone/>
            </a:pPr>
            <a:endParaRPr lang="en-US" altLang="ja-JP" sz="1200" dirty="0"/>
          </a:p>
          <a:p>
            <a:pPr eaLnBrk="1" hangingPunct="1">
              <a:lnSpc>
                <a:spcPct val="90000"/>
              </a:lnSpc>
            </a:pPr>
            <a:r>
              <a:rPr lang="ja-JP" altLang="en-US" dirty="0"/>
              <a:t>（地域自立支援）協議会へ参画し、関係機関との拡がりを進め、実情を理解する。</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103A9E-2724-4189-A637-B6E2A802369F}" type="slidenum">
              <a:rPr kumimoji="1" lang="en-US" altLang="ja-JP" sz="1400" b="1"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9330064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rot="10800000">
            <a:off x="1135541" y="464392"/>
            <a:ext cx="7447013"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FFCCCC"/>
              </a:gs>
              <a:gs pos="100000">
                <a:srgbClr val="FFFFFF"/>
              </a:gs>
            </a:gsLst>
            <a:lin ang="5400000" scaled="1"/>
          </a:gradFill>
          <a:ln w="12700" algn="ctr">
            <a:noFill/>
            <a:miter lim="800000"/>
            <a:headEnd/>
            <a:tailEnd/>
          </a:ln>
        </p:spPr>
        <p:txBody>
          <a:bodyPr wrap="none" lIns="74295" tIns="8890" rIns="74295" bIns="889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2" name="タイトル 1"/>
          <p:cNvSpPr>
            <a:spLocks noGrp="1"/>
          </p:cNvSpPr>
          <p:nvPr>
            <p:ph type="title"/>
          </p:nvPr>
        </p:nvSpPr>
        <p:spPr>
          <a:xfrm>
            <a:off x="353055" y="324693"/>
            <a:ext cx="8229028" cy="1143000"/>
          </a:xfrm>
        </p:spPr>
        <p:txBody>
          <a:bodyPr anchor="t">
            <a:noAutofit/>
          </a:bodyPr>
          <a:lstStyle/>
          <a:p>
            <a:r>
              <a:rPr lang="ja-JP" altLang="en-US" sz="2800" b="1" dirty="0">
                <a:ea typeface="ＭＳ Ｐゴシック" pitchFamily="50" charset="-128"/>
              </a:rPr>
              <a:t>　　</a:t>
            </a:r>
            <a:r>
              <a:rPr lang="ja-JP" altLang="en-US" sz="3200" b="1" dirty="0">
                <a:ea typeface="ＭＳ Ｐゴシック" pitchFamily="50" charset="-128"/>
              </a:rPr>
              <a:t>　（７）課題整理の工夫</a:t>
            </a:r>
            <a:endParaRPr kumimoji="1" lang="ja-JP" altLang="en-US" sz="3200" dirty="0"/>
          </a:p>
        </p:txBody>
      </p:sp>
      <p:sp>
        <p:nvSpPr>
          <p:cNvPr id="3" name="コンテンツ プレースホルダ 2"/>
          <p:cNvSpPr>
            <a:spLocks noGrp="1"/>
          </p:cNvSpPr>
          <p:nvPr>
            <p:ph idx="1"/>
          </p:nvPr>
        </p:nvSpPr>
        <p:spPr>
          <a:xfrm>
            <a:off x="352483" y="1125454"/>
            <a:ext cx="8229600" cy="5543906"/>
          </a:xfrm>
        </p:spPr>
        <p:style>
          <a:lnRef idx="2">
            <a:schemeClr val="accent3"/>
          </a:lnRef>
          <a:fillRef idx="1">
            <a:schemeClr val="lt1"/>
          </a:fillRef>
          <a:effectRef idx="0">
            <a:schemeClr val="accent3"/>
          </a:effectRef>
          <a:fontRef idx="minor">
            <a:schemeClr val="dk1"/>
          </a:fontRef>
        </p:style>
        <p:txBody>
          <a:bodyPr>
            <a:noAutofit/>
          </a:bodyPr>
          <a:lstStyle/>
          <a:p>
            <a:pPr>
              <a:lnSpc>
                <a:spcPts val="2300"/>
              </a:lnSpc>
              <a:tabLst>
                <a:tab pos="536575" algn="l"/>
                <a:tab pos="715963" algn="l"/>
              </a:tabLst>
              <a:defRPr/>
            </a:pPr>
            <a:r>
              <a:rPr lang="ja-JP" altLang="en-US" sz="1800" b="1" dirty="0">
                <a:ea typeface="ＭＳ Ｐゴシック" pitchFamily="50" charset="-128"/>
              </a:rPr>
              <a:t>都道府県の研修では、ケアマネジメントのアセスメント、課題整理、ご本人の希望に即した個別支援計画の作成について、再確認する機会となる。</a:t>
            </a:r>
            <a:endParaRPr lang="en-US" altLang="ja-JP" sz="1800" b="1" dirty="0">
              <a:ea typeface="ＭＳ Ｐゴシック" pitchFamily="50" charset="-128"/>
            </a:endParaRPr>
          </a:p>
          <a:p>
            <a:pPr>
              <a:lnSpc>
                <a:spcPts val="2300"/>
              </a:lnSpc>
              <a:tabLst>
                <a:tab pos="536575" algn="l"/>
                <a:tab pos="715963" algn="l"/>
              </a:tabLst>
              <a:defRPr/>
            </a:pPr>
            <a:r>
              <a:rPr lang="ja-JP" altLang="en-US" sz="1800" b="1" dirty="0">
                <a:ea typeface="ＭＳ Ｐゴシック" pitchFamily="50" charset="-128"/>
              </a:rPr>
              <a:t>アセスメントでは、できることとできないことをチャックしているうちに、ご本人の全体像がぼやけてしまうことがある。⇒</a:t>
            </a:r>
            <a:r>
              <a:rPr lang="ja-JP" altLang="en-US" sz="1800" b="1" u="sng" dirty="0">
                <a:solidFill>
                  <a:srgbClr val="0000CC"/>
                </a:solidFill>
                <a:ea typeface="ＭＳ Ｐゴシック" pitchFamily="50" charset="-128"/>
              </a:rPr>
              <a:t>アセスメントを１００字程度で要約してみる。</a:t>
            </a:r>
            <a:endParaRPr lang="en-US" altLang="ja-JP" sz="1800" b="1" u="sng" dirty="0">
              <a:solidFill>
                <a:srgbClr val="0000CC"/>
              </a:solidFill>
              <a:ea typeface="ＭＳ Ｐゴシック" pitchFamily="50" charset="-128"/>
            </a:endParaRPr>
          </a:p>
          <a:p>
            <a:pPr>
              <a:lnSpc>
                <a:spcPts val="2300"/>
              </a:lnSpc>
              <a:tabLst>
                <a:tab pos="536575" algn="l"/>
                <a:tab pos="715963" algn="l"/>
              </a:tabLst>
              <a:defRPr/>
            </a:pPr>
            <a:r>
              <a:rPr lang="ja-JP" altLang="en-US" sz="1800" b="1" dirty="0">
                <a:ea typeface="ＭＳ Ｐゴシック" pitchFamily="50" charset="-128"/>
              </a:rPr>
              <a:t>ご本人の意向等のニーズを、一つひとつ整理しながらも、支援課題を全体的に整理する。</a:t>
            </a:r>
            <a:endParaRPr lang="en-US" altLang="ja-JP" sz="1800" b="1" u="sng" dirty="0">
              <a:solidFill>
                <a:srgbClr val="0000CC"/>
              </a:solidFill>
              <a:ea typeface="ＭＳ Ｐゴシック" pitchFamily="50" charset="-128"/>
            </a:endParaRPr>
          </a:p>
          <a:p>
            <a:pPr>
              <a:lnSpc>
                <a:spcPts val="2300"/>
              </a:lnSpc>
              <a:tabLst>
                <a:tab pos="536575" algn="l"/>
                <a:tab pos="715963" algn="l"/>
              </a:tabLst>
              <a:defRPr/>
            </a:pPr>
            <a:r>
              <a:rPr lang="ja-JP" altLang="en-US" sz="1800" b="1" dirty="0">
                <a:ea typeface="ＭＳ Ｐゴシック" pitchFamily="50" charset="-128"/>
              </a:rPr>
              <a:t>ご本人の能力、家族、インフォーマルな支援等の状況等は、利用者の状況、環境の状況に整理する。</a:t>
            </a:r>
            <a:endParaRPr lang="en-US" altLang="ja-JP" sz="1800" b="1" dirty="0">
              <a:ea typeface="ＭＳ Ｐゴシック" pitchFamily="50" charset="-128"/>
            </a:endParaRPr>
          </a:p>
          <a:p>
            <a:pPr>
              <a:lnSpc>
                <a:spcPts val="2300"/>
              </a:lnSpc>
              <a:tabLst>
                <a:tab pos="536575" algn="l"/>
                <a:tab pos="715963" algn="l"/>
              </a:tabLst>
              <a:defRPr/>
            </a:pPr>
            <a:r>
              <a:rPr lang="ja-JP" altLang="en-US" sz="1800" b="1" dirty="0">
                <a:ea typeface="ＭＳ Ｐゴシック" pitchFamily="50" charset="-128"/>
              </a:rPr>
              <a:t>支援者の気になることや推測できることには、ご本人の強さ、可能性、揺れ具合も含めた見立てとして整理する。</a:t>
            </a:r>
            <a:endParaRPr lang="en-US" altLang="ja-JP" sz="1800" b="1" dirty="0">
              <a:ea typeface="ＭＳ Ｐゴシック" pitchFamily="50" charset="-128"/>
            </a:endParaRPr>
          </a:p>
          <a:p>
            <a:pPr>
              <a:lnSpc>
                <a:spcPts val="2300"/>
              </a:lnSpc>
              <a:tabLst>
                <a:tab pos="536575" algn="l"/>
                <a:tab pos="715963" algn="l"/>
              </a:tabLst>
              <a:defRPr/>
            </a:pPr>
            <a:r>
              <a:rPr lang="ja-JP" altLang="en-US" sz="1800" b="1" dirty="0">
                <a:ea typeface="ＭＳ Ｐゴシック" pitchFamily="50" charset="-128"/>
              </a:rPr>
              <a:t>支援者の見立てのうえで、ご本人の希望に即した支援を行うためには、もう一度、ご本人の全体像を確認する。</a:t>
            </a:r>
            <a:r>
              <a:rPr lang="ja-JP" altLang="en-US" sz="1800" b="1" u="sng" dirty="0">
                <a:solidFill>
                  <a:srgbClr val="0000CC"/>
                </a:solidFill>
                <a:ea typeface="ＭＳ Ｐゴシック" pitchFamily="50" charset="-128"/>
              </a:rPr>
              <a:t>⇒「○○さんって、どんな人」ということを、１００字程度でまとめてみる（箇条書きでも可）。</a:t>
            </a:r>
            <a:endParaRPr lang="en-US" altLang="ja-JP" sz="1800" b="1" u="sng" dirty="0">
              <a:solidFill>
                <a:srgbClr val="0000CC"/>
              </a:solidFill>
              <a:ea typeface="ＭＳ Ｐゴシック" pitchFamily="50" charset="-128"/>
            </a:endParaRPr>
          </a:p>
          <a:p>
            <a:pPr>
              <a:lnSpc>
                <a:spcPts val="2300"/>
              </a:lnSpc>
              <a:tabLst>
                <a:tab pos="536575" algn="l"/>
                <a:tab pos="715963" algn="l"/>
              </a:tabLst>
              <a:defRPr/>
            </a:pPr>
            <a:r>
              <a:rPr lang="ja-JP" altLang="en-US" sz="1800" b="1" dirty="0">
                <a:ea typeface="ＭＳ Ｐゴシック" pitchFamily="50" charset="-128"/>
              </a:rPr>
              <a:t>ご本人の全体像をふまえて、ご本人の希望に即した支援を行うための解決すべき課題を整理する。</a:t>
            </a:r>
            <a:endParaRPr lang="en-US" altLang="ja-JP" sz="1800" b="1" dirty="0">
              <a:ea typeface="ＭＳ Ｐゴシック" pitchFamily="50" charset="-128"/>
            </a:endParaRPr>
          </a:p>
          <a:p>
            <a:pPr>
              <a:lnSpc>
                <a:spcPts val="2300"/>
              </a:lnSpc>
              <a:tabLst>
                <a:tab pos="536575" algn="l"/>
                <a:tab pos="715963" algn="l"/>
              </a:tabLst>
              <a:defRPr/>
            </a:pPr>
            <a:r>
              <a:rPr lang="ja-JP" altLang="en-US" sz="1800" b="1" dirty="0">
                <a:ea typeface="ＭＳ Ｐゴシック" pitchFamily="50" charset="-128"/>
              </a:rPr>
              <a:t>ご本人に解決すべき課題から目標を導き出し、それが、なぜご本人にとって大切なのかを整理する。</a:t>
            </a:r>
            <a:endParaRPr lang="en-US" altLang="ja-JP" sz="1800" b="1" dirty="0">
              <a:ea typeface="ＭＳ Ｐゴシック" pitchFamily="50" charset="-128"/>
            </a:endParaRPr>
          </a:p>
          <a:p>
            <a:pPr>
              <a:lnSpc>
                <a:spcPts val="2300"/>
              </a:lnSpc>
              <a:tabLst>
                <a:tab pos="536575" algn="l"/>
                <a:tab pos="715963" algn="l"/>
              </a:tabLst>
              <a:defRPr/>
            </a:pPr>
            <a:endParaRPr lang="en-US" altLang="ja-JP" sz="1800" b="1" dirty="0">
              <a:ea typeface="ＭＳ Ｐゴシック" pitchFamily="50" charset="-128"/>
            </a:endParaRPr>
          </a:p>
          <a:p>
            <a:pPr>
              <a:lnSpc>
                <a:spcPts val="2300"/>
              </a:lnSpc>
              <a:buNone/>
              <a:tabLst>
                <a:tab pos="536575" algn="l"/>
                <a:tab pos="715963" algn="l"/>
              </a:tabLst>
              <a:defRPr/>
            </a:pPr>
            <a:endParaRPr lang="en-US" altLang="ja-JP" sz="1800" b="1" dirty="0">
              <a:ea typeface="ＭＳ Ｐゴシック" pitchFamily="50" charset="-128"/>
            </a:endParaRPr>
          </a:p>
          <a:p>
            <a:pPr>
              <a:lnSpc>
                <a:spcPts val="2300"/>
              </a:lnSpc>
              <a:tabLst>
                <a:tab pos="536575" algn="l"/>
                <a:tab pos="715963" algn="l"/>
              </a:tabLst>
              <a:defRPr/>
            </a:pPr>
            <a:endParaRPr lang="en-US" altLang="ja-JP" sz="1800" b="1" dirty="0">
              <a:ea typeface="ＭＳ Ｐゴシック" pitchFamily="50" charset="-128"/>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103A9E-2724-4189-A637-B6E2A802369F}" type="slidenum">
              <a:rPr kumimoji="1" lang="en-US" altLang="ja-JP" sz="1400" b="1"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19399896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AutoShape 2"/>
          <p:cNvSpPr>
            <a:spLocks noChangeArrowheads="1"/>
          </p:cNvSpPr>
          <p:nvPr/>
        </p:nvSpPr>
        <p:spPr bwMode="auto">
          <a:xfrm>
            <a:off x="1331352" y="2205038"/>
            <a:ext cx="6750844" cy="1079500"/>
          </a:xfrm>
          <a:prstGeom prst="rtTriangle">
            <a:avLst/>
          </a:prstGeom>
          <a:gradFill rotWithShape="1">
            <a:gsLst>
              <a:gs pos="0">
                <a:srgbClr val="FFFFE9"/>
              </a:gs>
              <a:gs pos="100000">
                <a:srgbClr val="FFFFB9"/>
              </a:gs>
            </a:gsLst>
            <a:lin ang="5400000" scaled="1"/>
          </a:gradFill>
          <a:ln w="12700" algn="ctr">
            <a:noFill/>
            <a:miter lim="800000"/>
            <a:headEnd/>
            <a:tailEnd/>
          </a:ln>
        </p:spPr>
        <p:txBody>
          <a:bodyPr wrap="none" lIns="74295" tIns="8890" rIns="74295" bIns="8890" anchor="ctr"/>
          <a:lstStyle/>
          <a:p>
            <a:pPr>
              <a:spcBef>
                <a:spcPct val="20000"/>
              </a:spcBef>
            </a:pPr>
            <a:endParaRPr lang="ja-JP" altLang="en-US" sz="1600" dirty="0">
              <a:solidFill>
                <a:srgbClr val="000000"/>
              </a:solidFill>
              <a:latin typeface="Arial" charset="0"/>
            </a:endParaRPr>
          </a:p>
        </p:txBody>
      </p:sp>
      <p:sp>
        <p:nvSpPr>
          <p:cNvPr id="46084" name="Rectangle 3"/>
          <p:cNvSpPr>
            <a:spLocks noGrp="1" noChangeArrowheads="1"/>
          </p:cNvSpPr>
          <p:nvPr>
            <p:ph type="ctrTitle"/>
          </p:nvPr>
        </p:nvSpPr>
        <p:spPr/>
        <p:txBody>
          <a:bodyPr>
            <a:normAutofit fontScale="90000"/>
          </a:bodyPr>
          <a:lstStyle/>
          <a:p>
            <a:pPr eaLnBrk="1" hangingPunct="1"/>
            <a:r>
              <a:rPr lang="ja-JP" altLang="en-US" sz="4000" dirty="0" smtClean="0"/>
              <a:t>アセスメントのポイント</a:t>
            </a:r>
            <a:r>
              <a:rPr lang="en-US" altLang="ja-JP" sz="4000" dirty="0" smtClean="0"/>
              <a:t/>
            </a:r>
            <a:br>
              <a:rPr lang="en-US" altLang="ja-JP" sz="4000" dirty="0" smtClean="0"/>
            </a:br>
            <a:r>
              <a:rPr lang="ja-JP" altLang="en-US" sz="3600" dirty="0" smtClean="0"/>
              <a:t>（就労継続支援Ａ型・Ｂ型、就労移行支援）</a:t>
            </a:r>
          </a:p>
        </p:txBody>
      </p:sp>
    </p:spTree>
    <p:extLst>
      <p:ext uri="{BB962C8B-B14F-4D97-AF65-F5344CB8AC3E}">
        <p14:creationId xmlns:p14="http://schemas.microsoft.com/office/powerpoint/2010/main" val="736002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9167" y="115889"/>
            <a:ext cx="1992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a:solidFill>
                  <a:schemeClr val="tx1"/>
                </a:solidFill>
                <a:latin typeface="ＤＨＰ特太ゴシック体" pitchFamily="50" charset="-128"/>
                <a:ea typeface="ＤＨＰ特太ゴシック体" pitchFamily="50" charset="-128"/>
              </a:rPr>
              <a:t>（例えば）</a:t>
            </a:r>
          </a:p>
        </p:txBody>
      </p:sp>
      <p:sp>
        <p:nvSpPr>
          <p:cNvPr id="30723" name="AutoShape 3"/>
          <p:cNvSpPr>
            <a:spLocks noChangeArrowheads="1"/>
          </p:cNvSpPr>
          <p:nvPr/>
        </p:nvSpPr>
        <p:spPr bwMode="auto">
          <a:xfrm>
            <a:off x="179388" y="4941888"/>
            <a:ext cx="3816350" cy="1079500"/>
          </a:xfrm>
          <a:prstGeom prst="can">
            <a:avLst>
              <a:gd name="adj" fmla="val 48528"/>
            </a:avLst>
          </a:prstGeom>
          <a:solidFill>
            <a:srgbClr val="6699FF">
              <a:alpha val="16862"/>
            </a:srgbClr>
          </a:solidFill>
          <a:ln w="9525">
            <a:solidFill>
              <a:schemeClr val="tx1"/>
            </a:solidFill>
            <a:round/>
            <a:headEnd/>
            <a:tailEnd/>
          </a:ln>
        </p:spPr>
        <p:txBody>
          <a:bodyPr wrap="none" tIns="0" bIns="360000" anchor="ctr" anchorCtr="1"/>
          <a:lstStyle/>
          <a:p>
            <a:pPr algn="ctr">
              <a:spcBef>
                <a:spcPct val="20000"/>
              </a:spcBef>
              <a:buClr>
                <a:schemeClr val="accent1"/>
              </a:buClr>
              <a:buSzPct val="80000"/>
              <a:buFont typeface="Wingdings" pitchFamily="2" charset="2"/>
              <a:buNone/>
            </a:pPr>
            <a:r>
              <a:rPr lang="ja-JP" altLang="en-US" sz="2400">
                <a:solidFill>
                  <a:schemeClr val="tx1"/>
                </a:solidFill>
                <a:ea typeface="HGP創英角ｺﾞｼｯｸUB" pitchFamily="50" charset="-128"/>
              </a:rPr>
              <a:t>標準化されたサービス</a:t>
            </a:r>
          </a:p>
          <a:p>
            <a:pPr algn="ctr">
              <a:spcBef>
                <a:spcPct val="20000"/>
              </a:spcBef>
              <a:buClr>
                <a:schemeClr val="accent1"/>
              </a:buClr>
              <a:buSzPct val="80000"/>
              <a:buFont typeface="Wingdings" pitchFamily="2" charset="2"/>
              <a:buNone/>
            </a:pPr>
            <a:r>
              <a:rPr lang="ja-JP" altLang="en-US" sz="2400">
                <a:solidFill>
                  <a:schemeClr val="tx1"/>
                </a:solidFill>
                <a:ea typeface="HGP創英角ｺﾞｼｯｸUB" pitchFamily="50" charset="-128"/>
              </a:rPr>
              <a:t>（マニュアル化）</a:t>
            </a:r>
          </a:p>
        </p:txBody>
      </p:sp>
      <p:sp>
        <p:nvSpPr>
          <p:cNvPr id="30724" name="AutoShape 4"/>
          <p:cNvSpPr>
            <a:spLocks noChangeArrowheads="1"/>
          </p:cNvSpPr>
          <p:nvPr/>
        </p:nvSpPr>
        <p:spPr bwMode="auto">
          <a:xfrm>
            <a:off x="611270" y="765175"/>
            <a:ext cx="2973387" cy="4248150"/>
          </a:xfrm>
          <a:prstGeom prst="downArrowCallout">
            <a:avLst>
              <a:gd name="adj1" fmla="val 25000"/>
              <a:gd name="adj2" fmla="val 25000"/>
              <a:gd name="adj3" fmla="val 23812"/>
              <a:gd name="adj4" fmla="val 73333"/>
            </a:avLst>
          </a:prstGeom>
          <a:noFill/>
          <a:ln w="28575">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20000"/>
              </a:spcBef>
              <a:buClr>
                <a:schemeClr val="accent1"/>
              </a:buClr>
              <a:buSzPct val="80000"/>
              <a:buFont typeface="Wingdings" pitchFamily="2" charset="2"/>
              <a:buNone/>
            </a:pPr>
            <a:endParaRPr lang="ja-JP" altLang="en-US" sz="1600">
              <a:solidFill>
                <a:schemeClr val="tx1"/>
              </a:solidFill>
              <a:ea typeface="HGP創英角ｺﾞｼｯｸUB" pitchFamily="50" charset="-128"/>
            </a:endParaRPr>
          </a:p>
          <a:p>
            <a:pPr algn="ctr">
              <a:spcBef>
                <a:spcPct val="20000"/>
              </a:spcBef>
              <a:buClr>
                <a:schemeClr val="accent1"/>
              </a:buClr>
              <a:buSzPct val="80000"/>
              <a:buFont typeface="Wingdings" pitchFamily="2" charset="2"/>
              <a:buNone/>
            </a:pPr>
            <a:endParaRPr lang="ja-JP" altLang="en-US" sz="1600">
              <a:solidFill>
                <a:schemeClr val="tx1"/>
              </a:solidFill>
              <a:ea typeface="HGP創英角ｺﾞｼｯｸUB" pitchFamily="50" charset="-128"/>
            </a:endParaRPr>
          </a:p>
          <a:p>
            <a:pPr algn="ctr">
              <a:spcBef>
                <a:spcPct val="20000"/>
              </a:spcBef>
              <a:buClr>
                <a:schemeClr val="accent1"/>
              </a:buClr>
              <a:buSzPct val="80000"/>
              <a:buFont typeface="Wingdings" pitchFamily="2" charset="2"/>
              <a:buNone/>
            </a:pPr>
            <a:endParaRPr lang="ja-JP" altLang="ja-JP" sz="1600">
              <a:solidFill>
                <a:schemeClr val="tx1"/>
              </a:solidFill>
              <a:ea typeface="HGP創英角ｺﾞｼｯｸUB" pitchFamily="50" charset="-128"/>
            </a:endParaRPr>
          </a:p>
        </p:txBody>
      </p:sp>
      <p:sp>
        <p:nvSpPr>
          <p:cNvPr id="30725" name="Rectangle 5"/>
          <p:cNvSpPr>
            <a:spLocks noChangeArrowheads="1"/>
          </p:cNvSpPr>
          <p:nvPr/>
        </p:nvSpPr>
        <p:spPr bwMode="auto">
          <a:xfrm>
            <a:off x="1042988" y="620713"/>
            <a:ext cx="2057400" cy="304800"/>
          </a:xfrm>
          <a:prstGeom prst="rect">
            <a:avLst/>
          </a:prstGeom>
          <a:solidFill>
            <a:srgbClr val="FF6600"/>
          </a:solidFill>
          <a:ln w="9525">
            <a:solidFill>
              <a:schemeClr val="tx1"/>
            </a:solidFill>
            <a:miter lim="800000"/>
            <a:headEnd/>
            <a:tailEnd/>
          </a:ln>
        </p:spPr>
        <p:txBody>
          <a:bodyPr wrap="none" anchor="ctr"/>
          <a:lstStyle/>
          <a:p>
            <a:pPr algn="ctr">
              <a:spcBef>
                <a:spcPct val="20000"/>
              </a:spcBef>
              <a:buClr>
                <a:schemeClr val="accent1"/>
              </a:buClr>
              <a:buSzPct val="80000"/>
              <a:buFont typeface="Wingdings" pitchFamily="2" charset="2"/>
              <a:buNone/>
            </a:pPr>
            <a:r>
              <a:rPr lang="ja-JP" altLang="en-US" sz="1600">
                <a:solidFill>
                  <a:schemeClr val="tx1"/>
                </a:solidFill>
                <a:ea typeface="HGP創英角ｺﾞｼｯｸUB" pitchFamily="50" charset="-128"/>
              </a:rPr>
              <a:t>標準化していく　</a:t>
            </a:r>
            <a:r>
              <a:rPr lang="en-US" altLang="ja-JP" sz="1600">
                <a:solidFill>
                  <a:schemeClr val="tx1"/>
                </a:solidFill>
                <a:ea typeface="HGP創英角ｺﾞｼｯｸUB" pitchFamily="50" charset="-128"/>
              </a:rPr>
              <a:t>※</a:t>
            </a:r>
          </a:p>
        </p:txBody>
      </p:sp>
      <p:sp>
        <p:nvSpPr>
          <p:cNvPr id="30726" name="Oval 7"/>
          <p:cNvSpPr>
            <a:spLocks noChangeArrowheads="1"/>
          </p:cNvSpPr>
          <p:nvPr/>
        </p:nvSpPr>
        <p:spPr bwMode="auto">
          <a:xfrm>
            <a:off x="4572000" y="1628775"/>
            <a:ext cx="2160588" cy="719138"/>
          </a:xfrm>
          <a:prstGeom prst="ellipse">
            <a:avLst/>
          </a:prstGeom>
          <a:solidFill>
            <a:schemeClr val="accent1"/>
          </a:solidFill>
          <a:ln w="9525">
            <a:solidFill>
              <a:schemeClr val="tx1"/>
            </a:solidFill>
            <a:round/>
            <a:headEnd/>
            <a:tailEnd/>
          </a:ln>
        </p:spPr>
        <p:txBody>
          <a:bodyPr anchor="ctr"/>
          <a:lstStyle/>
          <a:p>
            <a:pPr algn="ctr"/>
            <a:r>
              <a:rPr lang="ja-JP" altLang="en-US" sz="1600">
                <a:solidFill>
                  <a:schemeClr val="tx1"/>
                </a:solidFill>
                <a:ea typeface="HGP創英角ｺﾞｼｯｸUB" pitchFamily="50" charset="-128"/>
              </a:rPr>
              <a:t>個人のニーズに応じたサービス</a:t>
            </a:r>
          </a:p>
        </p:txBody>
      </p:sp>
      <p:sp>
        <p:nvSpPr>
          <p:cNvPr id="30727" name="Oval 8"/>
          <p:cNvSpPr>
            <a:spLocks noChangeArrowheads="1"/>
          </p:cNvSpPr>
          <p:nvPr/>
        </p:nvSpPr>
        <p:spPr bwMode="auto">
          <a:xfrm>
            <a:off x="1042988" y="981075"/>
            <a:ext cx="2057400" cy="533400"/>
          </a:xfrm>
          <a:prstGeom prst="ellipse">
            <a:avLst/>
          </a:prstGeom>
          <a:solidFill>
            <a:srgbClr val="FFCC66"/>
          </a:solidFill>
          <a:ln w="9525">
            <a:solidFill>
              <a:schemeClr val="tx1"/>
            </a:solidFill>
            <a:round/>
            <a:headEnd/>
            <a:tailEnd/>
          </a:ln>
        </p:spPr>
        <p:txBody>
          <a:bodyPr wrap="none" anchor="ctr"/>
          <a:lstStyle/>
          <a:p>
            <a:pPr algn="ctr"/>
            <a:r>
              <a:rPr lang="ja-JP" altLang="en-US" sz="1600">
                <a:solidFill>
                  <a:schemeClr val="tx1"/>
                </a:solidFill>
                <a:ea typeface="HGP創英角ｺﾞｼｯｸUB" pitchFamily="50" charset="-128"/>
              </a:rPr>
              <a:t>衣類の着脱介助</a:t>
            </a:r>
          </a:p>
        </p:txBody>
      </p:sp>
      <p:sp>
        <p:nvSpPr>
          <p:cNvPr id="30728" name="Oval 9"/>
          <p:cNvSpPr>
            <a:spLocks noChangeArrowheads="1"/>
          </p:cNvSpPr>
          <p:nvPr/>
        </p:nvSpPr>
        <p:spPr bwMode="auto">
          <a:xfrm>
            <a:off x="1042988" y="1628775"/>
            <a:ext cx="2057400" cy="533400"/>
          </a:xfrm>
          <a:prstGeom prst="ellipse">
            <a:avLst/>
          </a:prstGeom>
          <a:solidFill>
            <a:srgbClr val="FFCC66"/>
          </a:solidFill>
          <a:ln w="9525">
            <a:solidFill>
              <a:schemeClr val="tx1"/>
            </a:solidFill>
            <a:round/>
            <a:headEnd/>
            <a:tailEnd/>
          </a:ln>
        </p:spPr>
        <p:txBody>
          <a:bodyPr wrap="none" anchor="ctr"/>
          <a:lstStyle/>
          <a:p>
            <a:pPr algn="ctr"/>
            <a:r>
              <a:rPr lang="ja-JP" altLang="en-US" sz="1600">
                <a:solidFill>
                  <a:schemeClr val="tx1"/>
                </a:solidFill>
                <a:ea typeface="HGP創英角ｺﾞｼｯｸUB" pitchFamily="50" charset="-128"/>
              </a:rPr>
              <a:t>食事介助</a:t>
            </a:r>
          </a:p>
        </p:txBody>
      </p:sp>
      <p:sp>
        <p:nvSpPr>
          <p:cNvPr id="30729" name="Oval 10"/>
          <p:cNvSpPr>
            <a:spLocks noChangeArrowheads="1"/>
          </p:cNvSpPr>
          <p:nvPr/>
        </p:nvSpPr>
        <p:spPr bwMode="auto">
          <a:xfrm>
            <a:off x="1042988" y="2276475"/>
            <a:ext cx="2057400" cy="533400"/>
          </a:xfrm>
          <a:prstGeom prst="ellipse">
            <a:avLst/>
          </a:prstGeom>
          <a:solidFill>
            <a:srgbClr val="FFCC66"/>
          </a:solidFill>
          <a:ln w="9525">
            <a:solidFill>
              <a:schemeClr val="tx1"/>
            </a:solidFill>
            <a:round/>
            <a:headEnd/>
            <a:tailEnd/>
          </a:ln>
        </p:spPr>
        <p:txBody>
          <a:bodyPr wrap="none" anchor="ctr"/>
          <a:lstStyle/>
          <a:p>
            <a:pPr algn="ctr"/>
            <a:r>
              <a:rPr lang="ja-JP" altLang="en-US" sz="1600">
                <a:solidFill>
                  <a:schemeClr val="tx1"/>
                </a:solidFill>
                <a:ea typeface="HGP創英角ｺﾞｼｯｸUB" pitchFamily="50" charset="-128"/>
              </a:rPr>
              <a:t>入浴介助</a:t>
            </a:r>
          </a:p>
        </p:txBody>
      </p:sp>
      <p:sp>
        <p:nvSpPr>
          <p:cNvPr id="30730" name="AutoShape 11"/>
          <p:cNvSpPr>
            <a:spLocks noChangeArrowheads="1"/>
          </p:cNvSpPr>
          <p:nvPr/>
        </p:nvSpPr>
        <p:spPr bwMode="auto">
          <a:xfrm>
            <a:off x="6948567" y="1557338"/>
            <a:ext cx="1728787" cy="793750"/>
          </a:xfrm>
          <a:prstGeom prst="roundRect">
            <a:avLst>
              <a:gd name="adj" fmla="val 16667"/>
            </a:avLst>
          </a:prstGeom>
          <a:solidFill>
            <a:srgbClr val="CCCCCC"/>
          </a:solidFill>
          <a:ln w="9525">
            <a:solidFill>
              <a:schemeClr val="tx1"/>
            </a:solidFill>
            <a:round/>
            <a:headEnd/>
            <a:tailEnd/>
          </a:ln>
        </p:spPr>
        <p:txBody>
          <a:bodyPr anchor="ctr"/>
          <a:lstStyle/>
          <a:p>
            <a:pPr algn="ctr"/>
            <a:r>
              <a:rPr lang="ja-JP" altLang="en-US" sz="1600">
                <a:solidFill>
                  <a:schemeClr val="tx1"/>
                </a:solidFill>
                <a:latin typeface="HGP創英角ｺﾞｼｯｸUB" pitchFamily="50" charset="-128"/>
                <a:ea typeface="HGP創英角ｺﾞｼｯｸUB" pitchFamily="50" charset="-128"/>
              </a:rPr>
              <a:t>個人のニーズに応じたサービス</a:t>
            </a:r>
          </a:p>
        </p:txBody>
      </p:sp>
      <p:sp>
        <p:nvSpPr>
          <p:cNvPr id="30731" name="Oval 12"/>
          <p:cNvSpPr>
            <a:spLocks noChangeArrowheads="1"/>
          </p:cNvSpPr>
          <p:nvPr/>
        </p:nvSpPr>
        <p:spPr bwMode="auto">
          <a:xfrm>
            <a:off x="6877129" y="2565400"/>
            <a:ext cx="1871663" cy="1143000"/>
          </a:xfrm>
          <a:prstGeom prst="ellipse">
            <a:avLst/>
          </a:prstGeom>
          <a:solidFill>
            <a:srgbClr val="FFFF00"/>
          </a:solidFill>
          <a:ln w="9525">
            <a:solidFill>
              <a:schemeClr val="tx1"/>
            </a:solidFill>
            <a:round/>
            <a:headEnd/>
            <a:tailEnd/>
          </a:ln>
        </p:spPr>
        <p:txBody>
          <a:bodyPr anchor="ctr"/>
          <a:lstStyle/>
          <a:p>
            <a:pPr algn="ctr"/>
            <a:r>
              <a:rPr lang="ja-JP" altLang="en-US" sz="1600">
                <a:solidFill>
                  <a:schemeClr val="tx1"/>
                </a:solidFill>
                <a:ea typeface="HG創英角ｺﾞｼｯｸUB" pitchFamily="49" charset="-128"/>
              </a:rPr>
              <a:t>個人のニーズに応じたサービス</a:t>
            </a:r>
          </a:p>
        </p:txBody>
      </p:sp>
      <p:sp>
        <p:nvSpPr>
          <p:cNvPr id="30732" name="Rectangle 13"/>
          <p:cNvSpPr>
            <a:spLocks noChangeArrowheads="1"/>
          </p:cNvSpPr>
          <p:nvPr/>
        </p:nvSpPr>
        <p:spPr bwMode="auto">
          <a:xfrm>
            <a:off x="4787900" y="2636838"/>
            <a:ext cx="1800225" cy="914400"/>
          </a:xfrm>
          <a:prstGeom prst="rect">
            <a:avLst/>
          </a:prstGeom>
          <a:solidFill>
            <a:srgbClr val="00CCFF"/>
          </a:solidFill>
          <a:ln w="9525">
            <a:solidFill>
              <a:schemeClr val="tx1"/>
            </a:solidFill>
            <a:miter lim="800000"/>
            <a:headEnd/>
            <a:tailEnd/>
          </a:ln>
        </p:spPr>
        <p:txBody>
          <a:bodyPr anchor="ctr"/>
          <a:lstStyle/>
          <a:p>
            <a:pPr algn="ctr"/>
            <a:r>
              <a:rPr lang="ja-JP" altLang="en-US" sz="1600">
                <a:solidFill>
                  <a:schemeClr val="tx1"/>
                </a:solidFill>
                <a:ea typeface="HG創英角ｺﾞｼｯｸUB" pitchFamily="49" charset="-128"/>
              </a:rPr>
              <a:t>個人のニーズに応じたサービス</a:t>
            </a:r>
          </a:p>
        </p:txBody>
      </p:sp>
      <p:sp>
        <p:nvSpPr>
          <p:cNvPr id="30733" name="AutoShape 15"/>
          <p:cNvSpPr>
            <a:spLocks noChangeArrowheads="1"/>
          </p:cNvSpPr>
          <p:nvPr/>
        </p:nvSpPr>
        <p:spPr bwMode="auto">
          <a:xfrm>
            <a:off x="4392615" y="1628779"/>
            <a:ext cx="976312" cy="485775"/>
          </a:xfrm>
          <a:prstGeom prst="right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ja-JP" altLang="en-US" sz="1600">
              <a:ea typeface="HGP創英角ｺﾞｼｯｸUB" pitchFamily="50" charset="-128"/>
            </a:endParaRPr>
          </a:p>
        </p:txBody>
      </p:sp>
      <p:sp>
        <p:nvSpPr>
          <p:cNvPr id="30734" name="AutoShape 17"/>
          <p:cNvSpPr>
            <a:spLocks noChangeArrowheads="1"/>
          </p:cNvSpPr>
          <p:nvPr/>
        </p:nvSpPr>
        <p:spPr bwMode="auto">
          <a:xfrm>
            <a:off x="8172450" y="2024063"/>
            <a:ext cx="976313" cy="774700"/>
          </a:xfrm>
          <a:prstGeom prst="rightArrow">
            <a:avLst>
              <a:gd name="adj1" fmla="val 50000"/>
              <a:gd name="adj2" fmla="val 3150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ja-JP" altLang="en-US"/>
          </a:p>
        </p:txBody>
      </p:sp>
      <p:sp>
        <p:nvSpPr>
          <p:cNvPr id="30735" name="AutoShape 19"/>
          <p:cNvSpPr>
            <a:spLocks noChangeArrowheads="1"/>
          </p:cNvSpPr>
          <p:nvPr/>
        </p:nvSpPr>
        <p:spPr bwMode="auto">
          <a:xfrm>
            <a:off x="539830" y="4653269"/>
            <a:ext cx="733425" cy="1214437"/>
          </a:xfrm>
          <a:prstGeom prst="curvedRightArrow">
            <a:avLst>
              <a:gd name="adj1" fmla="val 33117"/>
              <a:gd name="adj2" fmla="val 66234"/>
              <a:gd name="adj3" fmla="val 33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1600"/>
          </a:p>
        </p:txBody>
      </p:sp>
      <p:sp>
        <p:nvSpPr>
          <p:cNvPr id="30736" name="Oval 10"/>
          <p:cNvSpPr>
            <a:spLocks noChangeArrowheads="1"/>
          </p:cNvSpPr>
          <p:nvPr/>
        </p:nvSpPr>
        <p:spPr bwMode="auto">
          <a:xfrm>
            <a:off x="1042988" y="2924175"/>
            <a:ext cx="2057400" cy="533400"/>
          </a:xfrm>
          <a:prstGeom prst="ellipse">
            <a:avLst/>
          </a:prstGeom>
          <a:solidFill>
            <a:srgbClr val="FFCC66"/>
          </a:solidFill>
          <a:ln w="9525">
            <a:solidFill>
              <a:schemeClr val="tx1"/>
            </a:solidFill>
            <a:round/>
            <a:headEnd/>
            <a:tailEnd/>
          </a:ln>
        </p:spPr>
        <p:txBody>
          <a:bodyPr wrap="none" anchor="ctr"/>
          <a:lstStyle/>
          <a:p>
            <a:pPr algn="ctr"/>
            <a:r>
              <a:rPr lang="ja-JP" altLang="en-US" sz="1600">
                <a:solidFill>
                  <a:schemeClr val="tx1"/>
                </a:solidFill>
                <a:ea typeface="HGP創英角ｺﾞｼｯｸUB" pitchFamily="50" charset="-128"/>
              </a:rPr>
              <a:t>歩行介助</a:t>
            </a:r>
          </a:p>
        </p:txBody>
      </p:sp>
      <p:sp>
        <p:nvSpPr>
          <p:cNvPr id="30737" name="Rectangle 17"/>
          <p:cNvSpPr>
            <a:spLocks noChangeArrowheads="1"/>
          </p:cNvSpPr>
          <p:nvPr/>
        </p:nvSpPr>
        <p:spPr bwMode="auto">
          <a:xfrm>
            <a:off x="755650" y="3573463"/>
            <a:ext cx="2716213" cy="527050"/>
          </a:xfrm>
          <a:prstGeom prst="rect">
            <a:avLst/>
          </a:prstGeom>
          <a:solidFill>
            <a:srgbClr val="CCFFFF"/>
          </a:solidFill>
          <a:ln w="9525" algn="ctr">
            <a:solidFill>
              <a:schemeClr val="tx1"/>
            </a:solidFill>
            <a:miter lim="800000"/>
            <a:headEnd/>
            <a:tailEnd/>
          </a:ln>
        </p:spPr>
        <p:txBody>
          <a:bodyPr>
            <a:spAutoFit/>
          </a:bodyPr>
          <a:lstStyle/>
          <a:p>
            <a:pPr algn="ctr"/>
            <a:r>
              <a:rPr lang="ja-JP" altLang="ja-JP" sz="1400" b="1">
                <a:solidFill>
                  <a:schemeClr val="tx1"/>
                </a:solidFill>
                <a:latin typeface="HG創英角ｺﾞｼｯｸUB" pitchFamily="49" charset="-128"/>
                <a:ea typeface="HG創英角ｺﾞｼｯｸUB" pitchFamily="49" charset="-128"/>
              </a:rPr>
              <a:t>ADLに関する基本的な</a:t>
            </a:r>
            <a:endParaRPr lang="ja-JP" altLang="en-US" sz="1400" b="1">
              <a:solidFill>
                <a:schemeClr val="tx1"/>
              </a:solidFill>
              <a:latin typeface="HG創英角ｺﾞｼｯｸUB" pitchFamily="49" charset="-128"/>
              <a:ea typeface="HG創英角ｺﾞｼｯｸUB" pitchFamily="49" charset="-128"/>
            </a:endParaRPr>
          </a:p>
          <a:p>
            <a:pPr algn="ctr"/>
            <a:r>
              <a:rPr lang="ja-JP" altLang="ja-JP" sz="1400" b="1">
                <a:solidFill>
                  <a:schemeClr val="tx1"/>
                </a:solidFill>
                <a:latin typeface="HG創英角ｺﾞｼｯｸUB" pitchFamily="49" charset="-128"/>
                <a:ea typeface="HG創英角ｺﾞｼｯｸUB" pitchFamily="49" charset="-128"/>
              </a:rPr>
              <a:t>施設のサービスなど</a:t>
            </a:r>
            <a:endParaRPr lang="ja-JP" altLang="en-US" sz="1400" b="1">
              <a:solidFill>
                <a:schemeClr val="tx1"/>
              </a:solidFill>
              <a:latin typeface="HG創英角ｺﾞｼｯｸUB" pitchFamily="49" charset="-128"/>
              <a:ea typeface="HG創英角ｺﾞｼｯｸUB" pitchFamily="49" charset="-128"/>
            </a:endParaRPr>
          </a:p>
        </p:txBody>
      </p:sp>
      <p:sp>
        <p:nvSpPr>
          <p:cNvPr id="30738" name="AutoShape 4"/>
          <p:cNvSpPr>
            <a:spLocks noChangeArrowheads="1"/>
          </p:cNvSpPr>
          <p:nvPr/>
        </p:nvSpPr>
        <p:spPr bwMode="auto">
          <a:xfrm>
            <a:off x="4211638" y="1413172"/>
            <a:ext cx="4679950" cy="3311525"/>
          </a:xfrm>
          <a:prstGeom prst="downArrowCallout">
            <a:avLst>
              <a:gd name="adj1" fmla="val 35331"/>
              <a:gd name="adj2" fmla="val 35331"/>
              <a:gd name="adj3" fmla="val 16667"/>
              <a:gd name="adj4" fmla="val 73333"/>
            </a:avLst>
          </a:prstGeom>
          <a:noFill/>
          <a:ln w="28575">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20000"/>
              </a:spcBef>
              <a:buClr>
                <a:schemeClr val="accent1"/>
              </a:buClr>
              <a:buSzPct val="80000"/>
              <a:buFont typeface="Wingdings" pitchFamily="2" charset="2"/>
              <a:buNone/>
            </a:pPr>
            <a:endParaRPr lang="ja-JP" altLang="en-US" sz="1600">
              <a:solidFill>
                <a:schemeClr val="tx1"/>
              </a:solidFill>
              <a:ea typeface="HGP創英角ｺﾞｼｯｸUB" pitchFamily="50" charset="-128"/>
            </a:endParaRPr>
          </a:p>
          <a:p>
            <a:pPr algn="ctr">
              <a:spcBef>
                <a:spcPct val="20000"/>
              </a:spcBef>
              <a:buClr>
                <a:schemeClr val="accent1"/>
              </a:buClr>
              <a:buSzPct val="80000"/>
              <a:buFont typeface="Wingdings" pitchFamily="2" charset="2"/>
              <a:buNone/>
            </a:pPr>
            <a:endParaRPr lang="ja-JP" altLang="en-US" sz="1600">
              <a:solidFill>
                <a:schemeClr val="tx1"/>
              </a:solidFill>
              <a:ea typeface="HGP創英角ｺﾞｼｯｸUB" pitchFamily="50" charset="-128"/>
            </a:endParaRPr>
          </a:p>
          <a:p>
            <a:pPr algn="ctr">
              <a:spcBef>
                <a:spcPct val="20000"/>
              </a:spcBef>
              <a:buClr>
                <a:schemeClr val="accent1"/>
              </a:buClr>
              <a:buSzPct val="80000"/>
              <a:buFont typeface="Wingdings" pitchFamily="2" charset="2"/>
              <a:buNone/>
            </a:pPr>
            <a:endParaRPr lang="ja-JP" altLang="ja-JP" sz="1600">
              <a:solidFill>
                <a:schemeClr val="tx1"/>
              </a:solidFill>
              <a:ea typeface="HGP創英角ｺﾞｼｯｸUB" pitchFamily="50" charset="-128"/>
            </a:endParaRPr>
          </a:p>
        </p:txBody>
      </p:sp>
      <p:sp>
        <p:nvSpPr>
          <p:cNvPr id="30739" name="AutoShape 19"/>
          <p:cNvSpPr>
            <a:spLocks noChangeArrowheads="1"/>
          </p:cNvSpPr>
          <p:nvPr/>
        </p:nvSpPr>
        <p:spPr bwMode="auto">
          <a:xfrm>
            <a:off x="3779843" y="116185"/>
            <a:ext cx="4968875" cy="1152525"/>
          </a:xfrm>
          <a:prstGeom prst="wedgeRoundRectCallout">
            <a:avLst>
              <a:gd name="adj1" fmla="val -62171"/>
              <a:gd name="adj2" fmla="val -6060"/>
              <a:gd name="adj3" fmla="val 16667"/>
            </a:avLst>
          </a:prstGeom>
          <a:solidFill>
            <a:srgbClr val="CCFFCC"/>
          </a:solidFill>
          <a:ln w="9525" algn="ctr">
            <a:solidFill>
              <a:schemeClr val="tx1"/>
            </a:solidFill>
            <a:miter lim="800000"/>
            <a:headEnd/>
            <a:tailEnd/>
          </a:ln>
        </p:spPr>
        <p:txBody>
          <a:bodyPr anchor="ctr"/>
          <a:lstStyle/>
          <a:p>
            <a:r>
              <a:rPr lang="en-US" altLang="ja-JP" sz="1600" dirty="0">
                <a:solidFill>
                  <a:schemeClr val="tx1"/>
                </a:solidFill>
                <a:latin typeface="HGP創英角ｺﾞｼｯｸUB" pitchFamily="50" charset="-128"/>
                <a:ea typeface="HGP創英角ｺﾞｼｯｸUB" pitchFamily="50" charset="-128"/>
              </a:rPr>
              <a:t>※ </a:t>
            </a:r>
            <a:r>
              <a:rPr lang="ja-JP" altLang="en-US" sz="1600" dirty="0">
                <a:solidFill>
                  <a:schemeClr val="tx1"/>
                </a:solidFill>
                <a:latin typeface="HGP創英角ｺﾞｼｯｸUB" pitchFamily="50" charset="-128"/>
                <a:ea typeface="HGP創英角ｺﾞｼｯｸUB" pitchFamily="50" charset="-128"/>
              </a:rPr>
              <a:t>同じようなサービスや複数の人々が希望する個別的なサービスを整理統合していけば、標準化されたサービスに置き換えて行くことができる。</a:t>
            </a:r>
            <a:r>
              <a:rPr lang="ja-JP" altLang="en-US" sz="1600" u="sng" dirty="0">
                <a:solidFill>
                  <a:schemeClr val="tx1"/>
                </a:solidFill>
                <a:latin typeface="HGP創英角ｺﾞｼｯｸUB" pitchFamily="50" charset="-128"/>
                <a:ea typeface="HGP創英角ｺﾞｼｯｸUB" pitchFamily="50" charset="-128"/>
              </a:rPr>
              <a:t>　→サービスの質の向上</a:t>
            </a:r>
            <a:endParaRPr lang="ja-JP" altLang="en-US" sz="1600" u="sng" dirty="0">
              <a:latin typeface="HGP創英角ｺﾞｼｯｸUB" pitchFamily="50" charset="-128"/>
              <a:ea typeface="HGP創英角ｺﾞｼｯｸUB" pitchFamily="50" charset="-128"/>
            </a:endParaRPr>
          </a:p>
        </p:txBody>
      </p:sp>
      <p:sp>
        <p:nvSpPr>
          <p:cNvPr id="30740" name="AutoShape 20"/>
          <p:cNvSpPr>
            <a:spLocks noChangeArrowheads="1"/>
          </p:cNvSpPr>
          <p:nvPr/>
        </p:nvSpPr>
        <p:spPr bwMode="auto">
          <a:xfrm>
            <a:off x="4211639" y="4653269"/>
            <a:ext cx="4704556" cy="1296987"/>
          </a:xfrm>
          <a:prstGeom prst="horizontalScroll">
            <a:avLst>
              <a:gd name="adj" fmla="val 12500"/>
            </a:avLst>
          </a:prstGeom>
          <a:solidFill>
            <a:srgbClr val="CCFFCC"/>
          </a:solidFill>
          <a:ln w="9525">
            <a:solidFill>
              <a:schemeClr val="tx1"/>
            </a:solidFill>
            <a:round/>
            <a:headEnd/>
            <a:tailEnd/>
          </a:ln>
        </p:spPr>
        <p:txBody>
          <a:bodyPr anchor="ctr"/>
          <a:lstStyle/>
          <a:p>
            <a:pPr algn="ctr"/>
            <a:r>
              <a:rPr lang="ja-JP" altLang="en-US">
                <a:ea typeface="HG創英角ﾎﾟｯﾌﾟ体" pitchFamily="49" charset="-128"/>
              </a:rPr>
              <a:t>利用者のニーズに着目した個別支援計画</a:t>
            </a:r>
          </a:p>
        </p:txBody>
      </p:sp>
      <p:sp>
        <p:nvSpPr>
          <p:cNvPr id="30741" name="AutoShape 21"/>
          <p:cNvSpPr>
            <a:spLocks noChangeArrowheads="1"/>
          </p:cNvSpPr>
          <p:nvPr/>
        </p:nvSpPr>
        <p:spPr bwMode="auto">
          <a:xfrm>
            <a:off x="1736942" y="5805488"/>
            <a:ext cx="701242" cy="431800"/>
          </a:xfrm>
          <a:prstGeom prst="downArrow">
            <a:avLst>
              <a:gd name="adj1" fmla="val 50000"/>
              <a:gd name="adj2" fmla="val 25000"/>
            </a:avLst>
          </a:prstGeom>
          <a:solidFill>
            <a:srgbClr val="00FF00"/>
          </a:solidFill>
          <a:ln w="38100" cmpd="thickThin" algn="ctr">
            <a:solidFill>
              <a:schemeClr val="tx1"/>
            </a:solidFill>
            <a:miter lim="800000"/>
            <a:headEnd/>
            <a:tailEnd/>
          </a:ln>
          <a:effectLst>
            <a:outerShdw dist="107763" dir="2700000" algn="ctr" rotWithShape="0">
              <a:schemeClr val="bg2">
                <a:alpha val="50000"/>
              </a:schemeClr>
            </a:outerShdw>
          </a:effectLst>
        </p:spPr>
        <p:txBody>
          <a:bodyPr wrap="none" lIns="91407" tIns="45704" rIns="91407" bIns="45704" anchor="ctr"/>
          <a:lstStyle/>
          <a:p>
            <a:endParaRPr lang="ja-JP" altLang="en-US"/>
          </a:p>
        </p:txBody>
      </p:sp>
      <p:sp>
        <p:nvSpPr>
          <p:cNvPr id="30742" name="Rectangle 13"/>
          <p:cNvSpPr>
            <a:spLocks noChangeArrowheads="1"/>
          </p:cNvSpPr>
          <p:nvPr/>
        </p:nvSpPr>
        <p:spPr bwMode="auto">
          <a:xfrm>
            <a:off x="250825" y="6237288"/>
            <a:ext cx="7272338" cy="411162"/>
          </a:xfrm>
          <a:prstGeom prst="rect">
            <a:avLst/>
          </a:prstGeom>
          <a:solidFill>
            <a:srgbClr val="00CCFF"/>
          </a:solidFill>
          <a:ln w="9525">
            <a:solidFill>
              <a:schemeClr val="tx1"/>
            </a:solidFill>
            <a:miter lim="800000"/>
            <a:headEnd/>
            <a:tailEnd/>
          </a:ln>
        </p:spPr>
        <p:txBody>
          <a:bodyPr anchor="ctr"/>
          <a:lstStyle/>
          <a:p>
            <a:pPr algn="ctr"/>
            <a:r>
              <a:rPr lang="ja-JP" altLang="en-US" sz="2400">
                <a:solidFill>
                  <a:schemeClr val="tx1"/>
                </a:solidFill>
                <a:ea typeface="HGP創英角ｺﾞｼｯｸUB" pitchFamily="50" charset="-128"/>
              </a:rPr>
              <a:t>地域の事業所へ利用者の関わり方の指針となる。</a:t>
            </a:r>
          </a:p>
        </p:txBody>
      </p:sp>
    </p:spTree>
    <p:extLst>
      <p:ext uri="{BB962C8B-B14F-4D97-AF65-F5344CB8AC3E}">
        <p14:creationId xmlns:p14="http://schemas.microsoft.com/office/powerpoint/2010/main" val="2016827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45" name="Group 33"/>
          <p:cNvGraphicFramePr>
            <a:graphicFrameLocks noGrp="1"/>
          </p:cNvGraphicFramePr>
          <p:nvPr>
            <p:ph idx="4294967295"/>
            <p:extLst>
              <p:ext uri="{D42A27DB-BD31-4B8C-83A1-F6EECF244321}">
                <p14:modId xmlns:p14="http://schemas.microsoft.com/office/powerpoint/2010/main" val="1682877914"/>
              </p:ext>
            </p:extLst>
          </p:nvPr>
        </p:nvGraphicFramePr>
        <p:xfrm>
          <a:off x="182388" y="2268853"/>
          <a:ext cx="8611565" cy="4351748"/>
        </p:xfrm>
        <a:graphic>
          <a:graphicData uri="http://schemas.openxmlformats.org/drawingml/2006/table">
            <a:tbl>
              <a:tblPr/>
              <a:tblGrid>
                <a:gridCol w="651897"/>
                <a:gridCol w="1996679"/>
                <a:gridCol w="5962989"/>
              </a:tblGrid>
              <a:tr h="394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4300" marR="74300"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事業名</a:t>
                      </a:r>
                    </a:p>
                  </a:txBody>
                  <a:tcPr marL="74300" marR="74300"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内　容　・　位置づけ</a:t>
                      </a:r>
                    </a:p>
                  </a:txBody>
                  <a:tcPr marL="74300" marR="74300"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12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rPr>
                        <a:t>訓練等給付</a:t>
                      </a:r>
                    </a:p>
                  </a:txBody>
                  <a:tcPr marL="74300" marR="74300" marT="45736" marB="45736"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rPr>
                        <a:t>就労移行支援</a:t>
                      </a:r>
                      <a:endParaRPr kumimoji="1" lang="en-US" altLang="ja-JP" sz="12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74300" marR="74300"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6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ea"/>
                          <a:ea typeface="+mn-ea"/>
                        </a:rPr>
                        <a:t>就労を希望する６５歳未満の障害者で、</a:t>
                      </a:r>
                      <a:r>
                        <a:rPr kumimoji="1" lang="ja-JP" altLang="en-US" sz="1200" b="0" i="0" u="sng" strike="noStrike" cap="none" normalizeH="0" baseline="0" dirty="0" smtClean="0">
                          <a:ln>
                            <a:noFill/>
                          </a:ln>
                          <a:solidFill>
                            <a:schemeClr val="tx1"/>
                          </a:solidFill>
                          <a:effectLst/>
                          <a:latin typeface="+mn-ea"/>
                          <a:ea typeface="+mn-ea"/>
                        </a:rPr>
                        <a:t>通常の事業所に雇用されることが可能と見込まれる者</a:t>
                      </a:r>
                      <a:r>
                        <a:rPr kumimoji="1" lang="ja-JP" altLang="en-US" sz="1200" b="0" i="0" u="none" strike="noStrike" cap="none" normalizeH="0" baseline="0" dirty="0" smtClean="0">
                          <a:ln>
                            <a:noFill/>
                          </a:ln>
                          <a:solidFill>
                            <a:schemeClr val="tx1"/>
                          </a:solidFill>
                          <a:effectLst/>
                          <a:latin typeface="+mn-ea"/>
                          <a:ea typeface="+mn-ea"/>
                        </a:rPr>
                        <a:t>に対して、①生産活動、職場体験等の活動の機会の提供その他の就労に必要な知識及び能力の向上のために必要な訓練、②求職活動に関する支援、③その適性に応じた職場の開拓、④就職後における職場への定着のために必要な相談等の支援を行う。</a:t>
                      </a: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（利用期間：２年）</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4300" marR="74300"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7816">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rPr>
                        <a:t>就労継続支援Ａ型</a:t>
                      </a:r>
                    </a:p>
                  </a:txBody>
                  <a:tcPr marL="74300" marR="74300"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通常の事業所に雇用されることが困難であり、</a:t>
                      </a:r>
                      <a:r>
                        <a:rPr kumimoji="1" lang="ja-JP" altLang="en-US" sz="1200" b="0" i="0" u="sng" strike="noStrike" cap="none" normalizeH="0" baseline="0" dirty="0" smtClean="0">
                          <a:ln>
                            <a:noFill/>
                          </a:ln>
                          <a:solidFill>
                            <a:schemeClr val="tx1"/>
                          </a:solidFill>
                          <a:effectLst/>
                          <a:latin typeface="Arial" charset="0"/>
                          <a:ea typeface="ＭＳ Ｐゴシック" pitchFamily="50" charset="-128"/>
                        </a:rPr>
                        <a:t>雇用契約に基づく就労が可能である者</a:t>
                      </a: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に対して、雇用契約の締結等による就労の機会の提供及び生産活動の機会の提供その他の就労に必要な知識及び能力</a:t>
                      </a:r>
                      <a:r>
                        <a:rPr kumimoji="1" lang="ja-JP" altLang="en-US" sz="1200" b="0" i="0" u="none" strike="noStrike" cap="none" spc="-40" normalizeH="0" baseline="0" dirty="0" smtClean="0">
                          <a:ln>
                            <a:noFill/>
                          </a:ln>
                          <a:solidFill>
                            <a:schemeClr val="tx1"/>
                          </a:solidFill>
                          <a:effectLst/>
                          <a:latin typeface="Arial" charset="0"/>
                          <a:ea typeface="ＭＳ Ｐゴシック" pitchFamily="50" charset="-128"/>
                        </a:rPr>
                        <a:t>の向上のために必要な訓練等の支援を行う。</a:t>
                      </a:r>
                      <a:endParaRPr kumimoji="1" lang="en-US" altLang="ja-JP" sz="1200" b="0" i="0" u="none" strike="noStrike" cap="none" spc="-40" normalizeH="0" baseline="0" dirty="0" smtClean="0">
                        <a:ln>
                          <a:noFill/>
                        </a:ln>
                        <a:solidFill>
                          <a:schemeClr val="tx1"/>
                        </a:solidFill>
                        <a:effectLst/>
                        <a:latin typeface="Arial" charset="0"/>
                        <a:ea typeface="ＭＳ Ｐゴシック" pitchFamily="50" charset="-128"/>
                      </a:endParaRPr>
                    </a:p>
                  </a:txBody>
                  <a:tcPr marL="74300" marR="74300"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7816">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rPr>
                        <a:t>就労継続支援Ｂ型</a:t>
                      </a:r>
                    </a:p>
                  </a:txBody>
                  <a:tcPr marL="74300" marR="74300"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rgbClr val="FF0000"/>
                          </a:solidFill>
                          <a:effectLst/>
                          <a:latin typeface="Arial" charset="0"/>
                          <a:ea typeface="ＭＳ Ｐゴシック" pitchFamily="50" charset="-128"/>
                        </a:rPr>
                        <a:t>通常の事業所に雇用されることが困難であり、</a:t>
                      </a:r>
                      <a:r>
                        <a:rPr kumimoji="1" lang="ja-JP" altLang="en-US" sz="1200" b="0" i="0" u="sng" strike="noStrike" cap="none" normalizeH="0" baseline="0" dirty="0" smtClean="0">
                          <a:ln>
                            <a:noFill/>
                          </a:ln>
                          <a:solidFill>
                            <a:srgbClr val="FF0000"/>
                          </a:solidFill>
                          <a:effectLst/>
                          <a:latin typeface="Arial" charset="0"/>
                          <a:ea typeface="ＭＳ Ｐゴシック" pitchFamily="50" charset="-128"/>
                        </a:rPr>
                        <a:t>雇用契約に基づく就労が困難</a:t>
                      </a:r>
                      <a:r>
                        <a:rPr kumimoji="1" lang="ja-JP" altLang="en-US" sz="1200" b="0" i="0" u="sng" strike="noStrike" cap="none" normalizeH="0" baseline="0" dirty="0" smtClean="0">
                          <a:ln>
                            <a:noFill/>
                          </a:ln>
                          <a:solidFill>
                            <a:schemeClr val="tx1"/>
                          </a:solidFill>
                          <a:effectLst/>
                          <a:latin typeface="Arial" charset="0"/>
                          <a:ea typeface="ＭＳ Ｐゴシック" pitchFamily="50" charset="-128"/>
                        </a:rPr>
                        <a:t>である者</a:t>
                      </a: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に対して、就労の機会の提供及び生産活動の機会の提供その他の就労に必要な知識及び能力の向上のために必要な訓練その他の必要な支援を行う。</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74300" marR="74300"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74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rPr>
                        <a:t>介護給付</a:t>
                      </a:r>
                    </a:p>
                  </a:txBody>
                  <a:tcPr marL="74300" marR="74300" marT="45736" marB="45736"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rPr>
                        <a:t>生活介護</a:t>
                      </a:r>
                    </a:p>
                  </a:txBody>
                  <a:tcPr marL="74300" marR="74300"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入浴、排泄、食事棟の介護、創作的活動、</a:t>
                      </a:r>
                      <a:r>
                        <a:rPr kumimoji="1" lang="ja-JP" altLang="en-US" sz="1200" b="0" i="0" u="sng" strike="noStrike" cap="none" normalizeH="0" baseline="0" dirty="0" smtClean="0">
                          <a:ln>
                            <a:noFill/>
                          </a:ln>
                          <a:solidFill>
                            <a:srgbClr val="C00000"/>
                          </a:solidFill>
                          <a:effectLst/>
                          <a:latin typeface="Arial" charset="0"/>
                          <a:ea typeface="ＭＳ Ｐゴシック" pitchFamily="50" charset="-128"/>
                        </a:rPr>
                        <a:t>生産活動の機会の提供</a:t>
                      </a: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等を通じた身体機能または生産能力の向上</a:t>
                      </a:r>
                    </a:p>
                  </a:txBody>
                  <a:tcPr marL="74300" marR="74300"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67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rPr>
                        <a:t>地域生活支援事業</a:t>
                      </a:r>
                    </a:p>
                  </a:txBody>
                  <a:tcPr marL="74300" marR="74300" marT="45736" marB="45736"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DDE1">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rPr>
                        <a:t>地域活動支援センター</a:t>
                      </a:r>
                    </a:p>
                  </a:txBody>
                  <a:tcPr marL="74300" marR="74300"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創作的活動または</a:t>
                      </a:r>
                      <a:r>
                        <a:rPr kumimoji="1" lang="ja-JP" altLang="en-US" sz="1200" b="0" i="0" u="sng" strike="noStrike" cap="none" normalizeH="0" baseline="0" dirty="0" smtClean="0">
                          <a:ln>
                            <a:noFill/>
                          </a:ln>
                          <a:solidFill>
                            <a:srgbClr val="C00000"/>
                          </a:solidFill>
                          <a:effectLst/>
                          <a:latin typeface="Arial" charset="0"/>
                          <a:ea typeface="ＭＳ Ｐゴシック" pitchFamily="50" charset="-128"/>
                        </a:rPr>
                        <a:t>生産活動の機会の提供</a:t>
                      </a: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、社会との交流の促進その他の厚生労働省令で定める便宜を供与</a:t>
                      </a:r>
                    </a:p>
                  </a:txBody>
                  <a:tcPr marL="74300" marR="74300"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26" name="Text Box 34"/>
          <p:cNvSpPr txBox="1">
            <a:spLocks noChangeArrowheads="1"/>
          </p:cNvSpPr>
          <p:nvPr/>
        </p:nvSpPr>
        <p:spPr bwMode="auto">
          <a:xfrm>
            <a:off x="182369" y="32352"/>
            <a:ext cx="66698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smtClean="0"/>
              <a:t>○さまざま</a:t>
            </a:r>
            <a:r>
              <a:rPr lang="ja-JP" altLang="en-US" sz="1600" dirty="0"/>
              <a:t>な働き方と</a:t>
            </a:r>
            <a:r>
              <a:rPr lang="en-US" altLang="ja-JP" sz="1600" dirty="0"/>
              <a:t>｢</a:t>
            </a:r>
            <a:r>
              <a:rPr lang="ja-JP" altLang="en-US" sz="1600" dirty="0"/>
              <a:t>働く」ための支援　　　　　　　　</a:t>
            </a:r>
          </a:p>
        </p:txBody>
      </p:sp>
      <p:sp>
        <p:nvSpPr>
          <p:cNvPr id="4127" name="テキスト ボックス 1"/>
          <p:cNvSpPr txBox="1">
            <a:spLocks noChangeArrowheads="1"/>
          </p:cNvSpPr>
          <p:nvPr/>
        </p:nvSpPr>
        <p:spPr bwMode="auto">
          <a:xfrm>
            <a:off x="182387" y="1833168"/>
            <a:ext cx="36695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smtClean="0"/>
              <a:t>○福祉</a:t>
            </a:r>
            <a:r>
              <a:rPr lang="ja-JP" altLang="en-US" sz="1600" dirty="0"/>
              <a:t>サービスのもと</a:t>
            </a:r>
            <a:r>
              <a:rPr lang="ja-JP" altLang="en-US" sz="1600" dirty="0" smtClean="0"/>
              <a:t>での就労支援</a:t>
            </a:r>
            <a:endParaRPr lang="en-US" altLang="ja-JP" sz="1600" dirty="0" smtClean="0"/>
          </a:p>
        </p:txBody>
      </p:sp>
      <p:graphicFrame>
        <p:nvGraphicFramePr>
          <p:cNvPr id="3" name="表 2"/>
          <p:cNvGraphicFramePr>
            <a:graphicFrameLocks noGrp="1"/>
          </p:cNvGraphicFramePr>
          <p:nvPr>
            <p:extLst>
              <p:ext uri="{D42A27DB-BD31-4B8C-83A1-F6EECF244321}">
                <p14:modId xmlns:p14="http://schemas.microsoft.com/office/powerpoint/2010/main" val="782447433"/>
              </p:ext>
            </p:extLst>
          </p:nvPr>
        </p:nvGraphicFramePr>
        <p:xfrm>
          <a:off x="249885" y="528332"/>
          <a:ext cx="7016165" cy="1176093"/>
        </p:xfrm>
        <a:graphic>
          <a:graphicData uri="http://schemas.openxmlformats.org/drawingml/2006/table">
            <a:tbl>
              <a:tblPr/>
              <a:tblGrid>
                <a:gridCol w="342161"/>
                <a:gridCol w="1729025"/>
                <a:gridCol w="4944979"/>
              </a:tblGrid>
              <a:tr h="8409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74293" marR="74293" marT="45650" marB="4565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一般雇用</a:t>
                      </a:r>
                      <a:endParaRPr kumimoji="1" lang="en-US" alt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74293" marR="74293" marT="45650" marB="456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一般求人枠</a:t>
                      </a: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障がいの開示／非開示）</a:t>
                      </a:r>
                      <a:endParaRPr kumimoji="1" lang="en-US" altLang="ja-JP" sz="16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cap="none" normalizeH="0" baseline="0" dirty="0" err="1" smtClean="0">
                          <a:ln>
                            <a:noFill/>
                          </a:ln>
                          <a:solidFill>
                            <a:schemeClr val="tx1"/>
                          </a:solidFill>
                          <a:effectLst/>
                          <a:latin typeface="Arial" charset="0"/>
                          <a:ea typeface="ＭＳ Ｐゴシック" pitchFamily="50" charset="-128"/>
                        </a:rPr>
                        <a:t>障がい</a:t>
                      </a: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者求人枠　　</a:t>
                      </a:r>
                      <a:r>
                        <a:rPr kumimoji="1" lang="ja-JP" altLang="en-US" sz="1600" b="0" i="0" u="none" strike="noStrike" cap="none" normalizeH="0" baseline="0" dirty="0" smtClean="0">
                          <a:ln>
                            <a:noFill/>
                          </a:ln>
                          <a:solidFill>
                            <a:schemeClr val="tx1"/>
                          </a:solidFill>
                          <a:effectLst/>
                          <a:latin typeface="Arial" charset="0"/>
                          <a:ea typeface="+mn-ea"/>
                        </a:rPr>
                        <a:t>一般企業 </a:t>
                      </a:r>
                      <a:r>
                        <a:rPr kumimoji="1" lang="en-US" altLang="ja-JP" sz="1600" b="0" i="0" u="none" strike="noStrike" cap="none" normalizeH="0" baseline="0" dirty="0" smtClean="0">
                          <a:ln>
                            <a:noFill/>
                          </a:ln>
                          <a:solidFill>
                            <a:schemeClr val="tx1"/>
                          </a:solidFill>
                          <a:effectLst/>
                          <a:latin typeface="Arial" charset="0"/>
                          <a:ea typeface="+mn-ea"/>
                        </a:rPr>
                        <a:t>or </a:t>
                      </a:r>
                      <a:r>
                        <a:rPr kumimoji="1" lang="ja-JP" altLang="en-US" sz="1600" b="0" i="0" u="none" strike="noStrike" cap="none" normalizeH="0" baseline="0" dirty="0" smtClean="0">
                          <a:ln>
                            <a:noFill/>
                          </a:ln>
                          <a:solidFill>
                            <a:schemeClr val="tx1"/>
                          </a:solidFill>
                          <a:effectLst/>
                          <a:latin typeface="Arial" charset="0"/>
                          <a:ea typeface="+mn-ea"/>
                        </a:rPr>
                        <a:t>特例子会社</a:t>
                      </a:r>
                      <a:endParaRPr kumimoji="1" lang="en-US" altLang="ja-JP" sz="1600" b="0" i="0" u="none" strike="noStrike" cap="none" normalizeH="0" baseline="0" dirty="0" smtClean="0">
                        <a:ln>
                          <a:noFill/>
                        </a:ln>
                        <a:solidFill>
                          <a:schemeClr val="tx1"/>
                        </a:solidFill>
                        <a:effectLst/>
                        <a:latin typeface="Arial" charset="0"/>
                        <a:ea typeface="+mn-ea"/>
                      </a:endParaRPr>
                    </a:p>
                  </a:txBody>
                  <a:tcPr marL="74293" marR="74293"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3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74293" marR="74293" marT="45650" marB="4565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DDE1">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Ｐゴシック" pitchFamily="50" charset="-128"/>
                          <a:ea typeface="ＭＳ Ｐゴシック" pitchFamily="50" charset="-128"/>
                        </a:rPr>
                        <a:t>請負</a:t>
                      </a:r>
                    </a:p>
                  </a:txBody>
                  <a:tcPr marL="74293" marR="74293" marT="45650" marB="456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在宅就労</a:t>
                      </a:r>
                    </a:p>
                  </a:txBody>
                  <a:tcPr marL="74293" marR="74293"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987006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94694" y="260350"/>
            <a:ext cx="6103148" cy="647700"/>
          </a:xfrm>
          <a:solidFill>
            <a:schemeClr val="accent5"/>
          </a:solidFill>
        </p:spPr>
        <p:txBody>
          <a:bodyPr/>
          <a:lstStyle/>
          <a:p>
            <a:pPr algn="l" eaLnBrk="1" hangingPunct="1">
              <a:defRPr/>
            </a:pPr>
            <a:r>
              <a:rPr lang="ja-JP" altLang="en-US" sz="2000" dirty="0">
                <a:latin typeface="ＤＨＰ特太ゴシック体" pitchFamily="50" charset="-128"/>
                <a:ea typeface="ＤＨＰ特太ゴシック体" pitchFamily="50" charset="-128"/>
              </a:rPr>
              <a:t>就労分野におけるサービス管理とは</a:t>
            </a:r>
          </a:p>
        </p:txBody>
      </p:sp>
      <p:sp>
        <p:nvSpPr>
          <p:cNvPr id="21507" name="Rectangle 3"/>
          <p:cNvSpPr>
            <a:spLocks noGrp="1" noChangeArrowheads="1"/>
          </p:cNvSpPr>
          <p:nvPr>
            <p:ph type="body" idx="1"/>
          </p:nvPr>
        </p:nvSpPr>
        <p:spPr>
          <a:xfrm>
            <a:off x="1438946" y="1196983"/>
            <a:ext cx="6999008" cy="5256213"/>
          </a:xfrm>
        </p:spPr>
        <p:txBody>
          <a:bodyPr>
            <a:normAutofit/>
          </a:bodyPr>
          <a:lstStyle/>
          <a:p>
            <a:pPr eaLnBrk="1" hangingPunct="1">
              <a:lnSpc>
                <a:spcPct val="90000"/>
              </a:lnSpc>
              <a:buFontTx/>
              <a:buNone/>
            </a:pPr>
            <a:r>
              <a:rPr lang="ja-JP" altLang="en-US" sz="1600" dirty="0"/>
              <a:t>・良いサービス、質の高いサービスとは何か？</a:t>
            </a:r>
            <a:endParaRPr lang="en-US" altLang="ja-JP" sz="1600" dirty="0"/>
          </a:p>
          <a:p>
            <a:pPr eaLnBrk="1" hangingPunct="1">
              <a:lnSpc>
                <a:spcPct val="90000"/>
              </a:lnSpc>
              <a:buFontTx/>
              <a:buNone/>
            </a:pPr>
            <a:endParaRPr lang="en-US" altLang="ja-JP" sz="1600" dirty="0"/>
          </a:p>
          <a:p>
            <a:pPr eaLnBrk="1" hangingPunct="1">
              <a:lnSpc>
                <a:spcPct val="90000"/>
              </a:lnSpc>
              <a:buFontTx/>
              <a:buNone/>
            </a:pPr>
            <a:r>
              <a:rPr lang="ja-JP" altLang="en-US" sz="1600" dirty="0"/>
              <a:t>・就労はサービスの結果（成果）が数値化されやすい？</a:t>
            </a:r>
            <a:endParaRPr lang="en-US" altLang="ja-JP" sz="1600" dirty="0"/>
          </a:p>
          <a:p>
            <a:pPr eaLnBrk="1" hangingPunct="1">
              <a:lnSpc>
                <a:spcPct val="90000"/>
              </a:lnSpc>
              <a:buFontTx/>
              <a:buNone/>
            </a:pPr>
            <a:r>
              <a:rPr lang="ja-JP" altLang="en-US" sz="1600" dirty="0"/>
              <a:t>　　　　就労移行支援事業　　　　　　　　－　　就職率　</a:t>
            </a:r>
            <a:r>
              <a:rPr lang="ja-JP" altLang="en-US" sz="1600" dirty="0" smtClean="0"/>
              <a:t>○○％、定着率○○％</a:t>
            </a:r>
            <a:endParaRPr lang="en-US" altLang="ja-JP" sz="1600" dirty="0"/>
          </a:p>
          <a:p>
            <a:pPr eaLnBrk="1" hangingPunct="1">
              <a:lnSpc>
                <a:spcPct val="90000"/>
              </a:lnSpc>
              <a:buFontTx/>
              <a:buNone/>
            </a:pPr>
            <a:r>
              <a:rPr lang="ja-JP" altLang="en-US" sz="1600" dirty="0"/>
              <a:t>　　　　就労継続支援事業（Ａ型・Ｂ型） </a:t>
            </a:r>
            <a:r>
              <a:rPr lang="ja-JP" altLang="en-US" sz="1600" dirty="0" err="1"/>
              <a:t>ー</a:t>
            </a:r>
            <a:r>
              <a:rPr lang="ja-JP" altLang="en-US" sz="1600" dirty="0"/>
              <a:t>　　工賃　○○○○円</a:t>
            </a:r>
            <a:endParaRPr lang="en-US" altLang="ja-JP" sz="1600" dirty="0"/>
          </a:p>
          <a:p>
            <a:pPr eaLnBrk="1" hangingPunct="1">
              <a:lnSpc>
                <a:spcPct val="90000"/>
              </a:lnSpc>
              <a:buFontTx/>
              <a:buNone/>
            </a:pPr>
            <a:endParaRPr lang="en-US" altLang="ja-JP" sz="1600" dirty="0"/>
          </a:p>
          <a:p>
            <a:pPr eaLnBrk="1" hangingPunct="1">
              <a:lnSpc>
                <a:spcPct val="90000"/>
              </a:lnSpc>
              <a:buFontTx/>
              <a:buNone/>
            </a:pPr>
            <a:r>
              <a:rPr lang="ja-JP" altLang="en-US" sz="1600" dirty="0"/>
              <a:t>・一定の年齢になったら、「働く」ことが当たり前になっているか</a:t>
            </a:r>
            <a:endParaRPr lang="en-US" altLang="ja-JP" sz="1600" dirty="0"/>
          </a:p>
          <a:p>
            <a:pPr eaLnBrk="1" hangingPunct="1">
              <a:lnSpc>
                <a:spcPct val="90000"/>
              </a:lnSpc>
              <a:buFontTx/>
              <a:buNone/>
            </a:pPr>
            <a:r>
              <a:rPr lang="ja-JP" altLang="en-US" sz="1600" dirty="0"/>
              <a:t>　　「子は学び、大人は働く」という価値観</a:t>
            </a:r>
          </a:p>
          <a:p>
            <a:pPr eaLnBrk="1" hangingPunct="1">
              <a:lnSpc>
                <a:spcPct val="90000"/>
              </a:lnSpc>
              <a:buFontTx/>
              <a:buNone/>
            </a:pPr>
            <a:endParaRPr lang="en-US" altLang="ja-JP" sz="1600" dirty="0"/>
          </a:p>
          <a:p>
            <a:pPr eaLnBrk="1" hangingPunct="1">
              <a:lnSpc>
                <a:spcPct val="90000"/>
              </a:lnSpc>
              <a:buFontTx/>
              <a:buNone/>
            </a:pPr>
            <a:r>
              <a:rPr lang="ja-JP" altLang="en-US" sz="1600" dirty="0"/>
              <a:t>・働くことの意味を考える</a:t>
            </a:r>
          </a:p>
          <a:p>
            <a:pPr eaLnBrk="1" hangingPunct="1">
              <a:lnSpc>
                <a:spcPct val="90000"/>
              </a:lnSpc>
              <a:buFontTx/>
              <a:buNone/>
            </a:pPr>
            <a:r>
              <a:rPr lang="ja-JP" altLang="en-US" sz="1600" dirty="0"/>
              <a:t>　　社会の中の役割を担うという意味、確認</a:t>
            </a:r>
          </a:p>
          <a:p>
            <a:pPr eaLnBrk="1" hangingPunct="1">
              <a:lnSpc>
                <a:spcPct val="90000"/>
              </a:lnSpc>
              <a:buFontTx/>
              <a:buNone/>
            </a:pPr>
            <a:r>
              <a:rPr lang="ja-JP" altLang="en-US" sz="1600" dirty="0"/>
              <a:t>　　地域で雇用を創る</a:t>
            </a:r>
          </a:p>
          <a:p>
            <a:pPr eaLnBrk="1" hangingPunct="1">
              <a:lnSpc>
                <a:spcPct val="90000"/>
              </a:lnSpc>
              <a:buFontTx/>
              <a:buNone/>
            </a:pPr>
            <a:endParaRPr lang="ja-JP" altLang="en-US" sz="1600" dirty="0"/>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71</a:t>
            </a:fld>
            <a:endParaRPr lang="ja-JP" altLang="en-US" dirty="0"/>
          </a:p>
        </p:txBody>
      </p:sp>
    </p:spTree>
    <p:extLst>
      <p:ext uri="{BB962C8B-B14F-4D97-AF65-F5344CB8AC3E}">
        <p14:creationId xmlns:p14="http://schemas.microsoft.com/office/powerpoint/2010/main" val="33126257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番号プレースホル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0" tIns="45714" rIns="91430" bIns="45714" rtlCol="0"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C78DBE99-84C3-4918-80CA-9F2B95EA2D74}" type="slidenum">
              <a:rPr lang="en-US" altLang="ja-JP" sz="1400">
                <a:solidFill>
                  <a:srgbClr val="000000"/>
                </a:solidFill>
              </a:rPr>
              <a:pPr eaLnBrk="1" hangingPunct="1">
                <a:spcBef>
                  <a:spcPct val="0"/>
                </a:spcBef>
                <a:buFontTx/>
                <a:buNone/>
              </a:pPr>
              <a:t>72</a:t>
            </a:fld>
            <a:endParaRPr lang="en-US" altLang="ja-JP" sz="1400">
              <a:solidFill>
                <a:srgbClr val="000000"/>
              </a:solidFill>
            </a:endParaRPr>
          </a:p>
        </p:txBody>
      </p:sp>
      <p:sp>
        <p:nvSpPr>
          <p:cNvPr id="52227" name="AutoShape 4"/>
          <p:cNvSpPr>
            <a:spLocks noChangeArrowheads="1"/>
          </p:cNvSpPr>
          <p:nvPr/>
        </p:nvSpPr>
        <p:spPr bwMode="auto">
          <a:xfrm rot="10800000">
            <a:off x="1056298" y="468899"/>
            <a:ext cx="620196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FF99CC">
                  <a:alpha val="62000"/>
                </a:srgbClr>
              </a:gs>
              <a:gs pos="100000">
                <a:srgbClr val="FFFFFF"/>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wrap="none" lIns="74295" tIns="8890" rIns="74295" bIns="8890" anchor="ctr"/>
          <a:lstStyle/>
          <a:p>
            <a:r>
              <a:rPr lang="ja-JP" altLang="en-US" sz="2800" dirty="0" smtClean="0"/>
              <a:t>（１）サービス提供の視点</a:t>
            </a:r>
            <a:endParaRPr lang="ja-JP" altLang="en-US" sz="2800" dirty="0"/>
          </a:p>
        </p:txBody>
      </p:sp>
      <p:sp>
        <p:nvSpPr>
          <p:cNvPr id="12293" name="Rectangle 3"/>
          <p:cNvSpPr>
            <a:spLocks noGrp="1" noChangeArrowheads="1"/>
          </p:cNvSpPr>
          <p:nvPr>
            <p:ph type="body" idx="4294967295"/>
          </p:nvPr>
        </p:nvSpPr>
        <p:spPr>
          <a:xfrm>
            <a:off x="1056232" y="1229817"/>
            <a:ext cx="7317581" cy="5400675"/>
          </a:xfrm>
        </p:spPr>
        <p:txBody>
          <a:bodyPr vert="horz" lIns="91430" tIns="45714" rIns="91430" bIns="45714" rtlCol="0" anchor="ctr">
            <a:normAutofit/>
          </a:bodyPr>
          <a:lstStyle/>
          <a:p>
            <a:pPr marL="0" indent="0">
              <a:lnSpc>
                <a:spcPct val="80000"/>
              </a:lnSpc>
              <a:buNone/>
              <a:defRPr/>
            </a:pPr>
            <a:r>
              <a:rPr lang="ja-JP" altLang="en-US" sz="1800" dirty="0">
                <a:latin typeface="ＭＳ Ｐゴシック" pitchFamily="50" charset="-128"/>
              </a:rPr>
              <a:t>・なぜ、就労支援に取り組むのかという理念の共有</a:t>
            </a:r>
          </a:p>
          <a:p>
            <a:pPr eaLnBrk="1" hangingPunct="1">
              <a:lnSpc>
                <a:spcPct val="80000"/>
              </a:lnSpc>
              <a:buFontTx/>
              <a:buNone/>
              <a:defRPr/>
            </a:pPr>
            <a:r>
              <a:rPr lang="ja-JP" altLang="en-US" sz="1800" dirty="0">
                <a:latin typeface="ＭＳ Ｐゴシック" pitchFamily="50" charset="-128"/>
              </a:rPr>
              <a:t>　　　　　　　　　　　　　　　　　　　　</a:t>
            </a:r>
            <a:r>
              <a:rPr lang="en-US" altLang="ja-JP" sz="1800" dirty="0">
                <a:latin typeface="ＭＳ Ｐゴシック" pitchFamily="50" charset="-128"/>
              </a:rPr>
              <a:t>(</a:t>
            </a:r>
            <a:r>
              <a:rPr lang="ja-JP" altLang="en-US" sz="1800" dirty="0">
                <a:latin typeface="ＭＳ Ｐゴシック" pitchFamily="50" charset="-128"/>
              </a:rPr>
              <a:t>本人・家族・事業所・法人等</a:t>
            </a:r>
            <a:r>
              <a:rPr lang="en-US" altLang="ja-JP" sz="1800" dirty="0">
                <a:latin typeface="ＭＳ Ｐゴシック" pitchFamily="50" charset="-128"/>
              </a:rPr>
              <a:t>)</a:t>
            </a:r>
          </a:p>
          <a:p>
            <a:pPr eaLnBrk="1" hangingPunct="1">
              <a:lnSpc>
                <a:spcPct val="80000"/>
              </a:lnSpc>
              <a:buFontTx/>
              <a:buNone/>
              <a:defRPr/>
            </a:pPr>
            <a:endParaRPr lang="en-US" altLang="ja-JP" sz="1800" dirty="0">
              <a:latin typeface="ＭＳ Ｐゴシック" pitchFamily="50" charset="-128"/>
            </a:endParaRPr>
          </a:p>
          <a:p>
            <a:pPr marL="0" indent="0">
              <a:lnSpc>
                <a:spcPct val="80000"/>
              </a:lnSpc>
              <a:buNone/>
              <a:defRPr/>
            </a:pPr>
            <a:r>
              <a:rPr lang="ja-JP" altLang="en-US" sz="1800" dirty="0">
                <a:latin typeface="ＭＳ Ｐゴシック" pitchFamily="50" charset="-128"/>
              </a:rPr>
              <a:t>・働きたいと願う人の気持ちや意欲に寄り添う支援</a:t>
            </a:r>
          </a:p>
          <a:p>
            <a:pPr algn="ctr" eaLnBrk="1" hangingPunct="1">
              <a:lnSpc>
                <a:spcPct val="80000"/>
              </a:lnSpc>
              <a:buFontTx/>
              <a:buNone/>
              <a:defRPr/>
            </a:pPr>
            <a:r>
              <a:rPr lang="ja-JP" altLang="en-US" sz="1800" dirty="0">
                <a:latin typeface="ＭＳ Ｐゴシック" pitchFamily="50" charset="-128"/>
              </a:rPr>
              <a:t>　　　　　　　　　　　　</a:t>
            </a:r>
            <a:r>
              <a:rPr lang="en-US" altLang="ja-JP" sz="1800" dirty="0">
                <a:latin typeface="ＭＳ Ｐゴシック" pitchFamily="50" charset="-128"/>
              </a:rPr>
              <a:t>(</a:t>
            </a:r>
            <a:r>
              <a:rPr lang="ja-JP" altLang="en-US" sz="1800" dirty="0">
                <a:latin typeface="ＭＳ Ｐゴシック" pitchFamily="50" charset="-128"/>
              </a:rPr>
              <a:t>アセスメント・個別支援計画・日々の実践</a:t>
            </a:r>
            <a:r>
              <a:rPr lang="en-US" altLang="ja-JP" sz="1800" dirty="0">
                <a:latin typeface="ＭＳ Ｐゴシック" pitchFamily="50" charset="-128"/>
              </a:rPr>
              <a:t>)</a:t>
            </a:r>
          </a:p>
          <a:p>
            <a:pPr algn="r" eaLnBrk="1" hangingPunct="1">
              <a:lnSpc>
                <a:spcPct val="80000"/>
              </a:lnSpc>
              <a:buFontTx/>
              <a:buNone/>
              <a:defRPr/>
            </a:pPr>
            <a:endParaRPr lang="en-US" altLang="ja-JP" sz="1800" dirty="0">
              <a:latin typeface="ＭＳ Ｐゴシック" pitchFamily="50" charset="-128"/>
            </a:endParaRPr>
          </a:p>
          <a:p>
            <a:pPr marL="0" indent="0">
              <a:lnSpc>
                <a:spcPct val="80000"/>
              </a:lnSpc>
              <a:buNone/>
              <a:defRPr/>
            </a:pPr>
            <a:r>
              <a:rPr lang="ja-JP" altLang="en-US" sz="1800" dirty="0">
                <a:latin typeface="ＭＳ Ｐゴシック" pitchFamily="50" charset="-128"/>
              </a:rPr>
              <a:t>・障害のある人が働き、働き続けられ、スキルアップする環境づくり　</a:t>
            </a:r>
          </a:p>
          <a:p>
            <a:pPr eaLnBrk="1" hangingPunct="1">
              <a:lnSpc>
                <a:spcPct val="80000"/>
              </a:lnSpc>
              <a:buFontTx/>
              <a:buNone/>
              <a:defRPr/>
            </a:pPr>
            <a:r>
              <a:rPr lang="ja-JP" altLang="en-US" sz="1800" dirty="0">
                <a:latin typeface="ＭＳ Ｐゴシック" pitchFamily="50" charset="-128"/>
              </a:rPr>
              <a:t>　　　　　</a:t>
            </a:r>
            <a:r>
              <a:rPr lang="en-US" altLang="ja-JP" sz="1800" dirty="0">
                <a:latin typeface="ＭＳ Ｐゴシック" pitchFamily="50" charset="-128"/>
              </a:rPr>
              <a:t>(</a:t>
            </a:r>
            <a:r>
              <a:rPr lang="ja-JP" altLang="en-US" sz="1800" dirty="0">
                <a:latin typeface="ＭＳ Ｐゴシック" pitchFamily="50" charset="-128"/>
              </a:rPr>
              <a:t>工賃引き上げの取り組みや障害者雇用への理解と実現</a:t>
            </a:r>
            <a:r>
              <a:rPr lang="en-US" altLang="ja-JP" sz="1800" dirty="0">
                <a:latin typeface="ＭＳ Ｐゴシック" pitchFamily="50" charset="-128"/>
              </a:rPr>
              <a:t>)</a:t>
            </a:r>
          </a:p>
          <a:p>
            <a:pPr algn="r" eaLnBrk="1" hangingPunct="1">
              <a:lnSpc>
                <a:spcPct val="80000"/>
              </a:lnSpc>
              <a:buFontTx/>
              <a:buNone/>
              <a:defRPr/>
            </a:pPr>
            <a:endParaRPr lang="en-US" altLang="ja-JP" sz="1800" dirty="0">
              <a:latin typeface="ＭＳ Ｐゴシック" pitchFamily="50" charset="-128"/>
            </a:endParaRPr>
          </a:p>
          <a:p>
            <a:pPr marL="0" indent="0">
              <a:lnSpc>
                <a:spcPct val="80000"/>
              </a:lnSpc>
              <a:buNone/>
              <a:defRPr/>
            </a:pPr>
            <a:r>
              <a:rPr lang="ja-JP" altLang="en-US" sz="1800" dirty="0">
                <a:latin typeface="ＭＳ Ｐゴシック" pitchFamily="50" charset="-128"/>
              </a:rPr>
              <a:t>・暮らし全体をサポートする視点　</a:t>
            </a:r>
          </a:p>
          <a:p>
            <a:pPr eaLnBrk="1" hangingPunct="1">
              <a:lnSpc>
                <a:spcPct val="80000"/>
              </a:lnSpc>
              <a:buFontTx/>
              <a:buNone/>
              <a:defRPr/>
            </a:pPr>
            <a:r>
              <a:rPr lang="ja-JP" altLang="en-US" sz="1800" dirty="0">
                <a:latin typeface="ＭＳ Ｐゴシック" pitchFamily="50" charset="-128"/>
              </a:rPr>
              <a:t>　　　　　　　　　　　</a:t>
            </a:r>
            <a:r>
              <a:rPr lang="en-US" altLang="ja-JP" sz="1800" dirty="0">
                <a:latin typeface="ＭＳ Ｐゴシック" pitchFamily="50" charset="-128"/>
              </a:rPr>
              <a:t>(</a:t>
            </a:r>
            <a:r>
              <a:rPr lang="ja-JP" altLang="en-US" sz="1800" dirty="0">
                <a:latin typeface="ＭＳ Ｐゴシック" pitchFamily="50" charset="-128"/>
              </a:rPr>
              <a:t>本人・家族との協同</a:t>
            </a:r>
            <a:r>
              <a:rPr lang="ja-JP" altLang="en-US" sz="1800" dirty="0" smtClean="0">
                <a:latin typeface="ＭＳ Ｐゴシック" pitchFamily="50" charset="-128"/>
              </a:rPr>
              <a:t>、関係機関との連携・協同</a:t>
            </a:r>
            <a:r>
              <a:rPr lang="en-US" altLang="ja-JP" sz="1800" dirty="0">
                <a:latin typeface="ＭＳ Ｐゴシック" pitchFamily="50" charset="-128"/>
              </a:rPr>
              <a:t>)</a:t>
            </a:r>
          </a:p>
          <a:p>
            <a:pPr algn="ctr" eaLnBrk="1" hangingPunct="1">
              <a:lnSpc>
                <a:spcPct val="80000"/>
              </a:lnSpc>
              <a:buFontTx/>
              <a:buNone/>
              <a:defRPr/>
            </a:pPr>
            <a:endParaRPr lang="en-US" altLang="ja-JP" sz="1800" dirty="0">
              <a:latin typeface="ＭＳ Ｐゴシック" pitchFamily="50" charset="-128"/>
            </a:endParaRPr>
          </a:p>
          <a:p>
            <a:pPr eaLnBrk="1" hangingPunct="1">
              <a:lnSpc>
                <a:spcPct val="80000"/>
              </a:lnSpc>
              <a:buFontTx/>
              <a:buNone/>
              <a:defRPr/>
            </a:pPr>
            <a:r>
              <a:rPr lang="en-US" altLang="ja-JP" sz="1800" b="1" dirty="0">
                <a:latin typeface="ＭＳ Ｐゴシック" pitchFamily="50" charset="-128"/>
              </a:rPr>
              <a:t>               </a:t>
            </a:r>
            <a:r>
              <a:rPr lang="ja-JP" altLang="en-US" sz="1800" b="1" dirty="0">
                <a:latin typeface="ＭＳ Ｐゴシック" pitchFamily="50" charset="-128"/>
              </a:rPr>
              <a:t>「利用する人が、今よりも更に</a:t>
            </a:r>
            <a:endParaRPr lang="en-US" altLang="ja-JP" sz="1800" b="1" dirty="0">
              <a:latin typeface="ＭＳ Ｐゴシック" pitchFamily="50" charset="-128"/>
            </a:endParaRPr>
          </a:p>
          <a:p>
            <a:pPr algn="ctr" eaLnBrk="1" hangingPunct="1">
              <a:lnSpc>
                <a:spcPct val="80000"/>
              </a:lnSpc>
              <a:buFontTx/>
              <a:buNone/>
              <a:defRPr/>
            </a:pPr>
            <a:r>
              <a:rPr lang="ja-JP" altLang="en-US" sz="1800" b="1" dirty="0">
                <a:latin typeface="ＭＳ Ｐゴシック" pitchFamily="50" charset="-128"/>
              </a:rPr>
              <a:t>            よりよい生活や生き方をめざす」視点</a:t>
            </a:r>
          </a:p>
        </p:txBody>
      </p:sp>
    </p:spTree>
    <p:extLst>
      <p:ext uri="{BB962C8B-B14F-4D97-AF65-F5344CB8AC3E}">
        <p14:creationId xmlns:p14="http://schemas.microsoft.com/office/powerpoint/2010/main" val="10292191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AutoShape 2"/>
          <p:cNvSpPr>
            <a:spLocks noChangeArrowheads="1"/>
          </p:cNvSpPr>
          <p:nvPr/>
        </p:nvSpPr>
        <p:spPr bwMode="auto">
          <a:xfrm rot="-1913673">
            <a:off x="1458604" y="3221038"/>
            <a:ext cx="8151019" cy="4519612"/>
          </a:xfrm>
          <a:prstGeom prst="roundRect">
            <a:avLst>
              <a:gd name="adj" fmla="val 18324"/>
            </a:avLst>
          </a:prstGeom>
          <a:solidFill>
            <a:srgbClr val="99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59" name="AutoShape 3"/>
          <p:cNvSpPr>
            <a:spLocks noChangeArrowheads="1"/>
          </p:cNvSpPr>
          <p:nvPr/>
        </p:nvSpPr>
        <p:spPr bwMode="auto">
          <a:xfrm rot="-1913673">
            <a:off x="3061097" y="3746676"/>
            <a:ext cx="3905250" cy="2003425"/>
          </a:xfrm>
          <a:prstGeom prst="roundRect">
            <a:avLst>
              <a:gd name="adj" fmla="val 18324"/>
            </a:avLst>
          </a:prstGeom>
          <a:solidFill>
            <a:srgbClr val="CC99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60" name="AutoShape 4"/>
          <p:cNvSpPr>
            <a:spLocks noChangeArrowheads="1"/>
          </p:cNvSpPr>
          <p:nvPr/>
        </p:nvSpPr>
        <p:spPr bwMode="auto">
          <a:xfrm rot="-1909197">
            <a:off x="734702" y="439738"/>
            <a:ext cx="5117307" cy="4087812"/>
          </a:xfrm>
          <a:prstGeom prst="roundRect">
            <a:avLst>
              <a:gd name="adj" fmla="val 8426"/>
            </a:avLst>
          </a:prstGeom>
          <a:solidFill>
            <a:srgbClr val="FF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61" name="AutoShape 5"/>
          <p:cNvSpPr>
            <a:spLocks noChangeArrowheads="1"/>
          </p:cNvSpPr>
          <p:nvPr/>
        </p:nvSpPr>
        <p:spPr bwMode="auto">
          <a:xfrm rot="-1913673">
            <a:off x="1143068" y="2498730"/>
            <a:ext cx="4244579" cy="1933575"/>
          </a:xfrm>
          <a:prstGeom prst="roundRect">
            <a:avLst>
              <a:gd name="adj" fmla="val 18324"/>
            </a:avLst>
          </a:prstGeom>
          <a:solidFill>
            <a:srgbClr val="FFCC99"/>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62" name="AutoShape 6"/>
          <p:cNvSpPr>
            <a:spLocks noChangeArrowheads="1"/>
          </p:cNvSpPr>
          <p:nvPr/>
        </p:nvSpPr>
        <p:spPr bwMode="auto">
          <a:xfrm rot="-1927959">
            <a:off x="683420" y="3068638"/>
            <a:ext cx="7885510" cy="1439862"/>
          </a:xfrm>
          <a:prstGeom prst="rightArrow">
            <a:avLst>
              <a:gd name="adj1" fmla="val 51769"/>
              <a:gd name="adj2" fmla="val 783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173063" name="Picture 7" descr="j02282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91" y="5256999"/>
            <a:ext cx="917972" cy="1090612"/>
          </a:xfrm>
          <a:prstGeom prst="rect">
            <a:avLst/>
          </a:prstGeom>
          <a:noFill/>
          <a:extLst>
            <a:ext uri="{909E8E84-426E-40DD-AFC4-6F175D3DCCD1}">
              <a14:hiddenFill xmlns:a14="http://schemas.microsoft.com/office/drawing/2010/main">
                <a:solidFill>
                  <a:srgbClr val="FFFFFF"/>
                </a:solidFill>
              </a14:hiddenFill>
            </a:ext>
          </a:extLst>
        </p:spPr>
      </p:pic>
      <p:sp>
        <p:nvSpPr>
          <p:cNvPr id="173064" name="Text Box 8"/>
          <p:cNvSpPr txBox="1">
            <a:spLocks noChangeArrowheads="1"/>
          </p:cNvSpPr>
          <p:nvPr/>
        </p:nvSpPr>
        <p:spPr bwMode="auto">
          <a:xfrm>
            <a:off x="925712" y="6362459"/>
            <a:ext cx="9179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spAutoFit/>
          </a:bodyPr>
          <a:lstStyle/>
          <a:p>
            <a:pPr algn="ctr">
              <a:spcBef>
                <a:spcPct val="50000"/>
              </a:spcBef>
            </a:pPr>
            <a:r>
              <a:rPr lang="ja-JP" altLang="en-US" sz="1400" b="1" dirty="0" smtClean="0"/>
              <a:t>学校</a:t>
            </a:r>
            <a:r>
              <a:rPr lang="ja-JP" altLang="en-US" sz="1400" b="1" dirty="0"/>
              <a:t>　卒業</a:t>
            </a:r>
          </a:p>
        </p:txBody>
      </p:sp>
      <p:grpSp>
        <p:nvGrpSpPr>
          <p:cNvPr id="173065" name="Group 9"/>
          <p:cNvGrpSpPr>
            <a:grpSpLocks/>
          </p:cNvGrpSpPr>
          <p:nvPr/>
        </p:nvGrpSpPr>
        <p:grpSpPr bwMode="auto">
          <a:xfrm>
            <a:off x="2681289" y="4581700"/>
            <a:ext cx="917972" cy="1179859"/>
            <a:chOff x="1293" y="2931"/>
            <a:chExt cx="635" cy="610"/>
          </a:xfrm>
        </p:grpSpPr>
        <p:pic>
          <p:nvPicPr>
            <p:cNvPr id="173066" name="Picture 10" descr="j02975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3" y="2931"/>
              <a:ext cx="635" cy="498"/>
            </a:xfrm>
            <a:prstGeom prst="rect">
              <a:avLst/>
            </a:prstGeom>
            <a:noFill/>
            <a:extLst>
              <a:ext uri="{909E8E84-426E-40DD-AFC4-6F175D3DCCD1}">
                <a14:hiddenFill xmlns:a14="http://schemas.microsoft.com/office/drawing/2010/main">
                  <a:solidFill>
                    <a:srgbClr val="FFFFFF"/>
                  </a:solidFill>
                </a14:hiddenFill>
              </a:ext>
            </a:extLst>
          </p:spPr>
        </p:pic>
        <p:sp>
          <p:nvSpPr>
            <p:cNvPr id="173067" name="Text Box 11"/>
            <p:cNvSpPr txBox="1">
              <a:spLocks noChangeArrowheads="1"/>
            </p:cNvSpPr>
            <p:nvPr/>
          </p:nvSpPr>
          <p:spPr bwMode="auto">
            <a:xfrm>
              <a:off x="1338" y="3430"/>
              <a:ext cx="498"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spAutoFit/>
            </a:bodyPr>
            <a:lstStyle/>
            <a:p>
              <a:pPr>
                <a:spcBef>
                  <a:spcPct val="50000"/>
                </a:spcBef>
              </a:pPr>
              <a:r>
                <a:rPr lang="ja-JP" altLang="en-US" sz="1400" b="1"/>
                <a:t>就　　　職</a:t>
              </a:r>
            </a:p>
          </p:txBody>
        </p:sp>
      </p:grpSp>
      <p:grpSp>
        <p:nvGrpSpPr>
          <p:cNvPr id="173068" name="Group 12"/>
          <p:cNvGrpSpPr>
            <a:grpSpLocks/>
          </p:cNvGrpSpPr>
          <p:nvPr/>
        </p:nvGrpSpPr>
        <p:grpSpPr bwMode="auto">
          <a:xfrm>
            <a:off x="4950619" y="2421115"/>
            <a:ext cx="971550" cy="1122821"/>
            <a:chOff x="3016" y="1616"/>
            <a:chExt cx="727" cy="618"/>
          </a:xfrm>
        </p:grpSpPr>
        <p:pic>
          <p:nvPicPr>
            <p:cNvPr id="173069" name="Picture 13" descr="j02975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6" y="1616"/>
              <a:ext cx="727" cy="510"/>
            </a:xfrm>
            <a:prstGeom prst="rect">
              <a:avLst/>
            </a:prstGeom>
            <a:noFill/>
            <a:extLst>
              <a:ext uri="{909E8E84-426E-40DD-AFC4-6F175D3DCCD1}">
                <a14:hiddenFill xmlns:a14="http://schemas.microsoft.com/office/drawing/2010/main">
                  <a:solidFill>
                    <a:srgbClr val="FFFFFF"/>
                  </a:solidFill>
                </a14:hiddenFill>
              </a:ext>
            </a:extLst>
          </p:spPr>
        </p:pic>
        <p:sp>
          <p:nvSpPr>
            <p:cNvPr id="173070" name="Text Box 14"/>
            <p:cNvSpPr txBox="1">
              <a:spLocks noChangeArrowheads="1"/>
            </p:cNvSpPr>
            <p:nvPr/>
          </p:nvSpPr>
          <p:spPr bwMode="auto">
            <a:xfrm>
              <a:off x="3016" y="2115"/>
              <a:ext cx="7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1">
              <a:spAutoFit/>
            </a:bodyPr>
            <a:lstStyle/>
            <a:p>
              <a:pPr>
                <a:spcBef>
                  <a:spcPct val="50000"/>
                </a:spcBef>
              </a:pPr>
              <a:r>
                <a:rPr lang="ja-JP" altLang="en-US" sz="1400" b="1" dirty="0"/>
                <a:t>再　就　職</a:t>
              </a:r>
            </a:p>
          </p:txBody>
        </p:sp>
      </p:grpSp>
      <p:sp>
        <p:nvSpPr>
          <p:cNvPr id="173071" name="Text Box 15"/>
          <p:cNvSpPr txBox="1">
            <a:spLocks noChangeArrowheads="1"/>
          </p:cNvSpPr>
          <p:nvPr/>
        </p:nvSpPr>
        <p:spPr bwMode="auto">
          <a:xfrm>
            <a:off x="439752" y="527595"/>
            <a:ext cx="2106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800" dirty="0"/>
              <a:t>【</a:t>
            </a:r>
            <a:r>
              <a:rPr lang="ja-JP" altLang="en-US" sz="1800" dirty="0"/>
              <a:t>職業生活支援</a:t>
            </a:r>
            <a:r>
              <a:rPr lang="en-US" altLang="ja-JP" sz="1800" dirty="0"/>
              <a:t>】</a:t>
            </a:r>
          </a:p>
        </p:txBody>
      </p:sp>
      <p:sp>
        <p:nvSpPr>
          <p:cNvPr id="173072" name="Text Box 16"/>
          <p:cNvSpPr txBox="1">
            <a:spLocks noChangeArrowheads="1"/>
          </p:cNvSpPr>
          <p:nvPr/>
        </p:nvSpPr>
        <p:spPr bwMode="auto">
          <a:xfrm>
            <a:off x="6333514" y="6331957"/>
            <a:ext cx="20143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ja-JP" sz="1800" dirty="0"/>
              <a:t>【</a:t>
            </a:r>
            <a:r>
              <a:rPr lang="ja-JP" altLang="en-US" sz="1800" dirty="0"/>
              <a:t>日常生活支援</a:t>
            </a:r>
            <a:r>
              <a:rPr lang="en-US" altLang="ja-JP" sz="1800" dirty="0"/>
              <a:t>】</a:t>
            </a:r>
          </a:p>
        </p:txBody>
      </p:sp>
      <p:grpSp>
        <p:nvGrpSpPr>
          <p:cNvPr id="173073" name="Group 17"/>
          <p:cNvGrpSpPr>
            <a:grpSpLocks/>
          </p:cNvGrpSpPr>
          <p:nvPr/>
        </p:nvGrpSpPr>
        <p:grpSpPr bwMode="auto">
          <a:xfrm>
            <a:off x="2897987" y="2492413"/>
            <a:ext cx="996553" cy="1300163"/>
            <a:chOff x="158" y="1842"/>
            <a:chExt cx="837" cy="819"/>
          </a:xfrm>
        </p:grpSpPr>
        <p:grpSp>
          <p:nvGrpSpPr>
            <p:cNvPr id="173074" name="Group 18"/>
            <p:cNvGrpSpPr>
              <a:grpSpLocks/>
            </p:cNvGrpSpPr>
            <p:nvPr/>
          </p:nvGrpSpPr>
          <p:grpSpPr bwMode="auto">
            <a:xfrm>
              <a:off x="158" y="1842"/>
              <a:ext cx="771" cy="536"/>
              <a:chOff x="385" y="1979"/>
              <a:chExt cx="771" cy="536"/>
            </a:xfrm>
          </p:grpSpPr>
          <p:pic>
            <p:nvPicPr>
              <p:cNvPr id="173075" name="Picture 19" descr="bl005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 y="1979"/>
                <a:ext cx="725" cy="380"/>
              </a:xfrm>
              <a:prstGeom prst="rect">
                <a:avLst/>
              </a:prstGeom>
              <a:noFill/>
              <a:extLst>
                <a:ext uri="{909E8E84-426E-40DD-AFC4-6F175D3DCCD1}">
                  <a14:hiddenFill xmlns:a14="http://schemas.microsoft.com/office/drawing/2010/main">
                    <a:solidFill>
                      <a:srgbClr val="FFFFFF"/>
                    </a:solidFill>
                  </a14:hiddenFill>
                </a:ext>
              </a:extLst>
            </p:spPr>
          </p:pic>
          <p:sp>
            <p:nvSpPr>
              <p:cNvPr id="173076" name="Text Box 20"/>
              <p:cNvSpPr txBox="1">
                <a:spLocks noChangeArrowheads="1"/>
              </p:cNvSpPr>
              <p:nvPr/>
            </p:nvSpPr>
            <p:spPr bwMode="auto">
              <a:xfrm>
                <a:off x="385" y="2341"/>
                <a:ext cx="77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pPr>
                  <a:spcBef>
                    <a:spcPct val="50000"/>
                  </a:spcBef>
                </a:pPr>
                <a:r>
                  <a:rPr lang="ja-JP" altLang="en-US" sz="1200" dirty="0"/>
                  <a:t>ハローワーク</a:t>
                </a:r>
                <a:endParaRPr lang="ja-JP" altLang="en-US" sz="1400" dirty="0"/>
              </a:p>
            </p:txBody>
          </p:sp>
        </p:grpSp>
        <p:sp>
          <p:nvSpPr>
            <p:cNvPr id="173077" name="Text Box 21"/>
            <p:cNvSpPr txBox="1">
              <a:spLocks noChangeArrowheads="1"/>
            </p:cNvSpPr>
            <p:nvPr/>
          </p:nvSpPr>
          <p:spPr bwMode="auto">
            <a:xfrm>
              <a:off x="158" y="2341"/>
              <a:ext cx="837"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900" dirty="0"/>
                <a:t>・求職登録</a:t>
              </a:r>
              <a:br>
                <a:rPr lang="ja-JP" altLang="en-US" sz="900" dirty="0"/>
              </a:br>
              <a:r>
                <a:rPr lang="ja-JP" altLang="en-US" sz="900" dirty="0"/>
                <a:t>・職業紹介</a:t>
              </a:r>
              <a:br>
                <a:rPr lang="ja-JP" altLang="en-US" sz="900" dirty="0"/>
              </a:br>
              <a:r>
                <a:rPr lang="ja-JP" altLang="en-US" sz="900" dirty="0"/>
                <a:t>・求人開拓　　等</a:t>
              </a:r>
            </a:p>
          </p:txBody>
        </p:sp>
      </p:grpSp>
      <p:grpSp>
        <p:nvGrpSpPr>
          <p:cNvPr id="173078" name="Group 22"/>
          <p:cNvGrpSpPr>
            <a:grpSpLocks/>
          </p:cNvGrpSpPr>
          <p:nvPr/>
        </p:nvGrpSpPr>
        <p:grpSpPr bwMode="auto">
          <a:xfrm>
            <a:off x="1601398" y="3573465"/>
            <a:ext cx="1079896" cy="1589088"/>
            <a:chOff x="1020" y="1207"/>
            <a:chExt cx="907" cy="1001"/>
          </a:xfrm>
        </p:grpSpPr>
        <p:grpSp>
          <p:nvGrpSpPr>
            <p:cNvPr id="173079" name="Group 23"/>
            <p:cNvGrpSpPr>
              <a:grpSpLocks/>
            </p:cNvGrpSpPr>
            <p:nvPr/>
          </p:nvGrpSpPr>
          <p:grpSpPr bwMode="auto">
            <a:xfrm>
              <a:off x="1020" y="1207"/>
              <a:ext cx="817" cy="719"/>
              <a:chOff x="1066" y="1706"/>
              <a:chExt cx="817" cy="719"/>
            </a:xfrm>
          </p:grpSpPr>
          <p:pic>
            <p:nvPicPr>
              <p:cNvPr id="173080" name="Picture 24" descr="j022364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7" y="1706"/>
                <a:ext cx="416" cy="546"/>
              </a:xfrm>
              <a:prstGeom prst="rect">
                <a:avLst/>
              </a:prstGeom>
              <a:noFill/>
              <a:extLst>
                <a:ext uri="{909E8E84-426E-40DD-AFC4-6F175D3DCCD1}">
                  <a14:hiddenFill xmlns:a14="http://schemas.microsoft.com/office/drawing/2010/main">
                    <a:solidFill>
                      <a:srgbClr val="FFFFFF"/>
                    </a:solidFill>
                  </a14:hiddenFill>
                </a:ext>
              </a:extLst>
            </p:spPr>
          </p:pic>
          <p:sp>
            <p:nvSpPr>
              <p:cNvPr id="173081" name="Text Box 25"/>
              <p:cNvSpPr txBox="1">
                <a:spLocks noChangeArrowheads="1"/>
              </p:cNvSpPr>
              <p:nvPr/>
            </p:nvSpPr>
            <p:spPr bwMode="auto">
              <a:xfrm>
                <a:off x="1066" y="2251"/>
                <a:ext cx="81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1">
                <a:spAutoFit/>
              </a:bodyPr>
              <a:lstStyle/>
              <a:p>
                <a:pPr>
                  <a:spcBef>
                    <a:spcPct val="50000"/>
                  </a:spcBef>
                </a:pPr>
                <a:r>
                  <a:rPr lang="ja-JP" altLang="en-US" sz="1200" dirty="0"/>
                  <a:t>就労移行支援</a:t>
                </a:r>
              </a:p>
            </p:txBody>
          </p:sp>
        </p:grpSp>
        <p:sp>
          <p:nvSpPr>
            <p:cNvPr id="173082" name="Text Box 26"/>
            <p:cNvSpPr txBox="1">
              <a:spLocks noChangeArrowheads="1"/>
            </p:cNvSpPr>
            <p:nvPr/>
          </p:nvSpPr>
          <p:spPr bwMode="auto">
            <a:xfrm>
              <a:off x="1066" y="1888"/>
              <a:ext cx="861"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900" dirty="0"/>
                <a:t>・職業訓練</a:t>
              </a:r>
              <a:br>
                <a:rPr lang="ja-JP" altLang="en-US" sz="900" dirty="0"/>
              </a:br>
              <a:r>
                <a:rPr lang="ja-JP" altLang="en-US" sz="900" dirty="0"/>
                <a:t>・職場実習</a:t>
              </a:r>
              <a:br>
                <a:rPr lang="ja-JP" altLang="en-US" sz="900" dirty="0"/>
              </a:br>
              <a:r>
                <a:rPr lang="ja-JP" altLang="en-US" sz="900" dirty="0"/>
                <a:t>・定着支援　　等</a:t>
              </a:r>
            </a:p>
          </p:txBody>
        </p:sp>
      </p:grpSp>
      <p:grpSp>
        <p:nvGrpSpPr>
          <p:cNvPr id="173083" name="Group 27"/>
          <p:cNvGrpSpPr>
            <a:grpSpLocks/>
          </p:cNvGrpSpPr>
          <p:nvPr/>
        </p:nvGrpSpPr>
        <p:grpSpPr bwMode="auto">
          <a:xfrm>
            <a:off x="2574131" y="549413"/>
            <a:ext cx="1241822" cy="1695450"/>
            <a:chOff x="2381" y="436"/>
            <a:chExt cx="1043" cy="1068"/>
          </a:xfrm>
        </p:grpSpPr>
        <p:grpSp>
          <p:nvGrpSpPr>
            <p:cNvPr id="173084" name="Group 28"/>
            <p:cNvGrpSpPr>
              <a:grpSpLocks/>
            </p:cNvGrpSpPr>
            <p:nvPr/>
          </p:nvGrpSpPr>
          <p:grpSpPr bwMode="auto">
            <a:xfrm>
              <a:off x="2381" y="436"/>
              <a:ext cx="1043" cy="835"/>
              <a:chOff x="1474" y="845"/>
              <a:chExt cx="1043" cy="835"/>
            </a:xfrm>
          </p:grpSpPr>
          <p:pic>
            <p:nvPicPr>
              <p:cNvPr id="173085" name="Picture 29" descr="j007912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19" y="845"/>
                <a:ext cx="813" cy="581"/>
              </a:xfrm>
              <a:prstGeom prst="rect">
                <a:avLst/>
              </a:prstGeom>
              <a:noFill/>
              <a:extLst>
                <a:ext uri="{909E8E84-426E-40DD-AFC4-6F175D3DCCD1}">
                  <a14:hiddenFill xmlns:a14="http://schemas.microsoft.com/office/drawing/2010/main">
                    <a:solidFill>
                      <a:srgbClr val="FFFFFF"/>
                    </a:solidFill>
                  </a14:hiddenFill>
                </a:ext>
              </a:extLst>
            </p:spPr>
          </p:pic>
          <p:sp>
            <p:nvSpPr>
              <p:cNvPr id="173086" name="Text Box 30"/>
              <p:cNvSpPr txBox="1">
                <a:spLocks noChangeArrowheads="1"/>
              </p:cNvSpPr>
              <p:nvPr/>
            </p:nvSpPr>
            <p:spPr bwMode="auto">
              <a:xfrm>
                <a:off x="1474" y="1389"/>
                <a:ext cx="104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pPr>
                  <a:spcBef>
                    <a:spcPct val="50000"/>
                  </a:spcBef>
                </a:pPr>
                <a:r>
                  <a:rPr lang="ja-JP" altLang="en-US" sz="1200" dirty="0"/>
                  <a:t>障害者就業・</a:t>
                </a:r>
                <a:br>
                  <a:rPr lang="ja-JP" altLang="en-US" sz="1200" dirty="0"/>
                </a:br>
                <a:r>
                  <a:rPr lang="ja-JP" altLang="en-US" sz="1200" dirty="0"/>
                  <a:t>生活支援センター</a:t>
                </a:r>
              </a:p>
            </p:txBody>
          </p:sp>
        </p:grpSp>
        <p:sp>
          <p:nvSpPr>
            <p:cNvPr id="173087" name="Text Box 31"/>
            <p:cNvSpPr txBox="1">
              <a:spLocks noChangeArrowheads="1"/>
            </p:cNvSpPr>
            <p:nvPr/>
          </p:nvSpPr>
          <p:spPr bwMode="auto">
            <a:xfrm>
              <a:off x="2427" y="1252"/>
              <a:ext cx="99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1000" dirty="0"/>
                <a:t>・就職・定着支援</a:t>
              </a:r>
              <a:br>
                <a:rPr lang="ja-JP" altLang="en-US" sz="1000" dirty="0"/>
              </a:br>
              <a:r>
                <a:rPr lang="ja-JP" altLang="en-US" sz="1000" dirty="0"/>
                <a:t>・事業主支援　　等</a:t>
              </a:r>
            </a:p>
          </p:txBody>
        </p:sp>
      </p:grpSp>
      <p:grpSp>
        <p:nvGrpSpPr>
          <p:cNvPr id="173088" name="Group 32"/>
          <p:cNvGrpSpPr>
            <a:grpSpLocks/>
          </p:cNvGrpSpPr>
          <p:nvPr/>
        </p:nvGrpSpPr>
        <p:grpSpPr bwMode="auto">
          <a:xfrm>
            <a:off x="1331120" y="1700389"/>
            <a:ext cx="1079897" cy="1773237"/>
            <a:chOff x="1610" y="1162"/>
            <a:chExt cx="907" cy="1117"/>
          </a:xfrm>
        </p:grpSpPr>
        <p:pic>
          <p:nvPicPr>
            <p:cNvPr id="173089" name="Picture 33" descr="j00791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10" y="1162"/>
              <a:ext cx="688" cy="509"/>
            </a:xfrm>
            <a:prstGeom prst="rect">
              <a:avLst/>
            </a:prstGeom>
            <a:noFill/>
            <a:extLst>
              <a:ext uri="{909E8E84-426E-40DD-AFC4-6F175D3DCCD1}">
                <a14:hiddenFill xmlns:a14="http://schemas.microsoft.com/office/drawing/2010/main">
                  <a:solidFill>
                    <a:srgbClr val="FFFFFF"/>
                  </a:solidFill>
                </a14:hiddenFill>
              </a:ext>
            </a:extLst>
          </p:spPr>
        </p:pic>
        <p:sp>
          <p:nvSpPr>
            <p:cNvPr id="173090" name="Text Box 34"/>
            <p:cNvSpPr txBox="1">
              <a:spLocks noChangeArrowheads="1"/>
            </p:cNvSpPr>
            <p:nvPr/>
          </p:nvSpPr>
          <p:spPr bwMode="auto">
            <a:xfrm>
              <a:off x="1655" y="1661"/>
              <a:ext cx="77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pPr>
                <a:spcBef>
                  <a:spcPct val="50000"/>
                </a:spcBef>
              </a:pPr>
              <a:r>
                <a:rPr lang="ja-JP" altLang="en-US" sz="1200" dirty="0"/>
                <a:t>地域障害者</a:t>
              </a:r>
              <a:br>
                <a:rPr lang="ja-JP" altLang="en-US" sz="1200" dirty="0"/>
              </a:br>
              <a:r>
                <a:rPr lang="ja-JP" altLang="en-US" sz="1200" dirty="0"/>
                <a:t>職業センター</a:t>
              </a:r>
            </a:p>
          </p:txBody>
        </p:sp>
        <p:sp>
          <p:nvSpPr>
            <p:cNvPr id="173091" name="Text Box 35"/>
            <p:cNvSpPr txBox="1">
              <a:spLocks noChangeArrowheads="1"/>
            </p:cNvSpPr>
            <p:nvPr/>
          </p:nvSpPr>
          <p:spPr bwMode="auto">
            <a:xfrm>
              <a:off x="1746" y="1933"/>
              <a:ext cx="77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ja-JP" altLang="en-US" sz="1000" dirty="0"/>
                <a:t>・職業評価</a:t>
              </a:r>
              <a:br>
                <a:rPr lang="ja-JP" altLang="en-US" sz="1000" dirty="0"/>
              </a:br>
              <a:r>
                <a:rPr lang="ja-JP" altLang="en-US" sz="1000" dirty="0"/>
                <a:t>・ジョブコーチ</a:t>
              </a:r>
              <a:br>
                <a:rPr lang="ja-JP" altLang="en-US" sz="1000" dirty="0"/>
              </a:br>
              <a:r>
                <a:rPr lang="ja-JP" altLang="en-US" sz="1000" dirty="0"/>
                <a:t> 支援　等</a:t>
              </a:r>
            </a:p>
          </p:txBody>
        </p:sp>
      </p:grpSp>
      <p:grpSp>
        <p:nvGrpSpPr>
          <p:cNvPr id="173092" name="Group 36"/>
          <p:cNvGrpSpPr>
            <a:grpSpLocks/>
          </p:cNvGrpSpPr>
          <p:nvPr/>
        </p:nvGrpSpPr>
        <p:grpSpPr bwMode="auto">
          <a:xfrm>
            <a:off x="2303929" y="3573530"/>
            <a:ext cx="2321719" cy="1195808"/>
            <a:chOff x="975" y="2205"/>
            <a:chExt cx="1721" cy="665"/>
          </a:xfrm>
        </p:grpSpPr>
        <p:grpSp>
          <p:nvGrpSpPr>
            <p:cNvPr id="173093" name="Group 37"/>
            <p:cNvGrpSpPr>
              <a:grpSpLocks/>
            </p:cNvGrpSpPr>
            <p:nvPr/>
          </p:nvGrpSpPr>
          <p:grpSpPr bwMode="auto">
            <a:xfrm>
              <a:off x="2096" y="2205"/>
              <a:ext cx="600" cy="665"/>
              <a:chOff x="2096" y="2205"/>
              <a:chExt cx="600" cy="665"/>
            </a:xfrm>
          </p:grpSpPr>
          <p:pic>
            <p:nvPicPr>
              <p:cNvPr id="173094" name="Picture 38" descr="bd06645_"/>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55" y="2205"/>
                <a:ext cx="541" cy="541"/>
              </a:xfrm>
              <a:prstGeom prst="rect">
                <a:avLst/>
              </a:prstGeom>
              <a:noFill/>
              <a:extLst>
                <a:ext uri="{909E8E84-426E-40DD-AFC4-6F175D3DCCD1}">
                  <a14:hiddenFill xmlns:a14="http://schemas.microsoft.com/office/drawing/2010/main">
                    <a:solidFill>
                      <a:srgbClr val="FFFFFF"/>
                    </a:solidFill>
                  </a14:hiddenFill>
                </a:ext>
              </a:extLst>
            </p:spPr>
          </p:pic>
          <p:sp>
            <p:nvSpPr>
              <p:cNvPr id="173095" name="Text Box 39"/>
              <p:cNvSpPr txBox="1">
                <a:spLocks noChangeArrowheads="1"/>
              </p:cNvSpPr>
              <p:nvPr/>
            </p:nvSpPr>
            <p:spPr bwMode="auto">
              <a:xfrm>
                <a:off x="2096" y="2750"/>
                <a:ext cx="557"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1">
                <a:spAutoFit/>
              </a:bodyPr>
              <a:lstStyle/>
              <a:p>
                <a:pPr>
                  <a:spcBef>
                    <a:spcPct val="50000"/>
                  </a:spcBef>
                </a:pPr>
                <a:r>
                  <a:rPr lang="ja-JP" altLang="en-US" sz="1400" b="1" dirty="0"/>
                  <a:t>離　　　職</a:t>
                </a:r>
              </a:p>
            </p:txBody>
          </p:sp>
        </p:grpSp>
        <p:grpSp>
          <p:nvGrpSpPr>
            <p:cNvPr id="173096" name="Group 40"/>
            <p:cNvGrpSpPr>
              <a:grpSpLocks/>
            </p:cNvGrpSpPr>
            <p:nvPr/>
          </p:nvGrpSpPr>
          <p:grpSpPr bwMode="auto">
            <a:xfrm>
              <a:off x="975" y="2478"/>
              <a:ext cx="1179" cy="153"/>
              <a:chOff x="975" y="2478"/>
              <a:chExt cx="1179" cy="153"/>
            </a:xfrm>
          </p:grpSpPr>
          <p:sp>
            <p:nvSpPr>
              <p:cNvPr id="173097" name="Line 41"/>
              <p:cNvSpPr>
                <a:spLocks noChangeShapeType="1"/>
              </p:cNvSpPr>
              <p:nvPr/>
            </p:nvSpPr>
            <p:spPr bwMode="auto">
              <a:xfrm flipH="1">
                <a:off x="975" y="2478"/>
                <a:ext cx="1179" cy="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98" name="Text Box 42"/>
              <p:cNvSpPr txBox="1">
                <a:spLocks noChangeArrowheads="1"/>
              </p:cNvSpPr>
              <p:nvPr/>
            </p:nvSpPr>
            <p:spPr bwMode="auto">
              <a:xfrm>
                <a:off x="1066" y="2478"/>
                <a:ext cx="952"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200"/>
                  <a:t>再チャレンジ</a:t>
                </a:r>
              </a:p>
            </p:txBody>
          </p:sp>
        </p:grpSp>
      </p:grpSp>
      <p:grpSp>
        <p:nvGrpSpPr>
          <p:cNvPr id="173099" name="Group 43"/>
          <p:cNvGrpSpPr>
            <a:grpSpLocks/>
          </p:cNvGrpSpPr>
          <p:nvPr/>
        </p:nvGrpSpPr>
        <p:grpSpPr bwMode="auto">
          <a:xfrm>
            <a:off x="4139806" y="765350"/>
            <a:ext cx="1079896" cy="1166813"/>
            <a:chOff x="1927" y="1117"/>
            <a:chExt cx="907" cy="735"/>
          </a:xfrm>
        </p:grpSpPr>
        <p:sp>
          <p:nvSpPr>
            <p:cNvPr id="173100" name="Text Box 44"/>
            <p:cNvSpPr txBox="1">
              <a:spLocks noChangeArrowheads="1"/>
            </p:cNvSpPr>
            <p:nvPr/>
          </p:nvSpPr>
          <p:spPr bwMode="auto">
            <a:xfrm>
              <a:off x="1927" y="1571"/>
              <a:ext cx="81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1">
              <a:spAutoFit/>
            </a:bodyPr>
            <a:lstStyle/>
            <a:p>
              <a:pPr>
                <a:spcBef>
                  <a:spcPct val="50000"/>
                </a:spcBef>
              </a:pPr>
              <a:r>
                <a:rPr lang="ja-JP" altLang="en-US" sz="1200" dirty="0"/>
                <a:t>就労継続支援</a:t>
              </a:r>
            </a:p>
          </p:txBody>
        </p:sp>
        <p:sp>
          <p:nvSpPr>
            <p:cNvPr id="173101" name="Text Box 45"/>
            <p:cNvSpPr txBox="1">
              <a:spLocks noChangeArrowheads="1"/>
            </p:cNvSpPr>
            <p:nvPr/>
          </p:nvSpPr>
          <p:spPr bwMode="auto">
            <a:xfrm>
              <a:off x="1927" y="1707"/>
              <a:ext cx="907"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900" dirty="0"/>
                <a:t>・就労の場の提供</a:t>
              </a:r>
            </a:p>
          </p:txBody>
        </p:sp>
        <p:pic>
          <p:nvPicPr>
            <p:cNvPr id="173102" name="Picture 46" descr="j023899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73" y="1117"/>
              <a:ext cx="698" cy="4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3103" name="Group 47"/>
          <p:cNvGrpSpPr>
            <a:grpSpLocks/>
          </p:cNvGrpSpPr>
          <p:nvPr/>
        </p:nvGrpSpPr>
        <p:grpSpPr bwMode="auto">
          <a:xfrm>
            <a:off x="5166121" y="3645039"/>
            <a:ext cx="1170384" cy="1525588"/>
            <a:chOff x="3379" y="2341"/>
            <a:chExt cx="983" cy="961"/>
          </a:xfrm>
        </p:grpSpPr>
        <p:pic>
          <p:nvPicPr>
            <p:cNvPr id="173104" name="Picture 48" descr="j007912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4" y="2341"/>
              <a:ext cx="813" cy="581"/>
            </a:xfrm>
            <a:prstGeom prst="rect">
              <a:avLst/>
            </a:prstGeom>
            <a:noFill/>
            <a:extLst>
              <a:ext uri="{909E8E84-426E-40DD-AFC4-6F175D3DCCD1}">
                <a14:hiddenFill xmlns:a14="http://schemas.microsoft.com/office/drawing/2010/main">
                  <a:solidFill>
                    <a:srgbClr val="FFFFFF"/>
                  </a:solidFill>
                </a14:hiddenFill>
              </a:ext>
            </a:extLst>
          </p:spPr>
        </p:pic>
        <p:sp>
          <p:nvSpPr>
            <p:cNvPr id="173105" name="Text Box 49"/>
            <p:cNvSpPr txBox="1">
              <a:spLocks noChangeArrowheads="1"/>
            </p:cNvSpPr>
            <p:nvPr/>
          </p:nvSpPr>
          <p:spPr bwMode="auto">
            <a:xfrm>
              <a:off x="3379" y="2885"/>
              <a:ext cx="98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pPr>
                <a:spcBef>
                  <a:spcPct val="50000"/>
                </a:spcBef>
              </a:pPr>
              <a:r>
                <a:rPr lang="ja-JP" altLang="en-US" sz="1200" dirty="0"/>
                <a:t>障害者就業・</a:t>
              </a:r>
              <a:br>
                <a:rPr lang="ja-JP" altLang="en-US" sz="1200" dirty="0"/>
              </a:br>
              <a:r>
                <a:rPr lang="ja-JP" altLang="en-US" sz="1200" dirty="0"/>
                <a:t>生活支援センター</a:t>
              </a:r>
            </a:p>
          </p:txBody>
        </p:sp>
        <p:sp>
          <p:nvSpPr>
            <p:cNvPr id="173106" name="Text Box 50"/>
            <p:cNvSpPr txBox="1">
              <a:spLocks noChangeArrowheads="1"/>
            </p:cNvSpPr>
            <p:nvPr/>
          </p:nvSpPr>
          <p:spPr bwMode="auto">
            <a:xfrm>
              <a:off x="3425" y="3157"/>
              <a:ext cx="934"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spcBef>
                  <a:spcPct val="50000"/>
                </a:spcBef>
              </a:pPr>
              <a:r>
                <a:rPr lang="ja-JP" altLang="en-US" sz="900" dirty="0"/>
                <a:t>・就業に伴う生活支援</a:t>
              </a:r>
            </a:p>
          </p:txBody>
        </p:sp>
      </p:grpSp>
      <p:grpSp>
        <p:nvGrpSpPr>
          <p:cNvPr id="173107" name="Group 51"/>
          <p:cNvGrpSpPr>
            <a:grpSpLocks/>
          </p:cNvGrpSpPr>
          <p:nvPr/>
        </p:nvGrpSpPr>
        <p:grpSpPr bwMode="auto">
          <a:xfrm>
            <a:off x="4410079" y="5229228"/>
            <a:ext cx="1404938" cy="1385888"/>
            <a:chOff x="2971" y="3430"/>
            <a:chExt cx="1180" cy="873"/>
          </a:xfrm>
        </p:grpSpPr>
        <p:pic>
          <p:nvPicPr>
            <p:cNvPr id="173108" name="Picture 52" descr="j007913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52" y="3430"/>
              <a:ext cx="590" cy="512"/>
            </a:xfrm>
            <a:prstGeom prst="rect">
              <a:avLst/>
            </a:prstGeom>
            <a:noFill/>
            <a:extLst>
              <a:ext uri="{909E8E84-426E-40DD-AFC4-6F175D3DCCD1}">
                <a14:hiddenFill xmlns:a14="http://schemas.microsoft.com/office/drawing/2010/main">
                  <a:solidFill>
                    <a:srgbClr val="FFFFFF"/>
                  </a:solidFill>
                </a14:hiddenFill>
              </a:ext>
            </a:extLst>
          </p:spPr>
        </p:pic>
        <p:sp>
          <p:nvSpPr>
            <p:cNvPr id="173109" name="Text Box 53"/>
            <p:cNvSpPr txBox="1">
              <a:spLocks noChangeArrowheads="1"/>
            </p:cNvSpPr>
            <p:nvPr/>
          </p:nvSpPr>
          <p:spPr bwMode="auto">
            <a:xfrm>
              <a:off x="2971" y="3929"/>
              <a:ext cx="118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1">
              <a:spAutoFit/>
            </a:bodyPr>
            <a:lstStyle/>
            <a:p>
              <a:pPr>
                <a:spcBef>
                  <a:spcPct val="50000"/>
                </a:spcBef>
              </a:pPr>
              <a:r>
                <a:rPr lang="ja-JP" altLang="en-US" sz="1200" dirty="0"/>
                <a:t>相談支援事</a:t>
              </a:r>
              <a:r>
                <a:rPr lang="ja-JP" altLang="en-US" sz="1200" dirty="0" smtClean="0"/>
                <a:t>業者</a:t>
              </a:r>
              <a:endParaRPr lang="ja-JP" altLang="en-US" sz="1200" dirty="0"/>
            </a:p>
          </p:txBody>
        </p:sp>
        <p:sp>
          <p:nvSpPr>
            <p:cNvPr id="173110" name="Text Box 54"/>
            <p:cNvSpPr txBox="1">
              <a:spLocks noChangeArrowheads="1"/>
            </p:cNvSpPr>
            <p:nvPr/>
          </p:nvSpPr>
          <p:spPr bwMode="auto">
            <a:xfrm>
              <a:off x="3197" y="4070"/>
              <a:ext cx="8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ja-JP" altLang="en-US" sz="900" dirty="0" smtClean="0"/>
                <a:t>・計画相談</a:t>
              </a:r>
              <a:r>
                <a:rPr lang="ja-JP" altLang="en-US" sz="900" dirty="0"/>
                <a:t/>
              </a:r>
              <a:br>
                <a:rPr lang="ja-JP" altLang="en-US" sz="900" dirty="0"/>
              </a:br>
              <a:r>
                <a:rPr lang="ja-JP" altLang="en-US" sz="900" dirty="0" smtClean="0"/>
                <a:t>・サービス</a:t>
              </a:r>
              <a:r>
                <a:rPr lang="ja-JP" altLang="en-US" sz="900" dirty="0"/>
                <a:t>利用援助</a:t>
              </a:r>
            </a:p>
          </p:txBody>
        </p:sp>
      </p:grpSp>
      <p:grpSp>
        <p:nvGrpSpPr>
          <p:cNvPr id="173111" name="Group 55"/>
          <p:cNvGrpSpPr>
            <a:grpSpLocks/>
          </p:cNvGrpSpPr>
          <p:nvPr/>
        </p:nvGrpSpPr>
        <p:grpSpPr bwMode="auto">
          <a:xfrm>
            <a:off x="5841209" y="2781409"/>
            <a:ext cx="2258616" cy="796925"/>
            <a:chOff x="839" y="3702"/>
            <a:chExt cx="1897" cy="502"/>
          </a:xfrm>
        </p:grpSpPr>
        <p:pic>
          <p:nvPicPr>
            <p:cNvPr id="173112" name="Picture 56" descr="j023502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19" y="3748"/>
              <a:ext cx="430" cy="454"/>
            </a:xfrm>
            <a:prstGeom prst="rect">
              <a:avLst/>
            </a:prstGeom>
            <a:noFill/>
            <a:extLst>
              <a:ext uri="{909E8E84-426E-40DD-AFC4-6F175D3DCCD1}">
                <a14:hiddenFill xmlns:a14="http://schemas.microsoft.com/office/drawing/2010/main">
                  <a:solidFill>
                    <a:srgbClr val="FFFFFF"/>
                  </a:solidFill>
                </a14:hiddenFill>
              </a:ext>
            </a:extLst>
          </p:spPr>
        </p:pic>
        <p:sp>
          <p:nvSpPr>
            <p:cNvPr id="173113" name="Text Box 57"/>
            <p:cNvSpPr txBox="1">
              <a:spLocks noChangeArrowheads="1"/>
            </p:cNvSpPr>
            <p:nvPr/>
          </p:nvSpPr>
          <p:spPr bwMode="auto">
            <a:xfrm>
              <a:off x="1973" y="3702"/>
              <a:ext cx="763"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spcBef>
                  <a:spcPct val="50000"/>
                </a:spcBef>
              </a:pPr>
              <a:r>
                <a:rPr lang="ja-JP" altLang="en-US" sz="900" dirty="0"/>
                <a:t>福祉事務所</a:t>
              </a:r>
              <a:br>
                <a:rPr lang="ja-JP" altLang="en-US" sz="900" dirty="0"/>
              </a:br>
              <a:r>
                <a:rPr lang="ja-JP" altLang="en-US" sz="900" dirty="0"/>
                <a:t>社会保険事務所</a:t>
              </a:r>
              <a:br>
                <a:rPr lang="ja-JP" altLang="en-US" sz="900" dirty="0"/>
              </a:br>
              <a:r>
                <a:rPr lang="ja-JP" altLang="en-US" sz="900" dirty="0"/>
                <a:t>消費者センター</a:t>
              </a:r>
              <a:br>
                <a:rPr lang="ja-JP" altLang="en-US" sz="900" dirty="0"/>
              </a:br>
              <a:r>
                <a:rPr lang="ja-JP" altLang="en-US" sz="900" dirty="0"/>
                <a:t>弁護士</a:t>
              </a:r>
              <a:br>
                <a:rPr lang="ja-JP" altLang="en-US" sz="900" dirty="0"/>
              </a:br>
              <a:r>
                <a:rPr lang="ja-JP" altLang="en-US" sz="900" dirty="0"/>
                <a:t>警察　　等</a:t>
              </a:r>
            </a:p>
          </p:txBody>
        </p:sp>
        <p:sp>
          <p:nvSpPr>
            <p:cNvPr id="173114" name="Text Box 58"/>
            <p:cNvSpPr txBox="1">
              <a:spLocks noChangeArrowheads="1"/>
            </p:cNvSpPr>
            <p:nvPr/>
          </p:nvSpPr>
          <p:spPr bwMode="auto">
            <a:xfrm>
              <a:off x="839" y="3884"/>
              <a:ext cx="68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r">
                <a:spcBef>
                  <a:spcPct val="50000"/>
                </a:spcBef>
              </a:pPr>
              <a:r>
                <a:rPr lang="ja-JP" altLang="en-US" sz="900" dirty="0"/>
                <a:t>金銭管理</a:t>
              </a:r>
              <a:br>
                <a:rPr lang="ja-JP" altLang="en-US" sz="900" dirty="0"/>
              </a:br>
              <a:r>
                <a:rPr lang="ja-JP" altLang="en-US" sz="900" dirty="0"/>
                <a:t>権利擁護</a:t>
              </a:r>
              <a:br>
                <a:rPr lang="ja-JP" altLang="en-US" sz="900" dirty="0"/>
              </a:br>
              <a:r>
                <a:rPr lang="ja-JP" altLang="en-US" sz="900" dirty="0"/>
                <a:t>犯罪対応　等</a:t>
              </a:r>
            </a:p>
          </p:txBody>
        </p:sp>
      </p:grpSp>
      <p:grpSp>
        <p:nvGrpSpPr>
          <p:cNvPr id="173115" name="Group 59"/>
          <p:cNvGrpSpPr>
            <a:grpSpLocks/>
          </p:cNvGrpSpPr>
          <p:nvPr/>
        </p:nvGrpSpPr>
        <p:grpSpPr bwMode="auto">
          <a:xfrm>
            <a:off x="5922207" y="5013500"/>
            <a:ext cx="1238404" cy="1443877"/>
            <a:chOff x="4225" y="3022"/>
            <a:chExt cx="1212" cy="1000"/>
          </a:xfrm>
        </p:grpSpPr>
        <p:pic>
          <p:nvPicPr>
            <p:cNvPr id="173116" name="Picture 60" descr="j007913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22" y="3022"/>
              <a:ext cx="759" cy="746"/>
            </a:xfrm>
            <a:prstGeom prst="rect">
              <a:avLst/>
            </a:prstGeom>
            <a:noFill/>
            <a:extLst>
              <a:ext uri="{909E8E84-426E-40DD-AFC4-6F175D3DCCD1}">
                <a14:hiddenFill xmlns:a14="http://schemas.microsoft.com/office/drawing/2010/main">
                  <a:solidFill>
                    <a:srgbClr val="FFFFFF"/>
                  </a:solidFill>
                </a14:hiddenFill>
              </a:ext>
            </a:extLst>
          </p:spPr>
        </p:pic>
        <p:sp>
          <p:nvSpPr>
            <p:cNvPr id="173117" name="Text Box 61"/>
            <p:cNvSpPr txBox="1">
              <a:spLocks noChangeArrowheads="1"/>
            </p:cNvSpPr>
            <p:nvPr/>
          </p:nvSpPr>
          <p:spPr bwMode="auto">
            <a:xfrm>
              <a:off x="4225" y="3702"/>
              <a:ext cx="121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1">
              <a:spAutoFit/>
            </a:bodyPr>
            <a:lstStyle/>
            <a:p>
              <a:pPr algn="ctr">
                <a:spcBef>
                  <a:spcPct val="50000"/>
                </a:spcBef>
              </a:pPr>
              <a:r>
                <a:rPr lang="ja-JP" altLang="en-US" sz="1200" dirty="0"/>
                <a:t>グループホーム</a:t>
              </a:r>
              <a:br>
                <a:rPr lang="ja-JP" altLang="en-US" sz="1200" dirty="0"/>
              </a:br>
              <a:endParaRPr lang="ja-JP" altLang="en-US" sz="1200" dirty="0"/>
            </a:p>
          </p:txBody>
        </p:sp>
      </p:grpSp>
      <p:sp>
        <p:nvSpPr>
          <p:cNvPr id="173118" name="Text Box 62"/>
          <p:cNvSpPr txBox="1">
            <a:spLocks noChangeArrowheads="1"/>
          </p:cNvSpPr>
          <p:nvPr/>
        </p:nvSpPr>
        <p:spPr bwMode="auto">
          <a:xfrm>
            <a:off x="1143000" y="2"/>
            <a:ext cx="6858000"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800" dirty="0"/>
              <a:t>職業生活のライフステージに対応した障害福祉サービスの活用（例）</a:t>
            </a:r>
          </a:p>
        </p:txBody>
      </p:sp>
      <p:grpSp>
        <p:nvGrpSpPr>
          <p:cNvPr id="173119" name="Group 63"/>
          <p:cNvGrpSpPr>
            <a:grpSpLocks/>
          </p:cNvGrpSpPr>
          <p:nvPr/>
        </p:nvGrpSpPr>
        <p:grpSpPr bwMode="auto">
          <a:xfrm>
            <a:off x="6804424" y="4076699"/>
            <a:ext cx="1079897" cy="1536700"/>
            <a:chOff x="4710" y="1661"/>
            <a:chExt cx="907" cy="968"/>
          </a:xfrm>
        </p:grpSpPr>
        <p:pic>
          <p:nvPicPr>
            <p:cNvPr id="173120" name="Picture 64" descr="j028558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30" y="1661"/>
              <a:ext cx="607" cy="546"/>
            </a:xfrm>
            <a:prstGeom prst="rect">
              <a:avLst/>
            </a:prstGeom>
            <a:noFill/>
            <a:extLst>
              <a:ext uri="{909E8E84-426E-40DD-AFC4-6F175D3DCCD1}">
                <a14:hiddenFill xmlns:a14="http://schemas.microsoft.com/office/drawing/2010/main">
                  <a:solidFill>
                    <a:srgbClr val="FFFFFF"/>
                  </a:solidFill>
                </a14:hiddenFill>
              </a:ext>
            </a:extLst>
          </p:spPr>
        </p:pic>
        <p:sp>
          <p:nvSpPr>
            <p:cNvPr id="173121" name="Text Box 65"/>
            <p:cNvSpPr txBox="1">
              <a:spLocks noChangeArrowheads="1"/>
            </p:cNvSpPr>
            <p:nvPr/>
          </p:nvSpPr>
          <p:spPr bwMode="auto">
            <a:xfrm>
              <a:off x="4710" y="2251"/>
              <a:ext cx="907"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1100" dirty="0"/>
                <a:t>ホームヘルプ・移動支援等の福祉サービス</a:t>
              </a:r>
            </a:p>
          </p:txBody>
        </p:sp>
      </p:grpSp>
      <p:grpSp>
        <p:nvGrpSpPr>
          <p:cNvPr id="173122" name="Group 66"/>
          <p:cNvGrpSpPr>
            <a:grpSpLocks/>
          </p:cNvGrpSpPr>
          <p:nvPr/>
        </p:nvGrpSpPr>
        <p:grpSpPr bwMode="auto">
          <a:xfrm>
            <a:off x="3815956" y="2060749"/>
            <a:ext cx="972740" cy="923925"/>
            <a:chOff x="2245" y="1298"/>
            <a:chExt cx="817" cy="582"/>
          </a:xfrm>
        </p:grpSpPr>
        <p:sp>
          <p:nvSpPr>
            <p:cNvPr id="173123" name="Text Box 67"/>
            <p:cNvSpPr txBox="1">
              <a:spLocks noChangeArrowheads="1"/>
            </p:cNvSpPr>
            <p:nvPr/>
          </p:nvSpPr>
          <p:spPr bwMode="auto">
            <a:xfrm>
              <a:off x="2245" y="1706"/>
              <a:ext cx="81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1">
              <a:spAutoFit/>
            </a:bodyPr>
            <a:lstStyle/>
            <a:p>
              <a:pPr>
                <a:spcBef>
                  <a:spcPct val="50000"/>
                </a:spcBef>
              </a:pPr>
              <a:r>
                <a:rPr lang="ja-JP" altLang="en-US" sz="1200" dirty="0"/>
                <a:t>職業訓練機関</a:t>
              </a:r>
            </a:p>
          </p:txBody>
        </p:sp>
        <p:pic>
          <p:nvPicPr>
            <p:cNvPr id="173124" name="Picture 68" descr="bl01004_"/>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36" y="1298"/>
              <a:ext cx="603" cy="4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3125" name="Group 69"/>
          <p:cNvGrpSpPr>
            <a:grpSpLocks/>
          </p:cNvGrpSpPr>
          <p:nvPr/>
        </p:nvGrpSpPr>
        <p:grpSpPr bwMode="auto">
          <a:xfrm>
            <a:off x="5489993" y="189089"/>
            <a:ext cx="1782365" cy="2579687"/>
            <a:chOff x="3742" y="164"/>
            <a:chExt cx="1146" cy="1484"/>
          </a:xfrm>
        </p:grpSpPr>
        <p:pic>
          <p:nvPicPr>
            <p:cNvPr id="173126" name="Picture 70" descr="j035525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86" y="845"/>
              <a:ext cx="602" cy="681"/>
            </a:xfrm>
            <a:prstGeom prst="rect">
              <a:avLst/>
            </a:prstGeom>
            <a:noFill/>
            <a:extLst>
              <a:ext uri="{909E8E84-426E-40DD-AFC4-6F175D3DCCD1}">
                <a14:hiddenFill xmlns:a14="http://schemas.microsoft.com/office/drawing/2010/main">
                  <a:solidFill>
                    <a:srgbClr val="FFFFFF"/>
                  </a:solidFill>
                </a14:hiddenFill>
              </a:ext>
            </a:extLst>
          </p:spPr>
        </p:pic>
        <p:sp>
          <p:nvSpPr>
            <p:cNvPr id="173127" name="Text Box 71"/>
            <p:cNvSpPr txBox="1">
              <a:spLocks noChangeArrowheads="1"/>
            </p:cNvSpPr>
            <p:nvPr/>
          </p:nvSpPr>
          <p:spPr bwMode="auto">
            <a:xfrm>
              <a:off x="4377" y="1525"/>
              <a:ext cx="498"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spAutoFit/>
            </a:bodyPr>
            <a:lstStyle/>
            <a:p>
              <a:pPr>
                <a:spcBef>
                  <a:spcPct val="50000"/>
                </a:spcBef>
              </a:pPr>
              <a:r>
                <a:rPr lang="ja-JP" altLang="en-US" sz="1400" b="1"/>
                <a:t>退　　職</a:t>
              </a:r>
            </a:p>
          </p:txBody>
        </p:sp>
        <p:sp>
          <p:nvSpPr>
            <p:cNvPr id="173128" name="AutoShape 72"/>
            <p:cNvSpPr>
              <a:spLocks noChangeArrowheads="1"/>
            </p:cNvSpPr>
            <p:nvPr/>
          </p:nvSpPr>
          <p:spPr bwMode="auto">
            <a:xfrm>
              <a:off x="3742" y="255"/>
              <a:ext cx="816" cy="590"/>
            </a:xfrm>
            <a:prstGeom prst="cloudCallout">
              <a:avLst>
                <a:gd name="adj1" fmla="val 36519"/>
                <a:gd name="adj2" fmla="val 58815"/>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ja-JP" altLang="ja-JP"/>
            </a:p>
          </p:txBody>
        </p:sp>
        <p:pic>
          <p:nvPicPr>
            <p:cNvPr id="173129" name="Picture 73" descr="AG00322_"/>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3923" y="164"/>
              <a:ext cx="576" cy="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08351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3065"/>
                                        </p:tgtEl>
                                        <p:attrNameLst>
                                          <p:attrName>style.visibility</p:attrName>
                                        </p:attrNameLst>
                                      </p:cBhvr>
                                      <p:to>
                                        <p:strVal val="visible"/>
                                      </p:to>
                                    </p:set>
                                    <p:animEffect transition="in" filter="fade">
                                      <p:cBhvr>
                                        <p:cTn id="7" dur="500"/>
                                        <p:tgtEl>
                                          <p:spTgt spid="1730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3092"/>
                                        </p:tgtEl>
                                        <p:attrNameLst>
                                          <p:attrName>style.visibility</p:attrName>
                                        </p:attrNameLst>
                                      </p:cBhvr>
                                      <p:to>
                                        <p:strVal val="visible"/>
                                      </p:to>
                                    </p:set>
                                    <p:animEffect transition="in" filter="fade">
                                      <p:cBhvr>
                                        <p:cTn id="12" dur="500"/>
                                        <p:tgtEl>
                                          <p:spTgt spid="1730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3068"/>
                                        </p:tgtEl>
                                        <p:attrNameLst>
                                          <p:attrName>style.visibility</p:attrName>
                                        </p:attrNameLst>
                                      </p:cBhvr>
                                      <p:to>
                                        <p:strVal val="visible"/>
                                      </p:to>
                                    </p:set>
                                    <p:animEffect transition="in" filter="fade">
                                      <p:cBhvr>
                                        <p:cTn id="17" dur="500"/>
                                        <p:tgtEl>
                                          <p:spTgt spid="1730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3125"/>
                                        </p:tgtEl>
                                        <p:attrNameLst>
                                          <p:attrName>style.visibility</p:attrName>
                                        </p:attrNameLst>
                                      </p:cBhvr>
                                      <p:to>
                                        <p:strVal val="visible"/>
                                      </p:to>
                                    </p:set>
                                    <p:animEffect transition="in" filter="fade">
                                      <p:cBhvr>
                                        <p:cTn id="22" dur="500"/>
                                        <p:tgtEl>
                                          <p:spTgt spid="173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474" name="Diagram 2"/>
          <p:cNvGrpSpPr>
            <a:grpSpLocks/>
          </p:cNvGrpSpPr>
          <p:nvPr/>
        </p:nvGrpSpPr>
        <p:grpSpPr bwMode="auto">
          <a:xfrm>
            <a:off x="2627293" y="1772720"/>
            <a:ext cx="4050206" cy="4105643"/>
            <a:chOff x="1946" y="987"/>
            <a:chExt cx="1816" cy="2161"/>
          </a:xfrm>
        </p:grpSpPr>
        <p:sp>
          <p:nvSpPr>
            <p:cNvPr id="233486" name="_s53252"/>
            <p:cNvSpPr>
              <a:spLocks noChangeShapeType="1"/>
            </p:cNvSpPr>
            <p:nvPr/>
          </p:nvSpPr>
          <p:spPr bwMode="auto">
            <a:xfrm flipH="1" flipV="1">
              <a:off x="2576" y="1670"/>
              <a:ext cx="169" cy="1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1800">
                <a:solidFill>
                  <a:srgbClr val="000000"/>
                </a:solidFill>
                <a:latin typeface="Calibri" pitchFamily="34" charset="0"/>
                <a:ea typeface="ＭＳ Ｐゴシック" pitchFamily="50" charset="-128"/>
              </a:endParaRPr>
            </a:p>
          </p:txBody>
        </p:sp>
        <p:sp>
          <p:nvSpPr>
            <p:cNvPr id="4" name="_s53253"/>
            <p:cNvSpPr>
              <a:spLocks noChangeArrowheads="1"/>
            </p:cNvSpPr>
            <p:nvPr/>
          </p:nvSpPr>
          <p:spPr bwMode="auto">
            <a:xfrm>
              <a:off x="1995" y="1404"/>
              <a:ext cx="630" cy="379"/>
            </a:xfrm>
            <a:prstGeom prst="ellipse">
              <a:avLst/>
            </a:prstGeom>
            <a:solidFill>
              <a:schemeClr val="accent1"/>
            </a:solidFill>
            <a:ln w="9525">
              <a:solidFill>
                <a:schemeClr val="tx1"/>
              </a:solidFill>
              <a:round/>
              <a:headEnd/>
              <a:tailEnd/>
            </a:ln>
          </p:spPr>
          <p:txBody>
            <a:bodyPr wrap="none" lIns="0" tIns="0" rIns="0" bIns="0" anchor="ctr"/>
            <a:lstStyle/>
            <a:p>
              <a:pPr marL="342900" indent="-342900" algn="ctr" fontAlgn="base">
                <a:lnSpc>
                  <a:spcPct val="80000"/>
                </a:lnSpc>
                <a:spcBef>
                  <a:spcPct val="20000"/>
                </a:spcBef>
                <a:spcAft>
                  <a:spcPct val="0"/>
                </a:spcAft>
                <a:defRPr/>
              </a:pPr>
              <a:r>
                <a:rPr lang="ja-JP" altLang="en-US" sz="1200">
                  <a:solidFill>
                    <a:prstClr val="black"/>
                  </a:solidFill>
                  <a:latin typeface="Arial" charset="0"/>
                  <a:ea typeface="ＭＳ Ｐゴシック"/>
                  <a:cs typeface="ＭＳ Ｐゴシック" charset="-128"/>
                </a:rPr>
                <a:t>⑧地域</a:t>
              </a:r>
              <a:endParaRPr lang="ja-JP" altLang="en-US" sz="1200" dirty="0">
                <a:solidFill>
                  <a:prstClr val="black"/>
                </a:solidFill>
                <a:latin typeface="Arial" charset="0"/>
                <a:ea typeface="ＭＳ Ｐゴシック"/>
                <a:cs typeface="ＭＳ Ｐゴシック" charset="-128"/>
              </a:endParaRPr>
            </a:p>
          </p:txBody>
        </p:sp>
        <p:sp>
          <p:nvSpPr>
            <p:cNvPr id="233488" name="_s53254"/>
            <p:cNvSpPr>
              <a:spLocks noChangeShapeType="1"/>
            </p:cNvSpPr>
            <p:nvPr/>
          </p:nvSpPr>
          <p:spPr bwMode="auto">
            <a:xfrm flipH="1">
              <a:off x="2382" y="2125"/>
              <a:ext cx="162"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1800">
                <a:solidFill>
                  <a:srgbClr val="000000"/>
                </a:solidFill>
                <a:latin typeface="Calibri" pitchFamily="34" charset="0"/>
                <a:ea typeface="ＭＳ Ｐゴシック" pitchFamily="50" charset="-128"/>
              </a:endParaRPr>
            </a:p>
          </p:txBody>
        </p:sp>
        <p:sp>
          <p:nvSpPr>
            <p:cNvPr id="6" name="_s53255"/>
            <p:cNvSpPr>
              <a:spLocks noChangeArrowheads="1"/>
            </p:cNvSpPr>
            <p:nvPr/>
          </p:nvSpPr>
          <p:spPr bwMode="auto">
            <a:xfrm>
              <a:off x="1946" y="1859"/>
              <a:ext cx="506" cy="455"/>
            </a:xfrm>
            <a:prstGeom prst="ellipse">
              <a:avLst/>
            </a:prstGeom>
            <a:solidFill>
              <a:schemeClr val="accent1"/>
            </a:solidFill>
            <a:ln w="9525">
              <a:solidFill>
                <a:schemeClr val="tx1"/>
              </a:solidFill>
              <a:round/>
              <a:headEnd/>
              <a:tailEnd/>
            </a:ln>
          </p:spPr>
          <p:txBody>
            <a:bodyPr wrap="none" lIns="0" tIns="0" rIns="0" bIns="0" anchor="ctr"/>
            <a:lstStyle/>
            <a:p>
              <a:pPr marL="342900" indent="-342900" algn="ctr" fontAlgn="base">
                <a:lnSpc>
                  <a:spcPct val="80000"/>
                </a:lnSpc>
                <a:spcBef>
                  <a:spcPct val="20000"/>
                </a:spcBef>
                <a:spcAft>
                  <a:spcPct val="0"/>
                </a:spcAft>
                <a:defRPr/>
              </a:pPr>
              <a:endParaRPr lang="en-US" altLang="ja-JP" sz="1050" dirty="0">
                <a:solidFill>
                  <a:prstClr val="black"/>
                </a:solidFill>
                <a:latin typeface="Arial" charset="0"/>
                <a:ea typeface="ＭＳ Ｐゴシック"/>
                <a:cs typeface="ＭＳ Ｐゴシック" charset="-128"/>
              </a:endParaRPr>
            </a:p>
            <a:p>
              <a:pPr marL="342900" indent="-342900" algn="ctr" fontAlgn="base">
                <a:lnSpc>
                  <a:spcPct val="80000"/>
                </a:lnSpc>
                <a:spcBef>
                  <a:spcPct val="20000"/>
                </a:spcBef>
                <a:spcAft>
                  <a:spcPct val="0"/>
                </a:spcAft>
                <a:defRPr/>
              </a:pPr>
              <a:r>
                <a:rPr lang="en-US" altLang="ja-JP" sz="1200" dirty="0">
                  <a:solidFill>
                    <a:prstClr val="black"/>
                  </a:solidFill>
                  <a:latin typeface="Arial" charset="0"/>
                  <a:ea typeface="ＭＳ Ｐゴシック"/>
                  <a:cs typeface="ＭＳ Ｐゴシック" charset="-128"/>
                </a:rPr>
                <a:t>⑦</a:t>
              </a:r>
              <a:r>
                <a:rPr lang="ja-JP" altLang="en-US" sz="1200" dirty="0">
                  <a:solidFill>
                    <a:prstClr val="black"/>
                  </a:solidFill>
                  <a:latin typeface="Arial" charset="0"/>
                  <a:ea typeface="ＭＳ Ｐゴシック"/>
                  <a:cs typeface="ＭＳ Ｐゴシック" charset="-128"/>
                </a:rPr>
                <a:t>交通・移動</a:t>
              </a:r>
            </a:p>
            <a:p>
              <a:pPr marL="342900" indent="-342900" algn="ctr" fontAlgn="base">
                <a:lnSpc>
                  <a:spcPct val="80000"/>
                </a:lnSpc>
                <a:spcBef>
                  <a:spcPct val="20000"/>
                </a:spcBef>
                <a:spcAft>
                  <a:spcPct val="0"/>
                </a:spcAft>
                <a:defRPr/>
              </a:pPr>
              <a:endParaRPr lang="en-US" altLang="ja-JP" sz="1200" dirty="0">
                <a:solidFill>
                  <a:prstClr val="black"/>
                </a:solidFill>
                <a:latin typeface="Arial" charset="0"/>
                <a:ea typeface="ＭＳ Ｐゴシック"/>
                <a:cs typeface="ＭＳ Ｐゴシック" charset="-128"/>
              </a:endParaRPr>
            </a:p>
          </p:txBody>
        </p:sp>
        <p:sp>
          <p:nvSpPr>
            <p:cNvPr id="233490" name="_s53256"/>
            <p:cNvSpPr>
              <a:spLocks noChangeShapeType="1"/>
            </p:cNvSpPr>
            <p:nvPr/>
          </p:nvSpPr>
          <p:spPr bwMode="auto">
            <a:xfrm flipH="1">
              <a:off x="2455" y="2352"/>
              <a:ext cx="169" cy="1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1800">
                <a:solidFill>
                  <a:srgbClr val="000000"/>
                </a:solidFill>
                <a:latin typeface="Calibri" pitchFamily="34" charset="0"/>
                <a:ea typeface="ＭＳ Ｐゴシック" pitchFamily="50" charset="-128"/>
              </a:endParaRPr>
            </a:p>
          </p:txBody>
        </p:sp>
        <p:sp>
          <p:nvSpPr>
            <p:cNvPr id="8" name="_s53257"/>
            <p:cNvSpPr>
              <a:spLocks noChangeArrowheads="1"/>
            </p:cNvSpPr>
            <p:nvPr/>
          </p:nvSpPr>
          <p:spPr bwMode="auto">
            <a:xfrm>
              <a:off x="1995" y="2465"/>
              <a:ext cx="606" cy="455"/>
            </a:xfrm>
            <a:prstGeom prst="ellipse">
              <a:avLst/>
            </a:prstGeom>
            <a:solidFill>
              <a:schemeClr val="accent1"/>
            </a:solidFill>
            <a:ln w="9525">
              <a:solidFill>
                <a:schemeClr val="tx1"/>
              </a:solidFill>
              <a:round/>
              <a:headEnd/>
              <a:tailEnd/>
            </a:ln>
          </p:spPr>
          <p:txBody>
            <a:bodyPr wrap="none" lIns="0" tIns="0" rIns="0" bIns="0" anchor="ctr"/>
            <a:lstStyle/>
            <a:p>
              <a:pPr marL="342900" indent="-342900" algn="ctr" fontAlgn="base">
                <a:lnSpc>
                  <a:spcPct val="80000"/>
                </a:lnSpc>
                <a:spcBef>
                  <a:spcPct val="20000"/>
                </a:spcBef>
                <a:spcAft>
                  <a:spcPct val="0"/>
                </a:spcAft>
                <a:defRPr/>
              </a:pPr>
              <a:endParaRPr lang="en-US" altLang="ja-JP" sz="1100" dirty="0">
                <a:solidFill>
                  <a:prstClr val="black"/>
                </a:solidFill>
                <a:latin typeface="Arial" charset="0"/>
                <a:ea typeface="ＭＳ Ｐゴシック"/>
                <a:cs typeface="ＭＳ Ｐゴシック" charset="-128"/>
              </a:endParaRPr>
            </a:p>
            <a:p>
              <a:pPr marL="342900" indent="-342900" algn="ctr" fontAlgn="base">
                <a:lnSpc>
                  <a:spcPct val="80000"/>
                </a:lnSpc>
                <a:spcBef>
                  <a:spcPct val="20000"/>
                </a:spcBef>
                <a:spcAft>
                  <a:spcPct val="0"/>
                </a:spcAft>
                <a:defRPr/>
              </a:pPr>
              <a:r>
                <a:rPr lang="en-US" altLang="ja-JP" sz="1100" dirty="0">
                  <a:solidFill>
                    <a:prstClr val="black"/>
                  </a:solidFill>
                  <a:latin typeface="Arial" charset="0"/>
                  <a:ea typeface="ＭＳ Ｐゴシック"/>
                  <a:cs typeface="ＭＳ Ｐゴシック" charset="-128"/>
                </a:rPr>
                <a:t> ⑥</a:t>
              </a:r>
              <a:r>
                <a:rPr lang="ja-JP" altLang="en-US" sz="1100" dirty="0">
                  <a:solidFill>
                    <a:prstClr val="black"/>
                  </a:solidFill>
                  <a:latin typeface="Arial" charset="0"/>
                  <a:ea typeface="ＭＳ Ｐゴシック"/>
                  <a:cs typeface="ＭＳ Ｐゴシック" charset="-128"/>
                </a:rPr>
                <a:t>コミュニケーション</a:t>
              </a:r>
            </a:p>
            <a:p>
              <a:pPr marL="342900" indent="-342900" algn="ctr" fontAlgn="base">
                <a:lnSpc>
                  <a:spcPct val="80000"/>
                </a:lnSpc>
                <a:spcBef>
                  <a:spcPct val="20000"/>
                </a:spcBef>
                <a:spcAft>
                  <a:spcPct val="0"/>
                </a:spcAft>
                <a:defRPr/>
              </a:pPr>
              <a:endParaRPr lang="en-US" altLang="ja-JP" sz="1100" dirty="0">
                <a:solidFill>
                  <a:prstClr val="black"/>
                </a:solidFill>
                <a:latin typeface="Arial" charset="0"/>
                <a:ea typeface="ＭＳ Ｐゴシック"/>
                <a:cs typeface="ＭＳ Ｐゴシック" charset="-128"/>
              </a:endParaRPr>
            </a:p>
          </p:txBody>
        </p:sp>
        <p:sp>
          <p:nvSpPr>
            <p:cNvPr id="233492" name="_s53258"/>
            <p:cNvSpPr>
              <a:spLocks noChangeShapeType="1"/>
            </p:cNvSpPr>
            <p:nvPr/>
          </p:nvSpPr>
          <p:spPr bwMode="auto">
            <a:xfrm>
              <a:off x="2843" y="2428"/>
              <a:ext cx="1" cy="3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1800">
                <a:solidFill>
                  <a:srgbClr val="000000"/>
                </a:solidFill>
                <a:latin typeface="Calibri" pitchFamily="34" charset="0"/>
                <a:ea typeface="ＭＳ Ｐゴシック" pitchFamily="50" charset="-128"/>
              </a:endParaRPr>
            </a:p>
          </p:txBody>
        </p:sp>
        <p:sp>
          <p:nvSpPr>
            <p:cNvPr id="10" name="_s53259"/>
            <p:cNvSpPr>
              <a:spLocks noChangeArrowheads="1"/>
            </p:cNvSpPr>
            <p:nvPr/>
          </p:nvSpPr>
          <p:spPr bwMode="auto">
            <a:xfrm>
              <a:off x="2576" y="2731"/>
              <a:ext cx="582" cy="417"/>
            </a:xfrm>
            <a:prstGeom prst="ellipse">
              <a:avLst/>
            </a:prstGeom>
            <a:solidFill>
              <a:schemeClr val="accent1"/>
            </a:solidFill>
            <a:ln w="9525">
              <a:solidFill>
                <a:schemeClr val="tx1"/>
              </a:solidFill>
              <a:round/>
              <a:headEnd/>
              <a:tailEnd/>
            </a:ln>
          </p:spPr>
          <p:txBody>
            <a:bodyPr wrap="none" lIns="0" tIns="0" rIns="0" bIns="0" anchor="ctr"/>
            <a:lstStyle/>
            <a:p>
              <a:pPr marL="342900" indent="-342900" algn="ctr" fontAlgn="base">
                <a:lnSpc>
                  <a:spcPct val="80000"/>
                </a:lnSpc>
                <a:spcBef>
                  <a:spcPct val="20000"/>
                </a:spcBef>
                <a:spcAft>
                  <a:spcPct val="0"/>
                </a:spcAft>
                <a:defRPr/>
              </a:pPr>
              <a:r>
                <a:rPr lang="en-US" altLang="ja-JP" sz="1200" dirty="0">
                  <a:solidFill>
                    <a:prstClr val="black"/>
                  </a:solidFill>
                  <a:latin typeface="Arial" charset="0"/>
                  <a:ea typeface="ＭＳ Ｐゴシック"/>
                  <a:cs typeface="ＭＳ Ｐゴシック" charset="-128"/>
                </a:rPr>
                <a:t>⑤</a:t>
              </a:r>
              <a:r>
                <a:rPr lang="ja-JP" altLang="en-US" sz="1200" dirty="0">
                  <a:solidFill>
                    <a:prstClr val="black"/>
                  </a:solidFill>
                  <a:latin typeface="Arial" charset="0"/>
                  <a:ea typeface="ＭＳ Ｐゴシック"/>
                  <a:cs typeface="ＭＳ Ｐゴシック" charset="-128"/>
                </a:rPr>
                <a:t>育つ</a:t>
              </a:r>
            </a:p>
            <a:p>
              <a:pPr marL="342900" indent="-342900" algn="ctr" fontAlgn="base">
                <a:lnSpc>
                  <a:spcPct val="80000"/>
                </a:lnSpc>
                <a:spcBef>
                  <a:spcPct val="20000"/>
                </a:spcBef>
                <a:spcAft>
                  <a:spcPct val="0"/>
                </a:spcAft>
                <a:defRPr/>
              </a:pPr>
              <a:r>
                <a:rPr lang="ja-JP" altLang="en-US" sz="1200" dirty="0">
                  <a:solidFill>
                    <a:prstClr val="black"/>
                  </a:solidFill>
                  <a:latin typeface="Arial" charset="0"/>
                  <a:ea typeface="ＭＳ Ｐゴシック"/>
                  <a:cs typeface="ＭＳ Ｐゴシック" charset="-128"/>
                </a:rPr>
                <a:t>・育てる・学ぶ</a:t>
              </a:r>
            </a:p>
          </p:txBody>
        </p:sp>
        <p:sp>
          <p:nvSpPr>
            <p:cNvPr id="233494" name="_s53260"/>
            <p:cNvSpPr>
              <a:spLocks noChangeShapeType="1"/>
            </p:cNvSpPr>
            <p:nvPr/>
          </p:nvSpPr>
          <p:spPr bwMode="auto">
            <a:xfrm>
              <a:off x="3084" y="2352"/>
              <a:ext cx="218" cy="22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1800">
                <a:solidFill>
                  <a:srgbClr val="000000"/>
                </a:solidFill>
                <a:latin typeface="Calibri" pitchFamily="34" charset="0"/>
                <a:ea typeface="ＭＳ Ｐゴシック" pitchFamily="50" charset="-128"/>
              </a:endParaRPr>
            </a:p>
          </p:txBody>
        </p:sp>
        <p:sp>
          <p:nvSpPr>
            <p:cNvPr id="12" name="_s53261"/>
            <p:cNvSpPr>
              <a:spLocks noChangeArrowheads="1"/>
            </p:cNvSpPr>
            <p:nvPr/>
          </p:nvSpPr>
          <p:spPr bwMode="auto">
            <a:xfrm>
              <a:off x="3206" y="2541"/>
              <a:ext cx="556" cy="456"/>
            </a:xfrm>
            <a:prstGeom prst="ellipse">
              <a:avLst/>
            </a:prstGeom>
            <a:solidFill>
              <a:schemeClr val="accent1"/>
            </a:solidFill>
            <a:ln w="9525">
              <a:solidFill>
                <a:schemeClr val="tx1"/>
              </a:solidFill>
              <a:round/>
              <a:headEnd/>
              <a:tailEnd/>
            </a:ln>
          </p:spPr>
          <p:txBody>
            <a:bodyPr wrap="none" lIns="0" tIns="0" rIns="0" bIns="0" anchor="ctr"/>
            <a:lstStyle/>
            <a:p>
              <a:pPr marL="342900" indent="-342900" algn="ctr" fontAlgn="base">
                <a:lnSpc>
                  <a:spcPct val="80000"/>
                </a:lnSpc>
                <a:spcBef>
                  <a:spcPct val="20000"/>
                </a:spcBef>
                <a:spcAft>
                  <a:spcPct val="0"/>
                </a:spcAft>
                <a:defRPr/>
              </a:pPr>
              <a:r>
                <a:rPr lang="en-US" altLang="ja-JP" sz="1200" dirty="0">
                  <a:solidFill>
                    <a:prstClr val="black"/>
                  </a:solidFill>
                  <a:latin typeface="Arial" charset="0"/>
                  <a:ea typeface="ＭＳ Ｐゴシック"/>
                  <a:cs typeface="ＭＳ Ｐゴシック" charset="-128"/>
                </a:rPr>
                <a:t>④</a:t>
              </a:r>
              <a:r>
                <a:rPr lang="ja-JP" altLang="en-US" sz="1200" dirty="0">
                  <a:solidFill>
                    <a:prstClr val="black"/>
                  </a:solidFill>
                  <a:latin typeface="Arial" charset="0"/>
                  <a:ea typeface="ＭＳ Ｐゴシック"/>
                  <a:cs typeface="ＭＳ Ｐゴシック" charset="-128"/>
                </a:rPr>
                <a:t>就業・労働</a:t>
              </a:r>
            </a:p>
          </p:txBody>
        </p:sp>
        <p:sp>
          <p:nvSpPr>
            <p:cNvPr id="233496" name="_s53262"/>
            <p:cNvSpPr>
              <a:spLocks noChangeShapeType="1"/>
            </p:cNvSpPr>
            <p:nvPr/>
          </p:nvSpPr>
          <p:spPr bwMode="auto">
            <a:xfrm>
              <a:off x="3157" y="2125"/>
              <a:ext cx="194"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1800">
                <a:solidFill>
                  <a:srgbClr val="000000"/>
                </a:solidFill>
                <a:latin typeface="Calibri" pitchFamily="34" charset="0"/>
                <a:ea typeface="ＭＳ Ｐゴシック" pitchFamily="50" charset="-128"/>
              </a:endParaRPr>
            </a:p>
          </p:txBody>
        </p:sp>
        <p:sp>
          <p:nvSpPr>
            <p:cNvPr id="14" name="_s53263"/>
            <p:cNvSpPr>
              <a:spLocks noChangeArrowheads="1"/>
            </p:cNvSpPr>
            <p:nvPr/>
          </p:nvSpPr>
          <p:spPr bwMode="auto">
            <a:xfrm>
              <a:off x="3206" y="1935"/>
              <a:ext cx="507" cy="417"/>
            </a:xfrm>
            <a:prstGeom prst="ellipse">
              <a:avLst/>
            </a:prstGeom>
            <a:solidFill>
              <a:schemeClr val="accent1"/>
            </a:solidFill>
            <a:ln w="9525">
              <a:solidFill>
                <a:schemeClr val="tx1"/>
              </a:solidFill>
              <a:round/>
              <a:headEnd/>
              <a:tailEnd/>
            </a:ln>
          </p:spPr>
          <p:txBody>
            <a:bodyPr wrap="none" lIns="0" tIns="0" rIns="0" bIns="0" anchor="ctr"/>
            <a:lstStyle/>
            <a:p>
              <a:pPr marL="342900" indent="-342900" algn="ctr" fontAlgn="base">
                <a:lnSpc>
                  <a:spcPct val="80000"/>
                </a:lnSpc>
                <a:spcBef>
                  <a:spcPct val="20000"/>
                </a:spcBef>
                <a:spcAft>
                  <a:spcPct val="0"/>
                </a:spcAft>
                <a:defRPr/>
              </a:pPr>
              <a:endParaRPr lang="en-US" altLang="ja-JP" sz="1200" dirty="0">
                <a:solidFill>
                  <a:prstClr val="black"/>
                </a:solidFill>
                <a:latin typeface="Arial" charset="0"/>
                <a:ea typeface="ＭＳ Ｐゴシック"/>
                <a:cs typeface="ＭＳ Ｐゴシック" charset="-128"/>
              </a:endParaRPr>
            </a:p>
            <a:p>
              <a:pPr marL="342900" indent="-342900" algn="ctr" fontAlgn="base">
                <a:lnSpc>
                  <a:spcPct val="80000"/>
                </a:lnSpc>
                <a:spcBef>
                  <a:spcPct val="20000"/>
                </a:spcBef>
                <a:spcAft>
                  <a:spcPct val="0"/>
                </a:spcAft>
                <a:defRPr/>
              </a:pPr>
              <a:r>
                <a:rPr lang="en-US" altLang="ja-JP" sz="1200" dirty="0">
                  <a:solidFill>
                    <a:prstClr val="black"/>
                  </a:solidFill>
                  <a:latin typeface="Arial" charset="0"/>
                  <a:ea typeface="ＭＳ Ｐゴシック"/>
                  <a:cs typeface="ＭＳ Ｐゴシック" charset="-128"/>
                </a:rPr>
                <a:t>③</a:t>
              </a:r>
              <a:r>
                <a:rPr lang="ja-JP" altLang="en-US" sz="1200" dirty="0">
                  <a:solidFill>
                    <a:prstClr val="black"/>
                  </a:solidFill>
                  <a:latin typeface="Arial" charset="0"/>
                  <a:ea typeface="ＭＳ Ｐゴシック"/>
                  <a:cs typeface="ＭＳ Ｐゴシック" charset="-128"/>
                </a:rPr>
                <a:t>所得・消費</a:t>
              </a:r>
            </a:p>
            <a:p>
              <a:pPr marL="342900" indent="-342900" algn="ctr" fontAlgn="base">
                <a:lnSpc>
                  <a:spcPct val="80000"/>
                </a:lnSpc>
                <a:spcBef>
                  <a:spcPct val="20000"/>
                </a:spcBef>
                <a:spcAft>
                  <a:spcPct val="0"/>
                </a:spcAft>
                <a:defRPr/>
              </a:pPr>
              <a:endParaRPr lang="en-US" altLang="ja-JP" sz="1200" dirty="0">
                <a:solidFill>
                  <a:prstClr val="black"/>
                </a:solidFill>
                <a:latin typeface="Arial" charset="0"/>
                <a:ea typeface="ＭＳ Ｐゴシック"/>
                <a:cs typeface="ＭＳ Ｐゴシック" charset="-128"/>
              </a:endParaRPr>
            </a:p>
          </p:txBody>
        </p:sp>
        <p:sp>
          <p:nvSpPr>
            <p:cNvPr id="233498" name="_s53264"/>
            <p:cNvSpPr>
              <a:spLocks noChangeShapeType="1"/>
            </p:cNvSpPr>
            <p:nvPr/>
          </p:nvSpPr>
          <p:spPr bwMode="auto">
            <a:xfrm flipV="1">
              <a:off x="3013" y="1670"/>
              <a:ext cx="145" cy="19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1800">
                <a:solidFill>
                  <a:srgbClr val="000000"/>
                </a:solidFill>
                <a:latin typeface="Calibri" pitchFamily="34" charset="0"/>
                <a:ea typeface="ＭＳ Ｐゴシック" pitchFamily="50" charset="-128"/>
              </a:endParaRPr>
            </a:p>
          </p:txBody>
        </p:sp>
        <p:sp>
          <p:nvSpPr>
            <p:cNvPr id="16" name="_s53265"/>
            <p:cNvSpPr>
              <a:spLocks noChangeArrowheads="1"/>
            </p:cNvSpPr>
            <p:nvPr/>
          </p:nvSpPr>
          <p:spPr bwMode="auto">
            <a:xfrm>
              <a:off x="3060" y="1442"/>
              <a:ext cx="630" cy="421"/>
            </a:xfrm>
            <a:prstGeom prst="ellipse">
              <a:avLst/>
            </a:prstGeom>
            <a:solidFill>
              <a:schemeClr val="accent1"/>
            </a:solidFill>
            <a:ln w="9525">
              <a:solidFill>
                <a:schemeClr val="tx1"/>
              </a:solidFill>
              <a:round/>
              <a:headEnd/>
              <a:tailEnd/>
            </a:ln>
          </p:spPr>
          <p:txBody>
            <a:bodyPr wrap="none" lIns="0" tIns="0" rIns="0" bIns="0" anchor="ctr"/>
            <a:lstStyle/>
            <a:p>
              <a:pPr marL="342900" indent="-342900" algn="ctr" fontAlgn="base">
                <a:lnSpc>
                  <a:spcPct val="80000"/>
                </a:lnSpc>
                <a:spcBef>
                  <a:spcPct val="20000"/>
                </a:spcBef>
                <a:spcAft>
                  <a:spcPct val="0"/>
                </a:spcAft>
                <a:defRPr/>
              </a:pPr>
              <a:endParaRPr lang="en-US" altLang="ja-JP" sz="1050" dirty="0">
                <a:solidFill>
                  <a:prstClr val="black"/>
                </a:solidFill>
                <a:latin typeface="Arial" charset="0"/>
                <a:ea typeface="ＭＳ Ｐゴシック"/>
                <a:cs typeface="ＭＳ Ｐゴシック" charset="-128"/>
              </a:endParaRPr>
            </a:p>
            <a:p>
              <a:pPr marL="342900" indent="-342900" algn="ctr" fontAlgn="base">
                <a:lnSpc>
                  <a:spcPct val="80000"/>
                </a:lnSpc>
                <a:spcBef>
                  <a:spcPct val="20000"/>
                </a:spcBef>
                <a:spcAft>
                  <a:spcPct val="0"/>
                </a:spcAft>
                <a:defRPr/>
              </a:pPr>
              <a:endParaRPr lang="en-US" altLang="ja-JP" sz="1200" dirty="0">
                <a:solidFill>
                  <a:prstClr val="black"/>
                </a:solidFill>
                <a:latin typeface="Arial" charset="0"/>
                <a:ea typeface="ＭＳ Ｐゴシック"/>
                <a:cs typeface="ＭＳ Ｐゴシック" charset="-128"/>
              </a:endParaRPr>
            </a:p>
            <a:p>
              <a:pPr marL="342900" indent="-342900" algn="ctr" fontAlgn="base">
                <a:lnSpc>
                  <a:spcPct val="80000"/>
                </a:lnSpc>
                <a:spcBef>
                  <a:spcPct val="20000"/>
                </a:spcBef>
                <a:spcAft>
                  <a:spcPct val="0"/>
                </a:spcAft>
                <a:defRPr/>
              </a:pPr>
              <a:r>
                <a:rPr lang="en-US" altLang="ja-JP" sz="1200" dirty="0">
                  <a:solidFill>
                    <a:prstClr val="black"/>
                  </a:solidFill>
                  <a:latin typeface="Arial" charset="0"/>
                  <a:ea typeface="ＭＳ Ｐゴシック"/>
                  <a:cs typeface="ＭＳ Ｐゴシック" charset="-128"/>
                </a:rPr>
                <a:t>②</a:t>
              </a:r>
              <a:r>
                <a:rPr lang="ja-JP" altLang="en-US" sz="1200" dirty="0">
                  <a:solidFill>
                    <a:prstClr val="black"/>
                  </a:solidFill>
                  <a:latin typeface="Arial" charset="0"/>
                  <a:ea typeface="ＭＳ Ｐゴシック"/>
                  <a:cs typeface="ＭＳ Ｐゴシック" charset="-128"/>
                </a:rPr>
                <a:t>住まう・暮らす</a:t>
              </a:r>
            </a:p>
            <a:p>
              <a:pPr marL="342900" indent="-342900" algn="ctr" fontAlgn="base">
                <a:lnSpc>
                  <a:spcPct val="80000"/>
                </a:lnSpc>
                <a:spcBef>
                  <a:spcPct val="20000"/>
                </a:spcBef>
                <a:spcAft>
                  <a:spcPct val="0"/>
                </a:spcAft>
                <a:defRPr/>
              </a:pPr>
              <a:r>
                <a:rPr lang="ja-JP" altLang="en-US" sz="1200" dirty="0">
                  <a:solidFill>
                    <a:prstClr val="black"/>
                  </a:solidFill>
                  <a:latin typeface="Arial" charset="0"/>
                  <a:ea typeface="ＭＳ Ｐゴシック"/>
                  <a:cs typeface="ＭＳ Ｐゴシック" charset="-128"/>
                </a:rPr>
                <a:t>　</a:t>
              </a:r>
            </a:p>
            <a:p>
              <a:pPr marL="342900" indent="-342900" algn="ctr" fontAlgn="base">
                <a:lnSpc>
                  <a:spcPct val="80000"/>
                </a:lnSpc>
                <a:spcBef>
                  <a:spcPct val="20000"/>
                </a:spcBef>
                <a:spcAft>
                  <a:spcPct val="0"/>
                </a:spcAft>
                <a:defRPr/>
              </a:pPr>
              <a:endParaRPr lang="en-US" altLang="ja-JP" sz="1200" dirty="0">
                <a:solidFill>
                  <a:prstClr val="black"/>
                </a:solidFill>
                <a:latin typeface="Arial" charset="0"/>
                <a:ea typeface="ＭＳ Ｐゴシック"/>
                <a:cs typeface="ＭＳ Ｐゴシック" charset="-128"/>
              </a:endParaRPr>
            </a:p>
          </p:txBody>
        </p:sp>
        <p:sp>
          <p:nvSpPr>
            <p:cNvPr id="233500" name="_s53266"/>
            <p:cNvSpPr>
              <a:spLocks noChangeShapeType="1"/>
            </p:cNvSpPr>
            <p:nvPr/>
          </p:nvSpPr>
          <p:spPr bwMode="auto">
            <a:xfrm flipV="1">
              <a:off x="2842" y="1442"/>
              <a:ext cx="2" cy="3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1800" dirty="0">
                <a:solidFill>
                  <a:srgbClr val="000000"/>
                </a:solidFill>
                <a:latin typeface="Calibri" pitchFamily="34" charset="0"/>
                <a:ea typeface="ＭＳ Ｐゴシック" pitchFamily="50" charset="-128"/>
              </a:endParaRPr>
            </a:p>
          </p:txBody>
        </p:sp>
        <p:sp>
          <p:nvSpPr>
            <p:cNvPr id="18" name="_s53267"/>
            <p:cNvSpPr>
              <a:spLocks noChangeArrowheads="1"/>
            </p:cNvSpPr>
            <p:nvPr/>
          </p:nvSpPr>
          <p:spPr bwMode="auto">
            <a:xfrm>
              <a:off x="2504" y="987"/>
              <a:ext cx="679" cy="455"/>
            </a:xfrm>
            <a:prstGeom prst="ellipse">
              <a:avLst/>
            </a:prstGeom>
            <a:solidFill>
              <a:schemeClr val="accent1"/>
            </a:solidFill>
            <a:ln w="9525">
              <a:solidFill>
                <a:schemeClr val="tx1"/>
              </a:solidFill>
              <a:round/>
              <a:headEnd/>
              <a:tailEnd/>
            </a:ln>
          </p:spPr>
          <p:txBody>
            <a:bodyPr wrap="none" lIns="0" tIns="0" rIns="0" bIns="0" anchor="ctr"/>
            <a:lstStyle/>
            <a:p>
              <a:pPr marL="342900" indent="-342900" fontAlgn="base">
                <a:lnSpc>
                  <a:spcPct val="60000"/>
                </a:lnSpc>
                <a:spcBef>
                  <a:spcPct val="0"/>
                </a:spcBef>
                <a:spcAft>
                  <a:spcPct val="0"/>
                </a:spcAft>
                <a:defRPr/>
              </a:pPr>
              <a:r>
                <a:rPr lang="en-US" altLang="ja-JP" sz="1100" dirty="0">
                  <a:solidFill>
                    <a:prstClr val="black"/>
                  </a:solidFill>
                  <a:latin typeface="Arial" charset="0"/>
                  <a:ea typeface="ＭＳ Ｐゴシック"/>
                  <a:cs typeface="ＭＳ Ｐゴシック" charset="-128"/>
                </a:rPr>
                <a:t>①</a:t>
              </a:r>
              <a:r>
                <a:rPr lang="ja-JP" altLang="en-US" sz="1100" dirty="0">
                  <a:solidFill>
                    <a:prstClr val="black"/>
                  </a:solidFill>
                  <a:latin typeface="Arial" charset="0"/>
                  <a:ea typeface="ＭＳ Ｐゴシック"/>
                  <a:cs typeface="ＭＳ Ｐゴシック" charset="-128"/>
                </a:rPr>
                <a:t>健康・食生活</a:t>
              </a:r>
            </a:p>
            <a:p>
              <a:pPr marL="342900" indent="-342900" fontAlgn="base">
                <a:lnSpc>
                  <a:spcPct val="60000"/>
                </a:lnSpc>
                <a:spcBef>
                  <a:spcPct val="0"/>
                </a:spcBef>
                <a:spcAft>
                  <a:spcPct val="0"/>
                </a:spcAft>
                <a:defRPr/>
              </a:pPr>
              <a:endParaRPr lang="ja-JP" altLang="en-US" sz="1100" dirty="0">
                <a:solidFill>
                  <a:prstClr val="black"/>
                </a:solidFill>
                <a:latin typeface="Arial" charset="0"/>
                <a:ea typeface="ＭＳ Ｐゴシック"/>
                <a:cs typeface="ＭＳ Ｐゴシック" charset="-128"/>
              </a:endParaRPr>
            </a:p>
            <a:p>
              <a:pPr marL="342900" indent="-342900" fontAlgn="base">
                <a:lnSpc>
                  <a:spcPct val="60000"/>
                </a:lnSpc>
                <a:spcBef>
                  <a:spcPct val="0"/>
                </a:spcBef>
                <a:spcAft>
                  <a:spcPct val="0"/>
                </a:spcAft>
                <a:defRPr/>
              </a:pPr>
              <a:r>
                <a:rPr lang="ja-JP" altLang="en-US" sz="1100" dirty="0">
                  <a:solidFill>
                    <a:prstClr val="black"/>
                  </a:solidFill>
                  <a:latin typeface="Arial" charset="0"/>
                  <a:ea typeface="ＭＳ Ｐゴシック"/>
                  <a:cs typeface="ＭＳ Ｐゴシック" charset="-128"/>
                </a:rPr>
                <a:t>生活環境（安全）</a:t>
              </a:r>
            </a:p>
          </p:txBody>
        </p:sp>
        <p:sp>
          <p:nvSpPr>
            <p:cNvPr id="19" name="_s53268"/>
            <p:cNvSpPr>
              <a:spLocks noChangeArrowheads="1"/>
            </p:cNvSpPr>
            <p:nvPr/>
          </p:nvSpPr>
          <p:spPr bwMode="auto">
            <a:xfrm>
              <a:off x="2528" y="1821"/>
              <a:ext cx="629" cy="642"/>
            </a:xfrm>
            <a:prstGeom prst="ellipse">
              <a:avLst/>
            </a:prstGeom>
            <a:solidFill>
              <a:schemeClr val="accent1"/>
            </a:solidFill>
            <a:ln w="9525">
              <a:solidFill>
                <a:schemeClr val="tx1"/>
              </a:solidFill>
              <a:round/>
              <a:headEnd/>
              <a:tailEnd/>
            </a:ln>
          </p:spPr>
          <p:txBody>
            <a:bodyPr wrap="none" lIns="0" tIns="0" rIns="0" bIns="0" anchor="ctr"/>
            <a:lstStyle/>
            <a:p>
              <a:pPr marL="342900" indent="-342900" algn="ctr" fontAlgn="base">
                <a:lnSpc>
                  <a:spcPct val="80000"/>
                </a:lnSpc>
                <a:spcBef>
                  <a:spcPct val="20000"/>
                </a:spcBef>
                <a:spcAft>
                  <a:spcPct val="0"/>
                </a:spcAft>
                <a:defRPr/>
              </a:pPr>
              <a:endParaRPr lang="en-US" altLang="ja-JP" sz="1100" b="1" dirty="0">
                <a:solidFill>
                  <a:prstClr val="black"/>
                </a:solidFill>
                <a:latin typeface="Arial" charset="0"/>
                <a:ea typeface="ＭＳ Ｐゴシック"/>
                <a:cs typeface="ＭＳ Ｐゴシック" charset="-128"/>
              </a:endParaRPr>
            </a:p>
            <a:p>
              <a:pPr marL="342900" indent="-342900" algn="ctr" fontAlgn="base">
                <a:lnSpc>
                  <a:spcPct val="80000"/>
                </a:lnSpc>
                <a:spcBef>
                  <a:spcPct val="20000"/>
                </a:spcBef>
                <a:spcAft>
                  <a:spcPct val="0"/>
                </a:spcAft>
                <a:defRPr/>
              </a:pPr>
              <a:endParaRPr lang="en-US" altLang="ja-JP" sz="1100" b="1" dirty="0">
                <a:solidFill>
                  <a:prstClr val="black"/>
                </a:solidFill>
                <a:latin typeface="Arial" charset="0"/>
                <a:ea typeface="ＭＳ Ｐゴシック"/>
                <a:cs typeface="ＭＳ Ｐゴシック" charset="-128"/>
              </a:endParaRPr>
            </a:p>
            <a:p>
              <a:pPr marL="342900" indent="-342900" algn="ctr" fontAlgn="base">
                <a:lnSpc>
                  <a:spcPct val="80000"/>
                </a:lnSpc>
                <a:spcBef>
                  <a:spcPct val="20000"/>
                </a:spcBef>
                <a:spcAft>
                  <a:spcPct val="0"/>
                </a:spcAft>
                <a:defRPr/>
              </a:pPr>
              <a:r>
                <a:rPr lang="ja-JP" altLang="en-US" sz="1100" b="1" dirty="0">
                  <a:solidFill>
                    <a:prstClr val="black"/>
                  </a:solidFill>
                  <a:latin typeface="Arial" charset="0"/>
                  <a:ea typeface="ＭＳ Ｐゴシック"/>
                  <a:cs typeface="ＭＳ Ｐゴシック" charset="-128"/>
                </a:rPr>
                <a:t>人の社会生活</a:t>
              </a:r>
            </a:p>
            <a:p>
              <a:pPr marL="342900" indent="-342900" algn="ctr" fontAlgn="base">
                <a:lnSpc>
                  <a:spcPct val="80000"/>
                </a:lnSpc>
                <a:spcBef>
                  <a:spcPct val="20000"/>
                </a:spcBef>
                <a:spcAft>
                  <a:spcPct val="0"/>
                </a:spcAft>
                <a:defRPr/>
              </a:pPr>
              <a:endParaRPr lang="ja-JP" altLang="en-US" sz="1100" b="1" dirty="0">
                <a:solidFill>
                  <a:prstClr val="black"/>
                </a:solidFill>
                <a:latin typeface="Arial" charset="0"/>
                <a:ea typeface="ＭＳ Ｐゴシック"/>
                <a:cs typeface="ＭＳ Ｐゴシック" charset="-128"/>
              </a:endParaRPr>
            </a:p>
            <a:p>
              <a:pPr marL="342900" indent="-342900" algn="ctr" fontAlgn="base">
                <a:lnSpc>
                  <a:spcPct val="80000"/>
                </a:lnSpc>
                <a:spcBef>
                  <a:spcPct val="20000"/>
                </a:spcBef>
                <a:spcAft>
                  <a:spcPct val="0"/>
                </a:spcAft>
                <a:defRPr/>
              </a:pPr>
              <a:endParaRPr lang="en-US" altLang="ja-JP" sz="1050" b="1" dirty="0">
                <a:solidFill>
                  <a:prstClr val="black"/>
                </a:solidFill>
                <a:latin typeface="Arial" charset="0"/>
                <a:ea typeface="ＭＳ Ｐゴシック"/>
                <a:cs typeface="ＭＳ Ｐゴシック" charset="-128"/>
              </a:endParaRPr>
            </a:p>
          </p:txBody>
        </p:sp>
        <p:sp>
          <p:nvSpPr>
            <p:cNvPr id="233503" name="Line 21"/>
            <p:cNvSpPr>
              <a:spLocks noChangeShapeType="1"/>
            </p:cNvSpPr>
            <p:nvPr/>
          </p:nvSpPr>
          <p:spPr bwMode="auto">
            <a:xfrm flipV="1">
              <a:off x="2213" y="1745"/>
              <a:ext cx="1" cy="11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1800">
                <a:solidFill>
                  <a:srgbClr val="000000"/>
                </a:solidFill>
                <a:latin typeface="Calibri" pitchFamily="34" charset="0"/>
                <a:ea typeface="ＭＳ Ｐゴシック" pitchFamily="50" charset="-128"/>
              </a:endParaRPr>
            </a:p>
          </p:txBody>
        </p:sp>
        <p:sp>
          <p:nvSpPr>
            <p:cNvPr id="233504" name="Line 22"/>
            <p:cNvSpPr>
              <a:spLocks noChangeShapeType="1"/>
            </p:cNvSpPr>
            <p:nvPr/>
          </p:nvSpPr>
          <p:spPr bwMode="auto">
            <a:xfrm flipH="1" flipV="1">
              <a:off x="2213" y="2314"/>
              <a:ext cx="24" cy="15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1800">
                <a:solidFill>
                  <a:srgbClr val="000000"/>
                </a:solidFill>
                <a:latin typeface="Calibri" pitchFamily="34" charset="0"/>
                <a:ea typeface="ＭＳ Ｐゴシック" pitchFamily="50" charset="-128"/>
              </a:endParaRPr>
            </a:p>
          </p:txBody>
        </p:sp>
        <p:sp>
          <p:nvSpPr>
            <p:cNvPr id="233505" name="Line 23"/>
            <p:cNvSpPr>
              <a:spLocks noChangeShapeType="1"/>
            </p:cNvSpPr>
            <p:nvPr/>
          </p:nvSpPr>
          <p:spPr bwMode="auto">
            <a:xfrm flipV="1">
              <a:off x="2406" y="1291"/>
              <a:ext cx="123" cy="1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1800">
                <a:solidFill>
                  <a:srgbClr val="000000"/>
                </a:solidFill>
                <a:latin typeface="Calibri" pitchFamily="34" charset="0"/>
                <a:ea typeface="ＭＳ Ｐゴシック" pitchFamily="50" charset="-128"/>
              </a:endParaRPr>
            </a:p>
          </p:txBody>
        </p:sp>
        <p:sp>
          <p:nvSpPr>
            <p:cNvPr id="233506" name="Line 24"/>
            <p:cNvSpPr>
              <a:spLocks noChangeShapeType="1"/>
            </p:cNvSpPr>
            <p:nvPr/>
          </p:nvSpPr>
          <p:spPr bwMode="auto">
            <a:xfrm flipV="1">
              <a:off x="3157" y="2882"/>
              <a:ext cx="97" cy="6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1800">
                <a:solidFill>
                  <a:srgbClr val="000000"/>
                </a:solidFill>
                <a:latin typeface="Calibri" pitchFamily="34" charset="0"/>
                <a:ea typeface="ＭＳ Ｐゴシック" pitchFamily="50" charset="-128"/>
              </a:endParaRPr>
            </a:p>
          </p:txBody>
        </p:sp>
        <p:sp>
          <p:nvSpPr>
            <p:cNvPr id="233507" name="Line 25"/>
            <p:cNvSpPr>
              <a:spLocks noChangeShapeType="1"/>
            </p:cNvSpPr>
            <p:nvPr/>
          </p:nvSpPr>
          <p:spPr bwMode="auto">
            <a:xfrm>
              <a:off x="2504" y="2845"/>
              <a:ext cx="97" cy="7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1800">
                <a:solidFill>
                  <a:srgbClr val="000000"/>
                </a:solidFill>
                <a:latin typeface="Calibri" pitchFamily="34" charset="0"/>
                <a:ea typeface="ＭＳ Ｐゴシック" pitchFamily="50" charset="-128"/>
              </a:endParaRPr>
            </a:p>
          </p:txBody>
        </p:sp>
        <p:sp>
          <p:nvSpPr>
            <p:cNvPr id="233508" name="Line 26"/>
            <p:cNvSpPr>
              <a:spLocks noChangeShapeType="1"/>
            </p:cNvSpPr>
            <p:nvPr/>
          </p:nvSpPr>
          <p:spPr bwMode="auto">
            <a:xfrm flipV="1">
              <a:off x="3496" y="2363"/>
              <a:ext cx="0" cy="17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1800">
                <a:solidFill>
                  <a:srgbClr val="000000"/>
                </a:solidFill>
                <a:latin typeface="Calibri" pitchFamily="34" charset="0"/>
                <a:ea typeface="ＭＳ Ｐゴシック" pitchFamily="50" charset="-128"/>
              </a:endParaRPr>
            </a:p>
          </p:txBody>
        </p:sp>
        <p:sp>
          <p:nvSpPr>
            <p:cNvPr id="233509" name="Line 27"/>
            <p:cNvSpPr>
              <a:spLocks noChangeShapeType="1"/>
            </p:cNvSpPr>
            <p:nvPr/>
          </p:nvSpPr>
          <p:spPr bwMode="auto">
            <a:xfrm flipH="1">
              <a:off x="3496" y="1839"/>
              <a:ext cx="0" cy="10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1800" dirty="0">
                <a:solidFill>
                  <a:srgbClr val="000000"/>
                </a:solidFill>
                <a:latin typeface="Calibri" pitchFamily="34" charset="0"/>
                <a:ea typeface="ＭＳ Ｐゴシック" pitchFamily="50" charset="-128"/>
              </a:endParaRPr>
            </a:p>
          </p:txBody>
        </p:sp>
      </p:grpSp>
      <p:sp>
        <p:nvSpPr>
          <p:cNvPr id="233475" name="Line 33"/>
          <p:cNvSpPr>
            <a:spLocks noChangeShapeType="1"/>
          </p:cNvSpPr>
          <p:nvPr/>
        </p:nvSpPr>
        <p:spPr bwMode="auto">
          <a:xfrm>
            <a:off x="5328066" y="2349500"/>
            <a:ext cx="270272" cy="2873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800">
              <a:solidFill>
                <a:srgbClr val="000000"/>
              </a:solidFill>
              <a:latin typeface="Calibri" pitchFamily="34" charset="0"/>
              <a:ea typeface="ＭＳ Ｐゴシック" pitchFamily="50" charset="-128"/>
            </a:endParaRPr>
          </a:p>
        </p:txBody>
      </p:sp>
      <p:sp>
        <p:nvSpPr>
          <p:cNvPr id="233476" name="AutoShape 47"/>
          <p:cNvSpPr>
            <a:spLocks noChangeArrowheads="1"/>
          </p:cNvSpPr>
          <p:nvPr/>
        </p:nvSpPr>
        <p:spPr bwMode="auto">
          <a:xfrm>
            <a:off x="3654116" y="981257"/>
            <a:ext cx="1997869" cy="79216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None/>
            </a:pPr>
            <a:r>
              <a:rPr lang="ja-JP" altLang="en-US" sz="1050">
                <a:solidFill>
                  <a:srgbClr val="000000"/>
                </a:solidFill>
                <a:ea typeface="ＭＳ ゴシック" pitchFamily="49" charset="-128"/>
              </a:rPr>
              <a:t>食生活・栄養管理・食材選択</a:t>
            </a:r>
          </a:p>
          <a:p>
            <a:pPr eaLnBrk="1" fontAlgn="base" hangingPunct="1">
              <a:spcBef>
                <a:spcPct val="0"/>
              </a:spcBef>
              <a:spcAft>
                <a:spcPct val="0"/>
              </a:spcAft>
              <a:buNone/>
            </a:pPr>
            <a:r>
              <a:rPr lang="ja-JP" altLang="en-US" sz="1050">
                <a:solidFill>
                  <a:srgbClr val="000000"/>
                </a:solidFill>
                <a:ea typeface="ＭＳ ゴシック" pitchFamily="49" charset="-128"/>
              </a:rPr>
              <a:t>健康管理・疾病管理・防犯</a:t>
            </a:r>
          </a:p>
          <a:p>
            <a:pPr eaLnBrk="1" fontAlgn="base" hangingPunct="1">
              <a:spcBef>
                <a:spcPct val="0"/>
              </a:spcBef>
              <a:spcAft>
                <a:spcPct val="0"/>
              </a:spcAft>
              <a:buNone/>
            </a:pPr>
            <a:r>
              <a:rPr lang="ja-JP" altLang="en-US" sz="1050">
                <a:solidFill>
                  <a:srgbClr val="000000"/>
                </a:solidFill>
                <a:ea typeface="ＭＳ ゴシック" pitchFamily="49" charset="-128"/>
              </a:rPr>
              <a:t>安全・地域の防災・危険時対応</a:t>
            </a:r>
          </a:p>
        </p:txBody>
      </p:sp>
      <p:sp>
        <p:nvSpPr>
          <p:cNvPr id="233477" name="AutoShape 49"/>
          <p:cNvSpPr>
            <a:spLocks noChangeArrowheads="1"/>
          </p:cNvSpPr>
          <p:nvPr/>
        </p:nvSpPr>
        <p:spPr bwMode="auto">
          <a:xfrm>
            <a:off x="1209679" y="5516783"/>
            <a:ext cx="2012171" cy="115252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None/>
            </a:pPr>
            <a:r>
              <a:rPr lang="ja-JP" altLang="en-US" sz="1050" dirty="0">
                <a:solidFill>
                  <a:srgbClr val="000000"/>
                </a:solidFill>
                <a:ea typeface="ＭＳ ゴシック" pitchFamily="49" charset="-128"/>
              </a:rPr>
              <a:t>・情報取得・コミュニケーシ</a:t>
            </a:r>
            <a:endParaRPr lang="en-US" altLang="ja-JP" sz="1050" dirty="0">
              <a:solidFill>
                <a:srgbClr val="000000"/>
              </a:solidFill>
              <a:ea typeface="ＭＳ ゴシック" pitchFamily="49" charset="-128"/>
            </a:endParaRPr>
          </a:p>
          <a:p>
            <a:pPr eaLnBrk="1" fontAlgn="base" hangingPunct="1">
              <a:spcBef>
                <a:spcPct val="0"/>
              </a:spcBef>
              <a:spcAft>
                <a:spcPct val="0"/>
              </a:spcAft>
              <a:buNone/>
            </a:pPr>
            <a:r>
              <a:rPr lang="ja-JP" altLang="en-US" sz="1050" dirty="0">
                <a:solidFill>
                  <a:srgbClr val="000000"/>
                </a:solidFill>
                <a:ea typeface="ＭＳ ゴシック" pitchFamily="49" charset="-128"/>
              </a:rPr>
              <a:t>　ョン手段・災害対応・緊急</a:t>
            </a:r>
            <a:endParaRPr lang="en-US" altLang="ja-JP" sz="1050" dirty="0">
              <a:solidFill>
                <a:srgbClr val="000000"/>
              </a:solidFill>
              <a:ea typeface="ＭＳ ゴシック" pitchFamily="49" charset="-128"/>
            </a:endParaRPr>
          </a:p>
          <a:p>
            <a:pPr eaLnBrk="1" fontAlgn="base" hangingPunct="1">
              <a:spcBef>
                <a:spcPct val="0"/>
              </a:spcBef>
              <a:spcAft>
                <a:spcPct val="0"/>
              </a:spcAft>
              <a:buNone/>
            </a:pPr>
            <a:r>
              <a:rPr lang="ja-JP" altLang="en-US" sz="1050" dirty="0">
                <a:solidFill>
                  <a:srgbClr val="000000"/>
                </a:solidFill>
                <a:ea typeface="ＭＳ ゴシック" pitchFamily="49" charset="-128"/>
              </a:rPr>
              <a:t>　連絡システム</a:t>
            </a:r>
            <a:endParaRPr lang="en-US" altLang="ja-JP" sz="1050" dirty="0">
              <a:solidFill>
                <a:srgbClr val="000000"/>
              </a:solidFill>
              <a:ea typeface="ＭＳ ゴシック" pitchFamily="49" charset="-128"/>
            </a:endParaRPr>
          </a:p>
          <a:p>
            <a:pPr eaLnBrk="1" fontAlgn="base" hangingPunct="1">
              <a:spcBef>
                <a:spcPct val="0"/>
              </a:spcBef>
              <a:spcAft>
                <a:spcPct val="0"/>
              </a:spcAft>
              <a:buNone/>
            </a:pPr>
            <a:r>
              <a:rPr lang="ja-JP" altLang="en-US" sz="1050" dirty="0">
                <a:solidFill>
                  <a:srgbClr val="000000"/>
                </a:solidFill>
                <a:ea typeface="ＭＳ ゴシック" pitchFamily="49" charset="-128"/>
              </a:rPr>
              <a:t>　　（誘導案内・危険情報）</a:t>
            </a:r>
          </a:p>
        </p:txBody>
      </p:sp>
      <p:sp>
        <p:nvSpPr>
          <p:cNvPr id="233478" name="AutoShape 51"/>
          <p:cNvSpPr>
            <a:spLocks noChangeArrowheads="1"/>
          </p:cNvSpPr>
          <p:nvPr/>
        </p:nvSpPr>
        <p:spPr bwMode="auto">
          <a:xfrm>
            <a:off x="3383858" y="6021608"/>
            <a:ext cx="2862263" cy="64928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tabLst>
                <a:tab pos="3678238" algn="l"/>
                <a:tab pos="4303713"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3678238" algn="l"/>
                <a:tab pos="4303713"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3678238" algn="l"/>
                <a:tab pos="4303713"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None/>
            </a:pPr>
            <a:endParaRPr lang="en-US" altLang="ja-JP" sz="1050" dirty="0">
              <a:solidFill>
                <a:srgbClr val="000000"/>
              </a:solidFill>
              <a:latin typeface="Arial" pitchFamily="34" charset="0"/>
            </a:endParaRPr>
          </a:p>
          <a:p>
            <a:pPr eaLnBrk="1" fontAlgn="base" hangingPunct="1">
              <a:spcBef>
                <a:spcPct val="0"/>
              </a:spcBef>
              <a:spcAft>
                <a:spcPct val="0"/>
              </a:spcAft>
              <a:buNone/>
            </a:pPr>
            <a:endParaRPr lang="en-US" altLang="ja-JP" sz="1050" dirty="0">
              <a:solidFill>
                <a:srgbClr val="000000"/>
              </a:solidFill>
              <a:latin typeface="Arial" pitchFamily="34" charset="0"/>
            </a:endParaRPr>
          </a:p>
          <a:p>
            <a:pPr eaLnBrk="1" fontAlgn="base" hangingPunct="1">
              <a:spcBef>
                <a:spcPct val="0"/>
              </a:spcBef>
              <a:spcAft>
                <a:spcPct val="0"/>
              </a:spcAft>
              <a:buNone/>
            </a:pPr>
            <a:r>
              <a:rPr lang="ja-JP" altLang="en-US" sz="1050" dirty="0">
                <a:solidFill>
                  <a:srgbClr val="000000"/>
                </a:solidFill>
                <a:latin typeface="Arial" pitchFamily="34" charset="0"/>
              </a:rPr>
              <a:t>教育機会・各種関連機関の利便性・啓蒙・啓発</a:t>
            </a:r>
            <a:endParaRPr lang="en-US" altLang="ja-JP" sz="1050" dirty="0">
              <a:solidFill>
                <a:srgbClr val="000000"/>
              </a:solidFill>
              <a:latin typeface="Arial" pitchFamily="34" charset="0"/>
            </a:endParaRPr>
          </a:p>
          <a:p>
            <a:pPr eaLnBrk="1" fontAlgn="base" hangingPunct="1">
              <a:spcBef>
                <a:spcPct val="0"/>
              </a:spcBef>
              <a:spcAft>
                <a:spcPct val="0"/>
              </a:spcAft>
              <a:buNone/>
            </a:pPr>
            <a:r>
              <a:rPr lang="ja-JP" altLang="en-US" sz="1050" dirty="0">
                <a:solidFill>
                  <a:srgbClr val="000000"/>
                </a:solidFill>
                <a:latin typeface="Arial" pitchFamily="34" charset="0"/>
              </a:rPr>
              <a:t>活動・伝統</a:t>
            </a:r>
            <a:r>
              <a:rPr lang="ja-JP" altLang="en-US" sz="1050" dirty="0">
                <a:solidFill>
                  <a:srgbClr val="000000"/>
                </a:solidFill>
                <a:ea typeface="ＭＳ ゴシック" pitchFamily="49" charset="-128"/>
              </a:rPr>
              <a:t>文化・教育内容・教育機会など</a:t>
            </a:r>
          </a:p>
          <a:p>
            <a:pPr eaLnBrk="1" fontAlgn="base" hangingPunct="1">
              <a:spcBef>
                <a:spcPct val="0"/>
              </a:spcBef>
              <a:spcAft>
                <a:spcPct val="0"/>
              </a:spcAft>
              <a:buNone/>
            </a:pPr>
            <a:r>
              <a:rPr lang="ja-JP" altLang="en-US" sz="1050" dirty="0">
                <a:solidFill>
                  <a:srgbClr val="000000"/>
                </a:solidFill>
                <a:latin typeface="Arial" pitchFamily="34" charset="0"/>
              </a:rPr>
              <a:t>   </a:t>
            </a:r>
          </a:p>
          <a:p>
            <a:pPr eaLnBrk="1" fontAlgn="base" hangingPunct="1">
              <a:spcBef>
                <a:spcPct val="0"/>
              </a:spcBef>
              <a:spcAft>
                <a:spcPct val="0"/>
              </a:spcAft>
              <a:buNone/>
            </a:pPr>
            <a:endParaRPr lang="en-US" altLang="ja-JP" sz="1050" dirty="0">
              <a:solidFill>
                <a:srgbClr val="000000"/>
              </a:solidFill>
              <a:ea typeface="ＭＳ ゴシック" pitchFamily="49" charset="-128"/>
            </a:endParaRPr>
          </a:p>
        </p:txBody>
      </p:sp>
      <p:sp>
        <p:nvSpPr>
          <p:cNvPr id="233479" name="AutoShape 52"/>
          <p:cNvSpPr>
            <a:spLocks noChangeArrowheads="1"/>
          </p:cNvSpPr>
          <p:nvPr/>
        </p:nvSpPr>
        <p:spPr bwMode="auto">
          <a:xfrm>
            <a:off x="6624638" y="5444990"/>
            <a:ext cx="1295400" cy="81724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None/>
            </a:pPr>
            <a:r>
              <a:rPr lang="ja-JP" altLang="en-US" sz="1050">
                <a:solidFill>
                  <a:srgbClr val="000000"/>
                </a:solidFill>
                <a:ea typeface="ＭＳ ゴシック" pitchFamily="49" charset="-128"/>
              </a:rPr>
              <a:t>個性の発揮・役割の実現・生計の維持・雇用環境・産業動向 </a:t>
            </a:r>
          </a:p>
        </p:txBody>
      </p:sp>
      <p:sp>
        <p:nvSpPr>
          <p:cNvPr id="233480" name="AutoShape 53"/>
          <p:cNvSpPr>
            <a:spLocks noChangeArrowheads="1"/>
          </p:cNvSpPr>
          <p:nvPr/>
        </p:nvSpPr>
        <p:spPr bwMode="auto">
          <a:xfrm>
            <a:off x="5760851" y="549456"/>
            <a:ext cx="2133014" cy="208756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None/>
            </a:pPr>
            <a:r>
              <a:rPr lang="ja-JP" altLang="en-US" sz="1050" dirty="0">
                <a:solidFill>
                  <a:srgbClr val="000000"/>
                </a:solidFill>
                <a:ea typeface="ＭＳ ゴシック" pitchFamily="49" charset="-128"/>
              </a:rPr>
              <a:t>  ・ 住環境：立地条件・地　</a:t>
            </a:r>
          </a:p>
          <a:p>
            <a:pPr eaLnBrk="1" fontAlgn="base" hangingPunct="1">
              <a:spcBef>
                <a:spcPct val="0"/>
              </a:spcBef>
              <a:spcAft>
                <a:spcPct val="0"/>
              </a:spcAft>
              <a:buNone/>
            </a:pPr>
            <a:r>
              <a:rPr lang="ja-JP" altLang="en-US" sz="1050" dirty="0">
                <a:solidFill>
                  <a:srgbClr val="000000"/>
                </a:solidFill>
                <a:ea typeface="ＭＳ ゴシック" pitchFamily="49" charset="-128"/>
              </a:rPr>
              <a:t>　　域のまちづくり・生活</a:t>
            </a:r>
          </a:p>
          <a:p>
            <a:pPr eaLnBrk="1" fontAlgn="base" hangingPunct="1">
              <a:spcBef>
                <a:spcPct val="0"/>
              </a:spcBef>
              <a:spcAft>
                <a:spcPct val="0"/>
              </a:spcAft>
              <a:buNone/>
            </a:pPr>
            <a:r>
              <a:rPr lang="ja-JP" altLang="en-US" sz="1050" dirty="0">
                <a:solidFill>
                  <a:srgbClr val="000000"/>
                </a:solidFill>
                <a:ea typeface="ＭＳ ゴシック" pitchFamily="49" charset="-128"/>
              </a:rPr>
              <a:t>　　関連施設等の</a:t>
            </a:r>
            <a:r>
              <a:rPr lang="ja-JP" altLang="en-US" sz="1050" dirty="0">
                <a:solidFill>
                  <a:srgbClr val="000000"/>
                </a:solidFill>
                <a:latin typeface="Arial" pitchFamily="34" charset="0"/>
              </a:rPr>
              <a:t>利便性・</a:t>
            </a:r>
            <a:r>
              <a:rPr lang="ja-JP" altLang="en-US" sz="1050" dirty="0">
                <a:solidFill>
                  <a:srgbClr val="000000"/>
                </a:solidFill>
                <a:ea typeface="ＭＳ ゴシック" pitchFamily="49" charset="-128"/>
              </a:rPr>
              <a:t>バ</a:t>
            </a:r>
          </a:p>
          <a:p>
            <a:pPr eaLnBrk="1" fontAlgn="base" hangingPunct="1">
              <a:spcBef>
                <a:spcPct val="0"/>
              </a:spcBef>
              <a:spcAft>
                <a:spcPct val="0"/>
              </a:spcAft>
              <a:buNone/>
            </a:pPr>
            <a:r>
              <a:rPr lang="ja-JP" altLang="en-US" sz="1050" dirty="0">
                <a:solidFill>
                  <a:srgbClr val="000000"/>
                </a:solidFill>
                <a:ea typeface="ＭＳ ゴシック" pitchFamily="49" charset="-128"/>
              </a:rPr>
              <a:t>　　リアフリー・住居管理・　　　</a:t>
            </a:r>
            <a:endParaRPr lang="en-US" altLang="ja-JP" sz="1050" dirty="0">
              <a:solidFill>
                <a:srgbClr val="000000"/>
              </a:solidFill>
              <a:ea typeface="ＭＳ ゴシック" pitchFamily="49" charset="-128"/>
            </a:endParaRPr>
          </a:p>
          <a:p>
            <a:pPr eaLnBrk="1" fontAlgn="base" hangingPunct="1">
              <a:spcBef>
                <a:spcPct val="0"/>
              </a:spcBef>
              <a:spcAft>
                <a:spcPct val="0"/>
              </a:spcAft>
              <a:buNone/>
            </a:pPr>
            <a:r>
              <a:rPr lang="ja-JP" altLang="en-US" sz="1050" dirty="0">
                <a:solidFill>
                  <a:srgbClr val="000000"/>
                </a:solidFill>
                <a:ea typeface="ＭＳ ゴシック" pitchFamily="49" charset="-128"/>
              </a:rPr>
              <a:t>　　設備</a:t>
            </a:r>
            <a:r>
              <a:rPr lang="ja-JP" altLang="en-US" sz="1050" dirty="0">
                <a:solidFill>
                  <a:srgbClr val="000000"/>
                </a:solidFill>
                <a:latin typeface="Arial" pitchFamily="34" charset="0"/>
              </a:rPr>
              <a:t>生活施設・娯楽</a:t>
            </a:r>
          </a:p>
          <a:p>
            <a:pPr eaLnBrk="1" fontAlgn="base" hangingPunct="1">
              <a:spcBef>
                <a:spcPct val="0"/>
              </a:spcBef>
              <a:spcAft>
                <a:spcPct val="0"/>
              </a:spcAft>
              <a:buNone/>
            </a:pPr>
            <a:r>
              <a:rPr lang="ja-JP" altLang="en-US" sz="1050" dirty="0">
                <a:solidFill>
                  <a:srgbClr val="000000"/>
                </a:solidFill>
                <a:latin typeface="Arial" pitchFamily="34" charset="0"/>
              </a:rPr>
              <a:t>　・施設やサービス機能</a:t>
            </a:r>
            <a:r>
              <a:rPr lang="ja-JP" altLang="en-US" sz="1050" dirty="0">
                <a:solidFill>
                  <a:srgbClr val="000000"/>
                </a:solidFill>
                <a:ea typeface="ＭＳ ゴシック" pitchFamily="49" charset="-128"/>
              </a:rPr>
              <a:t>・暮ら</a:t>
            </a:r>
            <a:endParaRPr lang="en-US" altLang="ja-JP" sz="1050" dirty="0">
              <a:solidFill>
                <a:srgbClr val="000000"/>
              </a:solidFill>
              <a:ea typeface="ＭＳ ゴシック" pitchFamily="49" charset="-128"/>
            </a:endParaRPr>
          </a:p>
          <a:p>
            <a:pPr eaLnBrk="1" fontAlgn="base" hangingPunct="1">
              <a:spcBef>
                <a:spcPct val="0"/>
              </a:spcBef>
              <a:spcAft>
                <a:spcPct val="0"/>
              </a:spcAft>
              <a:buNone/>
            </a:pPr>
            <a:r>
              <a:rPr lang="ja-JP" altLang="en-US" sz="1050" dirty="0">
                <a:solidFill>
                  <a:srgbClr val="000000"/>
                </a:solidFill>
                <a:ea typeface="ＭＳ ゴシック" pitchFamily="49" charset="-128"/>
              </a:rPr>
              <a:t>　し：家事・家政・</a:t>
            </a:r>
          </a:p>
          <a:p>
            <a:pPr eaLnBrk="1" fontAlgn="base" hangingPunct="1">
              <a:spcBef>
                <a:spcPct val="0"/>
              </a:spcBef>
              <a:spcAft>
                <a:spcPct val="0"/>
              </a:spcAft>
              <a:buNone/>
            </a:pPr>
            <a:r>
              <a:rPr lang="ja-JP" altLang="en-US" sz="1050" dirty="0">
                <a:solidFill>
                  <a:srgbClr val="000000"/>
                </a:solidFill>
                <a:ea typeface="ＭＳ ゴシック" pitchFamily="49" charset="-128"/>
              </a:rPr>
              <a:t>　在宅サービス・</a:t>
            </a:r>
          </a:p>
          <a:p>
            <a:pPr eaLnBrk="1" fontAlgn="base" hangingPunct="1">
              <a:spcBef>
                <a:spcPct val="0"/>
              </a:spcBef>
              <a:spcAft>
                <a:spcPct val="0"/>
              </a:spcAft>
              <a:buNone/>
            </a:pPr>
            <a:r>
              <a:rPr lang="ja-JP" altLang="en-US" sz="1050" dirty="0">
                <a:solidFill>
                  <a:srgbClr val="000000"/>
                </a:solidFill>
                <a:latin typeface="Arial" pitchFamily="34" charset="0"/>
              </a:rPr>
              <a:t> ・基礎自治体のサービス状況</a:t>
            </a:r>
          </a:p>
        </p:txBody>
      </p:sp>
      <p:sp>
        <p:nvSpPr>
          <p:cNvPr id="233481" name="AutoShape 54"/>
          <p:cNvSpPr>
            <a:spLocks noChangeArrowheads="1"/>
          </p:cNvSpPr>
          <p:nvPr/>
        </p:nvSpPr>
        <p:spPr bwMode="auto">
          <a:xfrm>
            <a:off x="1209675" y="781232"/>
            <a:ext cx="2174082" cy="1719979"/>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None/>
            </a:pPr>
            <a:r>
              <a:rPr lang="ja-JP" altLang="en-US" sz="1050" dirty="0">
                <a:solidFill>
                  <a:srgbClr val="000000"/>
                </a:solidFill>
                <a:latin typeface="Arial" pitchFamily="34" charset="0"/>
              </a:rPr>
              <a:t>・交遊関係</a:t>
            </a:r>
            <a:r>
              <a:rPr lang="en-US" altLang="ja-JP" sz="1050" dirty="0">
                <a:solidFill>
                  <a:srgbClr val="000000"/>
                </a:solidFill>
                <a:latin typeface="Arial" pitchFamily="34" charset="0"/>
              </a:rPr>
              <a:t>:</a:t>
            </a:r>
            <a:r>
              <a:rPr lang="ja-JP" altLang="en-US" sz="1050" dirty="0">
                <a:solidFill>
                  <a:srgbClr val="000000"/>
                </a:solidFill>
                <a:latin typeface="Arial" pitchFamily="34" charset="0"/>
              </a:rPr>
              <a:t>友人・集団・利害関係）</a:t>
            </a:r>
            <a:endParaRPr lang="en-US" altLang="ja-JP" sz="1050" dirty="0">
              <a:solidFill>
                <a:srgbClr val="000000"/>
              </a:solidFill>
              <a:latin typeface="Arial" pitchFamily="34" charset="0"/>
            </a:endParaRPr>
          </a:p>
          <a:p>
            <a:pPr eaLnBrk="1" fontAlgn="base" hangingPunct="1">
              <a:spcBef>
                <a:spcPct val="0"/>
              </a:spcBef>
              <a:spcAft>
                <a:spcPct val="0"/>
              </a:spcAft>
              <a:buNone/>
            </a:pPr>
            <a:r>
              <a:rPr lang="ja-JP" altLang="en-US" sz="1050" dirty="0">
                <a:solidFill>
                  <a:srgbClr val="000000"/>
                </a:solidFill>
                <a:latin typeface="Arial" pitchFamily="34" charset="0"/>
              </a:rPr>
              <a:t> 交遊関係の比重（生活時間・意識・</a:t>
            </a:r>
            <a:endParaRPr lang="en-US" altLang="ja-JP" sz="1050" dirty="0">
              <a:solidFill>
                <a:srgbClr val="000000"/>
              </a:solidFill>
              <a:latin typeface="Arial" pitchFamily="34" charset="0"/>
            </a:endParaRPr>
          </a:p>
          <a:p>
            <a:pPr eaLnBrk="1" fontAlgn="base" hangingPunct="1">
              <a:spcBef>
                <a:spcPct val="0"/>
              </a:spcBef>
              <a:spcAft>
                <a:spcPct val="0"/>
              </a:spcAft>
              <a:buNone/>
            </a:pPr>
            <a:r>
              <a:rPr lang="ja-JP" altLang="en-US" sz="1050" dirty="0">
                <a:solidFill>
                  <a:srgbClr val="000000"/>
                </a:solidFill>
                <a:latin typeface="Arial" pitchFamily="34" charset="0"/>
              </a:rPr>
              <a:t>　経費）</a:t>
            </a:r>
          </a:p>
          <a:p>
            <a:pPr eaLnBrk="1" fontAlgn="base" hangingPunct="1">
              <a:spcBef>
                <a:spcPct val="0"/>
              </a:spcBef>
              <a:spcAft>
                <a:spcPct val="0"/>
              </a:spcAft>
              <a:buNone/>
            </a:pPr>
            <a:r>
              <a:rPr lang="ja-JP" altLang="en-US" sz="1050" dirty="0">
                <a:solidFill>
                  <a:srgbClr val="000000"/>
                </a:solidFill>
                <a:latin typeface="Arial" pitchFamily="34" charset="0"/>
              </a:rPr>
              <a:t>・地域社会との関係：自治会・近所</a:t>
            </a:r>
            <a:endParaRPr lang="en-US" altLang="ja-JP" sz="1050" dirty="0">
              <a:solidFill>
                <a:srgbClr val="000000"/>
              </a:solidFill>
              <a:latin typeface="Arial" pitchFamily="34" charset="0"/>
            </a:endParaRPr>
          </a:p>
          <a:p>
            <a:pPr eaLnBrk="1" fontAlgn="base" hangingPunct="1">
              <a:spcBef>
                <a:spcPct val="0"/>
              </a:spcBef>
              <a:spcAft>
                <a:spcPct val="0"/>
              </a:spcAft>
              <a:buNone/>
            </a:pPr>
            <a:r>
              <a:rPr lang="ja-JP" altLang="en-US" sz="1050" dirty="0">
                <a:solidFill>
                  <a:srgbClr val="000000"/>
                </a:solidFill>
                <a:latin typeface="Arial" pitchFamily="34" charset="0"/>
              </a:rPr>
              <a:t>　づきあい・地域の行事への参画</a:t>
            </a:r>
            <a:endParaRPr lang="en-US" altLang="ja-JP" sz="1050" dirty="0">
              <a:solidFill>
                <a:srgbClr val="000000"/>
              </a:solidFill>
              <a:latin typeface="Arial" pitchFamily="34" charset="0"/>
            </a:endParaRPr>
          </a:p>
          <a:p>
            <a:pPr eaLnBrk="1" fontAlgn="base" hangingPunct="1">
              <a:spcBef>
                <a:spcPct val="0"/>
              </a:spcBef>
              <a:spcAft>
                <a:spcPct val="0"/>
              </a:spcAft>
              <a:buNone/>
            </a:pPr>
            <a:r>
              <a:rPr lang="en-US" altLang="ja-JP" sz="1050" dirty="0">
                <a:solidFill>
                  <a:srgbClr val="000000"/>
                </a:solidFill>
                <a:latin typeface="Arial" pitchFamily="34" charset="0"/>
              </a:rPr>
              <a:t>   </a:t>
            </a:r>
            <a:r>
              <a:rPr lang="ja-JP" altLang="en-US" sz="1050" dirty="0">
                <a:solidFill>
                  <a:srgbClr val="000000"/>
                </a:solidFill>
                <a:latin typeface="Arial" pitchFamily="34" charset="0"/>
              </a:rPr>
              <a:t>（祭り・環境美化・生活関連行事）</a:t>
            </a:r>
          </a:p>
          <a:p>
            <a:pPr eaLnBrk="1" fontAlgn="base" hangingPunct="1">
              <a:spcBef>
                <a:spcPct val="0"/>
              </a:spcBef>
              <a:spcAft>
                <a:spcPct val="0"/>
              </a:spcAft>
              <a:buNone/>
            </a:pPr>
            <a:r>
              <a:rPr lang="ja-JP" altLang="en-US" sz="1050" dirty="0">
                <a:solidFill>
                  <a:srgbClr val="000000"/>
                </a:solidFill>
                <a:ea typeface="ＭＳ ゴシック" pitchFamily="49" charset="-128"/>
              </a:rPr>
              <a:t>・地域の変化との連携</a:t>
            </a:r>
          </a:p>
        </p:txBody>
      </p:sp>
      <p:sp>
        <p:nvSpPr>
          <p:cNvPr id="233482" name="AutoShape 56"/>
          <p:cNvSpPr>
            <a:spLocks noChangeArrowheads="1"/>
          </p:cNvSpPr>
          <p:nvPr/>
        </p:nvSpPr>
        <p:spPr bwMode="auto">
          <a:xfrm>
            <a:off x="1277543" y="2962036"/>
            <a:ext cx="1241822" cy="176309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None/>
            </a:pPr>
            <a:endParaRPr lang="en-US" altLang="ja-JP" sz="1050" dirty="0">
              <a:solidFill>
                <a:srgbClr val="000000"/>
              </a:solidFill>
              <a:ea typeface="ＭＳ ゴシック" pitchFamily="49" charset="-128"/>
            </a:endParaRPr>
          </a:p>
          <a:p>
            <a:pPr eaLnBrk="1" fontAlgn="base" hangingPunct="1">
              <a:lnSpc>
                <a:spcPct val="80000"/>
              </a:lnSpc>
              <a:spcBef>
                <a:spcPct val="0"/>
              </a:spcBef>
              <a:spcAft>
                <a:spcPct val="0"/>
              </a:spcAft>
              <a:buNone/>
            </a:pPr>
            <a:endParaRPr lang="en-US" altLang="ja-JP" sz="1050" dirty="0">
              <a:solidFill>
                <a:srgbClr val="000000"/>
              </a:solidFill>
              <a:ea typeface="ＭＳ ゴシック" pitchFamily="49" charset="-128"/>
            </a:endParaRPr>
          </a:p>
          <a:p>
            <a:pPr eaLnBrk="1" fontAlgn="base" hangingPunct="1">
              <a:lnSpc>
                <a:spcPct val="80000"/>
              </a:lnSpc>
              <a:spcBef>
                <a:spcPct val="0"/>
              </a:spcBef>
              <a:spcAft>
                <a:spcPct val="0"/>
              </a:spcAft>
              <a:buNone/>
            </a:pPr>
            <a:endParaRPr lang="en-US" altLang="ja-JP" sz="1050" dirty="0">
              <a:solidFill>
                <a:srgbClr val="000000"/>
              </a:solidFill>
              <a:ea typeface="ＭＳ ゴシック" pitchFamily="49" charset="-128"/>
            </a:endParaRPr>
          </a:p>
          <a:p>
            <a:pPr eaLnBrk="1" fontAlgn="base" hangingPunct="1">
              <a:lnSpc>
                <a:spcPct val="80000"/>
              </a:lnSpc>
              <a:spcBef>
                <a:spcPct val="0"/>
              </a:spcBef>
              <a:spcAft>
                <a:spcPct val="0"/>
              </a:spcAft>
              <a:buNone/>
            </a:pPr>
            <a:endParaRPr lang="en-US" altLang="ja-JP" sz="1050" dirty="0">
              <a:solidFill>
                <a:srgbClr val="000000"/>
              </a:solidFill>
              <a:ea typeface="ＭＳ ゴシック" pitchFamily="49" charset="-128"/>
            </a:endParaRPr>
          </a:p>
          <a:p>
            <a:pPr eaLnBrk="1" fontAlgn="base" hangingPunct="1">
              <a:lnSpc>
                <a:spcPct val="80000"/>
              </a:lnSpc>
              <a:spcBef>
                <a:spcPct val="0"/>
              </a:spcBef>
              <a:spcAft>
                <a:spcPct val="0"/>
              </a:spcAft>
              <a:buNone/>
            </a:pPr>
            <a:endParaRPr lang="en-US" altLang="ja-JP" sz="1050" dirty="0">
              <a:solidFill>
                <a:srgbClr val="000000"/>
              </a:solidFill>
              <a:ea typeface="ＭＳ ゴシック" pitchFamily="49" charset="-128"/>
            </a:endParaRPr>
          </a:p>
          <a:p>
            <a:pPr eaLnBrk="1" fontAlgn="base" hangingPunct="1">
              <a:lnSpc>
                <a:spcPct val="80000"/>
              </a:lnSpc>
              <a:spcBef>
                <a:spcPct val="0"/>
              </a:spcBef>
              <a:spcAft>
                <a:spcPct val="0"/>
              </a:spcAft>
              <a:buNone/>
            </a:pPr>
            <a:r>
              <a:rPr lang="ja-JP" altLang="en-US" sz="1050" dirty="0">
                <a:solidFill>
                  <a:srgbClr val="000000"/>
                </a:solidFill>
                <a:ea typeface="ＭＳ ゴシック" pitchFamily="49" charset="-128"/>
              </a:rPr>
              <a:t>公共交通機関</a:t>
            </a:r>
          </a:p>
          <a:p>
            <a:pPr eaLnBrk="1" fontAlgn="base" hangingPunct="1">
              <a:lnSpc>
                <a:spcPct val="80000"/>
              </a:lnSpc>
              <a:spcBef>
                <a:spcPct val="0"/>
              </a:spcBef>
              <a:spcAft>
                <a:spcPct val="0"/>
              </a:spcAft>
              <a:buNone/>
            </a:pPr>
            <a:endParaRPr lang="ja-JP" altLang="en-US" sz="1050" dirty="0">
              <a:solidFill>
                <a:srgbClr val="000000"/>
              </a:solidFill>
              <a:ea typeface="ＭＳ ゴシック" pitchFamily="49" charset="-128"/>
            </a:endParaRPr>
          </a:p>
          <a:p>
            <a:pPr eaLnBrk="1" fontAlgn="base" hangingPunct="1">
              <a:lnSpc>
                <a:spcPct val="80000"/>
              </a:lnSpc>
              <a:spcBef>
                <a:spcPct val="0"/>
              </a:spcBef>
              <a:spcAft>
                <a:spcPct val="0"/>
              </a:spcAft>
              <a:buNone/>
            </a:pPr>
            <a:r>
              <a:rPr lang="ja-JP" altLang="en-US" sz="1050" dirty="0">
                <a:solidFill>
                  <a:srgbClr val="000000"/>
                </a:solidFill>
                <a:ea typeface="ＭＳ ゴシック" pitchFamily="49" charset="-128"/>
              </a:rPr>
              <a:t>利便性・安全性・</a:t>
            </a:r>
          </a:p>
          <a:p>
            <a:pPr eaLnBrk="1" fontAlgn="base" hangingPunct="1">
              <a:lnSpc>
                <a:spcPct val="80000"/>
              </a:lnSpc>
              <a:spcBef>
                <a:spcPct val="0"/>
              </a:spcBef>
              <a:spcAft>
                <a:spcPct val="0"/>
              </a:spcAft>
              <a:buNone/>
            </a:pPr>
            <a:r>
              <a:rPr lang="ja-JP" altLang="en-US" sz="1050" dirty="0">
                <a:solidFill>
                  <a:srgbClr val="000000"/>
                </a:solidFill>
                <a:ea typeface="ＭＳ ゴシック" pitchFamily="49" charset="-128"/>
              </a:rPr>
              <a:t>モビリティー</a:t>
            </a:r>
          </a:p>
          <a:p>
            <a:pPr eaLnBrk="1" fontAlgn="base" hangingPunct="1">
              <a:lnSpc>
                <a:spcPct val="80000"/>
              </a:lnSpc>
              <a:spcBef>
                <a:spcPct val="0"/>
              </a:spcBef>
              <a:spcAft>
                <a:spcPct val="0"/>
              </a:spcAft>
              <a:buNone/>
            </a:pPr>
            <a:r>
              <a:rPr lang="ja-JP" altLang="en-US" sz="1050" dirty="0">
                <a:solidFill>
                  <a:srgbClr val="000000"/>
                </a:solidFill>
                <a:ea typeface="ＭＳ ゴシック" pitchFamily="49" charset="-128"/>
              </a:rPr>
              <a:t>バリアフリー</a:t>
            </a:r>
            <a:endParaRPr lang="en-US" altLang="ja-JP" sz="1050" dirty="0">
              <a:solidFill>
                <a:srgbClr val="000000"/>
              </a:solidFill>
              <a:ea typeface="ＭＳ ゴシック" pitchFamily="49" charset="-128"/>
            </a:endParaRPr>
          </a:p>
          <a:p>
            <a:pPr eaLnBrk="1" fontAlgn="base" hangingPunct="1">
              <a:lnSpc>
                <a:spcPct val="80000"/>
              </a:lnSpc>
              <a:spcBef>
                <a:spcPct val="0"/>
              </a:spcBef>
              <a:spcAft>
                <a:spcPct val="0"/>
              </a:spcAft>
              <a:buNone/>
            </a:pPr>
            <a:endParaRPr lang="en-US" altLang="ja-JP" sz="1050" dirty="0">
              <a:solidFill>
                <a:srgbClr val="000000"/>
              </a:solidFill>
              <a:ea typeface="ＭＳ ゴシック" pitchFamily="49" charset="-128"/>
            </a:endParaRPr>
          </a:p>
          <a:p>
            <a:pPr eaLnBrk="1" fontAlgn="base" hangingPunct="1">
              <a:lnSpc>
                <a:spcPct val="80000"/>
              </a:lnSpc>
              <a:spcBef>
                <a:spcPct val="0"/>
              </a:spcBef>
              <a:spcAft>
                <a:spcPct val="0"/>
              </a:spcAft>
              <a:buNone/>
            </a:pPr>
            <a:endParaRPr lang="ja-JP" altLang="en-US" sz="1050" dirty="0">
              <a:solidFill>
                <a:srgbClr val="000000"/>
              </a:solidFill>
              <a:ea typeface="ＭＳ ゴシック" pitchFamily="49" charset="-128"/>
            </a:endParaRPr>
          </a:p>
          <a:p>
            <a:pPr eaLnBrk="1" fontAlgn="base" hangingPunct="1">
              <a:lnSpc>
                <a:spcPct val="80000"/>
              </a:lnSpc>
              <a:spcBef>
                <a:spcPct val="0"/>
              </a:spcBef>
              <a:spcAft>
                <a:spcPct val="0"/>
              </a:spcAft>
              <a:buNone/>
            </a:pPr>
            <a:endParaRPr lang="ja-JP" altLang="en-US" sz="1050" dirty="0">
              <a:solidFill>
                <a:srgbClr val="000000"/>
              </a:solidFill>
              <a:ea typeface="ＭＳ ゴシック" pitchFamily="49" charset="-128"/>
            </a:endParaRPr>
          </a:p>
          <a:p>
            <a:pPr eaLnBrk="1" fontAlgn="base" hangingPunct="1">
              <a:lnSpc>
                <a:spcPct val="80000"/>
              </a:lnSpc>
              <a:spcBef>
                <a:spcPct val="0"/>
              </a:spcBef>
              <a:spcAft>
                <a:spcPct val="0"/>
              </a:spcAft>
              <a:buNone/>
            </a:pPr>
            <a:endParaRPr lang="ja-JP" altLang="en-US" sz="1050" dirty="0">
              <a:solidFill>
                <a:srgbClr val="000000"/>
              </a:solidFill>
              <a:ea typeface="ＭＳ ゴシック" pitchFamily="49" charset="-128"/>
            </a:endParaRPr>
          </a:p>
          <a:p>
            <a:pPr eaLnBrk="1" fontAlgn="base" hangingPunct="1">
              <a:spcBef>
                <a:spcPct val="0"/>
              </a:spcBef>
              <a:spcAft>
                <a:spcPct val="0"/>
              </a:spcAft>
              <a:buNone/>
            </a:pPr>
            <a:r>
              <a:rPr lang="ja-JP" altLang="en-US" sz="1050" dirty="0">
                <a:solidFill>
                  <a:srgbClr val="000000"/>
                </a:solidFill>
                <a:ea typeface="ＭＳ ゴシック" pitchFamily="49" charset="-128"/>
              </a:rPr>
              <a:t/>
            </a:r>
            <a:br>
              <a:rPr lang="ja-JP" altLang="en-US" sz="1050" dirty="0">
                <a:solidFill>
                  <a:srgbClr val="000000"/>
                </a:solidFill>
                <a:ea typeface="ＭＳ ゴシック" pitchFamily="49" charset="-128"/>
              </a:rPr>
            </a:br>
            <a:endParaRPr lang="ja-JP" altLang="en-US" sz="1050" dirty="0">
              <a:solidFill>
                <a:srgbClr val="000000"/>
              </a:solidFill>
              <a:ea typeface="ＭＳ ゴシック" pitchFamily="49" charset="-128"/>
            </a:endParaRPr>
          </a:p>
        </p:txBody>
      </p:sp>
      <p:sp>
        <p:nvSpPr>
          <p:cNvPr id="233483" name="AutoShape 57"/>
          <p:cNvSpPr>
            <a:spLocks noChangeArrowheads="1"/>
          </p:cNvSpPr>
          <p:nvPr/>
        </p:nvSpPr>
        <p:spPr bwMode="auto">
          <a:xfrm>
            <a:off x="6516295" y="3213116"/>
            <a:ext cx="1403747" cy="143986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None/>
            </a:pPr>
            <a:r>
              <a:rPr lang="ja-JP" altLang="en-US" sz="1050" dirty="0">
                <a:solidFill>
                  <a:srgbClr val="000000"/>
                </a:solidFill>
                <a:ea typeface="ＭＳ ゴシック" pitchFamily="49" charset="-128"/>
              </a:rPr>
              <a:t>生活設計・生活コスト</a:t>
            </a:r>
            <a:r>
              <a:rPr lang="en-US" altLang="ja-JP" sz="1050" dirty="0">
                <a:solidFill>
                  <a:srgbClr val="000000"/>
                </a:solidFill>
                <a:ea typeface="ＭＳ ゴシック" pitchFamily="49" charset="-128"/>
              </a:rPr>
              <a:t>(</a:t>
            </a:r>
            <a:r>
              <a:rPr lang="ja-JP" altLang="en-US" sz="1050" dirty="0">
                <a:solidFill>
                  <a:srgbClr val="000000"/>
                </a:solidFill>
                <a:ea typeface="ＭＳ ゴシック" pitchFamily="49" charset="-128"/>
              </a:rPr>
              <a:t>生活・文化的価値</a:t>
            </a:r>
            <a:r>
              <a:rPr lang="en-US" altLang="ja-JP" sz="1050" dirty="0">
                <a:solidFill>
                  <a:srgbClr val="000000"/>
                </a:solidFill>
                <a:ea typeface="ＭＳ ゴシック" pitchFamily="49" charset="-128"/>
              </a:rPr>
              <a:t>)</a:t>
            </a:r>
            <a:r>
              <a:rPr lang="ja-JP" altLang="en-US" sz="1050" dirty="0">
                <a:solidFill>
                  <a:srgbClr val="000000"/>
                </a:solidFill>
                <a:ea typeface="ＭＳ ゴシック" pitchFamily="49" charset="-128"/>
              </a:rPr>
              <a:t>・財資産の保有・蓄財の意識・質向上のための資本投下</a:t>
            </a:r>
          </a:p>
        </p:txBody>
      </p:sp>
      <p:sp>
        <p:nvSpPr>
          <p:cNvPr id="233484" name="Text Box 46"/>
          <p:cNvSpPr txBox="1">
            <a:spLocks noChangeArrowheads="1"/>
          </p:cNvSpPr>
          <p:nvPr/>
        </p:nvSpPr>
        <p:spPr bwMode="auto">
          <a:xfrm>
            <a:off x="1140688" y="6299238"/>
            <a:ext cx="1381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None/>
            </a:pPr>
            <a:endParaRPr lang="ja-JP" altLang="ja-JP" sz="1400">
              <a:solidFill>
                <a:srgbClr val="000000"/>
              </a:solidFill>
              <a:ea typeface="ＭＳ ゴシック" pitchFamily="49" charset="-128"/>
            </a:endParaRPr>
          </a:p>
        </p:txBody>
      </p:sp>
      <p:sp>
        <p:nvSpPr>
          <p:cNvPr id="233485" name="Text Box 48"/>
          <p:cNvSpPr txBox="1">
            <a:spLocks noChangeArrowheads="1"/>
          </p:cNvSpPr>
          <p:nvPr/>
        </p:nvSpPr>
        <p:spPr bwMode="auto">
          <a:xfrm>
            <a:off x="1277545" y="257182"/>
            <a:ext cx="47799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None/>
            </a:pPr>
            <a:r>
              <a:rPr lang="ja-JP" altLang="en-US" sz="1600" b="1" dirty="0" smtClean="0">
                <a:solidFill>
                  <a:srgbClr val="000000"/>
                </a:solidFill>
                <a:ea typeface="ＭＳ ゴシック" pitchFamily="49" charset="-128"/>
              </a:rPr>
              <a:t>社会</a:t>
            </a:r>
            <a:r>
              <a:rPr lang="ja-JP" altLang="en-US" sz="1600" b="1" dirty="0">
                <a:solidFill>
                  <a:srgbClr val="000000"/>
                </a:solidFill>
                <a:ea typeface="ＭＳ ゴシック" pitchFamily="49" charset="-128"/>
              </a:rPr>
              <a:t>生活の多様性</a:t>
            </a:r>
          </a:p>
        </p:txBody>
      </p:sp>
    </p:spTree>
    <p:extLst>
      <p:ext uri="{BB962C8B-B14F-4D97-AF65-F5344CB8AC3E}">
        <p14:creationId xmlns:p14="http://schemas.microsoft.com/office/powerpoint/2010/main" val="1070326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番号プレースホルダ 5"/>
          <p:cNvSpPr txBox="1">
            <a:spLocks noGrp="1"/>
          </p:cNvSpPr>
          <p:nvPr/>
        </p:nvSpPr>
        <p:spPr bwMode="auto">
          <a:xfrm>
            <a:off x="6222293" y="6245225"/>
            <a:ext cx="17764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2F8DB591-592D-4D4B-8A9C-010D01D0D98A}" type="slidenum">
              <a:rPr lang="en-US" altLang="ja-JP" sz="1400">
                <a:solidFill>
                  <a:srgbClr val="000000"/>
                </a:solidFill>
              </a:rPr>
              <a:pPr algn="r" eaLnBrk="1" hangingPunct="1">
                <a:spcBef>
                  <a:spcPct val="0"/>
                </a:spcBef>
                <a:buFontTx/>
                <a:buNone/>
              </a:pPr>
              <a:t>75</a:t>
            </a:fld>
            <a:endParaRPr lang="en-US" altLang="ja-JP" sz="1400">
              <a:solidFill>
                <a:srgbClr val="000000"/>
              </a:solidFill>
            </a:endParaRPr>
          </a:p>
        </p:txBody>
      </p:sp>
      <p:sp>
        <p:nvSpPr>
          <p:cNvPr id="53251" name="AutoShape 4"/>
          <p:cNvSpPr>
            <a:spLocks noChangeArrowheads="1"/>
          </p:cNvSpPr>
          <p:nvPr/>
        </p:nvSpPr>
        <p:spPr bwMode="auto">
          <a:xfrm rot="10800000">
            <a:off x="1470511" y="557213"/>
            <a:ext cx="620196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FF99CC">
                  <a:alpha val="62000"/>
                </a:srgbClr>
              </a:gs>
              <a:gs pos="100000">
                <a:srgbClr val="FFFFFF"/>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wrap="none" lIns="74295" tIns="8890" rIns="74295" bIns="8890" anchor="ctr"/>
          <a:lstStyle/>
          <a:p>
            <a:endParaRPr lang="ja-JP" altLang="en-US"/>
          </a:p>
        </p:txBody>
      </p:sp>
      <p:sp>
        <p:nvSpPr>
          <p:cNvPr id="53252" name="Rectangle 2"/>
          <p:cNvSpPr>
            <a:spLocks noGrp="1" noChangeArrowheads="1"/>
          </p:cNvSpPr>
          <p:nvPr>
            <p:ph type="title" idx="4294967295"/>
          </p:nvPr>
        </p:nvSpPr>
        <p:spPr>
          <a:xfrm>
            <a:off x="1797006" y="502988"/>
            <a:ext cx="5267450" cy="719138"/>
          </a:xfrm>
        </p:spPr>
        <p:txBody>
          <a:bodyPr vert="horz" lIns="91430" tIns="45714" rIns="91430" bIns="45714" rtlCol="0" anchor="ctr">
            <a:normAutofit/>
          </a:bodyPr>
          <a:lstStyle/>
          <a:p>
            <a:pPr marL="358775" indent="-358775">
              <a:lnSpc>
                <a:spcPct val="80000"/>
              </a:lnSpc>
            </a:pPr>
            <a:r>
              <a:rPr lang="ja-JP" altLang="en-US" sz="2800" dirty="0" smtClean="0">
                <a:latin typeface="ＭＳ Ｐゴシック" panose="020B0600070205080204" pitchFamily="50" charset="-128"/>
              </a:rPr>
              <a:t>（２）ニーズ</a:t>
            </a:r>
            <a:r>
              <a:rPr lang="ja-JP" altLang="en-US" sz="2800" dirty="0">
                <a:latin typeface="ＭＳ Ｐゴシック" panose="020B0600070205080204" pitchFamily="50" charset="-128"/>
              </a:rPr>
              <a:t>を把握するアセスメント</a:t>
            </a:r>
            <a:endParaRPr lang="ja-JP" altLang="en-US" sz="2800" dirty="0"/>
          </a:p>
        </p:txBody>
      </p:sp>
      <p:sp>
        <p:nvSpPr>
          <p:cNvPr id="14341" name="Rectangle 3"/>
          <p:cNvSpPr>
            <a:spLocks noGrp="1" noChangeArrowheads="1"/>
          </p:cNvSpPr>
          <p:nvPr>
            <p:ph type="body" idx="4294967295"/>
          </p:nvPr>
        </p:nvSpPr>
        <p:spPr>
          <a:xfrm>
            <a:off x="395536" y="1455237"/>
            <a:ext cx="8495801" cy="4789988"/>
          </a:xfrm>
          <a:ln>
            <a:solidFill>
              <a:schemeClr val="accent1">
                <a:lumMod val="75000"/>
              </a:schemeClr>
            </a:solidFill>
          </a:ln>
        </p:spPr>
        <p:txBody>
          <a:bodyPr vert="horz" lIns="91430" tIns="45714" rIns="91430" bIns="45714" rtlCol="0" anchor="ctr">
            <a:normAutofit/>
          </a:bodyPr>
          <a:lstStyle/>
          <a:p>
            <a:pPr eaLnBrk="1" hangingPunct="1">
              <a:lnSpc>
                <a:spcPct val="80000"/>
              </a:lnSpc>
              <a:buFontTx/>
              <a:buNone/>
              <a:defRPr/>
            </a:pPr>
            <a:r>
              <a:rPr lang="ja-JP" altLang="en-US" sz="1700" b="1" u="sng" dirty="0"/>
              <a:t>まず、アセスメントの現状を振り返ってみましょう</a:t>
            </a:r>
          </a:p>
          <a:p>
            <a:pPr eaLnBrk="1" hangingPunct="1">
              <a:lnSpc>
                <a:spcPct val="80000"/>
              </a:lnSpc>
              <a:buFontTx/>
              <a:buNone/>
              <a:defRPr/>
            </a:pPr>
            <a:endParaRPr lang="ja-JP" altLang="en-US" sz="1700" u="sng" dirty="0"/>
          </a:p>
          <a:p>
            <a:pPr marL="0" indent="0">
              <a:lnSpc>
                <a:spcPct val="80000"/>
              </a:lnSpc>
              <a:buNone/>
              <a:defRPr/>
            </a:pPr>
            <a:r>
              <a:rPr lang="ja-JP" altLang="en-US" sz="1700" dirty="0"/>
              <a:t>・　アセスメントシートを使って行う面接だけがアセスメントではないことを</a:t>
            </a:r>
            <a:r>
              <a:rPr lang="ja-JP" altLang="en-US" sz="1700" dirty="0" smtClean="0"/>
              <a:t>わかっているか？</a:t>
            </a:r>
            <a:endParaRPr lang="ja-JP" altLang="en-US" sz="1700" dirty="0"/>
          </a:p>
          <a:p>
            <a:pPr marL="0" indent="0">
              <a:lnSpc>
                <a:spcPct val="80000"/>
              </a:lnSpc>
              <a:buNone/>
              <a:defRPr/>
            </a:pPr>
            <a:endParaRPr lang="ja-JP" altLang="en-US" sz="1700" dirty="0"/>
          </a:p>
          <a:p>
            <a:pPr marL="0" indent="0">
              <a:lnSpc>
                <a:spcPct val="80000"/>
              </a:lnSpc>
              <a:buNone/>
              <a:defRPr/>
            </a:pPr>
            <a:r>
              <a:rPr lang="ja-JP" altLang="en-US" sz="1700" dirty="0"/>
              <a:t>・　個別支援計画を作成することが目的のアセスメントになって</a:t>
            </a:r>
            <a:r>
              <a:rPr lang="ja-JP" altLang="en-US" sz="1700" dirty="0" smtClean="0"/>
              <a:t>いないか？</a:t>
            </a:r>
            <a:endParaRPr lang="ja-JP" altLang="en-US" sz="1700" dirty="0"/>
          </a:p>
          <a:p>
            <a:pPr marL="0" indent="0">
              <a:lnSpc>
                <a:spcPct val="80000"/>
              </a:lnSpc>
              <a:buNone/>
              <a:defRPr/>
            </a:pPr>
            <a:endParaRPr lang="ja-JP" altLang="en-US" sz="1700" dirty="0"/>
          </a:p>
          <a:p>
            <a:pPr marL="0" indent="0">
              <a:lnSpc>
                <a:spcPct val="80000"/>
              </a:lnSpc>
              <a:buNone/>
              <a:defRPr/>
            </a:pPr>
            <a:r>
              <a:rPr lang="ja-JP" altLang="en-US" sz="1700" dirty="0"/>
              <a:t>・　どの人にでも同じような内容の個別支援計画が作成されて</a:t>
            </a:r>
            <a:r>
              <a:rPr lang="ja-JP" altLang="en-US" sz="1700" dirty="0" smtClean="0"/>
              <a:t>いないか？？</a:t>
            </a:r>
            <a:endParaRPr lang="en-US" altLang="ja-JP" sz="1700" dirty="0"/>
          </a:p>
          <a:p>
            <a:pPr eaLnBrk="1" hangingPunct="1">
              <a:lnSpc>
                <a:spcPct val="80000"/>
              </a:lnSpc>
              <a:buFontTx/>
              <a:buNone/>
              <a:defRPr/>
            </a:pPr>
            <a:endParaRPr lang="ja-JP" altLang="en-US" sz="1700" dirty="0"/>
          </a:p>
          <a:p>
            <a:pPr marL="0" indent="0">
              <a:lnSpc>
                <a:spcPct val="80000"/>
              </a:lnSpc>
              <a:buNone/>
              <a:defRPr/>
            </a:pPr>
            <a:r>
              <a:rPr lang="ja-JP" altLang="en-US" sz="1700" dirty="0"/>
              <a:t>・　個別支援計画と日々の実践が結びついて</a:t>
            </a:r>
            <a:r>
              <a:rPr lang="ja-JP" altLang="en-US" sz="1700" dirty="0" smtClean="0"/>
              <a:t>いるか？</a:t>
            </a:r>
            <a:endParaRPr lang="ja-JP" altLang="en-US" sz="1700" dirty="0"/>
          </a:p>
          <a:p>
            <a:pPr eaLnBrk="1" hangingPunct="1">
              <a:lnSpc>
                <a:spcPct val="80000"/>
              </a:lnSpc>
              <a:buFontTx/>
              <a:buNone/>
              <a:defRPr/>
            </a:pPr>
            <a:endParaRPr lang="ja-JP" altLang="en-US" sz="1700" dirty="0"/>
          </a:p>
          <a:p>
            <a:pPr marL="0" indent="0">
              <a:lnSpc>
                <a:spcPct val="80000"/>
              </a:lnSpc>
              <a:buNone/>
              <a:defRPr/>
            </a:pPr>
            <a:r>
              <a:rPr lang="ja-JP" altLang="en-US" sz="1700" dirty="0"/>
              <a:t>・　「できる・できない」「希望する・しない」というとらえ方でなく、その人の生活</a:t>
            </a:r>
            <a:r>
              <a:rPr lang="ja-JP" altLang="en-US" sz="1700" dirty="0" smtClean="0"/>
              <a:t>全体で</a:t>
            </a:r>
            <a:r>
              <a:rPr lang="ja-JP" altLang="en-US" sz="1700" dirty="0"/>
              <a:t>ニーズ</a:t>
            </a:r>
            <a:r>
              <a:rPr lang="ja-JP" altLang="en-US" sz="1700" dirty="0" smtClean="0"/>
              <a:t>を</a:t>
            </a:r>
            <a:endParaRPr lang="en-US" altLang="ja-JP" sz="1700" dirty="0" smtClean="0"/>
          </a:p>
          <a:p>
            <a:pPr marL="0" indent="0">
              <a:lnSpc>
                <a:spcPct val="80000"/>
              </a:lnSpc>
              <a:buNone/>
              <a:defRPr/>
            </a:pPr>
            <a:r>
              <a:rPr lang="ja-JP" altLang="en-US" sz="1700" dirty="0"/>
              <a:t>　</a:t>
            </a:r>
            <a:r>
              <a:rPr lang="ja-JP" altLang="en-US" sz="1700" dirty="0" smtClean="0"/>
              <a:t>　とらえているか？</a:t>
            </a:r>
            <a:endParaRPr lang="ja-JP" altLang="en-US" sz="1700" dirty="0"/>
          </a:p>
        </p:txBody>
      </p:sp>
    </p:spTree>
    <p:extLst>
      <p:ext uri="{BB962C8B-B14F-4D97-AF65-F5344CB8AC3E}">
        <p14:creationId xmlns:p14="http://schemas.microsoft.com/office/powerpoint/2010/main" val="27205929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1228731" y="274638"/>
            <a:ext cx="6686550" cy="417512"/>
          </a:xfrm>
        </p:spPr>
        <p:txBody>
          <a:bodyPr>
            <a:normAutofit fontScale="90000"/>
          </a:bodyPr>
          <a:lstStyle/>
          <a:p>
            <a:r>
              <a:rPr lang="ja-JP" altLang="en-US" sz="3600"/>
              <a:t>アセスメントの視点と項目</a:t>
            </a:r>
          </a:p>
        </p:txBody>
      </p:sp>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3741187108"/>
              </p:ext>
            </p:extLst>
          </p:nvPr>
        </p:nvGraphicFramePr>
        <p:xfrm>
          <a:off x="1115703" y="836613"/>
          <a:ext cx="6848475" cy="5686430"/>
        </p:xfrm>
        <a:graphic>
          <a:graphicData uri="http://schemas.openxmlformats.org/drawingml/2006/table">
            <a:tbl>
              <a:tblPr/>
              <a:tblGrid>
                <a:gridCol w="382190"/>
                <a:gridCol w="3042047"/>
                <a:gridCol w="386953"/>
                <a:gridCol w="3037285"/>
              </a:tblGrid>
              <a:tr h="431800">
                <a:tc gridSpan="2">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視　点</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項　目</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52546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本人主体</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生活・経済状況</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2</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自己理解</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2</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病気・障害の理解</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3</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多角的・多面的に</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3</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過去の職歴</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4</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過去・現在・未来の情報</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4</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就労に関する希望・条件</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5</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社会環境要因を考慮</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5</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将来の夢・希望</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6</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プラスポイントを多く</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6</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障害の開示について</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7</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「何を」→「何故」</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7</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家族・支援環境の状況</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8</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具体的に聞く</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8</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就労に対する家族の理解</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9</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定期的→常時</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9</a:t>
                      </a: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就労意欲・動機</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3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fld id="{AB295062-9BDF-4783-89D6-A712A7787C7B}" type="slidenum">
              <a:rPr lang="en-US" altLang="ja-JP" b="0"/>
              <a:pPr eaLnBrk="1" hangingPunct="1"/>
              <a:t>76</a:t>
            </a:fld>
            <a:endParaRPr lang="en-US" altLang="ja-JP" b="0"/>
          </a:p>
        </p:txBody>
      </p:sp>
    </p:spTree>
    <p:extLst>
      <p:ext uri="{BB962C8B-B14F-4D97-AF65-F5344CB8AC3E}">
        <p14:creationId xmlns:p14="http://schemas.microsoft.com/office/powerpoint/2010/main" val="27319385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rot="10800000">
            <a:off x="853291" y="498319"/>
            <a:ext cx="620196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FF99CC">
                  <a:alpha val="62000"/>
                </a:srgbClr>
              </a:gs>
              <a:gs pos="100000">
                <a:srgbClr val="FFFFFF"/>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wrap="none" lIns="74295" tIns="8890" rIns="74295" bIns="8890" anchor="ctr"/>
          <a:lstStyle/>
          <a:p>
            <a:endParaRPr lang="ja-JP" altLang="en-US"/>
          </a:p>
        </p:txBody>
      </p:sp>
      <p:sp>
        <p:nvSpPr>
          <p:cNvPr id="7" name="スライド番号プレースホルダー 3"/>
          <p:cNvSpPr>
            <a:spLocks noGrp="1"/>
          </p:cNvSpPr>
          <p:nvPr>
            <p:ph type="sldNum" sz="quarter" idx="12"/>
          </p:nvPr>
        </p:nvSpPr>
        <p:spPr/>
        <p:txBody>
          <a:bodyPr/>
          <a:lstStyle/>
          <a:p>
            <a:fld id="{EF1BD289-DACF-41B4-B74F-10CDEE39DC52}" type="slidenum">
              <a:rPr lang="en-US" altLang="ja-JP">
                <a:solidFill>
                  <a:srgbClr val="000000"/>
                </a:solidFill>
              </a:rPr>
              <a:pPr/>
              <a:t>77</a:t>
            </a:fld>
            <a:endParaRPr lang="en-US" altLang="ja-JP" dirty="0">
              <a:solidFill>
                <a:srgbClr val="000000"/>
              </a:solidFill>
            </a:endParaRPr>
          </a:p>
        </p:txBody>
      </p:sp>
      <p:sp>
        <p:nvSpPr>
          <p:cNvPr id="171012" name="Text Box 4"/>
          <p:cNvSpPr txBox="1">
            <a:spLocks noChangeArrowheads="1"/>
          </p:cNvSpPr>
          <p:nvPr/>
        </p:nvSpPr>
        <p:spPr bwMode="auto">
          <a:xfrm>
            <a:off x="1189755" y="1345992"/>
            <a:ext cx="6635353" cy="1938992"/>
          </a:xfrm>
          <a:prstGeom prst="rect">
            <a:avLst/>
          </a:prstGeom>
          <a:noFill/>
          <a:ln w="2857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2400" dirty="0">
                <a:solidFill>
                  <a:srgbClr val="000000"/>
                </a:solidFill>
              </a:rPr>
              <a:t>　</a:t>
            </a:r>
            <a:r>
              <a:rPr lang="en-US" altLang="ja-JP" sz="2000" dirty="0">
                <a:solidFill>
                  <a:srgbClr val="000000"/>
                </a:solidFill>
              </a:rPr>
              <a:t>【</a:t>
            </a:r>
            <a:r>
              <a:rPr lang="ja-JP" altLang="en-US" sz="2000" dirty="0">
                <a:solidFill>
                  <a:srgbClr val="000000"/>
                </a:solidFill>
              </a:rPr>
              <a:t>目　的</a:t>
            </a:r>
            <a:r>
              <a:rPr lang="en-US" altLang="ja-JP" sz="2000" dirty="0">
                <a:solidFill>
                  <a:srgbClr val="000000"/>
                </a:solidFill>
              </a:rPr>
              <a:t>】</a:t>
            </a:r>
            <a:r>
              <a:rPr lang="ja-JP" altLang="en-US" sz="2000" dirty="0">
                <a:solidFill>
                  <a:srgbClr val="000000"/>
                </a:solidFill>
              </a:rPr>
              <a:t>就労する（能力向上）にあたり、事前に</a:t>
            </a:r>
          </a:p>
          <a:p>
            <a:pPr algn="l"/>
            <a:r>
              <a:rPr lang="ja-JP" altLang="en-US" sz="2000" dirty="0">
                <a:solidFill>
                  <a:srgbClr val="000000"/>
                </a:solidFill>
              </a:rPr>
              <a:t>	仕事への適性および能力（潜在能力を含む）</a:t>
            </a:r>
          </a:p>
          <a:p>
            <a:pPr algn="l"/>
            <a:r>
              <a:rPr lang="ja-JP" altLang="en-US" sz="2000" dirty="0">
                <a:solidFill>
                  <a:srgbClr val="000000"/>
                </a:solidFill>
              </a:rPr>
              <a:t>	を発見し、客観的に評価を</a:t>
            </a:r>
            <a:r>
              <a:rPr lang="ja-JP" altLang="en-US" sz="2000" dirty="0" smtClean="0">
                <a:solidFill>
                  <a:srgbClr val="000000"/>
                </a:solidFill>
              </a:rPr>
              <a:t>する</a:t>
            </a:r>
            <a:endParaRPr lang="en-US" altLang="ja-JP" sz="2000" dirty="0" smtClean="0">
              <a:solidFill>
                <a:srgbClr val="000000"/>
              </a:solidFill>
            </a:endParaRPr>
          </a:p>
          <a:p>
            <a:pPr algn="l"/>
            <a:endParaRPr lang="en-US" altLang="ja-JP" sz="2000" dirty="0" smtClean="0">
              <a:solidFill>
                <a:srgbClr val="000000"/>
              </a:solidFill>
            </a:endParaRPr>
          </a:p>
          <a:p>
            <a:r>
              <a:rPr lang="en-US" altLang="ja-JP" sz="1800" dirty="0" smtClean="0">
                <a:solidFill>
                  <a:srgbClr val="000000"/>
                </a:solidFill>
                <a:latin typeface="ＭＳ Ｐゴシック" panose="020B0600070205080204" pitchFamily="50" charset="-128"/>
              </a:rPr>
              <a:t>※</a:t>
            </a:r>
            <a:r>
              <a:rPr lang="ja-JP" altLang="en-US" sz="1800" dirty="0" smtClean="0"/>
              <a:t>潜在的</a:t>
            </a:r>
            <a:r>
              <a:rPr lang="ja-JP" altLang="en-US" sz="1800" dirty="0"/>
              <a:t>な能力や働く力を見いだし、最大限に</a:t>
            </a:r>
            <a:r>
              <a:rPr lang="ja-JP" altLang="en-US" sz="1800" dirty="0" smtClean="0"/>
              <a:t>引き出す</a:t>
            </a:r>
            <a:r>
              <a:rPr lang="ja-JP" altLang="en-US" sz="1800" dirty="0"/>
              <a:t>環境</a:t>
            </a:r>
            <a:r>
              <a:rPr lang="ja-JP" altLang="en-US" sz="1800" dirty="0" smtClean="0"/>
              <a:t>を</a:t>
            </a:r>
            <a:endParaRPr lang="en-US" altLang="ja-JP" sz="1800" dirty="0" smtClean="0"/>
          </a:p>
          <a:p>
            <a:r>
              <a:rPr lang="ja-JP" altLang="en-US" sz="1800" dirty="0"/>
              <a:t>　</a:t>
            </a:r>
            <a:r>
              <a:rPr lang="ja-JP" altLang="en-US" sz="1800" dirty="0" smtClean="0"/>
              <a:t>　整えて</a:t>
            </a:r>
            <a:r>
              <a:rPr lang="ja-JP" altLang="en-US" sz="1800" dirty="0"/>
              <a:t>いる</a:t>
            </a:r>
            <a:r>
              <a:rPr lang="ja-JP" altLang="en-US" sz="1800" dirty="0" smtClean="0"/>
              <a:t>か</a:t>
            </a:r>
            <a:endParaRPr lang="en-US" altLang="ja-JP" sz="1800" dirty="0"/>
          </a:p>
        </p:txBody>
      </p:sp>
      <p:sp>
        <p:nvSpPr>
          <p:cNvPr id="171013" name="Rectangle 5"/>
          <p:cNvSpPr>
            <a:spLocks noChangeArrowheads="1"/>
          </p:cNvSpPr>
          <p:nvPr/>
        </p:nvSpPr>
        <p:spPr bwMode="auto">
          <a:xfrm>
            <a:off x="1277541" y="422007"/>
            <a:ext cx="35541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ja-JP" altLang="en-US" sz="2800" dirty="0" smtClean="0">
                <a:solidFill>
                  <a:srgbClr val="000000"/>
                </a:solidFill>
              </a:rPr>
              <a:t>（３）就労アセスメント</a:t>
            </a:r>
            <a:r>
              <a:rPr lang="ja-JP" altLang="en-US" sz="3200" dirty="0">
                <a:solidFill>
                  <a:srgbClr val="000000"/>
                </a:solidFill>
              </a:rPr>
              <a:t>　</a:t>
            </a:r>
            <a:endParaRPr lang="ja-JP" altLang="en-US" sz="3200" dirty="0">
              <a:solidFill>
                <a:srgbClr val="FF0066"/>
              </a:solidFill>
            </a:endParaRPr>
          </a:p>
        </p:txBody>
      </p:sp>
      <p:sp>
        <p:nvSpPr>
          <p:cNvPr id="171015" name="AutoShape 7"/>
          <p:cNvSpPr>
            <a:spLocks noChangeArrowheads="1"/>
          </p:cNvSpPr>
          <p:nvPr/>
        </p:nvSpPr>
        <p:spPr bwMode="auto">
          <a:xfrm>
            <a:off x="1189755" y="3905478"/>
            <a:ext cx="6635353" cy="2451047"/>
          </a:xfrm>
          <a:prstGeom prst="foldedCorner">
            <a:avLst>
              <a:gd name="adj" fmla="val 12500"/>
            </a:avLst>
          </a:prstGeom>
          <a:solidFill>
            <a:srgbClr val="FFCCCC"/>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altLang="ja-JP" sz="1000" dirty="0">
              <a:solidFill>
                <a:srgbClr val="FF0066"/>
              </a:solidFill>
            </a:endParaRPr>
          </a:p>
          <a:p>
            <a:pPr algn="l"/>
            <a:r>
              <a:rPr lang="en-US" altLang="ja-JP" sz="3200" dirty="0">
                <a:solidFill>
                  <a:srgbClr val="FF0066"/>
                </a:solidFill>
              </a:rPr>
              <a:t>		</a:t>
            </a:r>
            <a:r>
              <a:rPr lang="ja-JP" altLang="en-US" sz="2000" dirty="0">
                <a:solidFill>
                  <a:srgbClr val="FF0066"/>
                </a:solidFill>
              </a:rPr>
              <a:t>サービス管理責任者の視点</a:t>
            </a:r>
          </a:p>
          <a:p>
            <a:pPr algn="l"/>
            <a:endParaRPr lang="ja-JP" altLang="en-US" sz="2000" dirty="0">
              <a:solidFill>
                <a:srgbClr val="FF0066"/>
              </a:solidFill>
            </a:endParaRPr>
          </a:p>
          <a:p>
            <a:pPr algn="l"/>
            <a:r>
              <a:rPr lang="ja-JP" altLang="en-US" sz="2000" dirty="0">
                <a:solidFill>
                  <a:srgbClr val="000000"/>
                </a:solidFill>
              </a:rPr>
              <a:t>　</a:t>
            </a:r>
            <a:r>
              <a:rPr lang="ja-JP" altLang="en-US" sz="2000" dirty="0" smtClean="0">
                <a:solidFill>
                  <a:srgbClr val="FF0066"/>
                </a:solidFill>
              </a:rPr>
              <a:t>①職員</a:t>
            </a:r>
            <a:r>
              <a:rPr lang="ja-JP" altLang="en-US" sz="2000" dirty="0">
                <a:solidFill>
                  <a:srgbClr val="FF0066"/>
                </a:solidFill>
              </a:rPr>
              <a:t>は、適切に評価できるスキルがあるか？</a:t>
            </a:r>
          </a:p>
          <a:p>
            <a:pPr algn="l"/>
            <a:r>
              <a:rPr lang="ja-JP" altLang="en-US" sz="2000" dirty="0">
                <a:solidFill>
                  <a:srgbClr val="FF0066"/>
                </a:solidFill>
              </a:rPr>
              <a:t>　②整備された環境下で評価しているか？</a:t>
            </a:r>
          </a:p>
          <a:p>
            <a:pPr algn="l"/>
            <a:r>
              <a:rPr lang="ja-JP" altLang="en-US" sz="2000" dirty="0">
                <a:solidFill>
                  <a:srgbClr val="FF0066"/>
                </a:solidFill>
              </a:rPr>
              <a:t>　</a:t>
            </a:r>
            <a:r>
              <a:rPr lang="ja-JP" altLang="en-US" sz="2000" dirty="0" smtClean="0">
                <a:solidFill>
                  <a:srgbClr val="FF0066"/>
                </a:solidFill>
              </a:rPr>
              <a:t>③事実</a:t>
            </a:r>
            <a:r>
              <a:rPr lang="ja-JP" altLang="en-US" sz="2000" dirty="0">
                <a:solidFill>
                  <a:srgbClr val="FF0066"/>
                </a:solidFill>
              </a:rPr>
              <a:t>に基づいた客観的な評価になっているか？</a:t>
            </a:r>
          </a:p>
          <a:p>
            <a:pPr algn="l"/>
            <a:r>
              <a:rPr lang="ja-JP" altLang="en-US" sz="2000" dirty="0">
                <a:solidFill>
                  <a:srgbClr val="FF0066"/>
                </a:solidFill>
              </a:rPr>
              <a:t>　</a:t>
            </a:r>
            <a:r>
              <a:rPr lang="ja-JP" altLang="en-US" sz="2000" dirty="0" smtClean="0">
                <a:solidFill>
                  <a:srgbClr val="FF0066"/>
                </a:solidFill>
              </a:rPr>
              <a:t>④人材</a:t>
            </a:r>
            <a:r>
              <a:rPr lang="ja-JP" altLang="en-US" sz="2000" dirty="0">
                <a:solidFill>
                  <a:srgbClr val="FF0066"/>
                </a:solidFill>
              </a:rPr>
              <a:t>育成「将来何ができるか」という観点で評価</a:t>
            </a:r>
          </a:p>
          <a:p>
            <a:pPr algn="l"/>
            <a:r>
              <a:rPr lang="ja-JP" altLang="en-US" sz="2000" dirty="0">
                <a:solidFill>
                  <a:srgbClr val="FF0066"/>
                </a:solidFill>
              </a:rPr>
              <a:t>　　　をしているか？　　</a:t>
            </a:r>
          </a:p>
          <a:p>
            <a:pPr algn="l"/>
            <a:r>
              <a:rPr lang="ja-JP" altLang="en-US" sz="2000" dirty="0">
                <a:solidFill>
                  <a:srgbClr val="FF0066"/>
                </a:solidFill>
              </a:rPr>
              <a:t>　</a:t>
            </a:r>
            <a:r>
              <a:rPr lang="ja-JP" altLang="en-US" sz="2000" dirty="0" smtClean="0">
                <a:solidFill>
                  <a:srgbClr val="FF0066"/>
                </a:solidFill>
              </a:rPr>
              <a:t>⑤常に</a:t>
            </a:r>
            <a:r>
              <a:rPr lang="en-US" altLang="ja-JP" sz="2000" dirty="0">
                <a:solidFill>
                  <a:srgbClr val="FF0066"/>
                </a:solidFill>
              </a:rPr>
              <a:t>PDCA</a:t>
            </a:r>
            <a:r>
              <a:rPr lang="ja-JP" altLang="en-US" sz="2000" dirty="0">
                <a:solidFill>
                  <a:srgbClr val="FF0066"/>
                </a:solidFill>
              </a:rPr>
              <a:t>サイクルで計画を見直しているか？</a:t>
            </a:r>
          </a:p>
        </p:txBody>
      </p:sp>
    </p:spTree>
    <p:extLst>
      <p:ext uri="{BB962C8B-B14F-4D97-AF65-F5344CB8AC3E}">
        <p14:creationId xmlns:p14="http://schemas.microsoft.com/office/powerpoint/2010/main" val="2288151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15"/>
                                        </p:tgtEl>
                                        <p:attrNameLst>
                                          <p:attrName>style.visibility</p:attrName>
                                        </p:attrNameLst>
                                      </p:cBhvr>
                                      <p:to>
                                        <p:strVal val="visible"/>
                                      </p:to>
                                    </p:set>
                                    <p:animEffect transition="in" filter="fade">
                                      <p:cBhvr>
                                        <p:cTn id="7" dur="500"/>
                                        <p:tgtEl>
                                          <p:spTgt spid="171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06610" y="208680"/>
            <a:ext cx="3093200" cy="706952"/>
          </a:xfrm>
        </p:spPr>
        <p:txBody>
          <a:bodyPr>
            <a:noAutofit/>
          </a:bodyPr>
          <a:lstStyle/>
          <a:p>
            <a:pPr algn="ctr">
              <a:spcBef>
                <a:spcPct val="50000"/>
              </a:spcBef>
            </a:pPr>
            <a:r>
              <a:rPr lang="ja-JP" altLang="en-US" sz="2000" b="1" dirty="0">
                <a:latin typeface="Calibri" panose="020F0502020204030204" pitchFamily="34" charset="0"/>
              </a:rPr>
              <a:t>職業準備性のピラミッド</a:t>
            </a:r>
          </a:p>
        </p:txBody>
      </p:sp>
      <p:sp>
        <p:nvSpPr>
          <p:cNvPr id="9219" name="AutoShape 4"/>
          <p:cNvSpPr>
            <a:spLocks noChangeArrowheads="1"/>
          </p:cNvSpPr>
          <p:nvPr/>
        </p:nvSpPr>
        <p:spPr bwMode="auto">
          <a:xfrm>
            <a:off x="1860323" y="1269106"/>
            <a:ext cx="3153601" cy="4752760"/>
          </a:xfrm>
          <a:prstGeom prst="triangle">
            <a:avLst>
              <a:gd name="adj"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725" tIns="46362" rIns="92725" bIns="46362" anchor="ctr"/>
          <a:lstStyle>
            <a:lvl1pPr eaLnBrk="0" hangingPunct="0">
              <a:spcBef>
                <a:spcPct val="20000"/>
              </a:spcBef>
              <a:buChar char="•"/>
              <a:defRPr kumimoji="1" sz="37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200">
              <a:latin typeface="Calibri" panose="020F0502020204030204" pitchFamily="34" charset="0"/>
            </a:endParaRPr>
          </a:p>
        </p:txBody>
      </p:sp>
      <p:sp>
        <p:nvSpPr>
          <p:cNvPr id="9220" name="Line 5"/>
          <p:cNvSpPr>
            <a:spLocks noChangeShapeType="1"/>
          </p:cNvSpPr>
          <p:nvPr/>
        </p:nvSpPr>
        <p:spPr bwMode="auto">
          <a:xfrm>
            <a:off x="2967518" y="2636164"/>
            <a:ext cx="8964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725" tIns="46362" rIns="92725" bIns="46362" anchor="ctr"/>
          <a:lstStyle/>
          <a:p>
            <a:endParaRPr lang="ja-JP" altLang="en-US" sz="1200"/>
          </a:p>
        </p:txBody>
      </p:sp>
      <p:sp>
        <p:nvSpPr>
          <p:cNvPr id="9221" name="Line 6"/>
          <p:cNvSpPr>
            <a:spLocks noChangeShapeType="1"/>
          </p:cNvSpPr>
          <p:nvPr/>
        </p:nvSpPr>
        <p:spPr bwMode="auto">
          <a:xfrm>
            <a:off x="2672604" y="3609997"/>
            <a:ext cx="15288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725" tIns="46362" rIns="92725" bIns="46362" anchor="ctr"/>
          <a:lstStyle/>
          <a:p>
            <a:endParaRPr lang="ja-JP" altLang="en-US" sz="1200"/>
          </a:p>
        </p:txBody>
      </p:sp>
      <p:sp>
        <p:nvSpPr>
          <p:cNvPr id="9222" name="Line 7"/>
          <p:cNvSpPr>
            <a:spLocks noChangeShapeType="1"/>
          </p:cNvSpPr>
          <p:nvPr/>
        </p:nvSpPr>
        <p:spPr bwMode="auto">
          <a:xfrm>
            <a:off x="2391523" y="4446131"/>
            <a:ext cx="20772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725" tIns="46362" rIns="92725" bIns="46362" anchor="ctr"/>
          <a:lstStyle/>
          <a:p>
            <a:endParaRPr lang="ja-JP" altLang="en-US" sz="1200"/>
          </a:p>
        </p:txBody>
      </p:sp>
      <p:sp>
        <p:nvSpPr>
          <p:cNvPr id="9223" name="Line 8"/>
          <p:cNvSpPr>
            <a:spLocks noChangeShapeType="1"/>
          </p:cNvSpPr>
          <p:nvPr/>
        </p:nvSpPr>
        <p:spPr bwMode="auto">
          <a:xfrm>
            <a:off x="2050910" y="5445516"/>
            <a:ext cx="27532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725" tIns="46362" rIns="92725" bIns="46362" anchor="ctr"/>
          <a:lstStyle/>
          <a:p>
            <a:endParaRPr lang="ja-JP" altLang="en-US" sz="1200"/>
          </a:p>
        </p:txBody>
      </p:sp>
      <p:sp>
        <p:nvSpPr>
          <p:cNvPr id="9224" name="Text Box 9"/>
          <p:cNvSpPr txBox="1">
            <a:spLocks noChangeArrowheads="1"/>
          </p:cNvSpPr>
          <p:nvPr/>
        </p:nvSpPr>
        <p:spPr bwMode="auto">
          <a:xfrm>
            <a:off x="2358521" y="5588933"/>
            <a:ext cx="2214548" cy="27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725" tIns="46362" rIns="92725" bIns="46362">
            <a:spAutoFit/>
          </a:bodyPr>
          <a:lstStyle>
            <a:lvl1pPr eaLnBrk="0" hangingPunct="0">
              <a:spcBef>
                <a:spcPct val="20000"/>
              </a:spcBef>
              <a:buChar char="•"/>
              <a:defRPr kumimoji="1" sz="37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00">
                <a:latin typeface="Calibri" panose="020F0502020204030204" pitchFamily="34" charset="0"/>
              </a:rPr>
              <a:t>健康管理</a:t>
            </a:r>
          </a:p>
        </p:txBody>
      </p:sp>
      <p:sp>
        <p:nvSpPr>
          <p:cNvPr id="9225" name="Text Box 11"/>
          <p:cNvSpPr txBox="1">
            <a:spLocks noChangeArrowheads="1"/>
          </p:cNvSpPr>
          <p:nvPr/>
        </p:nvSpPr>
        <p:spPr bwMode="auto">
          <a:xfrm>
            <a:off x="2690700" y="4724407"/>
            <a:ext cx="1384092" cy="27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725" tIns="46362" rIns="92725" bIns="46362">
            <a:spAutoFit/>
          </a:bodyPr>
          <a:lstStyle>
            <a:lvl1pPr eaLnBrk="0" hangingPunct="0">
              <a:spcBef>
                <a:spcPct val="20000"/>
              </a:spcBef>
              <a:buChar char="•"/>
              <a:defRPr kumimoji="1" sz="37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50000"/>
              </a:spcBef>
              <a:buFontTx/>
              <a:buNone/>
            </a:pPr>
            <a:r>
              <a:rPr lang="ja-JP" altLang="en-US" sz="1200">
                <a:latin typeface="Calibri" panose="020F0502020204030204" pitchFamily="34" charset="0"/>
              </a:rPr>
              <a:t>日常生活管理</a:t>
            </a:r>
          </a:p>
        </p:txBody>
      </p:sp>
      <p:sp>
        <p:nvSpPr>
          <p:cNvPr id="9226" name="Text Box 12"/>
          <p:cNvSpPr txBox="1">
            <a:spLocks noChangeArrowheads="1"/>
          </p:cNvSpPr>
          <p:nvPr/>
        </p:nvSpPr>
        <p:spPr bwMode="auto">
          <a:xfrm>
            <a:off x="2801447" y="3861270"/>
            <a:ext cx="1383027" cy="27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725" tIns="46362" rIns="92725" bIns="46362">
            <a:spAutoFit/>
          </a:bodyPr>
          <a:lstStyle>
            <a:lvl1pPr eaLnBrk="0" hangingPunct="0">
              <a:spcBef>
                <a:spcPct val="20000"/>
              </a:spcBef>
              <a:buChar char="•"/>
              <a:defRPr kumimoji="1" sz="37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00">
                <a:latin typeface="Calibri" panose="020F0502020204030204" pitchFamily="34" charset="0"/>
              </a:rPr>
              <a:t>対人技能</a:t>
            </a:r>
          </a:p>
        </p:txBody>
      </p:sp>
      <p:sp>
        <p:nvSpPr>
          <p:cNvPr id="9227" name="Text Box 13"/>
          <p:cNvSpPr txBox="1">
            <a:spLocks noChangeArrowheads="1"/>
          </p:cNvSpPr>
          <p:nvPr/>
        </p:nvSpPr>
        <p:spPr bwMode="auto">
          <a:xfrm>
            <a:off x="2967588" y="2924445"/>
            <a:ext cx="941183" cy="31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725" tIns="46362" rIns="92725" bIns="46362">
            <a:spAutoFit/>
          </a:bodyPr>
          <a:lstStyle>
            <a:lvl1pPr eaLnBrk="0" hangingPunct="0">
              <a:spcBef>
                <a:spcPct val="20000"/>
              </a:spcBef>
              <a:buChar char="•"/>
              <a:defRPr kumimoji="1" sz="37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35000"/>
              </a:lnSpc>
              <a:spcBef>
                <a:spcPct val="50000"/>
              </a:spcBef>
              <a:buFontTx/>
              <a:buNone/>
            </a:pPr>
            <a:r>
              <a:rPr lang="ja-JP" altLang="en-US" sz="1200">
                <a:latin typeface="Calibri" panose="020F0502020204030204" pitchFamily="34" charset="0"/>
              </a:rPr>
              <a:t>基本的</a:t>
            </a:r>
          </a:p>
          <a:p>
            <a:pPr algn="ctr" eaLnBrk="1" hangingPunct="1">
              <a:lnSpc>
                <a:spcPct val="35000"/>
              </a:lnSpc>
              <a:spcBef>
                <a:spcPct val="50000"/>
              </a:spcBef>
              <a:buFontTx/>
              <a:buNone/>
            </a:pPr>
            <a:r>
              <a:rPr lang="ja-JP" altLang="en-US" sz="1200">
                <a:latin typeface="Calibri" panose="020F0502020204030204" pitchFamily="34" charset="0"/>
              </a:rPr>
              <a:t>労働習慣</a:t>
            </a:r>
          </a:p>
        </p:txBody>
      </p:sp>
      <p:sp>
        <p:nvSpPr>
          <p:cNvPr id="9228" name="Text Box 14"/>
          <p:cNvSpPr txBox="1">
            <a:spLocks noChangeArrowheads="1"/>
          </p:cNvSpPr>
          <p:nvPr/>
        </p:nvSpPr>
        <p:spPr bwMode="auto">
          <a:xfrm>
            <a:off x="3188973" y="1916474"/>
            <a:ext cx="497208" cy="46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725" tIns="46362" rIns="92725" bIns="46362">
            <a:spAutoFit/>
          </a:bodyPr>
          <a:lstStyle>
            <a:lvl1pPr eaLnBrk="0" hangingPunct="0">
              <a:spcBef>
                <a:spcPct val="20000"/>
              </a:spcBef>
              <a:buChar char="•"/>
              <a:defRPr kumimoji="1" sz="37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50000"/>
              </a:spcBef>
              <a:buFontTx/>
              <a:buNone/>
            </a:pPr>
            <a:r>
              <a:rPr lang="ja-JP" altLang="en-US" sz="1200" dirty="0">
                <a:latin typeface="Calibri" panose="020F0502020204030204" pitchFamily="34" charset="0"/>
              </a:rPr>
              <a:t>職業適性</a:t>
            </a:r>
          </a:p>
        </p:txBody>
      </p:sp>
      <p:sp>
        <p:nvSpPr>
          <p:cNvPr id="9229" name="Text Box 16"/>
          <p:cNvSpPr txBox="1">
            <a:spLocks noChangeArrowheads="1"/>
          </p:cNvSpPr>
          <p:nvPr/>
        </p:nvSpPr>
        <p:spPr bwMode="auto">
          <a:xfrm flipH="1">
            <a:off x="2634271" y="6382441"/>
            <a:ext cx="1838714" cy="3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725" tIns="46362" rIns="92725" bIns="46362">
            <a:spAutoFit/>
          </a:bodyPr>
          <a:lstStyle>
            <a:lvl1pPr eaLnBrk="0" hangingPunct="0">
              <a:spcBef>
                <a:spcPct val="20000"/>
              </a:spcBef>
              <a:buChar char="•"/>
              <a:defRPr kumimoji="1" sz="37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50000"/>
              </a:spcBef>
              <a:buFontTx/>
              <a:buNone/>
            </a:pPr>
            <a:endParaRPr lang="ja-JP" altLang="ja-JP" sz="1610">
              <a:latin typeface="Calibri" panose="020F0502020204030204" pitchFamily="34" charset="0"/>
            </a:endParaRPr>
          </a:p>
        </p:txBody>
      </p:sp>
      <p:sp>
        <p:nvSpPr>
          <p:cNvPr id="108571" name="AutoShape 27"/>
          <p:cNvSpPr>
            <a:spLocks noChangeArrowheads="1"/>
          </p:cNvSpPr>
          <p:nvPr/>
        </p:nvSpPr>
        <p:spPr bwMode="auto">
          <a:xfrm>
            <a:off x="5623984" y="5445692"/>
            <a:ext cx="1825937" cy="576349"/>
          </a:xfrm>
          <a:prstGeom prst="roundRect">
            <a:avLst>
              <a:gd name="adj" fmla="val 16667"/>
            </a:avLst>
          </a:prstGeom>
          <a:solidFill>
            <a:srgbClr val="FFCC99"/>
          </a:solidFill>
          <a:ln w="9525" algn="ctr">
            <a:solidFill>
              <a:schemeClr val="tx1"/>
            </a:solidFill>
            <a:round/>
            <a:headEnd/>
            <a:tailEnd/>
          </a:ln>
        </p:spPr>
        <p:txBody>
          <a:bodyPr wrap="none" lIns="92725" tIns="46362" rIns="92725" bIns="46362" anchor="ctr"/>
          <a:lstStyle>
            <a:lvl1pPr eaLnBrk="0" hangingPunct="0">
              <a:spcBef>
                <a:spcPct val="20000"/>
              </a:spcBef>
              <a:buChar char="•"/>
              <a:defRPr kumimoji="1" sz="37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a:latin typeface="Calibri" panose="020F0502020204030204" pitchFamily="34" charset="0"/>
              </a:rPr>
              <a:t>服薬管理　　体調管理</a:t>
            </a:r>
          </a:p>
          <a:p>
            <a:pPr algn="ctr" eaLnBrk="1" hangingPunct="1">
              <a:spcBef>
                <a:spcPct val="0"/>
              </a:spcBef>
              <a:buFontTx/>
              <a:buNone/>
            </a:pPr>
            <a:r>
              <a:rPr lang="ja-JP" altLang="en-US" sz="1100">
                <a:latin typeface="Calibri" panose="020F0502020204030204" pitchFamily="34" charset="0"/>
              </a:rPr>
              <a:t>食事栄養管理</a:t>
            </a:r>
          </a:p>
        </p:txBody>
      </p:sp>
      <p:sp>
        <p:nvSpPr>
          <p:cNvPr id="108572" name="AutoShape 28"/>
          <p:cNvSpPr>
            <a:spLocks noChangeArrowheads="1"/>
          </p:cNvSpPr>
          <p:nvPr/>
        </p:nvSpPr>
        <p:spPr bwMode="auto">
          <a:xfrm>
            <a:off x="5623999" y="4365215"/>
            <a:ext cx="1821917" cy="954930"/>
          </a:xfrm>
          <a:prstGeom prst="roundRect">
            <a:avLst>
              <a:gd name="adj" fmla="val 16667"/>
            </a:avLst>
          </a:prstGeom>
          <a:solidFill>
            <a:srgbClr val="FFCC99"/>
          </a:solidFill>
          <a:ln w="9525" algn="ctr">
            <a:solidFill>
              <a:schemeClr val="tx1"/>
            </a:solidFill>
            <a:round/>
            <a:headEnd/>
            <a:tailEnd/>
          </a:ln>
        </p:spPr>
        <p:txBody>
          <a:bodyPr wrap="none" lIns="92725" tIns="46362" rIns="92725" bIns="46362" anchor="ctr"/>
          <a:lstStyle>
            <a:lvl1pPr eaLnBrk="0" hangingPunct="0">
              <a:spcBef>
                <a:spcPct val="20000"/>
              </a:spcBef>
              <a:buChar char="•"/>
              <a:defRPr kumimoji="1" sz="37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a:latin typeface="Calibri" panose="020F0502020204030204" pitchFamily="34" charset="0"/>
              </a:rPr>
              <a:t>基本的な生活リズム</a:t>
            </a:r>
          </a:p>
          <a:p>
            <a:pPr algn="ctr" eaLnBrk="1" hangingPunct="1">
              <a:spcBef>
                <a:spcPct val="0"/>
              </a:spcBef>
              <a:buFontTx/>
              <a:buNone/>
            </a:pPr>
            <a:r>
              <a:rPr lang="ja-JP" altLang="en-US" sz="1100" dirty="0">
                <a:latin typeface="Calibri" panose="020F0502020204030204" pitchFamily="34" charset="0"/>
              </a:rPr>
              <a:t>金銭管理</a:t>
            </a:r>
          </a:p>
          <a:p>
            <a:pPr algn="ctr" eaLnBrk="1" hangingPunct="1">
              <a:spcBef>
                <a:spcPct val="0"/>
              </a:spcBef>
              <a:buFontTx/>
              <a:buNone/>
            </a:pPr>
            <a:r>
              <a:rPr lang="ja-JP" altLang="en-US" sz="1100" dirty="0">
                <a:latin typeface="Calibri" panose="020F0502020204030204" pitchFamily="34" charset="0"/>
              </a:rPr>
              <a:t>余暇の過ごし方</a:t>
            </a:r>
          </a:p>
          <a:p>
            <a:pPr algn="ctr" eaLnBrk="1" hangingPunct="1">
              <a:spcBef>
                <a:spcPct val="0"/>
              </a:spcBef>
              <a:buFontTx/>
              <a:buNone/>
            </a:pPr>
            <a:r>
              <a:rPr lang="ja-JP" altLang="en-US" sz="1100" dirty="0">
                <a:latin typeface="Calibri" panose="020F0502020204030204" pitchFamily="34" charset="0"/>
              </a:rPr>
              <a:t>移動能力</a:t>
            </a:r>
          </a:p>
        </p:txBody>
      </p:sp>
      <p:sp>
        <p:nvSpPr>
          <p:cNvPr id="108573" name="AutoShape 29"/>
          <p:cNvSpPr>
            <a:spLocks noChangeArrowheads="1"/>
          </p:cNvSpPr>
          <p:nvPr/>
        </p:nvSpPr>
        <p:spPr bwMode="auto">
          <a:xfrm>
            <a:off x="5623984" y="3500689"/>
            <a:ext cx="1825937" cy="721148"/>
          </a:xfrm>
          <a:prstGeom prst="roundRect">
            <a:avLst>
              <a:gd name="adj" fmla="val 16667"/>
            </a:avLst>
          </a:prstGeom>
          <a:solidFill>
            <a:srgbClr val="FFCC99"/>
          </a:solidFill>
          <a:ln w="9525" algn="ctr">
            <a:solidFill>
              <a:schemeClr val="tx1"/>
            </a:solidFill>
            <a:round/>
            <a:headEnd/>
            <a:tailEnd/>
          </a:ln>
        </p:spPr>
        <p:txBody>
          <a:bodyPr wrap="none" lIns="92725" tIns="46362" rIns="92725" bIns="46362" anchor="ctr"/>
          <a:lstStyle>
            <a:lvl1pPr eaLnBrk="0" hangingPunct="0">
              <a:spcBef>
                <a:spcPct val="20000"/>
              </a:spcBef>
              <a:buChar char="•"/>
              <a:defRPr kumimoji="1" sz="37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a:latin typeface="Calibri" panose="020F0502020204030204" pitchFamily="34" charset="0"/>
              </a:rPr>
              <a:t>感情のコントロール</a:t>
            </a:r>
          </a:p>
          <a:p>
            <a:pPr algn="ctr" eaLnBrk="1" hangingPunct="1">
              <a:spcBef>
                <a:spcPct val="0"/>
              </a:spcBef>
              <a:buFontTx/>
              <a:buNone/>
            </a:pPr>
            <a:r>
              <a:rPr lang="ja-JP" altLang="en-US" sz="1100" dirty="0">
                <a:latin typeface="Calibri" panose="020F0502020204030204" pitchFamily="34" charset="0"/>
              </a:rPr>
              <a:t>苦手な人へのあいさつ</a:t>
            </a:r>
          </a:p>
          <a:p>
            <a:pPr algn="ctr" eaLnBrk="1" hangingPunct="1">
              <a:spcBef>
                <a:spcPct val="0"/>
              </a:spcBef>
              <a:buFontTx/>
              <a:buNone/>
            </a:pPr>
            <a:r>
              <a:rPr lang="ja-JP" altLang="en-US" sz="1100" dirty="0">
                <a:latin typeface="Calibri" panose="020F0502020204030204" pitchFamily="34" charset="0"/>
              </a:rPr>
              <a:t>注意されたときの対応</a:t>
            </a:r>
          </a:p>
        </p:txBody>
      </p:sp>
      <p:sp>
        <p:nvSpPr>
          <p:cNvPr id="108574" name="AutoShape 30"/>
          <p:cNvSpPr>
            <a:spLocks noChangeArrowheads="1"/>
          </p:cNvSpPr>
          <p:nvPr/>
        </p:nvSpPr>
        <p:spPr bwMode="auto">
          <a:xfrm>
            <a:off x="5623984" y="2061234"/>
            <a:ext cx="1825937" cy="1296078"/>
          </a:xfrm>
          <a:prstGeom prst="roundRect">
            <a:avLst>
              <a:gd name="adj" fmla="val 16667"/>
            </a:avLst>
          </a:prstGeom>
          <a:solidFill>
            <a:srgbClr val="FFCC99"/>
          </a:solidFill>
          <a:ln w="9525" algn="ctr">
            <a:solidFill>
              <a:schemeClr val="tx1"/>
            </a:solidFill>
            <a:round/>
            <a:headEnd/>
            <a:tailEnd/>
          </a:ln>
        </p:spPr>
        <p:txBody>
          <a:bodyPr wrap="none" lIns="92725" tIns="46362" rIns="92725" bIns="46362" anchor="ctr"/>
          <a:lstStyle>
            <a:lvl1pPr eaLnBrk="0" hangingPunct="0">
              <a:spcBef>
                <a:spcPct val="20000"/>
              </a:spcBef>
              <a:buChar char="•"/>
              <a:defRPr kumimoji="1" sz="37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a:latin typeface="Calibri" panose="020F0502020204030204" pitchFamily="34" charset="0"/>
              </a:rPr>
              <a:t>あいさつ</a:t>
            </a:r>
          </a:p>
          <a:p>
            <a:pPr algn="ctr" eaLnBrk="1" hangingPunct="1">
              <a:spcBef>
                <a:spcPct val="0"/>
              </a:spcBef>
              <a:buFontTx/>
              <a:buNone/>
            </a:pPr>
            <a:r>
              <a:rPr lang="ja-JP" altLang="en-US" sz="1100" dirty="0">
                <a:latin typeface="Calibri" panose="020F0502020204030204" pitchFamily="34" charset="0"/>
              </a:rPr>
              <a:t>報告・連絡・相談</a:t>
            </a:r>
          </a:p>
          <a:p>
            <a:pPr algn="ctr" eaLnBrk="1" hangingPunct="1">
              <a:spcBef>
                <a:spcPct val="0"/>
              </a:spcBef>
              <a:buFontTx/>
              <a:buNone/>
            </a:pPr>
            <a:r>
              <a:rPr lang="ja-JP" altLang="en-US" sz="1100" dirty="0">
                <a:latin typeface="Calibri" panose="020F0502020204030204" pitchFamily="34" charset="0"/>
              </a:rPr>
              <a:t>身だしなみ</a:t>
            </a:r>
          </a:p>
          <a:p>
            <a:pPr algn="ctr" eaLnBrk="1" hangingPunct="1">
              <a:spcBef>
                <a:spcPct val="0"/>
              </a:spcBef>
              <a:buFontTx/>
              <a:buNone/>
            </a:pPr>
            <a:r>
              <a:rPr lang="ja-JP" altLang="en-US" sz="1100" dirty="0">
                <a:latin typeface="Calibri" panose="020F0502020204030204" pitchFamily="34" charset="0"/>
              </a:rPr>
              <a:t>規則の遵守</a:t>
            </a:r>
          </a:p>
          <a:p>
            <a:pPr algn="ctr" eaLnBrk="1" hangingPunct="1">
              <a:spcBef>
                <a:spcPct val="0"/>
              </a:spcBef>
              <a:buFontTx/>
              <a:buNone/>
            </a:pPr>
            <a:r>
              <a:rPr lang="ja-JP" altLang="en-US" sz="1100" dirty="0">
                <a:latin typeface="Calibri" panose="020F0502020204030204" pitchFamily="34" charset="0"/>
              </a:rPr>
              <a:t>一定時間仕事に耐える体力</a:t>
            </a:r>
          </a:p>
        </p:txBody>
      </p:sp>
      <p:sp>
        <p:nvSpPr>
          <p:cNvPr id="108575" name="AutoShape 31"/>
          <p:cNvSpPr>
            <a:spLocks noChangeArrowheads="1"/>
          </p:cNvSpPr>
          <p:nvPr/>
        </p:nvSpPr>
        <p:spPr bwMode="auto">
          <a:xfrm>
            <a:off x="5567486" y="1269106"/>
            <a:ext cx="1882366" cy="648750"/>
          </a:xfrm>
          <a:prstGeom prst="roundRect">
            <a:avLst>
              <a:gd name="adj" fmla="val 16667"/>
            </a:avLst>
          </a:prstGeom>
          <a:solidFill>
            <a:srgbClr val="FFCC99"/>
          </a:solidFill>
          <a:ln w="9525" algn="ctr">
            <a:solidFill>
              <a:schemeClr val="tx1"/>
            </a:solidFill>
            <a:round/>
            <a:headEnd/>
            <a:tailEnd/>
          </a:ln>
        </p:spPr>
        <p:txBody>
          <a:bodyPr wrap="none" lIns="92725" tIns="46362" rIns="92725" bIns="46362" anchor="ctr"/>
          <a:lstStyle>
            <a:lvl1pPr eaLnBrk="0" hangingPunct="0">
              <a:spcBef>
                <a:spcPct val="20000"/>
              </a:spcBef>
              <a:buChar char="•"/>
              <a:defRPr kumimoji="1" sz="37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a:latin typeface="Calibri" panose="020F0502020204030204" pitchFamily="34" charset="0"/>
              </a:rPr>
              <a:t>職務遂行に必要な知識・技能</a:t>
            </a:r>
          </a:p>
          <a:p>
            <a:pPr algn="ctr" eaLnBrk="1" hangingPunct="1">
              <a:spcBef>
                <a:spcPct val="0"/>
              </a:spcBef>
              <a:buFontTx/>
              <a:buNone/>
            </a:pPr>
            <a:r>
              <a:rPr lang="ja-JP" altLang="en-US" sz="1100" dirty="0">
                <a:latin typeface="Calibri" panose="020F0502020204030204" pitchFamily="34" charset="0"/>
              </a:rPr>
              <a:t>職務への適性</a:t>
            </a:r>
          </a:p>
        </p:txBody>
      </p:sp>
      <p:sp>
        <p:nvSpPr>
          <p:cNvPr id="108576" name="Line 32"/>
          <p:cNvSpPr>
            <a:spLocks noChangeShapeType="1"/>
          </p:cNvSpPr>
          <p:nvPr/>
        </p:nvSpPr>
        <p:spPr bwMode="auto">
          <a:xfrm flipH="1">
            <a:off x="5014912" y="5733692"/>
            <a:ext cx="55257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725" tIns="46362" rIns="92725" bIns="46362" anchor="ctr"/>
          <a:lstStyle/>
          <a:p>
            <a:endParaRPr lang="ja-JP" altLang="en-US" sz="1200"/>
          </a:p>
        </p:txBody>
      </p:sp>
      <p:sp>
        <p:nvSpPr>
          <p:cNvPr id="108577" name="Line 33"/>
          <p:cNvSpPr>
            <a:spLocks noChangeShapeType="1"/>
          </p:cNvSpPr>
          <p:nvPr/>
        </p:nvSpPr>
        <p:spPr bwMode="auto">
          <a:xfrm flipH="1">
            <a:off x="4959549" y="4796768"/>
            <a:ext cx="55257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725" tIns="46362" rIns="92725" bIns="46362" anchor="ctr"/>
          <a:lstStyle/>
          <a:p>
            <a:endParaRPr lang="ja-JP" altLang="en-US" sz="1610"/>
          </a:p>
        </p:txBody>
      </p:sp>
      <p:sp>
        <p:nvSpPr>
          <p:cNvPr id="108578" name="Line 34"/>
          <p:cNvSpPr>
            <a:spLocks noChangeShapeType="1"/>
          </p:cNvSpPr>
          <p:nvPr/>
        </p:nvSpPr>
        <p:spPr bwMode="auto">
          <a:xfrm flipH="1">
            <a:off x="4904186" y="3861263"/>
            <a:ext cx="55257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725" tIns="46362" rIns="92725" bIns="46362" anchor="ctr"/>
          <a:lstStyle/>
          <a:p>
            <a:endParaRPr lang="ja-JP" altLang="en-US" sz="1610"/>
          </a:p>
        </p:txBody>
      </p:sp>
      <p:sp>
        <p:nvSpPr>
          <p:cNvPr id="108579" name="Line 35"/>
          <p:cNvSpPr>
            <a:spLocks noChangeShapeType="1"/>
          </p:cNvSpPr>
          <p:nvPr/>
        </p:nvSpPr>
        <p:spPr bwMode="auto">
          <a:xfrm flipH="1">
            <a:off x="4904186" y="2853360"/>
            <a:ext cx="55257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725" tIns="46362" rIns="92725" bIns="46362" anchor="ctr"/>
          <a:lstStyle/>
          <a:p>
            <a:endParaRPr lang="ja-JP" altLang="en-US" sz="1610"/>
          </a:p>
        </p:txBody>
      </p:sp>
      <p:sp>
        <p:nvSpPr>
          <p:cNvPr id="108580" name="Line 36"/>
          <p:cNvSpPr>
            <a:spLocks noChangeShapeType="1"/>
          </p:cNvSpPr>
          <p:nvPr/>
        </p:nvSpPr>
        <p:spPr bwMode="auto">
          <a:xfrm flipH="1">
            <a:off x="4848823" y="1773058"/>
            <a:ext cx="55257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725" tIns="46362" rIns="92725" bIns="46362" anchor="ctr"/>
          <a:lstStyle/>
          <a:p>
            <a:endParaRPr lang="ja-JP" altLang="en-US" sz="1200"/>
          </a:p>
        </p:txBody>
      </p:sp>
    </p:spTree>
    <p:extLst>
      <p:ext uri="{BB962C8B-B14F-4D97-AF65-F5344CB8AC3E}">
        <p14:creationId xmlns:p14="http://schemas.microsoft.com/office/powerpoint/2010/main" val="3943170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8571"/>
                                        </p:tgtEl>
                                        <p:attrNameLst>
                                          <p:attrName>style.visibility</p:attrName>
                                        </p:attrNameLst>
                                      </p:cBhvr>
                                      <p:to>
                                        <p:strVal val="visible"/>
                                      </p:to>
                                    </p:set>
                                    <p:anim calcmode="lin" valueType="num">
                                      <p:cBhvr additive="base">
                                        <p:cTn id="7" dur="500" fill="hold"/>
                                        <p:tgtEl>
                                          <p:spTgt spid="108571"/>
                                        </p:tgtEl>
                                        <p:attrNameLst>
                                          <p:attrName>ppt_x</p:attrName>
                                        </p:attrNameLst>
                                      </p:cBhvr>
                                      <p:tavLst>
                                        <p:tav tm="0">
                                          <p:val>
                                            <p:strVal val="1+#ppt_w/2"/>
                                          </p:val>
                                        </p:tav>
                                        <p:tav tm="100000">
                                          <p:val>
                                            <p:strVal val="#ppt_x"/>
                                          </p:val>
                                        </p:tav>
                                      </p:tavLst>
                                    </p:anim>
                                    <p:anim calcmode="lin" valueType="num">
                                      <p:cBhvr additive="base">
                                        <p:cTn id="8" dur="500" fill="hold"/>
                                        <p:tgtEl>
                                          <p:spTgt spid="1085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8576"/>
                                        </p:tgtEl>
                                        <p:attrNameLst>
                                          <p:attrName>style.visibility</p:attrName>
                                        </p:attrNameLst>
                                      </p:cBhvr>
                                      <p:to>
                                        <p:strVal val="visible"/>
                                      </p:to>
                                    </p:set>
                                    <p:anim calcmode="lin" valueType="num">
                                      <p:cBhvr additive="base">
                                        <p:cTn id="11" dur="500" fill="hold"/>
                                        <p:tgtEl>
                                          <p:spTgt spid="108576"/>
                                        </p:tgtEl>
                                        <p:attrNameLst>
                                          <p:attrName>ppt_x</p:attrName>
                                        </p:attrNameLst>
                                      </p:cBhvr>
                                      <p:tavLst>
                                        <p:tav tm="0">
                                          <p:val>
                                            <p:strVal val="1+#ppt_w/2"/>
                                          </p:val>
                                        </p:tav>
                                        <p:tav tm="100000">
                                          <p:val>
                                            <p:strVal val="#ppt_x"/>
                                          </p:val>
                                        </p:tav>
                                      </p:tavLst>
                                    </p:anim>
                                    <p:anim calcmode="lin" valueType="num">
                                      <p:cBhvr additive="base">
                                        <p:cTn id="12" dur="500" fill="hold"/>
                                        <p:tgtEl>
                                          <p:spTgt spid="10857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8572"/>
                                        </p:tgtEl>
                                        <p:attrNameLst>
                                          <p:attrName>style.visibility</p:attrName>
                                        </p:attrNameLst>
                                      </p:cBhvr>
                                      <p:to>
                                        <p:strVal val="visible"/>
                                      </p:to>
                                    </p:set>
                                    <p:anim calcmode="lin" valueType="num">
                                      <p:cBhvr additive="base">
                                        <p:cTn id="17" dur="500" fill="hold"/>
                                        <p:tgtEl>
                                          <p:spTgt spid="108572"/>
                                        </p:tgtEl>
                                        <p:attrNameLst>
                                          <p:attrName>ppt_x</p:attrName>
                                        </p:attrNameLst>
                                      </p:cBhvr>
                                      <p:tavLst>
                                        <p:tav tm="0">
                                          <p:val>
                                            <p:strVal val="1+#ppt_w/2"/>
                                          </p:val>
                                        </p:tav>
                                        <p:tav tm="100000">
                                          <p:val>
                                            <p:strVal val="#ppt_x"/>
                                          </p:val>
                                        </p:tav>
                                      </p:tavLst>
                                    </p:anim>
                                    <p:anim calcmode="lin" valueType="num">
                                      <p:cBhvr additive="base">
                                        <p:cTn id="18" dur="500" fill="hold"/>
                                        <p:tgtEl>
                                          <p:spTgt spid="10857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8577"/>
                                        </p:tgtEl>
                                        <p:attrNameLst>
                                          <p:attrName>style.visibility</p:attrName>
                                        </p:attrNameLst>
                                      </p:cBhvr>
                                      <p:to>
                                        <p:strVal val="visible"/>
                                      </p:to>
                                    </p:set>
                                    <p:anim calcmode="lin" valueType="num">
                                      <p:cBhvr additive="base">
                                        <p:cTn id="21" dur="500" fill="hold"/>
                                        <p:tgtEl>
                                          <p:spTgt spid="108577"/>
                                        </p:tgtEl>
                                        <p:attrNameLst>
                                          <p:attrName>ppt_x</p:attrName>
                                        </p:attrNameLst>
                                      </p:cBhvr>
                                      <p:tavLst>
                                        <p:tav tm="0">
                                          <p:val>
                                            <p:strVal val="1+#ppt_w/2"/>
                                          </p:val>
                                        </p:tav>
                                        <p:tav tm="100000">
                                          <p:val>
                                            <p:strVal val="#ppt_x"/>
                                          </p:val>
                                        </p:tav>
                                      </p:tavLst>
                                    </p:anim>
                                    <p:anim calcmode="lin" valueType="num">
                                      <p:cBhvr additive="base">
                                        <p:cTn id="22" dur="500" fill="hold"/>
                                        <p:tgtEl>
                                          <p:spTgt spid="10857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08573"/>
                                        </p:tgtEl>
                                        <p:attrNameLst>
                                          <p:attrName>style.visibility</p:attrName>
                                        </p:attrNameLst>
                                      </p:cBhvr>
                                      <p:to>
                                        <p:strVal val="visible"/>
                                      </p:to>
                                    </p:set>
                                    <p:anim calcmode="lin" valueType="num">
                                      <p:cBhvr additive="base">
                                        <p:cTn id="27" dur="500" fill="hold"/>
                                        <p:tgtEl>
                                          <p:spTgt spid="108573"/>
                                        </p:tgtEl>
                                        <p:attrNameLst>
                                          <p:attrName>ppt_x</p:attrName>
                                        </p:attrNameLst>
                                      </p:cBhvr>
                                      <p:tavLst>
                                        <p:tav tm="0">
                                          <p:val>
                                            <p:strVal val="1+#ppt_w/2"/>
                                          </p:val>
                                        </p:tav>
                                        <p:tav tm="100000">
                                          <p:val>
                                            <p:strVal val="#ppt_x"/>
                                          </p:val>
                                        </p:tav>
                                      </p:tavLst>
                                    </p:anim>
                                    <p:anim calcmode="lin" valueType="num">
                                      <p:cBhvr additive="base">
                                        <p:cTn id="28" dur="500" fill="hold"/>
                                        <p:tgtEl>
                                          <p:spTgt spid="10857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8578"/>
                                        </p:tgtEl>
                                        <p:attrNameLst>
                                          <p:attrName>style.visibility</p:attrName>
                                        </p:attrNameLst>
                                      </p:cBhvr>
                                      <p:to>
                                        <p:strVal val="visible"/>
                                      </p:to>
                                    </p:set>
                                    <p:anim calcmode="lin" valueType="num">
                                      <p:cBhvr additive="base">
                                        <p:cTn id="31" dur="500" fill="hold"/>
                                        <p:tgtEl>
                                          <p:spTgt spid="108578"/>
                                        </p:tgtEl>
                                        <p:attrNameLst>
                                          <p:attrName>ppt_x</p:attrName>
                                        </p:attrNameLst>
                                      </p:cBhvr>
                                      <p:tavLst>
                                        <p:tav tm="0">
                                          <p:val>
                                            <p:strVal val="1+#ppt_w/2"/>
                                          </p:val>
                                        </p:tav>
                                        <p:tav tm="100000">
                                          <p:val>
                                            <p:strVal val="#ppt_x"/>
                                          </p:val>
                                        </p:tav>
                                      </p:tavLst>
                                    </p:anim>
                                    <p:anim calcmode="lin" valueType="num">
                                      <p:cBhvr additive="base">
                                        <p:cTn id="32" dur="500" fill="hold"/>
                                        <p:tgtEl>
                                          <p:spTgt spid="10857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8574"/>
                                        </p:tgtEl>
                                        <p:attrNameLst>
                                          <p:attrName>style.visibility</p:attrName>
                                        </p:attrNameLst>
                                      </p:cBhvr>
                                      <p:to>
                                        <p:strVal val="visible"/>
                                      </p:to>
                                    </p:set>
                                    <p:anim calcmode="lin" valueType="num">
                                      <p:cBhvr additive="base">
                                        <p:cTn id="37" dur="500" fill="hold"/>
                                        <p:tgtEl>
                                          <p:spTgt spid="108574"/>
                                        </p:tgtEl>
                                        <p:attrNameLst>
                                          <p:attrName>ppt_x</p:attrName>
                                        </p:attrNameLst>
                                      </p:cBhvr>
                                      <p:tavLst>
                                        <p:tav tm="0">
                                          <p:val>
                                            <p:strVal val="1+#ppt_w/2"/>
                                          </p:val>
                                        </p:tav>
                                        <p:tav tm="100000">
                                          <p:val>
                                            <p:strVal val="#ppt_x"/>
                                          </p:val>
                                        </p:tav>
                                      </p:tavLst>
                                    </p:anim>
                                    <p:anim calcmode="lin" valueType="num">
                                      <p:cBhvr additive="base">
                                        <p:cTn id="38" dur="500" fill="hold"/>
                                        <p:tgtEl>
                                          <p:spTgt spid="10857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08579"/>
                                        </p:tgtEl>
                                        <p:attrNameLst>
                                          <p:attrName>style.visibility</p:attrName>
                                        </p:attrNameLst>
                                      </p:cBhvr>
                                      <p:to>
                                        <p:strVal val="visible"/>
                                      </p:to>
                                    </p:set>
                                    <p:anim calcmode="lin" valueType="num">
                                      <p:cBhvr additive="base">
                                        <p:cTn id="41" dur="500" fill="hold"/>
                                        <p:tgtEl>
                                          <p:spTgt spid="108579"/>
                                        </p:tgtEl>
                                        <p:attrNameLst>
                                          <p:attrName>ppt_x</p:attrName>
                                        </p:attrNameLst>
                                      </p:cBhvr>
                                      <p:tavLst>
                                        <p:tav tm="0">
                                          <p:val>
                                            <p:strVal val="1+#ppt_w/2"/>
                                          </p:val>
                                        </p:tav>
                                        <p:tav tm="100000">
                                          <p:val>
                                            <p:strVal val="#ppt_x"/>
                                          </p:val>
                                        </p:tav>
                                      </p:tavLst>
                                    </p:anim>
                                    <p:anim calcmode="lin" valueType="num">
                                      <p:cBhvr additive="base">
                                        <p:cTn id="42" dur="500" fill="hold"/>
                                        <p:tgtEl>
                                          <p:spTgt spid="108579"/>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8575"/>
                                        </p:tgtEl>
                                        <p:attrNameLst>
                                          <p:attrName>style.visibility</p:attrName>
                                        </p:attrNameLst>
                                      </p:cBhvr>
                                      <p:to>
                                        <p:strVal val="visible"/>
                                      </p:to>
                                    </p:set>
                                    <p:anim calcmode="lin" valueType="num">
                                      <p:cBhvr additive="base">
                                        <p:cTn id="47" dur="500" fill="hold"/>
                                        <p:tgtEl>
                                          <p:spTgt spid="108575"/>
                                        </p:tgtEl>
                                        <p:attrNameLst>
                                          <p:attrName>ppt_x</p:attrName>
                                        </p:attrNameLst>
                                      </p:cBhvr>
                                      <p:tavLst>
                                        <p:tav tm="0">
                                          <p:val>
                                            <p:strVal val="1+#ppt_w/2"/>
                                          </p:val>
                                        </p:tav>
                                        <p:tav tm="100000">
                                          <p:val>
                                            <p:strVal val="#ppt_x"/>
                                          </p:val>
                                        </p:tav>
                                      </p:tavLst>
                                    </p:anim>
                                    <p:anim calcmode="lin" valueType="num">
                                      <p:cBhvr additive="base">
                                        <p:cTn id="48" dur="500" fill="hold"/>
                                        <p:tgtEl>
                                          <p:spTgt spid="10857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08580"/>
                                        </p:tgtEl>
                                        <p:attrNameLst>
                                          <p:attrName>style.visibility</p:attrName>
                                        </p:attrNameLst>
                                      </p:cBhvr>
                                      <p:to>
                                        <p:strVal val="visible"/>
                                      </p:to>
                                    </p:set>
                                    <p:anim calcmode="lin" valueType="num">
                                      <p:cBhvr additive="base">
                                        <p:cTn id="51" dur="500" fill="hold"/>
                                        <p:tgtEl>
                                          <p:spTgt spid="108580"/>
                                        </p:tgtEl>
                                        <p:attrNameLst>
                                          <p:attrName>ppt_x</p:attrName>
                                        </p:attrNameLst>
                                      </p:cBhvr>
                                      <p:tavLst>
                                        <p:tav tm="0">
                                          <p:val>
                                            <p:strVal val="1+#ppt_w/2"/>
                                          </p:val>
                                        </p:tav>
                                        <p:tav tm="100000">
                                          <p:val>
                                            <p:strVal val="#ppt_x"/>
                                          </p:val>
                                        </p:tav>
                                      </p:tavLst>
                                    </p:anim>
                                    <p:anim calcmode="lin" valueType="num">
                                      <p:cBhvr additive="base">
                                        <p:cTn id="52" dur="500" fill="hold"/>
                                        <p:tgtEl>
                                          <p:spTgt spid="1085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1" grpId="0" animBg="1"/>
      <p:bldP spid="108572" grpId="0" animBg="1"/>
      <p:bldP spid="108573" grpId="0" animBg="1"/>
      <p:bldP spid="108574" grpId="0" animBg="1"/>
      <p:bldP spid="108575" grpId="0" animBg="1"/>
      <p:bldP spid="108576" grpId="0" animBg="1"/>
      <p:bldP spid="108577" grpId="0" animBg="1"/>
      <p:bldP spid="108578" grpId="0" animBg="1"/>
      <p:bldP spid="108579" grpId="0" animBg="1"/>
      <p:bldP spid="10858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AutoShape 2"/>
          <p:cNvSpPr>
            <a:spLocks noChangeArrowheads="1"/>
          </p:cNvSpPr>
          <p:nvPr/>
        </p:nvSpPr>
        <p:spPr bwMode="auto">
          <a:xfrm>
            <a:off x="1115622" y="188913"/>
            <a:ext cx="6966347" cy="79216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p>
            <a:pPr algn="ctr">
              <a:defRPr/>
            </a:pPr>
            <a:r>
              <a:rPr lang="ja-JP" altLang="en-US" dirty="0" smtClean="0">
                <a:solidFill>
                  <a:srgbClr val="A50021"/>
                </a:solidFill>
                <a:latin typeface="Arial" charset="0"/>
              </a:rPr>
              <a:t>（３）</a:t>
            </a:r>
            <a:r>
              <a:rPr lang="en-US" altLang="ja-JP" dirty="0" smtClean="0">
                <a:solidFill>
                  <a:srgbClr val="A50021"/>
                </a:solidFill>
                <a:latin typeface="Arial" charset="0"/>
              </a:rPr>
              <a:t>-</a:t>
            </a:r>
            <a:r>
              <a:rPr lang="ja-JP" altLang="en-US" dirty="0" smtClean="0">
                <a:solidFill>
                  <a:srgbClr val="A50021"/>
                </a:solidFill>
                <a:latin typeface="Arial" charset="0"/>
              </a:rPr>
              <a:t>①　相談</a:t>
            </a:r>
            <a:r>
              <a:rPr lang="ja-JP" altLang="en-US" dirty="0">
                <a:solidFill>
                  <a:srgbClr val="A50021"/>
                </a:solidFill>
                <a:latin typeface="Arial" charset="0"/>
              </a:rPr>
              <a:t>支援時の状況把握</a:t>
            </a:r>
          </a:p>
        </p:txBody>
      </p:sp>
      <p:sp>
        <p:nvSpPr>
          <p:cNvPr id="164867" name="Rectangle 3"/>
          <p:cNvSpPr>
            <a:spLocks noChangeArrowheads="1"/>
          </p:cNvSpPr>
          <p:nvPr/>
        </p:nvSpPr>
        <p:spPr bwMode="auto">
          <a:xfrm>
            <a:off x="1223964" y="1299166"/>
            <a:ext cx="1043780" cy="338542"/>
          </a:xfrm>
          <a:prstGeom prst="rect">
            <a:avLst/>
          </a:prstGeom>
          <a:solidFill>
            <a:schemeClr val="accent1">
              <a:alpha val="30196"/>
            </a:schemeClr>
          </a:solidFill>
          <a:ln w="12700" algn="ctr">
            <a:solidFill>
              <a:schemeClr val="tx1"/>
            </a:solidFill>
            <a:miter lim="800000"/>
            <a:headEnd/>
            <a:tailEnd/>
          </a:ln>
        </p:spPr>
        <p:txBody>
          <a:bodyPr wrap="square" lIns="91430" tIns="45714" rIns="91430" bIns="45714" anchor="ctr">
            <a:spAutoFit/>
          </a:bodyPr>
          <a:lstStyle>
            <a:lvl1pPr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t>実施方法</a:t>
            </a:r>
            <a:endParaRPr lang="ja-JP" altLang="en-US" sz="1600" b="0" dirty="0"/>
          </a:p>
        </p:txBody>
      </p:sp>
      <p:sp>
        <p:nvSpPr>
          <p:cNvPr id="164868" name="Rectangle 5"/>
          <p:cNvSpPr>
            <a:spLocks noGrp="1" noChangeArrowheads="1"/>
          </p:cNvSpPr>
          <p:nvPr>
            <p:ph type="body" idx="1"/>
          </p:nvPr>
        </p:nvSpPr>
        <p:spPr>
          <a:xfrm>
            <a:off x="1170390" y="1771650"/>
            <a:ext cx="3564733" cy="3170238"/>
          </a:xfrm>
        </p:spPr>
        <p:txBody>
          <a:bodyPr>
            <a:normAutofit/>
          </a:bodyPr>
          <a:lstStyle/>
          <a:p>
            <a:pPr eaLnBrk="1" hangingPunct="1">
              <a:lnSpc>
                <a:spcPct val="80000"/>
              </a:lnSpc>
            </a:pPr>
            <a:r>
              <a:rPr lang="ja-JP" altLang="en-US" sz="1600" dirty="0"/>
              <a:t>「働く」ことに関する意思確認</a:t>
            </a:r>
          </a:p>
          <a:p>
            <a:pPr eaLnBrk="1" hangingPunct="1">
              <a:lnSpc>
                <a:spcPct val="80000"/>
              </a:lnSpc>
              <a:buFontTx/>
              <a:buNone/>
            </a:pPr>
            <a:endParaRPr lang="ja-JP" altLang="en-US" sz="1600" dirty="0"/>
          </a:p>
          <a:p>
            <a:pPr eaLnBrk="1" hangingPunct="1">
              <a:lnSpc>
                <a:spcPct val="80000"/>
              </a:lnSpc>
            </a:pPr>
            <a:r>
              <a:rPr lang="ja-JP" altLang="en-US" sz="1600" dirty="0"/>
              <a:t>提供するサービス内容についてわかりやすく情報提供を行う。</a:t>
            </a:r>
          </a:p>
          <a:p>
            <a:pPr eaLnBrk="1" hangingPunct="1">
              <a:lnSpc>
                <a:spcPct val="80000"/>
              </a:lnSpc>
              <a:buFontTx/>
              <a:buNone/>
            </a:pPr>
            <a:endParaRPr lang="ja-JP" altLang="en-US" sz="1600" dirty="0"/>
          </a:p>
          <a:p>
            <a:pPr eaLnBrk="1" hangingPunct="1">
              <a:lnSpc>
                <a:spcPct val="80000"/>
              </a:lnSpc>
            </a:pPr>
            <a:r>
              <a:rPr lang="ja-JP" altLang="en-US" sz="1600" dirty="0"/>
              <a:t>アセスメント→到達目標の設定→評価など、一連のサービスの流れについて説明</a:t>
            </a:r>
          </a:p>
          <a:p>
            <a:pPr eaLnBrk="1" hangingPunct="1">
              <a:lnSpc>
                <a:spcPct val="80000"/>
              </a:lnSpc>
              <a:buFontTx/>
              <a:buNone/>
            </a:pPr>
            <a:endParaRPr lang="ja-JP" altLang="en-US" sz="1600" dirty="0"/>
          </a:p>
          <a:p>
            <a:pPr eaLnBrk="1" hangingPunct="1">
              <a:lnSpc>
                <a:spcPct val="80000"/>
              </a:lnSpc>
            </a:pPr>
            <a:r>
              <a:rPr lang="ja-JP" altLang="en-US" sz="1600" dirty="0"/>
              <a:t>他の事業者や関係機関との連携の有無の確認</a:t>
            </a:r>
            <a:endParaRPr lang="en-US" altLang="ja-JP" sz="1600" dirty="0"/>
          </a:p>
        </p:txBody>
      </p:sp>
      <p:sp>
        <p:nvSpPr>
          <p:cNvPr id="164869" name="Rectangle 6"/>
          <p:cNvSpPr>
            <a:spLocks noChangeArrowheads="1"/>
          </p:cNvSpPr>
          <p:nvPr/>
        </p:nvSpPr>
        <p:spPr bwMode="auto">
          <a:xfrm>
            <a:off x="1115619" y="5661201"/>
            <a:ext cx="33480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marL="342900" indent="-342900" algn="ct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l" eaLnBrk="1" hangingPunct="1">
              <a:lnSpc>
                <a:spcPct val="90000"/>
              </a:lnSpc>
              <a:spcBef>
                <a:spcPct val="20000"/>
              </a:spcBef>
              <a:buFontTx/>
              <a:buChar char="•"/>
            </a:pPr>
            <a:r>
              <a:rPr lang="ja-JP" altLang="en-US" sz="1600" b="0" dirty="0"/>
              <a:t>相談受付表</a:t>
            </a:r>
          </a:p>
        </p:txBody>
      </p:sp>
      <p:sp>
        <p:nvSpPr>
          <p:cNvPr id="164870" name="Rectangle 8"/>
          <p:cNvSpPr>
            <a:spLocks noChangeArrowheads="1"/>
          </p:cNvSpPr>
          <p:nvPr/>
        </p:nvSpPr>
        <p:spPr bwMode="auto">
          <a:xfrm>
            <a:off x="1169196" y="5173597"/>
            <a:ext cx="1458588" cy="338542"/>
          </a:xfrm>
          <a:prstGeom prst="rect">
            <a:avLst/>
          </a:prstGeom>
          <a:solidFill>
            <a:schemeClr val="accent1">
              <a:alpha val="30196"/>
            </a:schemeClr>
          </a:solidFill>
          <a:ln w="12700" algn="ctr">
            <a:solidFill>
              <a:schemeClr val="tx1"/>
            </a:solidFill>
            <a:miter lim="800000"/>
            <a:headEnd/>
            <a:tailEnd/>
          </a:ln>
        </p:spPr>
        <p:txBody>
          <a:bodyPr wrap="square" lIns="91430" tIns="45714" rIns="91430" bIns="45714" anchor="ctr">
            <a:spAutoFit/>
          </a:bodyPr>
          <a:lstStyle>
            <a:lvl1pPr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a:t>必要なツール</a:t>
            </a:r>
          </a:p>
        </p:txBody>
      </p:sp>
      <p:sp>
        <p:nvSpPr>
          <p:cNvPr id="164871" name="Rectangle 9"/>
          <p:cNvSpPr>
            <a:spLocks noChangeArrowheads="1"/>
          </p:cNvSpPr>
          <p:nvPr/>
        </p:nvSpPr>
        <p:spPr bwMode="auto">
          <a:xfrm>
            <a:off x="4735118" y="1321460"/>
            <a:ext cx="1078706" cy="338542"/>
          </a:xfrm>
          <a:prstGeom prst="rect">
            <a:avLst/>
          </a:prstGeom>
          <a:solidFill>
            <a:srgbClr val="FFCC99">
              <a:alpha val="30196"/>
            </a:srgbClr>
          </a:solidFill>
          <a:ln w="12700" algn="ctr">
            <a:solidFill>
              <a:schemeClr val="tx1"/>
            </a:solidFill>
            <a:miter lim="800000"/>
            <a:headEnd/>
            <a:tailEnd/>
          </a:ln>
        </p:spPr>
        <p:txBody>
          <a:bodyPr lIns="91430" tIns="45714" rIns="91430" bIns="45714" anchor="ctr">
            <a:spAutoFit/>
          </a:bodyPr>
          <a:lstStyle>
            <a:lvl1pPr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t>事例より</a:t>
            </a:r>
            <a:endParaRPr lang="ja-JP" altLang="en-US" sz="1600" b="0" dirty="0"/>
          </a:p>
        </p:txBody>
      </p:sp>
      <p:sp>
        <p:nvSpPr>
          <p:cNvPr id="164872" name="Rectangle 14"/>
          <p:cNvSpPr>
            <a:spLocks noChangeArrowheads="1"/>
          </p:cNvSpPr>
          <p:nvPr/>
        </p:nvSpPr>
        <p:spPr bwMode="auto">
          <a:xfrm>
            <a:off x="4680347" y="1773246"/>
            <a:ext cx="3348038"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marL="342900" indent="-342900" algn="ct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l" eaLnBrk="1" hangingPunct="1">
              <a:lnSpc>
                <a:spcPct val="80000"/>
              </a:lnSpc>
              <a:spcBef>
                <a:spcPct val="20000"/>
              </a:spcBef>
              <a:buFontTx/>
              <a:buChar char="•"/>
            </a:pPr>
            <a:endParaRPr lang="en-US" altLang="ja-JP" sz="2000" b="0"/>
          </a:p>
        </p:txBody>
      </p:sp>
      <p:sp>
        <p:nvSpPr>
          <p:cNvPr id="24588" name="Text Box 12"/>
          <p:cNvSpPr txBox="1">
            <a:spLocks noChangeArrowheads="1"/>
          </p:cNvSpPr>
          <p:nvPr/>
        </p:nvSpPr>
        <p:spPr bwMode="auto">
          <a:xfrm>
            <a:off x="4951811" y="1916113"/>
            <a:ext cx="3292598" cy="4326826"/>
          </a:xfrm>
          <a:prstGeom prst="rect">
            <a:avLst/>
          </a:prstGeom>
          <a:noFill/>
          <a:ln w="12700">
            <a:noFill/>
            <a:miter lim="800000"/>
            <a:headEnd/>
            <a:tailEnd/>
          </a:ln>
          <a:effectLst>
            <a:prstShdw prst="shdw17" dist="17961" dir="2700000">
              <a:schemeClr val="accent1">
                <a:gamma/>
                <a:shade val="60000"/>
                <a:invGamma/>
              </a:schemeClr>
            </a:prstShdw>
          </a:effectLst>
        </p:spPr>
        <p:txBody>
          <a:bodyPr wrap="square" lIns="74295" tIns="8890" rIns="74295" bIns="8890">
            <a:spAutoFit/>
          </a:bodyPr>
          <a:lstStyle>
            <a:lvl1pPr algn="ct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1600" b="0" dirty="0"/>
              <a:t>・１９歳。男性。療育手帳所有（</a:t>
            </a:r>
            <a:r>
              <a:rPr lang="en-US" altLang="ja-JP" sz="1600" b="0" dirty="0"/>
              <a:t>B1</a:t>
            </a:r>
            <a:r>
              <a:rPr lang="ja-JP" altLang="en-US" sz="1600" b="0" dirty="0"/>
              <a:t>）。</a:t>
            </a:r>
          </a:p>
          <a:p>
            <a:pPr algn="l" eaLnBrk="1" hangingPunct="1">
              <a:spcBef>
                <a:spcPct val="50000"/>
              </a:spcBef>
            </a:pPr>
            <a:r>
              <a:rPr lang="ja-JP" altLang="en-US" sz="1600" b="0" dirty="0"/>
              <a:t>　</a:t>
            </a:r>
            <a:r>
              <a:rPr lang="en-US" altLang="ja-JP" sz="1600" b="0" dirty="0" smtClean="0"/>
              <a:t>10</a:t>
            </a:r>
            <a:r>
              <a:rPr lang="ja-JP" altLang="en-US" sz="1600" b="0" dirty="0" smtClean="0"/>
              <a:t>歳</a:t>
            </a:r>
            <a:r>
              <a:rPr lang="ja-JP" altLang="en-US" sz="1600" b="0" dirty="0"/>
              <a:t>の時、脳腫瘍の手術。</a:t>
            </a:r>
            <a:r>
              <a:rPr lang="en-US" altLang="ja-JP" sz="1600" b="0" dirty="0"/>
              <a:t>5</a:t>
            </a:r>
            <a:r>
              <a:rPr lang="ja-JP" altLang="en-US" sz="1600" b="0" dirty="0"/>
              <a:t>年前からてんかん発作がでるようになったが、投薬にておさえられている。 動作は緩慢。礼儀正しく、穏やかな性格。</a:t>
            </a:r>
          </a:p>
          <a:p>
            <a:pPr algn="l" eaLnBrk="1" hangingPunct="1">
              <a:spcBef>
                <a:spcPct val="50000"/>
              </a:spcBef>
            </a:pPr>
            <a:endParaRPr lang="ja-JP" altLang="en-US" sz="1600" b="0" dirty="0"/>
          </a:p>
          <a:p>
            <a:pPr algn="l" eaLnBrk="1" hangingPunct="1">
              <a:spcBef>
                <a:spcPct val="50000"/>
              </a:spcBef>
            </a:pPr>
            <a:r>
              <a:rPr lang="en-US" altLang="ja-JP" sz="1600" b="0" dirty="0"/>
              <a:t>【</a:t>
            </a:r>
            <a:r>
              <a:rPr lang="ja-JP" altLang="en-US" sz="1600" b="0" dirty="0"/>
              <a:t>主訴</a:t>
            </a:r>
            <a:r>
              <a:rPr lang="en-US" altLang="ja-JP" sz="1600" b="0" dirty="0"/>
              <a:t>】</a:t>
            </a:r>
          </a:p>
          <a:p>
            <a:pPr algn="l" eaLnBrk="1" hangingPunct="1"/>
            <a:r>
              <a:rPr lang="ja-JP" altLang="en-US" sz="1600" b="0" dirty="0"/>
              <a:t>　高校を卒業し、そのあと専門学校で学んでいたが、適応できずやめてしまった。就職したいが、できる仕事がない。日中、家で過ごすだけの生活をなんとかしたい。一人では就職活動はできないので支援をしてほしい。</a:t>
            </a:r>
          </a:p>
          <a:p>
            <a:pPr eaLnBrk="1" hangingPunct="1"/>
            <a:r>
              <a:rPr lang="ja-JP" altLang="en-US" sz="1600" dirty="0"/>
              <a:t>　　　　 </a:t>
            </a:r>
          </a:p>
        </p:txBody>
      </p:sp>
    </p:spTree>
    <p:extLst>
      <p:ext uri="{BB962C8B-B14F-4D97-AF65-F5344CB8AC3E}">
        <p14:creationId xmlns:p14="http://schemas.microsoft.com/office/powerpoint/2010/main" val="1323719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385" name="Group 89"/>
          <p:cNvGraphicFramePr>
            <a:graphicFrameLocks noGrp="1"/>
          </p:cNvGraphicFramePr>
          <p:nvPr>
            <p:ph type="tbl" idx="1"/>
          </p:nvPr>
        </p:nvGraphicFramePr>
        <p:xfrm>
          <a:off x="395362" y="404815"/>
          <a:ext cx="8497887" cy="6048377"/>
        </p:xfrm>
        <a:graphic>
          <a:graphicData uri="http://schemas.openxmlformats.org/drawingml/2006/table">
            <a:tbl>
              <a:tblPr/>
              <a:tblGrid>
                <a:gridCol w="1025525"/>
                <a:gridCol w="1079500"/>
                <a:gridCol w="1066800"/>
                <a:gridCol w="1117600"/>
                <a:gridCol w="1138237"/>
                <a:gridCol w="1119188"/>
                <a:gridCol w="1119187"/>
                <a:gridCol w="831850"/>
              </a:tblGrid>
              <a:tr h="481013">
                <a:tc gridSpan="8">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ＭＳ Ｐゴシック" pitchFamily="50" charset="-128"/>
                          <a:ea typeface="ＭＳ Ｐゴシック" pitchFamily="50" charset="-128"/>
                        </a:rPr>
                        <a:t>支援マニュアル</a:t>
                      </a:r>
                      <a:r>
                        <a:rPr kumimoji="1" lang="en-US" altLang="ja-JP" sz="20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2000" b="0" i="0" u="none" strike="noStrike" cap="none" normalizeH="0" baseline="0" smtClean="0">
                          <a:ln>
                            <a:noFill/>
                          </a:ln>
                          <a:solidFill>
                            <a:schemeClr val="tx1"/>
                          </a:solidFill>
                          <a:effectLst/>
                          <a:latin typeface="ＭＳ Ｐゴシック" pitchFamily="50" charset="-128"/>
                          <a:ea typeface="ＭＳ Ｐゴシック" pitchFamily="50" charset="-128"/>
                        </a:rPr>
                        <a:t>案）書式例</a:t>
                      </a:r>
                      <a:r>
                        <a:rPr kumimoji="1" lang="en-US" altLang="ja-JP" sz="20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2000" b="0" i="0" u="none" strike="noStrike" cap="none" normalizeH="0" baseline="0" smtClean="0">
                          <a:ln>
                            <a:noFill/>
                          </a:ln>
                          <a:solidFill>
                            <a:schemeClr val="tx1"/>
                          </a:solidFill>
                          <a:effectLst/>
                          <a:latin typeface="ＭＳ Ｐゴシック" pitchFamily="50" charset="-128"/>
                          <a:ea typeface="ＭＳ Ｐゴシック" pitchFamily="50" charset="-128"/>
                        </a:rPr>
                        <a:t>湘南セシリア）</a:t>
                      </a:r>
                      <a:endParaRPr kumimoji="1" lang="ja-JP" altLang="en-US" sz="20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65125">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記入日</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更新日</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365125">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利用者氏名</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記入者</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1370012">
                <a:tc rowSpan="8">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(Ⅰ</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）食　事</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食事</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共通内容</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・毎日、朝・昼・晩の三食、美味しい食事を提供します。　　　　　　　　　　　　　　　　　　　　　　　　　　　　　　　　　　　　　　　</a:t>
                      </a: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・楽しく食事を食べてもらうよう、必要に応じて食事に関する支援を実施します。                                     　　　　　　　　　　　　</a:t>
                      </a: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・利用される方の嗜好を大事します。</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60363">
                <a:tc vMerge="1">
                  <a:txBody>
                    <a:bodyPr/>
                    <a:lstStyle/>
                    <a:p>
                      <a:endParaRPr kumimoji="1" lang="ja-JP" altLang="en-US"/>
                    </a:p>
                  </a:txBody>
                  <a:tcPr/>
                </a:tc>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１</a:t>
                      </a: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食事の形態</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①・主食</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１・普通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２・特別な配慮</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A</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・お粥</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775">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B</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・ミキサー食</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C</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・その他</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留意内容</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②副食</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１・普通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２・特別な配慮</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A</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・キザミ食</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775">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補足事項</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B</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・ミキサー食</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C</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・その他</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775">
                <a:tc v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（２）支援の必要度</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1</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・支援なし</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2</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・見守り・声掛け支援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3</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・一部間接支援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4</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・一部直接支援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5</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・全支援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留意内容</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38883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1223965" y="1394416"/>
            <a:ext cx="1269274" cy="338542"/>
          </a:xfrm>
          <a:prstGeom prst="rect">
            <a:avLst/>
          </a:prstGeom>
          <a:solidFill>
            <a:schemeClr val="accent1">
              <a:alpha val="30196"/>
            </a:schemeClr>
          </a:solidFill>
          <a:ln w="12700" algn="ctr">
            <a:solidFill>
              <a:schemeClr val="tx1"/>
            </a:solidFill>
            <a:miter lim="800000"/>
            <a:headEnd/>
            <a:tailEnd/>
          </a:ln>
        </p:spPr>
        <p:txBody>
          <a:bodyPr wrap="square" lIns="91430" tIns="45714" rIns="91430" bIns="45714" anchor="ctr">
            <a:spAutoFit/>
          </a:bodyPr>
          <a:lstStyle>
            <a:lvl1pPr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1600" dirty="0"/>
              <a:t>実施方法</a:t>
            </a:r>
            <a:endParaRPr lang="ja-JP" altLang="en-US" sz="1600" b="0" dirty="0"/>
          </a:p>
        </p:txBody>
      </p:sp>
      <p:sp>
        <p:nvSpPr>
          <p:cNvPr id="165891" name="Rectangle 4"/>
          <p:cNvSpPr>
            <a:spLocks noGrp="1" noChangeArrowheads="1"/>
          </p:cNvSpPr>
          <p:nvPr>
            <p:ph type="body" idx="1"/>
          </p:nvPr>
        </p:nvSpPr>
        <p:spPr>
          <a:xfrm>
            <a:off x="1169263" y="1844851"/>
            <a:ext cx="2808685" cy="1152525"/>
          </a:xfrm>
        </p:spPr>
        <p:txBody>
          <a:bodyPr>
            <a:normAutofit fontScale="70000" lnSpcReduction="20000"/>
          </a:bodyPr>
          <a:lstStyle/>
          <a:p>
            <a:r>
              <a:rPr lang="ja-JP" altLang="en-US" sz="2000"/>
              <a:t>本人の中にある働く力</a:t>
            </a:r>
          </a:p>
          <a:p>
            <a:pPr>
              <a:buFontTx/>
              <a:buNone/>
            </a:pPr>
            <a:r>
              <a:rPr lang="ja-JP" altLang="en-US" sz="2000"/>
              <a:t>　（得意な部分）を見いだす支援へと導くためのアセスメント</a:t>
            </a:r>
          </a:p>
          <a:p>
            <a:pPr>
              <a:buFontTx/>
              <a:buNone/>
            </a:pPr>
            <a:r>
              <a:rPr lang="ja-JP" altLang="en-US" sz="2000"/>
              <a:t>　　→顕在化していない能力の発見につながるように</a:t>
            </a:r>
          </a:p>
          <a:p>
            <a:pPr>
              <a:buFontTx/>
              <a:buNone/>
            </a:pPr>
            <a:endParaRPr lang="ja-JP" altLang="en-US" sz="2000"/>
          </a:p>
        </p:txBody>
      </p:sp>
      <p:sp>
        <p:nvSpPr>
          <p:cNvPr id="588806" name="AutoShape 6"/>
          <p:cNvSpPr>
            <a:spLocks noChangeArrowheads="1"/>
          </p:cNvSpPr>
          <p:nvPr/>
        </p:nvSpPr>
        <p:spPr bwMode="auto">
          <a:xfrm>
            <a:off x="1115622" y="188913"/>
            <a:ext cx="6966347" cy="8636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p>
            <a:pPr algn="ctr">
              <a:defRPr/>
            </a:pPr>
            <a:r>
              <a:rPr lang="ja-JP" altLang="en-US" dirty="0">
                <a:solidFill>
                  <a:srgbClr val="A50021"/>
                </a:solidFill>
                <a:latin typeface="Arial" charset="0"/>
              </a:rPr>
              <a:t>（３</a:t>
            </a:r>
            <a:r>
              <a:rPr lang="ja-JP" altLang="en-US" dirty="0" smtClean="0">
                <a:solidFill>
                  <a:srgbClr val="A50021"/>
                </a:solidFill>
                <a:latin typeface="Arial" charset="0"/>
              </a:rPr>
              <a:t>）</a:t>
            </a:r>
            <a:r>
              <a:rPr lang="en-US" altLang="ja-JP" dirty="0" smtClean="0">
                <a:solidFill>
                  <a:srgbClr val="A50021"/>
                </a:solidFill>
                <a:latin typeface="Arial" charset="0"/>
              </a:rPr>
              <a:t>-</a:t>
            </a:r>
            <a:r>
              <a:rPr lang="ja-JP" altLang="en-US" dirty="0" smtClean="0">
                <a:solidFill>
                  <a:srgbClr val="A50021"/>
                </a:solidFill>
                <a:latin typeface="Arial" charset="0"/>
              </a:rPr>
              <a:t>②　初期</a:t>
            </a:r>
            <a:r>
              <a:rPr lang="ja-JP" altLang="en-US" dirty="0">
                <a:solidFill>
                  <a:srgbClr val="A50021"/>
                </a:solidFill>
                <a:latin typeface="Arial" charset="0"/>
              </a:rPr>
              <a:t>状態の把握</a:t>
            </a:r>
          </a:p>
        </p:txBody>
      </p:sp>
      <p:sp>
        <p:nvSpPr>
          <p:cNvPr id="165893" name="Rectangle 11"/>
          <p:cNvSpPr>
            <a:spLocks noChangeArrowheads="1"/>
          </p:cNvSpPr>
          <p:nvPr/>
        </p:nvSpPr>
        <p:spPr bwMode="auto">
          <a:xfrm>
            <a:off x="4735136" y="1844675"/>
            <a:ext cx="340161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marL="342900" indent="-342900" algn="ct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l" eaLnBrk="1" hangingPunct="1">
              <a:lnSpc>
                <a:spcPct val="80000"/>
              </a:lnSpc>
              <a:spcBef>
                <a:spcPct val="20000"/>
              </a:spcBef>
              <a:buFontTx/>
              <a:buChar char="•"/>
            </a:pPr>
            <a:endParaRPr lang="en-US" altLang="ja-JP" sz="2000" b="0"/>
          </a:p>
        </p:txBody>
      </p:sp>
      <p:graphicFrame>
        <p:nvGraphicFramePr>
          <p:cNvPr id="25641" name="Group 41"/>
          <p:cNvGraphicFramePr>
            <a:graphicFrameLocks noGrp="1"/>
          </p:cNvGraphicFramePr>
          <p:nvPr>
            <p:extLst>
              <p:ext uri="{D42A27DB-BD31-4B8C-83A1-F6EECF244321}">
                <p14:modId xmlns:p14="http://schemas.microsoft.com/office/powerpoint/2010/main" val="4233112824"/>
              </p:ext>
            </p:extLst>
          </p:nvPr>
        </p:nvGraphicFramePr>
        <p:xfrm>
          <a:off x="4356515" y="1700213"/>
          <a:ext cx="4031927" cy="4538662"/>
        </p:xfrm>
        <a:graphic>
          <a:graphicData uri="http://schemas.openxmlformats.org/drawingml/2006/table">
            <a:tbl>
              <a:tblPr/>
              <a:tblGrid>
                <a:gridCol w="1377744"/>
                <a:gridCol w="2654183"/>
              </a:tblGrid>
              <a:tr h="68829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職業適性</a:t>
                      </a:r>
                    </a:p>
                  </a:txBody>
                  <a:tcPr marL="55721" marR="55721" marT="8889" marB="88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職務遂行に必要な知識・技能</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職務への適性</a:t>
                      </a:r>
                    </a:p>
                  </a:txBody>
                  <a:tcPr marL="55721" marR="55721" marT="8889" marB="88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4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基本的</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労働習慣</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55721" marR="55721" marT="8889" marB="88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あいさつ、報告・連絡・相談</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身だしなみ、規則の遵守</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一定時間仕事に耐える体力</a:t>
                      </a:r>
                    </a:p>
                  </a:txBody>
                  <a:tcPr marL="55721" marR="55721" marT="8889" marB="88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4026">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対人技能</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1" lang="ja-JP" altLang="en-US" sz="1600" b="0" i="0" u="none" strike="noStrike" cap="none" normalizeH="0" baseline="0" smtClean="0">
                        <a:ln>
                          <a:noFill/>
                        </a:ln>
                        <a:solidFill>
                          <a:schemeClr val="tx1"/>
                        </a:solidFill>
                        <a:effectLst/>
                        <a:latin typeface="Arial" charset="0"/>
                        <a:ea typeface="ＭＳ Ｐゴシック" pitchFamily="50" charset="-128"/>
                      </a:endParaRPr>
                    </a:p>
                  </a:txBody>
                  <a:tcPr marL="55721" marR="55721" marT="8889" marB="88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感情のコントロール</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苦手な人へのあいさつ</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注意されたときの対応</a:t>
                      </a:r>
                    </a:p>
                  </a:txBody>
                  <a:tcPr marL="55721" marR="55721" marT="8889" marB="88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4026">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日常生活管理</a:t>
                      </a:r>
                    </a:p>
                  </a:txBody>
                  <a:tcPr marL="55721" marR="55721" marT="8889" marB="88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基本的な生活リズム</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金銭管理、余暇の過ごし方</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移動能力</a:t>
                      </a:r>
                    </a:p>
                  </a:txBody>
                  <a:tcPr marL="55721" marR="55721" marT="8889" marB="88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292">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健康管理</a:t>
                      </a:r>
                    </a:p>
                  </a:txBody>
                  <a:tcPr marL="55721" marR="55721" marT="8889" marB="88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服薬管理　　体調管理</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食事栄養管理</a:t>
                      </a:r>
                    </a:p>
                  </a:txBody>
                  <a:tcPr marL="55721" marR="55721" marT="8889" marB="88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37" name="Text Box 37"/>
          <p:cNvSpPr txBox="1">
            <a:spLocks noChangeArrowheads="1"/>
          </p:cNvSpPr>
          <p:nvPr/>
        </p:nvSpPr>
        <p:spPr bwMode="auto">
          <a:xfrm>
            <a:off x="4463653" y="1341478"/>
            <a:ext cx="2700338" cy="264175"/>
          </a:xfrm>
          <a:prstGeom prst="rect">
            <a:avLst/>
          </a:prstGeom>
          <a:noFill/>
          <a:ln w="12700">
            <a:noFill/>
            <a:miter lim="800000"/>
            <a:headEnd/>
            <a:tailEnd/>
          </a:ln>
          <a:effectLst>
            <a:prstShdw prst="shdw17" dist="17961" dir="2700000">
              <a:schemeClr val="accent1">
                <a:gamma/>
                <a:shade val="60000"/>
                <a:invGamma/>
              </a:schemeClr>
            </a:prstShdw>
          </a:effectLst>
        </p:spPr>
        <p:txBody>
          <a:bodyPr lIns="74295" tIns="8890" rIns="74295" bIns="8890">
            <a:spAutoFit/>
          </a:bodyPr>
          <a:lstStyle/>
          <a:p>
            <a:pPr>
              <a:spcBef>
                <a:spcPct val="50000"/>
              </a:spcBef>
              <a:defRPr/>
            </a:pPr>
            <a:r>
              <a:rPr lang="ja-JP" altLang="en-US" sz="1600" dirty="0">
                <a:solidFill>
                  <a:schemeClr val="tx2"/>
                </a:solidFill>
                <a:latin typeface="Arial" charset="0"/>
              </a:rPr>
              <a:t>職業準備性についての視点</a:t>
            </a:r>
          </a:p>
        </p:txBody>
      </p:sp>
      <p:sp>
        <p:nvSpPr>
          <p:cNvPr id="165915" name="Rectangle 8"/>
          <p:cNvSpPr>
            <a:spLocks noChangeArrowheads="1"/>
          </p:cNvSpPr>
          <p:nvPr/>
        </p:nvSpPr>
        <p:spPr bwMode="auto">
          <a:xfrm>
            <a:off x="1169196" y="5316473"/>
            <a:ext cx="1530596" cy="338542"/>
          </a:xfrm>
          <a:prstGeom prst="rect">
            <a:avLst/>
          </a:prstGeom>
          <a:solidFill>
            <a:schemeClr val="accent1">
              <a:alpha val="30196"/>
            </a:schemeClr>
          </a:solidFill>
          <a:ln w="12700" algn="ctr">
            <a:solidFill>
              <a:schemeClr val="tx1"/>
            </a:solidFill>
            <a:miter lim="800000"/>
            <a:headEnd/>
            <a:tailEnd/>
          </a:ln>
        </p:spPr>
        <p:txBody>
          <a:bodyPr wrap="square" lIns="91430" tIns="45714" rIns="91430" bIns="45714" anchor="ctr">
            <a:spAutoFit/>
          </a:bodyPr>
          <a:lstStyle>
            <a:lvl1pPr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t>必要なツール</a:t>
            </a:r>
          </a:p>
        </p:txBody>
      </p:sp>
      <p:sp>
        <p:nvSpPr>
          <p:cNvPr id="25639" name="Text Box 39"/>
          <p:cNvSpPr txBox="1">
            <a:spLocks noChangeArrowheads="1"/>
          </p:cNvSpPr>
          <p:nvPr/>
        </p:nvSpPr>
        <p:spPr bwMode="auto">
          <a:xfrm>
            <a:off x="1062124" y="6092961"/>
            <a:ext cx="2862263" cy="510396"/>
          </a:xfrm>
          <a:prstGeom prst="rect">
            <a:avLst/>
          </a:prstGeom>
          <a:noFill/>
          <a:ln w="12700">
            <a:noFill/>
            <a:miter lim="800000"/>
            <a:headEnd/>
            <a:tailEnd/>
          </a:ln>
          <a:effectLst>
            <a:prstShdw prst="shdw17" dist="17961" dir="2700000">
              <a:schemeClr val="accent1">
                <a:gamma/>
                <a:shade val="60000"/>
                <a:invGamma/>
              </a:schemeClr>
            </a:prstShdw>
          </a:effectLst>
        </p:spPr>
        <p:txBody>
          <a:bodyPr lIns="74295" tIns="8890" rIns="74295" bIns="8890">
            <a:spAutoFit/>
          </a:bodyPr>
          <a:lstStyle/>
          <a:p>
            <a:pPr>
              <a:spcBef>
                <a:spcPct val="50000"/>
              </a:spcBef>
              <a:defRPr/>
            </a:pPr>
            <a:r>
              <a:rPr lang="ja-JP" altLang="en-US" sz="1600" dirty="0">
                <a:latin typeface="Arial" charset="0"/>
              </a:rPr>
              <a:t>就労移行支援のためのチェックリストなど</a:t>
            </a:r>
          </a:p>
        </p:txBody>
      </p:sp>
      <p:sp>
        <p:nvSpPr>
          <p:cNvPr id="25640" name="Text Box 40"/>
          <p:cNvSpPr txBox="1">
            <a:spLocks noChangeArrowheads="1"/>
          </p:cNvSpPr>
          <p:nvPr/>
        </p:nvSpPr>
        <p:spPr bwMode="auto">
          <a:xfrm>
            <a:off x="1169216" y="5732639"/>
            <a:ext cx="689401" cy="264175"/>
          </a:xfrm>
          <a:prstGeom prst="rect">
            <a:avLst/>
          </a:prstGeom>
          <a:noFill/>
          <a:ln w="12700">
            <a:noFill/>
            <a:miter lim="800000"/>
            <a:headEnd/>
            <a:tailEnd/>
          </a:ln>
          <a:effectLst>
            <a:prstShdw prst="shdw17" dist="17961" dir="2700000">
              <a:schemeClr val="accent1">
                <a:gamma/>
                <a:shade val="60000"/>
                <a:invGamma/>
              </a:schemeClr>
            </a:prstShdw>
          </a:effectLst>
        </p:spPr>
        <p:txBody>
          <a:bodyPr wrap="square" lIns="74295" tIns="8890" rIns="74295" bIns="8890">
            <a:spAutoFit/>
          </a:bodyPr>
          <a:lstStyle/>
          <a:p>
            <a:pPr algn="ctr">
              <a:spcBef>
                <a:spcPct val="50000"/>
              </a:spcBef>
              <a:defRPr/>
            </a:pPr>
            <a:r>
              <a:rPr lang="ja-JP" altLang="en-US" sz="1600" dirty="0">
                <a:latin typeface="Arial" charset="0"/>
              </a:rPr>
              <a:t>（例）</a:t>
            </a:r>
          </a:p>
        </p:txBody>
      </p:sp>
      <p:sp>
        <p:nvSpPr>
          <p:cNvPr id="25642" name="AutoShape 42"/>
          <p:cNvSpPr>
            <a:spLocks noChangeArrowheads="1"/>
          </p:cNvSpPr>
          <p:nvPr/>
        </p:nvSpPr>
        <p:spPr bwMode="auto">
          <a:xfrm>
            <a:off x="1331118" y="3573639"/>
            <a:ext cx="2539604" cy="1584325"/>
          </a:xfrm>
          <a:prstGeom prst="cloudCallout">
            <a:avLst>
              <a:gd name="adj1" fmla="val 48470"/>
              <a:gd name="adj2" fmla="val 44263"/>
            </a:avLst>
          </a:prstGeom>
          <a:solidFill>
            <a:schemeClr val="accent1"/>
          </a:solidFill>
          <a:ln w="12700">
            <a:noFill/>
            <a:round/>
            <a:headEnd/>
            <a:tailEnd/>
          </a:ln>
          <a:effectLst>
            <a:prstShdw prst="shdw17" dist="17961" dir="2700000">
              <a:schemeClr val="accent1">
                <a:gamma/>
                <a:shade val="60000"/>
                <a:invGamma/>
              </a:schemeClr>
            </a:prstShdw>
          </a:effectLst>
        </p:spPr>
        <p:txBody>
          <a:bodyPr lIns="39600" tIns="8890" rIns="39600" bIns="8890" anchor="ctr"/>
          <a:lstStyle/>
          <a:p>
            <a:pPr algn="ctr">
              <a:defRPr/>
            </a:pPr>
            <a:r>
              <a:rPr lang="ja-JP" altLang="en-US" sz="1400" dirty="0">
                <a:latin typeface="Arial" charset="0"/>
              </a:rPr>
              <a:t>就労分野では本人のアセスメントとともに企業（仕事）のアセスメントも重要な要素</a:t>
            </a:r>
          </a:p>
        </p:txBody>
      </p:sp>
    </p:spTree>
    <p:extLst>
      <p:ext uri="{BB962C8B-B14F-4D97-AF65-F5344CB8AC3E}">
        <p14:creationId xmlns:p14="http://schemas.microsoft.com/office/powerpoint/2010/main" val="17945851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4" name="AutoShape 6"/>
          <p:cNvSpPr>
            <a:spLocks noChangeArrowheads="1"/>
          </p:cNvSpPr>
          <p:nvPr/>
        </p:nvSpPr>
        <p:spPr bwMode="auto">
          <a:xfrm>
            <a:off x="1115622" y="188913"/>
            <a:ext cx="6966347" cy="8636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p>
            <a:pPr algn="ctr">
              <a:defRPr/>
            </a:pPr>
            <a:r>
              <a:rPr lang="ja-JP" altLang="en-US" dirty="0">
                <a:solidFill>
                  <a:srgbClr val="A50021"/>
                </a:solidFill>
                <a:latin typeface="Arial" charset="0"/>
              </a:rPr>
              <a:t>（３</a:t>
            </a:r>
            <a:r>
              <a:rPr lang="ja-JP" altLang="en-US" dirty="0" smtClean="0">
                <a:solidFill>
                  <a:srgbClr val="A50021"/>
                </a:solidFill>
                <a:latin typeface="Arial" charset="0"/>
              </a:rPr>
              <a:t>）</a:t>
            </a:r>
            <a:r>
              <a:rPr lang="en-US" altLang="ja-JP" dirty="0" smtClean="0">
                <a:solidFill>
                  <a:srgbClr val="A50021"/>
                </a:solidFill>
                <a:latin typeface="Arial" charset="0"/>
              </a:rPr>
              <a:t>-</a:t>
            </a:r>
            <a:r>
              <a:rPr lang="ja-JP" altLang="en-US" dirty="0" smtClean="0">
                <a:solidFill>
                  <a:srgbClr val="A50021"/>
                </a:solidFill>
                <a:latin typeface="Arial" charset="0"/>
              </a:rPr>
              <a:t>③　課題</a:t>
            </a:r>
            <a:r>
              <a:rPr lang="ja-JP" altLang="en-US" dirty="0">
                <a:solidFill>
                  <a:srgbClr val="A50021"/>
                </a:solidFill>
                <a:latin typeface="Arial" charset="0"/>
              </a:rPr>
              <a:t>の整理</a:t>
            </a:r>
          </a:p>
        </p:txBody>
      </p:sp>
      <p:sp>
        <p:nvSpPr>
          <p:cNvPr id="166915" name="Rectangle 8"/>
          <p:cNvSpPr>
            <a:spLocks noChangeArrowheads="1"/>
          </p:cNvSpPr>
          <p:nvPr/>
        </p:nvSpPr>
        <p:spPr bwMode="auto">
          <a:xfrm>
            <a:off x="1223964" y="1410291"/>
            <a:ext cx="1043780" cy="338542"/>
          </a:xfrm>
          <a:prstGeom prst="rect">
            <a:avLst/>
          </a:prstGeom>
          <a:solidFill>
            <a:schemeClr val="accent1">
              <a:alpha val="30196"/>
            </a:schemeClr>
          </a:solidFill>
          <a:ln w="12700" algn="ctr">
            <a:solidFill>
              <a:schemeClr val="tx1"/>
            </a:solidFill>
            <a:miter lim="800000"/>
            <a:headEnd/>
            <a:tailEnd/>
          </a:ln>
        </p:spPr>
        <p:txBody>
          <a:bodyPr wrap="square" lIns="91430" tIns="45714" rIns="91430" bIns="45714" anchor="ctr">
            <a:spAutoFit/>
          </a:bodyPr>
          <a:lstStyle>
            <a:lvl1pPr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a:t>実施方法</a:t>
            </a:r>
            <a:endParaRPr lang="ja-JP" altLang="en-US" sz="1600" b="0"/>
          </a:p>
        </p:txBody>
      </p:sp>
      <p:sp>
        <p:nvSpPr>
          <p:cNvPr id="166916" name="Rectangle 10"/>
          <p:cNvSpPr>
            <a:spLocks noChangeArrowheads="1"/>
          </p:cNvSpPr>
          <p:nvPr/>
        </p:nvSpPr>
        <p:spPr bwMode="auto">
          <a:xfrm>
            <a:off x="4735118" y="1394485"/>
            <a:ext cx="1078706" cy="338542"/>
          </a:xfrm>
          <a:prstGeom prst="rect">
            <a:avLst/>
          </a:prstGeom>
          <a:solidFill>
            <a:srgbClr val="FFCC99">
              <a:alpha val="30196"/>
            </a:srgbClr>
          </a:solidFill>
          <a:ln w="12700" algn="ctr">
            <a:solidFill>
              <a:schemeClr val="tx1"/>
            </a:solidFill>
            <a:miter lim="800000"/>
            <a:headEnd/>
            <a:tailEnd/>
          </a:ln>
        </p:spPr>
        <p:txBody>
          <a:bodyPr lIns="91430" tIns="45714" rIns="91430" bIns="45714" anchor="ctr">
            <a:spAutoFit/>
          </a:bodyPr>
          <a:lstStyle>
            <a:lvl1pPr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t>事例より</a:t>
            </a:r>
          </a:p>
        </p:txBody>
      </p:sp>
      <p:sp>
        <p:nvSpPr>
          <p:cNvPr id="166917" name="Rectangle 14"/>
          <p:cNvSpPr>
            <a:spLocks noChangeArrowheads="1"/>
          </p:cNvSpPr>
          <p:nvPr/>
        </p:nvSpPr>
        <p:spPr bwMode="auto">
          <a:xfrm>
            <a:off x="4680351" y="2492375"/>
            <a:ext cx="3333750" cy="1822450"/>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1200" b="0"/>
              <a:t>①仕事の流れや段取りが理解できるように</a:t>
            </a:r>
          </a:p>
          <a:p>
            <a:pPr algn="l" eaLnBrk="1" hangingPunct="1"/>
            <a:r>
              <a:rPr lang="ja-JP" altLang="en-US" sz="1200" b="0"/>
              <a:t>　　なる</a:t>
            </a:r>
          </a:p>
          <a:p>
            <a:pPr algn="l" eaLnBrk="1" hangingPunct="1"/>
            <a:r>
              <a:rPr lang="ja-JP" altLang="en-US" sz="1200" b="0"/>
              <a:t>②マニュアルを見て、仕事が</a:t>
            </a:r>
          </a:p>
          <a:p>
            <a:pPr algn="l" eaLnBrk="1" hangingPunct="1"/>
            <a:r>
              <a:rPr lang="ja-JP" altLang="en-US" sz="1200" b="0"/>
              <a:t>　できるようになる</a:t>
            </a:r>
            <a:endParaRPr lang="en-US" altLang="ja-JP" sz="1200" b="0"/>
          </a:p>
          <a:p>
            <a:pPr algn="l" eaLnBrk="1" hangingPunct="1"/>
            <a:r>
              <a:rPr lang="ja-JP" altLang="en-US" sz="1200" b="0"/>
              <a:t>③仕事をするにあたっての基本的</a:t>
            </a:r>
            <a:endParaRPr lang="en-US" altLang="ja-JP" sz="1200" b="0"/>
          </a:p>
          <a:p>
            <a:pPr algn="l" eaLnBrk="1" hangingPunct="1"/>
            <a:r>
              <a:rPr lang="ja-JP" altLang="en-US" sz="1200" b="0"/>
              <a:t>　　労働習慣を身につける</a:t>
            </a:r>
          </a:p>
        </p:txBody>
      </p:sp>
      <p:sp>
        <p:nvSpPr>
          <p:cNvPr id="166918" name="Text Box 15"/>
          <p:cNvSpPr txBox="1">
            <a:spLocks noChangeArrowheads="1"/>
          </p:cNvSpPr>
          <p:nvPr/>
        </p:nvSpPr>
        <p:spPr bwMode="auto">
          <a:xfrm>
            <a:off x="4680351" y="1989276"/>
            <a:ext cx="3333750" cy="338554"/>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b="0" dirty="0"/>
              <a:t>基本的労働習慣を習得する</a:t>
            </a:r>
          </a:p>
        </p:txBody>
      </p:sp>
      <p:pic>
        <p:nvPicPr>
          <p:cNvPr id="166919" name="Picture 16" descr="授業"/>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8272" y="3306766"/>
            <a:ext cx="8763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0" name="Text Box 17"/>
          <p:cNvSpPr txBox="1">
            <a:spLocks noChangeArrowheads="1"/>
          </p:cNvSpPr>
          <p:nvPr/>
        </p:nvSpPr>
        <p:spPr bwMode="auto">
          <a:xfrm>
            <a:off x="4680351" y="4314827"/>
            <a:ext cx="3333750" cy="2308324"/>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b="0" dirty="0"/>
              <a:t>得意・不得意な業務の</a:t>
            </a:r>
            <a:r>
              <a:rPr lang="ja-JP" altLang="en-US" sz="1600" b="0" dirty="0" smtClean="0"/>
              <a:t>見極め</a:t>
            </a:r>
            <a:endParaRPr lang="en-US" altLang="ja-JP" sz="1600" b="0" dirty="0" smtClean="0"/>
          </a:p>
          <a:p>
            <a:pPr eaLnBrk="1" hangingPunct="1"/>
            <a:endParaRPr lang="ja-JP" altLang="en-US" sz="1600" b="0" dirty="0"/>
          </a:p>
          <a:p>
            <a:pPr eaLnBrk="1" hangingPunct="1"/>
            <a:endParaRPr lang="ja-JP" altLang="en-US" sz="1600" b="0" dirty="0"/>
          </a:p>
          <a:p>
            <a:pPr eaLnBrk="1" hangingPunct="1"/>
            <a:endParaRPr lang="ja-JP" altLang="en-US" sz="1600" b="0" dirty="0"/>
          </a:p>
          <a:p>
            <a:pPr eaLnBrk="1" hangingPunct="1"/>
            <a:endParaRPr lang="ja-JP" altLang="en-US" sz="1600" b="0" dirty="0"/>
          </a:p>
          <a:p>
            <a:pPr eaLnBrk="1" hangingPunct="1"/>
            <a:endParaRPr lang="ja-JP" altLang="en-US" sz="1600" b="0" dirty="0"/>
          </a:p>
          <a:p>
            <a:pPr eaLnBrk="1" hangingPunct="1"/>
            <a:endParaRPr lang="ja-JP" altLang="en-US" sz="1600" b="0" dirty="0"/>
          </a:p>
          <a:p>
            <a:pPr eaLnBrk="1" hangingPunct="1"/>
            <a:endParaRPr lang="ja-JP" altLang="en-US" sz="1600" b="0" dirty="0"/>
          </a:p>
          <a:p>
            <a:pPr eaLnBrk="1" hangingPunct="1"/>
            <a:endParaRPr lang="ja-JP" altLang="en-US" sz="1600" b="0" dirty="0"/>
          </a:p>
        </p:txBody>
      </p:sp>
      <p:pic>
        <p:nvPicPr>
          <p:cNvPr id="166921" name="Picture 18" descr="洗濯"/>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1609" y="5465939"/>
            <a:ext cx="798909"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2" name="Picture 19" descr="ぞうきんしぼり"/>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3246" y="4746625"/>
            <a:ext cx="65127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3" name="Picture 20" descr="草むしり"/>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4988" y="5465939"/>
            <a:ext cx="715566"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4" name="Picture 21" descr="GUM06_CL03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116" y="4746625"/>
            <a:ext cx="751284"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5" name="テキスト ボックス 14"/>
          <p:cNvSpPr txBox="1">
            <a:spLocks noChangeArrowheads="1"/>
          </p:cNvSpPr>
          <p:nvPr/>
        </p:nvSpPr>
        <p:spPr bwMode="auto">
          <a:xfrm>
            <a:off x="1224046" y="2060575"/>
            <a:ext cx="32396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6926" name="テキスト ボックス 15"/>
          <p:cNvSpPr txBox="1">
            <a:spLocks noChangeArrowheads="1"/>
          </p:cNvSpPr>
          <p:nvPr/>
        </p:nvSpPr>
        <p:spPr bwMode="auto">
          <a:xfrm>
            <a:off x="1169194" y="2349568"/>
            <a:ext cx="329452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1600" b="0" dirty="0"/>
              <a:t>・就業するうえで課題となる事項の</a:t>
            </a:r>
            <a:r>
              <a:rPr lang="ja-JP" altLang="en-US" sz="1600" b="0" dirty="0" smtClean="0"/>
              <a:t>洗い出し</a:t>
            </a:r>
            <a:r>
              <a:rPr lang="ja-JP" altLang="en-US" sz="1600" b="0" dirty="0"/>
              <a:t>。</a:t>
            </a:r>
            <a:endParaRPr lang="en-US" altLang="ja-JP" sz="1600" b="0" dirty="0"/>
          </a:p>
          <a:p>
            <a:pPr algn="l" eaLnBrk="1" hangingPunct="1"/>
            <a:endParaRPr lang="en-US" altLang="ja-JP" sz="1600" b="0" dirty="0"/>
          </a:p>
          <a:p>
            <a:pPr algn="l" eaLnBrk="1" hangingPunct="1"/>
            <a:r>
              <a:rPr lang="ja-JP" altLang="en-US" sz="1600" b="0" dirty="0"/>
              <a:t>・利用者本人が希望する支援の内容と支援者が必要と思う支援内容のすり合わせ。</a:t>
            </a:r>
          </a:p>
          <a:p>
            <a:pPr algn="l" eaLnBrk="1" hangingPunct="1"/>
            <a:endParaRPr lang="ja-JP" altLang="en-US" sz="1600" b="0" dirty="0"/>
          </a:p>
        </p:txBody>
      </p:sp>
    </p:spTree>
    <p:extLst>
      <p:ext uri="{BB962C8B-B14F-4D97-AF65-F5344CB8AC3E}">
        <p14:creationId xmlns:p14="http://schemas.microsoft.com/office/powerpoint/2010/main" val="16997010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
          <p:cNvSpPr>
            <a:spLocks noChangeArrowheads="1"/>
          </p:cNvSpPr>
          <p:nvPr/>
        </p:nvSpPr>
        <p:spPr bwMode="auto">
          <a:xfrm>
            <a:off x="1062114" y="5877101"/>
            <a:ext cx="280868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marL="342900" indent="-342900" algn="ct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l" eaLnBrk="1" hangingPunct="1">
              <a:lnSpc>
                <a:spcPct val="90000"/>
              </a:lnSpc>
              <a:spcBef>
                <a:spcPct val="20000"/>
              </a:spcBef>
              <a:buFontTx/>
              <a:buChar char="•"/>
            </a:pPr>
            <a:r>
              <a:rPr lang="ja-JP" altLang="en-US" sz="1600" b="0" dirty="0"/>
              <a:t>個別支援計画実施表</a:t>
            </a:r>
            <a:endParaRPr lang="ja-JP" altLang="en-US" sz="1600" b="0" dirty="0">
              <a:solidFill>
                <a:srgbClr val="000000"/>
              </a:solidFill>
            </a:endParaRPr>
          </a:p>
        </p:txBody>
      </p:sp>
      <p:sp>
        <p:nvSpPr>
          <p:cNvPr id="592902" name="AutoShape 6"/>
          <p:cNvSpPr>
            <a:spLocks noChangeArrowheads="1"/>
          </p:cNvSpPr>
          <p:nvPr/>
        </p:nvSpPr>
        <p:spPr bwMode="auto">
          <a:xfrm>
            <a:off x="1115622" y="188913"/>
            <a:ext cx="6966347" cy="8636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p>
            <a:pPr algn="ctr">
              <a:defRPr/>
            </a:pPr>
            <a:r>
              <a:rPr lang="ja-JP" altLang="en-US" dirty="0" smtClean="0">
                <a:solidFill>
                  <a:srgbClr val="A50021"/>
                </a:solidFill>
                <a:latin typeface="Arial" charset="0"/>
              </a:rPr>
              <a:t>（</a:t>
            </a:r>
            <a:r>
              <a:rPr lang="en-US" altLang="ja-JP" dirty="0" smtClean="0">
                <a:solidFill>
                  <a:srgbClr val="A50021"/>
                </a:solidFill>
                <a:latin typeface="Arial" charset="0"/>
              </a:rPr>
              <a:t>3</a:t>
            </a:r>
            <a:r>
              <a:rPr lang="ja-JP" altLang="en-US" dirty="0" smtClean="0">
                <a:solidFill>
                  <a:srgbClr val="A50021"/>
                </a:solidFill>
                <a:latin typeface="Arial" charset="0"/>
              </a:rPr>
              <a:t>）－④　個別</a:t>
            </a:r>
            <a:r>
              <a:rPr lang="ja-JP" altLang="en-US" dirty="0">
                <a:solidFill>
                  <a:srgbClr val="A50021"/>
                </a:solidFill>
                <a:latin typeface="Arial" charset="0"/>
              </a:rPr>
              <a:t>支援計画</a:t>
            </a:r>
            <a:r>
              <a:rPr lang="ja-JP" altLang="en-US" dirty="0" smtClean="0">
                <a:solidFill>
                  <a:srgbClr val="A50021"/>
                </a:solidFill>
                <a:latin typeface="Arial" charset="0"/>
              </a:rPr>
              <a:t>の作成／実行</a:t>
            </a:r>
            <a:endParaRPr lang="ja-JP" altLang="en-US" dirty="0">
              <a:solidFill>
                <a:srgbClr val="A50021"/>
              </a:solidFill>
              <a:latin typeface="Arial" charset="0"/>
            </a:endParaRPr>
          </a:p>
        </p:txBody>
      </p:sp>
      <p:sp>
        <p:nvSpPr>
          <p:cNvPr id="168964" name="AutoShape 7"/>
          <p:cNvSpPr>
            <a:spLocks noChangeArrowheads="1"/>
          </p:cNvSpPr>
          <p:nvPr/>
        </p:nvSpPr>
        <p:spPr bwMode="auto">
          <a:xfrm>
            <a:off x="4463655" y="4797425"/>
            <a:ext cx="3402806" cy="1657350"/>
          </a:xfrm>
          <a:prstGeom prst="foldedCorner">
            <a:avLst>
              <a:gd name="adj" fmla="val 12500"/>
            </a:avLst>
          </a:prstGeom>
          <a:solidFill>
            <a:srgbClr val="FFFFCD"/>
          </a:solidFill>
          <a:ln w="12700" algn="ctr">
            <a:solidFill>
              <a:schemeClr val="tx1"/>
            </a:solidFill>
            <a:round/>
            <a:headEnd/>
            <a:tailEnd/>
          </a:ln>
        </p:spPr>
        <p:txBody>
          <a:bodyPr lIns="74295" tIns="8890" rIns="74295" bIns="8890"/>
          <a:lstStyle>
            <a:lvl1pPr algn="ct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u="sng" dirty="0"/>
              <a:t>サービス管理責任者の視点</a:t>
            </a:r>
            <a:endParaRPr lang="ja-JP" altLang="en-US" sz="2000" dirty="0"/>
          </a:p>
          <a:p>
            <a:pPr algn="l" eaLnBrk="1" hangingPunct="1">
              <a:spcBef>
                <a:spcPct val="50000"/>
              </a:spcBef>
            </a:pPr>
            <a:r>
              <a:rPr lang="ja-JP" altLang="en-US" sz="1100" b="0" dirty="0"/>
              <a:t>・支援スタッフの相互連携がとれているか</a:t>
            </a:r>
          </a:p>
          <a:p>
            <a:pPr algn="l" eaLnBrk="1" hangingPunct="1">
              <a:spcBef>
                <a:spcPct val="50000"/>
              </a:spcBef>
            </a:pPr>
            <a:r>
              <a:rPr lang="ja-JP" altLang="en-US" sz="1100" b="0" dirty="0"/>
              <a:t>・段階を意識した支援となっているか</a:t>
            </a:r>
          </a:p>
          <a:p>
            <a:pPr algn="l" eaLnBrk="1" hangingPunct="1">
              <a:spcBef>
                <a:spcPct val="50000"/>
              </a:spcBef>
            </a:pPr>
            <a:r>
              <a:rPr lang="ja-JP" altLang="en-US" sz="1100" b="0" dirty="0"/>
              <a:t>・利用者の同意を得ながら支援しているか</a:t>
            </a:r>
          </a:p>
          <a:p>
            <a:pPr algn="l" eaLnBrk="1" hangingPunct="1">
              <a:spcBef>
                <a:spcPct val="50000"/>
              </a:spcBef>
            </a:pPr>
            <a:r>
              <a:rPr lang="ja-JP" altLang="en-US" sz="1100" b="0" dirty="0"/>
              <a:t>・設定された目標は効率よく達成されているか</a:t>
            </a:r>
          </a:p>
        </p:txBody>
      </p:sp>
      <p:sp>
        <p:nvSpPr>
          <p:cNvPr id="168965" name="Rectangle 8"/>
          <p:cNvSpPr>
            <a:spLocks noChangeArrowheads="1"/>
          </p:cNvSpPr>
          <p:nvPr/>
        </p:nvSpPr>
        <p:spPr bwMode="auto">
          <a:xfrm>
            <a:off x="1223964" y="1284878"/>
            <a:ext cx="1043780" cy="338542"/>
          </a:xfrm>
          <a:prstGeom prst="rect">
            <a:avLst/>
          </a:prstGeom>
          <a:solidFill>
            <a:schemeClr val="accent1">
              <a:alpha val="30196"/>
            </a:schemeClr>
          </a:solidFill>
          <a:ln w="12700" algn="ctr">
            <a:solidFill>
              <a:schemeClr val="tx1"/>
            </a:solidFill>
            <a:miter lim="800000"/>
            <a:headEnd/>
            <a:tailEnd/>
          </a:ln>
        </p:spPr>
        <p:txBody>
          <a:bodyPr wrap="square" lIns="91430" tIns="45714" rIns="91430" bIns="45714" anchor="ctr">
            <a:spAutoFit/>
          </a:bodyPr>
          <a:lstStyle>
            <a:lvl1pPr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t>実施方法</a:t>
            </a:r>
            <a:endParaRPr lang="ja-JP" altLang="en-US" sz="1600" b="0" dirty="0"/>
          </a:p>
        </p:txBody>
      </p:sp>
      <p:sp>
        <p:nvSpPr>
          <p:cNvPr id="168966" name="Rectangle 9"/>
          <p:cNvSpPr>
            <a:spLocks noChangeArrowheads="1"/>
          </p:cNvSpPr>
          <p:nvPr/>
        </p:nvSpPr>
        <p:spPr bwMode="auto">
          <a:xfrm>
            <a:off x="1223964" y="5316472"/>
            <a:ext cx="1475828" cy="338542"/>
          </a:xfrm>
          <a:prstGeom prst="rect">
            <a:avLst/>
          </a:prstGeom>
          <a:solidFill>
            <a:schemeClr val="accent1">
              <a:alpha val="30196"/>
            </a:schemeClr>
          </a:solidFill>
          <a:ln w="12700" algn="ctr">
            <a:solidFill>
              <a:schemeClr val="tx1"/>
            </a:solidFill>
            <a:miter lim="800000"/>
            <a:headEnd/>
            <a:tailEnd/>
          </a:ln>
        </p:spPr>
        <p:txBody>
          <a:bodyPr wrap="square" lIns="91430" tIns="45714" rIns="91430" bIns="45714" anchor="ctr">
            <a:spAutoFit/>
          </a:bodyPr>
          <a:lstStyle>
            <a:lvl1pPr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t>必要なツール</a:t>
            </a:r>
          </a:p>
        </p:txBody>
      </p:sp>
      <p:sp>
        <p:nvSpPr>
          <p:cNvPr id="168967" name="Rectangle 10"/>
          <p:cNvSpPr>
            <a:spLocks noChangeArrowheads="1"/>
          </p:cNvSpPr>
          <p:nvPr/>
        </p:nvSpPr>
        <p:spPr bwMode="auto">
          <a:xfrm>
            <a:off x="4735118" y="1284947"/>
            <a:ext cx="1078706" cy="338542"/>
          </a:xfrm>
          <a:prstGeom prst="rect">
            <a:avLst/>
          </a:prstGeom>
          <a:solidFill>
            <a:srgbClr val="FFCC99">
              <a:alpha val="30196"/>
            </a:srgbClr>
          </a:solidFill>
          <a:ln w="12700" algn="ctr">
            <a:solidFill>
              <a:schemeClr val="tx1"/>
            </a:solidFill>
            <a:miter lim="800000"/>
            <a:headEnd/>
            <a:tailEnd/>
          </a:ln>
        </p:spPr>
        <p:txBody>
          <a:bodyPr lIns="91430" tIns="45714" rIns="91430" bIns="45714" anchor="ctr">
            <a:spAutoFit/>
          </a:bodyPr>
          <a:lstStyle>
            <a:lvl1pPr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tabLst>
                <a:tab pos="381000" algn="l"/>
              </a:tabLst>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tabLst>
                <a:tab pos="381000" algn="l"/>
              </a:tabLs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a:t>事例より</a:t>
            </a:r>
            <a:endParaRPr lang="ja-JP" altLang="en-US" sz="1600" b="0"/>
          </a:p>
        </p:txBody>
      </p:sp>
      <p:sp>
        <p:nvSpPr>
          <p:cNvPr id="168968" name="Rectangle 12"/>
          <p:cNvSpPr>
            <a:spLocks noChangeArrowheads="1"/>
          </p:cNvSpPr>
          <p:nvPr/>
        </p:nvSpPr>
        <p:spPr bwMode="auto">
          <a:xfrm>
            <a:off x="4680347" y="1701800"/>
            <a:ext cx="3380184"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marL="342900" indent="-342900" algn="ct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l" eaLnBrk="1" hangingPunct="1">
              <a:lnSpc>
                <a:spcPct val="80000"/>
              </a:lnSpc>
              <a:spcBef>
                <a:spcPct val="20000"/>
              </a:spcBef>
              <a:buFontTx/>
              <a:buChar char="•"/>
            </a:pPr>
            <a:endParaRPr lang="ja-JP" altLang="en-US" sz="2000" b="0"/>
          </a:p>
          <a:p>
            <a:pPr algn="l" eaLnBrk="1" hangingPunct="1">
              <a:lnSpc>
                <a:spcPct val="80000"/>
              </a:lnSpc>
              <a:spcBef>
                <a:spcPct val="20000"/>
              </a:spcBef>
              <a:buFontTx/>
              <a:buChar char="•"/>
            </a:pPr>
            <a:endParaRPr lang="en-US" altLang="ja-JP" sz="2000" b="0"/>
          </a:p>
        </p:txBody>
      </p:sp>
      <p:sp>
        <p:nvSpPr>
          <p:cNvPr id="29708" name="Text Box 12"/>
          <p:cNvSpPr txBox="1">
            <a:spLocks noChangeArrowheads="1"/>
          </p:cNvSpPr>
          <p:nvPr/>
        </p:nvSpPr>
        <p:spPr bwMode="auto">
          <a:xfrm>
            <a:off x="1169195" y="1916115"/>
            <a:ext cx="3294460" cy="2110834"/>
          </a:xfrm>
          <a:prstGeom prst="rect">
            <a:avLst/>
          </a:prstGeom>
          <a:noFill/>
          <a:ln w="12700">
            <a:noFill/>
            <a:miter lim="800000"/>
            <a:headEnd/>
            <a:tailEnd/>
          </a:ln>
          <a:effectLst>
            <a:prstShdw prst="shdw17" dist="17961" dir="2700000">
              <a:schemeClr val="accent1">
                <a:gamma/>
                <a:shade val="60000"/>
                <a:invGamma/>
              </a:schemeClr>
            </a:prstShdw>
          </a:effectLst>
        </p:spPr>
        <p:txBody>
          <a:bodyPr wrap="square" lIns="74295" tIns="8890" rIns="74295" bIns="8890">
            <a:spAutoFit/>
          </a:bodyPr>
          <a:lstStyle/>
          <a:p>
            <a:pPr>
              <a:defRPr/>
            </a:pPr>
            <a:r>
              <a:rPr lang="ja-JP" altLang="en-US" sz="1600" dirty="0">
                <a:latin typeface="Arial" charset="0"/>
              </a:rPr>
              <a:t>・できないことに着目するのでなく、　できることを伸ばす</a:t>
            </a:r>
          </a:p>
          <a:p>
            <a:pPr>
              <a:defRPr/>
            </a:pPr>
            <a:r>
              <a:rPr lang="ja-JP" altLang="en-US" sz="1600" dirty="0">
                <a:latin typeface="Arial" charset="0"/>
              </a:rPr>
              <a:t>　</a:t>
            </a:r>
            <a:endParaRPr lang="en-US" altLang="ja-JP" sz="1600" dirty="0">
              <a:latin typeface="Arial" charset="0"/>
            </a:endParaRPr>
          </a:p>
          <a:p>
            <a:pPr>
              <a:defRPr/>
            </a:pPr>
            <a:r>
              <a:rPr lang="ja-JP" altLang="en-US" sz="1600" dirty="0">
                <a:latin typeface="Arial" charset="0"/>
              </a:rPr>
              <a:t>・多くの経験・体験を重ねる　</a:t>
            </a:r>
            <a:endParaRPr lang="en-US" altLang="ja-JP" sz="1600" dirty="0">
              <a:latin typeface="Arial" charset="0"/>
            </a:endParaRPr>
          </a:p>
          <a:p>
            <a:pPr>
              <a:defRPr/>
            </a:pPr>
            <a:r>
              <a:rPr lang="ja-JP" altLang="en-US" sz="1600" dirty="0">
                <a:latin typeface="Arial" charset="0"/>
              </a:rPr>
              <a:t>　　→生活体験・作業体験・就業体験</a:t>
            </a:r>
          </a:p>
          <a:p>
            <a:pPr>
              <a:defRPr/>
            </a:pPr>
            <a:endParaRPr lang="en-US" altLang="ja-JP" sz="1600" dirty="0">
              <a:latin typeface="Arial" charset="0"/>
            </a:endParaRPr>
          </a:p>
          <a:p>
            <a:pPr>
              <a:defRPr/>
            </a:pPr>
            <a:endParaRPr lang="ja-JP" altLang="en-US" sz="1600" dirty="0">
              <a:solidFill>
                <a:srgbClr val="000000"/>
              </a:solidFill>
              <a:latin typeface="Arial" charset="0"/>
            </a:endParaRPr>
          </a:p>
          <a:p>
            <a:pPr algn="ctr">
              <a:spcBef>
                <a:spcPct val="50000"/>
              </a:spcBef>
              <a:defRPr/>
            </a:pPr>
            <a:endParaRPr lang="ja-JP" altLang="en-US" sz="1600" dirty="0">
              <a:latin typeface="Arial" charset="0"/>
            </a:endParaRPr>
          </a:p>
        </p:txBody>
      </p:sp>
      <p:pic>
        <p:nvPicPr>
          <p:cNvPr id="168970" name="Picture 12" descr="ぞうきんしぼ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6922" y="2924175"/>
            <a:ext cx="6000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1" name="Picture 27" descr="GUM06_CL03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254" y="2924181"/>
            <a:ext cx="835819"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72" name="Rectangle 29"/>
          <p:cNvSpPr>
            <a:spLocks noChangeArrowheads="1"/>
          </p:cNvSpPr>
          <p:nvPr/>
        </p:nvSpPr>
        <p:spPr bwMode="auto">
          <a:xfrm>
            <a:off x="4680415" y="1989138"/>
            <a:ext cx="3186113" cy="2303462"/>
          </a:xfrm>
          <a:prstGeom prst="rect">
            <a:avLst/>
          </a:prstGeom>
          <a:noFill/>
          <a:ln w="190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p>
        </p:txBody>
      </p:sp>
      <p:sp>
        <p:nvSpPr>
          <p:cNvPr id="168973" name="Text Box 30"/>
          <p:cNvSpPr txBox="1">
            <a:spLocks noChangeArrowheads="1"/>
          </p:cNvSpPr>
          <p:nvPr/>
        </p:nvSpPr>
        <p:spPr bwMode="auto">
          <a:xfrm>
            <a:off x="4680359" y="2062269"/>
            <a:ext cx="32504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algn="ctr"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algn="ctr"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algn="ctr"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algn="ctr"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1600" dirty="0"/>
              <a:t>実際の業務における得意・不得意の見極め、作業方法の改善・整備</a:t>
            </a:r>
          </a:p>
        </p:txBody>
      </p:sp>
      <p:pic>
        <p:nvPicPr>
          <p:cNvPr id="168974" name="Picture 134" descr="学習指導"/>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0707" y="2924176"/>
            <a:ext cx="756047"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260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 name="Group 21"/>
          <p:cNvGrpSpPr>
            <a:grpSpLocks/>
          </p:cNvGrpSpPr>
          <p:nvPr/>
        </p:nvGrpSpPr>
        <p:grpSpPr bwMode="auto">
          <a:xfrm>
            <a:off x="2581282" y="3759200"/>
            <a:ext cx="3849688" cy="1485498"/>
            <a:chOff x="1661" y="3139"/>
            <a:chExt cx="2425" cy="999"/>
          </a:xfrm>
        </p:grpSpPr>
        <p:sp>
          <p:nvSpPr>
            <p:cNvPr id="168" name="AutoShape 22"/>
            <p:cNvSpPr>
              <a:spLocks noChangeArrowheads="1"/>
            </p:cNvSpPr>
            <p:nvPr/>
          </p:nvSpPr>
          <p:spPr bwMode="auto">
            <a:xfrm>
              <a:off x="3089" y="3139"/>
              <a:ext cx="997" cy="672"/>
            </a:xfrm>
            <a:prstGeom prst="flowChartConnector">
              <a:avLst/>
            </a:prstGeom>
            <a:solidFill>
              <a:srgbClr val="FF9966"/>
            </a:solidFill>
            <a:ln w="9525">
              <a:solidFill>
                <a:sysClr val="windowText" lastClr="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smtClean="0">
                  <a:ln>
                    <a:noFill/>
                  </a:ln>
                  <a:solidFill>
                    <a:prstClr val="black"/>
                  </a:solidFill>
                  <a:effectLst/>
                  <a:uLnTx/>
                  <a:uFillTx/>
                  <a:latin typeface="Times New Roman" pitchFamily="18" charset="0"/>
                  <a:ea typeface="HGP明朝E" pitchFamily="18" charset="-128"/>
                </a:rPr>
                <a:t>基礎訓練</a:t>
              </a:r>
            </a:p>
          </p:txBody>
        </p:sp>
        <p:cxnSp>
          <p:nvCxnSpPr>
            <p:cNvPr id="169" name="AutoShape 23"/>
            <p:cNvCxnSpPr>
              <a:cxnSpLocks noChangeShapeType="1"/>
              <a:stCxn id="161" idx="6"/>
              <a:endCxn id="168" idx="2"/>
            </p:cNvCxnSpPr>
            <p:nvPr/>
          </p:nvCxnSpPr>
          <p:spPr bwMode="auto">
            <a:xfrm flipV="1">
              <a:off x="1661" y="3475"/>
              <a:ext cx="1428" cy="1"/>
            </a:xfrm>
            <a:prstGeom prst="straightConnector1">
              <a:avLst/>
            </a:prstGeom>
            <a:noFill/>
            <a:ln w="127000">
              <a:solidFill>
                <a:srgbClr val="FF7C80"/>
              </a:solidFill>
              <a:round/>
              <a:headEnd/>
              <a:tailEnd type="triangle" w="med" len="med"/>
            </a:ln>
          </p:spPr>
        </p:cxnSp>
        <p:sp>
          <p:nvSpPr>
            <p:cNvPr id="170" name="Text Box 24"/>
            <p:cNvSpPr txBox="1">
              <a:spLocks noChangeArrowheads="1"/>
            </p:cNvSpPr>
            <p:nvPr/>
          </p:nvSpPr>
          <p:spPr bwMode="auto">
            <a:xfrm>
              <a:off x="3241" y="3745"/>
              <a:ext cx="485" cy="39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smtClean="0">
                  <a:ln>
                    <a:noFill/>
                  </a:ln>
                  <a:solidFill>
                    <a:prstClr val="black"/>
                  </a:solidFill>
                  <a:effectLst/>
                  <a:uLnTx/>
                  <a:uFillTx/>
                  <a:latin typeface="ＭＳ Ｐゴシック" charset="-128"/>
                  <a:ea typeface="HGP明朝E" pitchFamily="18" charset="-128"/>
                </a:rPr>
                <a:t>　</a:t>
              </a:r>
              <a:r>
                <a:rPr kumimoji="0" lang="en-US" altLang="ja-JP" sz="3200" b="1" i="0" u="none" strike="noStrike" kern="0" cap="none" spc="0" normalizeH="0" baseline="0" noProof="0" smtClean="0">
                  <a:ln>
                    <a:noFill/>
                  </a:ln>
                  <a:solidFill>
                    <a:srgbClr val="FF0066"/>
                  </a:solidFill>
                  <a:effectLst/>
                  <a:uLnTx/>
                  <a:uFillTx/>
                  <a:latin typeface="ＭＳ Ｐゴシック" charset="-128"/>
                  <a:ea typeface="HGP明朝E" pitchFamily="18" charset="-128"/>
                </a:rPr>
                <a:t>D</a:t>
              </a:r>
              <a:r>
                <a:rPr kumimoji="0" lang="en-US" altLang="ja-JP" sz="1800" b="1" i="0" u="none" strike="noStrike" kern="0" cap="none" spc="0" normalizeH="0" baseline="0" noProof="0" smtClean="0">
                  <a:ln>
                    <a:noFill/>
                  </a:ln>
                  <a:solidFill>
                    <a:prstClr val="black"/>
                  </a:solidFill>
                  <a:effectLst/>
                  <a:uLnTx/>
                  <a:uFillTx/>
                  <a:latin typeface="ＭＳ Ｐゴシック" charset="-128"/>
                  <a:ea typeface="HGP明朝E" pitchFamily="18" charset="-128"/>
                </a:rPr>
                <a:t>O</a:t>
              </a:r>
            </a:p>
          </p:txBody>
        </p:sp>
      </p:grpSp>
      <p:sp>
        <p:nvSpPr>
          <p:cNvPr id="147" name="AutoShape 34"/>
          <p:cNvSpPr>
            <a:spLocks noChangeArrowheads="1"/>
          </p:cNvSpPr>
          <p:nvPr/>
        </p:nvSpPr>
        <p:spPr bwMode="auto">
          <a:xfrm>
            <a:off x="-19043" y="5300702"/>
            <a:ext cx="9072562" cy="1557337"/>
          </a:xfrm>
          <a:prstGeom prst="foldedCorner">
            <a:avLst>
              <a:gd name="adj" fmla="val 12500"/>
            </a:avLst>
          </a:prstGeom>
          <a:solidFill>
            <a:srgbClr val="FFCCCC"/>
          </a:solidFill>
          <a:ln w="9525">
            <a:solidFill>
              <a:srgbClr val="FF0066"/>
            </a:solidFill>
            <a:round/>
            <a:headEnd/>
            <a:tailEnd/>
          </a:ln>
        </p:spPr>
        <p:txBody>
          <a:bodyPr wrap="none" anchor="ctr"/>
          <a:lstStyle/>
          <a:p>
            <a:pPr fontAlgn="auto">
              <a:spcBef>
                <a:spcPts val="0"/>
              </a:spcBef>
              <a:spcAft>
                <a:spcPts val="0"/>
              </a:spcAft>
            </a:pPr>
            <a:r>
              <a:rPr lang="ja-JP" altLang="en-US" sz="1800" dirty="0">
                <a:solidFill>
                  <a:srgbClr val="FF0066"/>
                </a:solidFill>
                <a:latin typeface="Constantia" pitchFamily="18" charset="0"/>
                <a:ea typeface="HGP明朝E" pitchFamily="18" charset="-128"/>
              </a:rPr>
              <a:t>　</a:t>
            </a:r>
            <a:r>
              <a:rPr lang="ja-JP" altLang="en-US" sz="2400" dirty="0">
                <a:solidFill>
                  <a:srgbClr val="FF0066"/>
                </a:solidFill>
                <a:latin typeface="Constantia" pitchFamily="18" charset="0"/>
                <a:ea typeface="HGP明朝E" pitchFamily="18" charset="-128"/>
              </a:rPr>
              <a:t>　</a:t>
            </a:r>
            <a:r>
              <a:rPr lang="ja-JP" altLang="en-US" sz="2400" dirty="0">
                <a:solidFill>
                  <a:srgbClr val="FF0066"/>
                </a:solidFill>
                <a:latin typeface="HG丸ｺﾞｼｯｸM-PRO" pitchFamily="50" charset="-128"/>
                <a:ea typeface="HG丸ｺﾞｼｯｸM-PRO" pitchFamily="50" charset="-128"/>
              </a:rPr>
              <a:t>①計画に基づいて支援が実行されているか？</a:t>
            </a:r>
          </a:p>
          <a:p>
            <a:pPr fontAlgn="auto">
              <a:spcBef>
                <a:spcPts val="0"/>
              </a:spcBef>
              <a:spcAft>
                <a:spcPts val="0"/>
              </a:spcAft>
            </a:pPr>
            <a:r>
              <a:rPr lang="ja-JP" altLang="en-US" sz="2400" dirty="0">
                <a:solidFill>
                  <a:srgbClr val="FF0066"/>
                </a:solidFill>
                <a:latin typeface="HG丸ｺﾞｼｯｸM-PRO" pitchFamily="50" charset="-128"/>
                <a:ea typeface="HG丸ｺﾞｼｯｸM-PRO" pitchFamily="50" charset="-128"/>
              </a:rPr>
              <a:t>　②習得状況や課題を常に確認しているか？</a:t>
            </a:r>
          </a:p>
          <a:p>
            <a:pPr fontAlgn="auto">
              <a:spcBef>
                <a:spcPts val="0"/>
              </a:spcBef>
              <a:spcAft>
                <a:spcPts val="0"/>
              </a:spcAft>
            </a:pPr>
            <a:r>
              <a:rPr lang="ja-JP" altLang="en-US" sz="2400" dirty="0">
                <a:solidFill>
                  <a:srgbClr val="FF0066"/>
                </a:solidFill>
                <a:latin typeface="HG丸ｺﾞｼｯｸM-PRO" pitchFamily="50" charset="-128"/>
                <a:ea typeface="HG丸ｺﾞｼｯｸM-PRO" pitchFamily="50" charset="-128"/>
              </a:rPr>
              <a:t>　③習得状況や課題に応じて適切に計画が見直されている</a:t>
            </a:r>
            <a:endParaRPr lang="en-US" altLang="ja-JP" sz="2400" dirty="0">
              <a:solidFill>
                <a:srgbClr val="FF0066"/>
              </a:solidFill>
              <a:latin typeface="HG丸ｺﾞｼｯｸM-PRO" pitchFamily="50" charset="-128"/>
              <a:ea typeface="HG丸ｺﾞｼｯｸM-PRO" pitchFamily="50" charset="-128"/>
            </a:endParaRPr>
          </a:p>
          <a:p>
            <a:pPr fontAlgn="auto">
              <a:spcBef>
                <a:spcPts val="0"/>
              </a:spcBef>
              <a:spcAft>
                <a:spcPts val="0"/>
              </a:spcAft>
            </a:pPr>
            <a:r>
              <a:rPr lang="ja-JP" altLang="en-US" sz="1800" b="1" dirty="0">
                <a:solidFill>
                  <a:srgbClr val="C00000"/>
                </a:solidFill>
                <a:latin typeface="HG丸ｺﾞｼｯｸM-PRO" pitchFamily="50" charset="-128"/>
                <a:ea typeface="HG丸ｺﾞｼｯｸM-PRO" pitchFamily="50" charset="-128"/>
              </a:rPr>
              <a:t>　自己理解 　自信の回復　経験の積み上げ 　エンパワメント　支援者の本人理解</a:t>
            </a:r>
            <a:endParaRPr lang="en-US" altLang="ja-JP" sz="1800" b="1" dirty="0">
              <a:solidFill>
                <a:srgbClr val="C00000"/>
              </a:solidFill>
              <a:latin typeface="HG丸ｺﾞｼｯｸM-PRO" pitchFamily="50" charset="-128"/>
              <a:ea typeface="HG丸ｺﾞｼｯｸM-PRO" pitchFamily="50" charset="-128"/>
            </a:endParaRPr>
          </a:p>
        </p:txBody>
      </p:sp>
      <p:sp>
        <p:nvSpPr>
          <p:cNvPr id="148" name="Rectangle 2"/>
          <p:cNvSpPr>
            <a:spLocks noChangeArrowheads="1"/>
          </p:cNvSpPr>
          <p:nvPr/>
        </p:nvSpPr>
        <p:spPr bwMode="auto">
          <a:xfrm>
            <a:off x="17465" y="476289"/>
            <a:ext cx="9036050" cy="4824413"/>
          </a:xfrm>
          <a:prstGeom prst="rect">
            <a:avLst/>
          </a:prstGeom>
          <a:noFill/>
          <a:ln w="19050">
            <a:solidFill>
              <a:srgbClr val="3366FF"/>
            </a:solidFill>
            <a:miter lim="800000"/>
            <a:headEnd/>
            <a:tailEnd/>
          </a:ln>
        </p:spPr>
        <p:txBody>
          <a:bodyPr wrap="none" anchor="ctr"/>
          <a:lstStyle/>
          <a:p>
            <a:pPr fontAlgn="auto">
              <a:spcBef>
                <a:spcPts val="0"/>
              </a:spcBef>
              <a:spcAft>
                <a:spcPts val="0"/>
              </a:spcAft>
            </a:pPr>
            <a:endParaRPr lang="ja-JP" altLang="en-US" sz="1800">
              <a:solidFill>
                <a:prstClr val="black"/>
              </a:solidFill>
              <a:latin typeface="Constantia" pitchFamily="18" charset="0"/>
              <a:ea typeface="HGP明朝E" pitchFamily="18" charset="-128"/>
            </a:endParaRPr>
          </a:p>
        </p:txBody>
      </p:sp>
      <p:sp>
        <p:nvSpPr>
          <p:cNvPr id="149" name="Rectangle 3"/>
          <p:cNvSpPr>
            <a:spLocks noChangeArrowheads="1"/>
          </p:cNvSpPr>
          <p:nvPr/>
        </p:nvSpPr>
        <p:spPr bwMode="auto">
          <a:xfrm>
            <a:off x="-55560" y="-100012"/>
            <a:ext cx="5111750" cy="647701"/>
          </a:xfrm>
          <a:prstGeom prst="rect">
            <a:avLst/>
          </a:prstGeom>
          <a:noFill/>
          <a:ln w="9525">
            <a:noFill/>
            <a:miter lim="800000"/>
            <a:headEnd/>
            <a:tailEnd/>
          </a:ln>
        </p:spPr>
        <p:txBody>
          <a:bodyPr wrap="none" anchor="ctr"/>
          <a:lstStyle/>
          <a:p>
            <a:pPr algn="ctr" fontAlgn="auto">
              <a:spcBef>
                <a:spcPts val="0"/>
              </a:spcBef>
              <a:spcAft>
                <a:spcPts val="0"/>
              </a:spcAft>
            </a:pPr>
            <a:r>
              <a:rPr lang="ja-JP" altLang="en-US" sz="3200">
                <a:solidFill>
                  <a:prstClr val="black"/>
                </a:solidFill>
                <a:latin typeface="Times New Roman" pitchFamily="18" charset="0"/>
                <a:ea typeface="HGP明朝E" pitchFamily="18" charset="-128"/>
              </a:rPr>
              <a:t>　</a:t>
            </a:r>
            <a:r>
              <a:rPr lang="ja-JP" altLang="en-US" sz="3200">
                <a:solidFill>
                  <a:prstClr val="black"/>
                </a:solidFill>
                <a:latin typeface="HG丸ｺﾞｼｯｸM-PRO" pitchFamily="50" charset="-128"/>
                <a:ea typeface="HG丸ｺﾞｼｯｸM-PRO" pitchFamily="50" charset="-128"/>
              </a:rPr>
              <a:t>就労支援マネジメント</a:t>
            </a:r>
          </a:p>
        </p:txBody>
      </p:sp>
      <p:sp>
        <p:nvSpPr>
          <p:cNvPr id="150" name="AutoShape 4"/>
          <p:cNvSpPr>
            <a:spLocks noChangeArrowheads="1"/>
          </p:cNvSpPr>
          <p:nvPr/>
        </p:nvSpPr>
        <p:spPr bwMode="auto">
          <a:xfrm>
            <a:off x="52410" y="981075"/>
            <a:ext cx="1655763" cy="1066800"/>
          </a:xfrm>
          <a:prstGeom prst="flowChartConnector">
            <a:avLst/>
          </a:prstGeom>
          <a:solidFill>
            <a:sysClr val="window" lastClr="FFFFFF"/>
          </a:solidFill>
          <a:ln w="9525">
            <a:solidFill>
              <a:sysClr val="windowText" lastClr="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smtClean="0">
                <a:ln>
                  <a:noFill/>
                </a:ln>
                <a:solidFill>
                  <a:prstClr val="black"/>
                </a:solidFill>
                <a:effectLst/>
                <a:uLnTx/>
                <a:uFillTx/>
                <a:latin typeface="Times New Roman" pitchFamily="18" charset="0"/>
                <a:ea typeface="HGP明朝E" pitchFamily="18" charset="-128"/>
              </a:rPr>
              <a:t>アセスメント</a:t>
            </a:r>
          </a:p>
        </p:txBody>
      </p:sp>
      <p:sp>
        <p:nvSpPr>
          <p:cNvPr id="151" name="Text Box 5"/>
          <p:cNvSpPr txBox="1">
            <a:spLocks noChangeArrowheads="1"/>
          </p:cNvSpPr>
          <p:nvPr/>
        </p:nvSpPr>
        <p:spPr bwMode="auto">
          <a:xfrm>
            <a:off x="52390" y="523875"/>
            <a:ext cx="1261884" cy="369332"/>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sz="1800">
                <a:solidFill>
                  <a:prstClr val="black"/>
                </a:solidFill>
                <a:latin typeface="Times New Roman" pitchFamily="18" charset="0"/>
                <a:ea typeface="HGP明朝E" pitchFamily="18" charset="-128"/>
              </a:rPr>
              <a:t>　初期評価</a:t>
            </a:r>
          </a:p>
        </p:txBody>
      </p:sp>
      <p:grpSp>
        <p:nvGrpSpPr>
          <p:cNvPr id="152" name="Group 6"/>
          <p:cNvGrpSpPr>
            <a:grpSpLocks/>
          </p:cNvGrpSpPr>
          <p:nvPr/>
        </p:nvGrpSpPr>
        <p:grpSpPr bwMode="auto">
          <a:xfrm>
            <a:off x="28578" y="2102905"/>
            <a:ext cx="1751012" cy="2916345"/>
            <a:chOff x="53" y="2098"/>
            <a:chExt cx="1103" cy="1961"/>
          </a:xfrm>
        </p:grpSpPr>
        <p:grpSp>
          <p:nvGrpSpPr>
            <p:cNvPr id="153" name="Group 7"/>
            <p:cNvGrpSpPr>
              <a:grpSpLocks/>
            </p:cNvGrpSpPr>
            <p:nvPr/>
          </p:nvGrpSpPr>
          <p:grpSpPr bwMode="auto">
            <a:xfrm>
              <a:off x="53" y="3101"/>
              <a:ext cx="1103" cy="958"/>
              <a:chOff x="66" y="3083"/>
              <a:chExt cx="1103" cy="958"/>
            </a:xfrm>
          </p:grpSpPr>
          <p:sp>
            <p:nvSpPr>
              <p:cNvPr id="155" name="AutoShape 8"/>
              <p:cNvSpPr>
                <a:spLocks noChangeArrowheads="1"/>
              </p:cNvSpPr>
              <p:nvPr/>
            </p:nvSpPr>
            <p:spPr bwMode="auto">
              <a:xfrm>
                <a:off x="66" y="3083"/>
                <a:ext cx="1053" cy="694"/>
              </a:xfrm>
              <a:prstGeom prst="flowChartConnector">
                <a:avLst/>
              </a:prstGeom>
              <a:solidFill>
                <a:srgbClr val="FFFF99"/>
              </a:solidFill>
              <a:ln w="9525">
                <a:solidFill>
                  <a:sysClr val="windowText" lastClr="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smtClean="0">
                    <a:ln>
                      <a:noFill/>
                    </a:ln>
                    <a:solidFill>
                      <a:prstClr val="black"/>
                    </a:solidFill>
                    <a:effectLst/>
                    <a:uLnTx/>
                    <a:uFillTx/>
                    <a:latin typeface="Times New Roman" pitchFamily="18" charset="0"/>
                    <a:ea typeface="HGP明朝E" pitchFamily="18" charset="-128"/>
                  </a:rPr>
                  <a:t>課題・希望</a:t>
                </a:r>
              </a:p>
            </p:txBody>
          </p:sp>
          <p:sp>
            <p:nvSpPr>
              <p:cNvPr id="156" name="Text Box 9"/>
              <p:cNvSpPr txBox="1">
                <a:spLocks noChangeArrowheads="1"/>
              </p:cNvSpPr>
              <p:nvPr/>
            </p:nvSpPr>
            <p:spPr bwMode="auto">
              <a:xfrm>
                <a:off x="152" y="3793"/>
                <a:ext cx="1017" cy="24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ja-JP" altLang="en-US" sz="1800" b="0" i="0" u="none" strike="noStrike" kern="0" cap="none" spc="0" normalizeH="0" baseline="0" noProof="0" smtClean="0">
                    <a:ln>
                      <a:noFill/>
                    </a:ln>
                    <a:solidFill>
                      <a:prstClr val="black"/>
                    </a:solidFill>
                    <a:effectLst/>
                    <a:uLnTx/>
                    <a:uFillTx/>
                    <a:latin typeface="Times New Roman" pitchFamily="18" charset="0"/>
                    <a:ea typeface="HGP明朝E" pitchFamily="18" charset="-128"/>
                  </a:rPr>
                  <a:t>意思決定　</a:t>
                </a:r>
              </a:p>
            </p:txBody>
          </p:sp>
        </p:grpSp>
        <p:cxnSp>
          <p:nvCxnSpPr>
            <p:cNvPr id="154" name="AutoShape 10"/>
            <p:cNvCxnSpPr>
              <a:cxnSpLocks noChangeShapeType="1"/>
            </p:cNvCxnSpPr>
            <p:nvPr/>
          </p:nvCxnSpPr>
          <p:spPr bwMode="auto">
            <a:xfrm flipH="1">
              <a:off x="567" y="2098"/>
              <a:ext cx="24" cy="1050"/>
            </a:xfrm>
            <a:prstGeom prst="straightConnector1">
              <a:avLst/>
            </a:prstGeom>
            <a:noFill/>
            <a:ln w="127000">
              <a:solidFill>
                <a:srgbClr val="FFCC66"/>
              </a:solidFill>
              <a:round/>
              <a:headEnd/>
              <a:tailEnd type="triangle" w="med" len="med"/>
            </a:ln>
          </p:spPr>
        </p:cxnSp>
      </p:grpSp>
      <p:grpSp>
        <p:nvGrpSpPr>
          <p:cNvPr id="157" name="Group 11"/>
          <p:cNvGrpSpPr>
            <a:grpSpLocks/>
          </p:cNvGrpSpPr>
          <p:nvPr/>
        </p:nvGrpSpPr>
        <p:grpSpPr bwMode="auto">
          <a:xfrm>
            <a:off x="1708153" y="3760787"/>
            <a:ext cx="2781300" cy="1510874"/>
            <a:chOff x="1111" y="3140"/>
            <a:chExt cx="1752" cy="1016"/>
          </a:xfrm>
        </p:grpSpPr>
        <p:grpSp>
          <p:nvGrpSpPr>
            <p:cNvPr id="158" name="Group 12"/>
            <p:cNvGrpSpPr>
              <a:grpSpLocks/>
            </p:cNvGrpSpPr>
            <p:nvPr/>
          </p:nvGrpSpPr>
          <p:grpSpPr bwMode="auto">
            <a:xfrm>
              <a:off x="1416" y="3140"/>
              <a:ext cx="1447" cy="1016"/>
              <a:chOff x="1584" y="1872"/>
              <a:chExt cx="1344" cy="1016"/>
            </a:xfrm>
          </p:grpSpPr>
          <p:sp>
            <p:nvSpPr>
              <p:cNvPr id="161" name="AutoShape 13"/>
              <p:cNvSpPr>
                <a:spLocks noChangeArrowheads="1"/>
              </p:cNvSpPr>
              <p:nvPr/>
            </p:nvSpPr>
            <p:spPr bwMode="auto">
              <a:xfrm>
                <a:off x="1728" y="1872"/>
                <a:ext cx="1008" cy="672"/>
              </a:xfrm>
              <a:prstGeom prst="flowChartConnector">
                <a:avLst/>
              </a:prstGeom>
              <a:solidFill>
                <a:srgbClr val="FFCC66"/>
              </a:solidFill>
              <a:ln w="9525">
                <a:solidFill>
                  <a:sysClr val="windowText" lastClr="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smtClean="0">
                    <a:ln>
                      <a:noFill/>
                    </a:ln>
                    <a:solidFill>
                      <a:prstClr val="black"/>
                    </a:solidFill>
                    <a:effectLst/>
                    <a:uLnTx/>
                    <a:uFillTx/>
                    <a:latin typeface="Times New Roman" pitchFamily="18" charset="0"/>
                    <a:ea typeface="HGP明朝E" pitchFamily="18" charset="-128"/>
                  </a:rPr>
                  <a:t>個別</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smtClean="0">
                    <a:ln>
                      <a:noFill/>
                    </a:ln>
                    <a:solidFill>
                      <a:prstClr val="black"/>
                    </a:solidFill>
                    <a:effectLst/>
                    <a:uLnTx/>
                    <a:uFillTx/>
                    <a:latin typeface="Times New Roman" pitchFamily="18" charset="0"/>
                    <a:ea typeface="HGP明朝E" pitchFamily="18" charset="-128"/>
                  </a:rPr>
                  <a:t>支援計画</a:t>
                </a:r>
              </a:p>
            </p:txBody>
          </p:sp>
          <p:sp>
            <p:nvSpPr>
              <p:cNvPr id="162" name="Text Box 14"/>
              <p:cNvSpPr txBox="1">
                <a:spLocks noChangeArrowheads="1"/>
              </p:cNvSpPr>
              <p:nvPr/>
            </p:nvSpPr>
            <p:spPr bwMode="auto">
              <a:xfrm>
                <a:off x="1584" y="2640"/>
                <a:ext cx="1344" cy="248"/>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ja-JP" altLang="ja-JP" sz="1800" b="0" i="0" u="none" strike="noStrike" kern="0" cap="none" spc="0" normalizeH="0" baseline="0" noProof="0" smtClean="0">
                  <a:ln>
                    <a:noFill/>
                  </a:ln>
                  <a:solidFill>
                    <a:prstClr val="black"/>
                  </a:solidFill>
                  <a:effectLst/>
                  <a:uLnTx/>
                  <a:uFillTx/>
                  <a:latin typeface="Times New Roman" pitchFamily="18" charset="0"/>
                  <a:ea typeface="HGP明朝E" pitchFamily="18" charset="-128"/>
                </a:endParaRPr>
              </a:p>
            </p:txBody>
          </p:sp>
        </p:grpSp>
        <p:cxnSp>
          <p:nvCxnSpPr>
            <p:cNvPr id="159" name="AutoShape 15"/>
            <p:cNvCxnSpPr>
              <a:cxnSpLocks noChangeShapeType="1"/>
              <a:endCxn id="161" idx="2"/>
            </p:cNvCxnSpPr>
            <p:nvPr/>
          </p:nvCxnSpPr>
          <p:spPr bwMode="auto">
            <a:xfrm>
              <a:off x="1111" y="3475"/>
              <a:ext cx="460" cy="1"/>
            </a:xfrm>
            <a:prstGeom prst="straightConnector1">
              <a:avLst/>
            </a:prstGeom>
            <a:noFill/>
            <a:ln w="127000">
              <a:solidFill>
                <a:srgbClr val="FF6600"/>
              </a:solidFill>
              <a:round/>
              <a:headEnd/>
              <a:tailEnd type="triangle" w="med" len="med"/>
            </a:ln>
          </p:spPr>
        </p:cxnSp>
        <p:sp>
          <p:nvSpPr>
            <p:cNvPr id="160" name="Rectangle 16"/>
            <p:cNvSpPr>
              <a:spLocks noChangeArrowheads="1"/>
            </p:cNvSpPr>
            <p:nvPr/>
          </p:nvSpPr>
          <p:spPr bwMode="auto">
            <a:xfrm>
              <a:off x="1754" y="3745"/>
              <a:ext cx="636" cy="393"/>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smtClean="0">
                  <a:ln>
                    <a:noFill/>
                  </a:ln>
                  <a:solidFill>
                    <a:prstClr val="black"/>
                  </a:solidFill>
                  <a:effectLst/>
                  <a:uLnTx/>
                  <a:uFillTx/>
                  <a:latin typeface="ＭＳ Ｐゴシック" charset="-128"/>
                  <a:ea typeface="HGP明朝E" pitchFamily="18" charset="-128"/>
                </a:rPr>
                <a:t>　</a:t>
              </a:r>
              <a:r>
                <a:rPr kumimoji="0" lang="en-US" altLang="ja-JP" sz="3200" b="0" i="0" u="none" strike="noStrike" kern="0" cap="none" spc="0" normalizeH="0" baseline="0" noProof="0" smtClean="0">
                  <a:ln>
                    <a:noFill/>
                  </a:ln>
                  <a:solidFill>
                    <a:srgbClr val="FF0066"/>
                  </a:solidFill>
                  <a:effectLst/>
                  <a:uLnTx/>
                  <a:uFillTx/>
                  <a:latin typeface="ＭＳ Ｐゴシック" charset="-128"/>
                  <a:ea typeface="HGP明朝E" pitchFamily="18" charset="-128"/>
                </a:rPr>
                <a:t>P</a:t>
              </a:r>
              <a:r>
                <a:rPr kumimoji="0" lang="en-US" altLang="ja-JP" sz="1800" b="0" i="0" u="none" strike="noStrike" kern="0" cap="none" spc="0" normalizeH="0" baseline="0" noProof="0" smtClean="0">
                  <a:ln>
                    <a:noFill/>
                  </a:ln>
                  <a:solidFill>
                    <a:prstClr val="black"/>
                  </a:solidFill>
                  <a:effectLst/>
                  <a:uLnTx/>
                  <a:uFillTx/>
                  <a:latin typeface="ＭＳ Ｐゴシック" charset="-128"/>
                  <a:ea typeface="HGP明朝E" pitchFamily="18" charset="-128"/>
                </a:rPr>
                <a:t>LAN</a:t>
              </a:r>
            </a:p>
          </p:txBody>
        </p:sp>
      </p:grpSp>
      <p:grpSp>
        <p:nvGrpSpPr>
          <p:cNvPr id="163" name="Group 17"/>
          <p:cNvGrpSpPr>
            <a:grpSpLocks/>
          </p:cNvGrpSpPr>
          <p:nvPr/>
        </p:nvGrpSpPr>
        <p:grpSpPr bwMode="auto">
          <a:xfrm>
            <a:off x="6430969" y="3759200"/>
            <a:ext cx="2420938" cy="1490262"/>
            <a:chOff x="4086" y="3139"/>
            <a:chExt cx="1525" cy="1002"/>
          </a:xfrm>
        </p:grpSpPr>
        <p:sp>
          <p:nvSpPr>
            <p:cNvPr id="164" name="AutoShape 18"/>
            <p:cNvSpPr>
              <a:spLocks noChangeArrowheads="1"/>
            </p:cNvSpPr>
            <p:nvPr/>
          </p:nvSpPr>
          <p:spPr bwMode="auto">
            <a:xfrm>
              <a:off x="4573" y="3139"/>
              <a:ext cx="1038" cy="672"/>
            </a:xfrm>
            <a:prstGeom prst="flowChartConnector">
              <a:avLst/>
            </a:prstGeom>
            <a:solidFill>
              <a:srgbClr val="FF6699"/>
            </a:solidFill>
            <a:ln w="9525">
              <a:solidFill>
                <a:sysClr val="windowText" lastClr="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smtClean="0">
                  <a:ln>
                    <a:noFill/>
                  </a:ln>
                  <a:solidFill>
                    <a:prstClr val="black"/>
                  </a:solidFill>
                  <a:effectLst/>
                  <a:uLnTx/>
                  <a:uFillTx/>
                  <a:latin typeface="Times New Roman" pitchFamily="18" charset="0"/>
                  <a:ea typeface="HGP明朝E" pitchFamily="18" charset="-128"/>
                </a:rPr>
                <a:t>職場実習</a:t>
              </a:r>
            </a:p>
          </p:txBody>
        </p:sp>
        <p:sp>
          <p:nvSpPr>
            <p:cNvPr id="165" name="Text Box 19"/>
            <p:cNvSpPr txBox="1">
              <a:spLocks noChangeArrowheads="1"/>
            </p:cNvSpPr>
            <p:nvPr/>
          </p:nvSpPr>
          <p:spPr bwMode="auto">
            <a:xfrm>
              <a:off x="4558" y="3748"/>
              <a:ext cx="1027" cy="39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ja-JP" altLang="en-US" sz="1800" b="0" i="0" u="none" strike="noStrike" kern="0" cap="none" spc="0" normalizeH="0" baseline="0" noProof="0" smtClean="0">
                  <a:ln>
                    <a:noFill/>
                  </a:ln>
                  <a:solidFill>
                    <a:prstClr val="black"/>
                  </a:solidFill>
                  <a:effectLst/>
                  <a:uLnTx/>
                  <a:uFillTx/>
                  <a:latin typeface="ＭＳ Ｐゴシック" charset="-128"/>
                  <a:ea typeface="HGP明朝E" pitchFamily="18" charset="-128"/>
                </a:rPr>
                <a:t>　　</a:t>
              </a:r>
              <a:r>
                <a:rPr kumimoji="0" lang="en-US" altLang="ja-JP" sz="3200" b="0" i="0" u="none" strike="noStrike" kern="0" cap="none" spc="0" normalizeH="0" baseline="0" noProof="0" smtClean="0">
                  <a:ln>
                    <a:noFill/>
                  </a:ln>
                  <a:solidFill>
                    <a:srgbClr val="FF0066"/>
                  </a:solidFill>
                  <a:effectLst/>
                  <a:uLnTx/>
                  <a:uFillTx/>
                  <a:latin typeface="ＭＳ Ｐゴシック" charset="-128"/>
                  <a:ea typeface="HGP明朝E" pitchFamily="18" charset="-128"/>
                </a:rPr>
                <a:t>C</a:t>
              </a:r>
              <a:r>
                <a:rPr kumimoji="0" lang="en-US" altLang="ja-JP" sz="1800" b="0" i="0" u="none" strike="noStrike" kern="0" cap="none" spc="0" normalizeH="0" baseline="0" noProof="0" smtClean="0">
                  <a:ln>
                    <a:noFill/>
                  </a:ln>
                  <a:solidFill>
                    <a:prstClr val="black"/>
                  </a:solidFill>
                  <a:effectLst/>
                  <a:uLnTx/>
                  <a:uFillTx/>
                  <a:latin typeface="ＭＳ Ｐゴシック" charset="-128"/>
                  <a:ea typeface="HGP明朝E" pitchFamily="18" charset="-128"/>
                </a:rPr>
                <a:t>AN</a:t>
              </a:r>
            </a:p>
          </p:txBody>
        </p:sp>
        <p:cxnSp>
          <p:nvCxnSpPr>
            <p:cNvPr id="166" name="AutoShape 20"/>
            <p:cNvCxnSpPr>
              <a:cxnSpLocks noChangeShapeType="1"/>
              <a:stCxn id="168" idx="6"/>
              <a:endCxn id="164" idx="2"/>
            </p:cNvCxnSpPr>
            <p:nvPr/>
          </p:nvCxnSpPr>
          <p:spPr bwMode="auto">
            <a:xfrm>
              <a:off x="4086" y="3475"/>
              <a:ext cx="487" cy="0"/>
            </a:xfrm>
            <a:prstGeom prst="straightConnector1">
              <a:avLst/>
            </a:prstGeom>
            <a:noFill/>
            <a:ln w="127000">
              <a:solidFill>
                <a:srgbClr val="FF6699"/>
              </a:solidFill>
              <a:round/>
              <a:headEnd type="triangle" w="sm" len="sm"/>
              <a:tailEnd type="triangle" w="sm" len="sm"/>
            </a:ln>
          </p:spPr>
        </p:cxnSp>
      </p:grpSp>
      <p:grpSp>
        <p:nvGrpSpPr>
          <p:cNvPr id="171" name="Group 25"/>
          <p:cNvGrpSpPr>
            <a:grpSpLocks/>
          </p:cNvGrpSpPr>
          <p:nvPr/>
        </p:nvGrpSpPr>
        <p:grpSpPr bwMode="auto">
          <a:xfrm>
            <a:off x="3868745" y="333375"/>
            <a:ext cx="3076575" cy="1606550"/>
            <a:chOff x="2654" y="1024"/>
            <a:chExt cx="1861" cy="1012"/>
          </a:xfrm>
        </p:grpSpPr>
        <p:cxnSp>
          <p:nvCxnSpPr>
            <p:cNvPr id="172" name="AutoShape 26"/>
            <p:cNvCxnSpPr>
              <a:cxnSpLocks noChangeShapeType="1"/>
            </p:cNvCxnSpPr>
            <p:nvPr/>
          </p:nvCxnSpPr>
          <p:spPr bwMode="auto">
            <a:xfrm rot="10800000">
              <a:off x="3824" y="1714"/>
              <a:ext cx="691" cy="14"/>
            </a:xfrm>
            <a:prstGeom prst="straightConnector1">
              <a:avLst/>
            </a:prstGeom>
            <a:noFill/>
            <a:ln w="127000">
              <a:solidFill>
                <a:srgbClr val="FF7C80"/>
              </a:solidFill>
              <a:round/>
              <a:headEnd/>
              <a:tailEnd type="triangle" w="med" len="med"/>
            </a:ln>
          </p:spPr>
        </p:cxnSp>
        <p:grpSp>
          <p:nvGrpSpPr>
            <p:cNvPr id="173" name="Group 27"/>
            <p:cNvGrpSpPr>
              <a:grpSpLocks/>
            </p:cNvGrpSpPr>
            <p:nvPr/>
          </p:nvGrpSpPr>
          <p:grpSpPr bwMode="auto">
            <a:xfrm>
              <a:off x="2654" y="1024"/>
              <a:ext cx="1088" cy="1012"/>
              <a:chOff x="2654" y="1024"/>
              <a:chExt cx="1088" cy="1012"/>
            </a:xfrm>
          </p:grpSpPr>
          <p:sp>
            <p:nvSpPr>
              <p:cNvPr id="174" name="AutoShape 28"/>
              <p:cNvSpPr>
                <a:spLocks noChangeArrowheads="1"/>
              </p:cNvSpPr>
              <p:nvPr/>
            </p:nvSpPr>
            <p:spPr bwMode="auto">
              <a:xfrm>
                <a:off x="2654" y="1364"/>
                <a:ext cx="1088" cy="672"/>
              </a:xfrm>
              <a:prstGeom prst="flowChartConnector">
                <a:avLst/>
              </a:prstGeom>
              <a:solidFill>
                <a:srgbClr val="FF7C80"/>
              </a:solidFill>
              <a:ln w="9525">
                <a:solidFill>
                  <a:sysClr val="windowText" lastClr="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smtClean="0">
                    <a:ln>
                      <a:noFill/>
                    </a:ln>
                    <a:solidFill>
                      <a:prstClr val="black"/>
                    </a:solidFill>
                    <a:effectLst/>
                    <a:uLnTx/>
                    <a:uFillTx/>
                    <a:latin typeface="Times New Roman" pitchFamily="18" charset="0"/>
                    <a:ea typeface="HGP明朝E" pitchFamily="18" charset="-128"/>
                  </a:rPr>
                  <a:t>計画改善</a:t>
                </a:r>
              </a:p>
            </p:txBody>
          </p:sp>
          <p:sp>
            <p:nvSpPr>
              <p:cNvPr id="175" name="Text Box 29"/>
              <p:cNvSpPr txBox="1">
                <a:spLocks noChangeArrowheads="1"/>
              </p:cNvSpPr>
              <p:nvPr/>
            </p:nvSpPr>
            <p:spPr bwMode="auto">
              <a:xfrm>
                <a:off x="2789" y="1024"/>
                <a:ext cx="666" cy="36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smtClean="0">
                    <a:ln>
                      <a:noFill/>
                    </a:ln>
                    <a:solidFill>
                      <a:srgbClr val="FF0066"/>
                    </a:solidFill>
                    <a:effectLst/>
                    <a:uLnTx/>
                    <a:uFillTx/>
                    <a:latin typeface="ＭＳ Ｐゴシック" charset="-128"/>
                    <a:ea typeface="HGP明朝E" pitchFamily="18" charset="-128"/>
                  </a:rPr>
                  <a:t>A</a:t>
                </a:r>
                <a:r>
                  <a:rPr kumimoji="0" lang="en-US" altLang="ja-JP" sz="1800" b="0" i="0" u="none" strike="noStrike" kern="0" cap="none" spc="0" normalizeH="0" baseline="0" noProof="0" smtClean="0">
                    <a:ln>
                      <a:noFill/>
                    </a:ln>
                    <a:solidFill>
                      <a:prstClr val="black"/>
                    </a:solidFill>
                    <a:effectLst/>
                    <a:uLnTx/>
                    <a:uFillTx/>
                    <a:latin typeface="ＭＳ Ｐゴシック" charset="-128"/>
                    <a:ea typeface="HGP明朝E" pitchFamily="18" charset="-128"/>
                  </a:rPr>
                  <a:t>CTION</a:t>
                </a:r>
              </a:p>
            </p:txBody>
          </p:sp>
        </p:grpSp>
      </p:grpSp>
      <p:grpSp>
        <p:nvGrpSpPr>
          <p:cNvPr id="176" name="Group 30"/>
          <p:cNvGrpSpPr>
            <a:grpSpLocks/>
          </p:cNvGrpSpPr>
          <p:nvPr/>
        </p:nvGrpSpPr>
        <p:grpSpPr bwMode="auto">
          <a:xfrm>
            <a:off x="1439873" y="1585917"/>
            <a:ext cx="2284414" cy="631825"/>
            <a:chOff x="814" y="1935"/>
            <a:chExt cx="1439" cy="398"/>
          </a:xfrm>
        </p:grpSpPr>
        <p:cxnSp>
          <p:nvCxnSpPr>
            <p:cNvPr id="177" name="AutoShape 31"/>
            <p:cNvCxnSpPr>
              <a:cxnSpLocks noChangeShapeType="1"/>
            </p:cNvCxnSpPr>
            <p:nvPr/>
          </p:nvCxnSpPr>
          <p:spPr bwMode="auto">
            <a:xfrm rot="20217277" flipH="1">
              <a:off x="822" y="2333"/>
              <a:ext cx="1431" cy="0"/>
            </a:xfrm>
            <a:prstGeom prst="straightConnector1">
              <a:avLst/>
            </a:prstGeom>
            <a:noFill/>
            <a:ln w="127000">
              <a:solidFill>
                <a:srgbClr val="FF7C80"/>
              </a:solidFill>
              <a:prstDash val="sysDot"/>
              <a:round/>
              <a:headEnd/>
              <a:tailEnd type="triangle" w="med" len="med"/>
            </a:ln>
          </p:spPr>
        </p:cxnSp>
        <p:sp>
          <p:nvSpPr>
            <p:cNvPr id="178" name="Text Box 32"/>
            <p:cNvSpPr txBox="1">
              <a:spLocks noChangeArrowheads="1"/>
            </p:cNvSpPr>
            <p:nvPr/>
          </p:nvSpPr>
          <p:spPr bwMode="auto">
            <a:xfrm rot="20217277">
              <a:off x="814" y="1935"/>
              <a:ext cx="1280" cy="252"/>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sz="2000">
                  <a:solidFill>
                    <a:prstClr val="black"/>
                  </a:solidFill>
                  <a:latin typeface="Times New Roman" pitchFamily="18" charset="0"/>
                  <a:ea typeface="HGP明朝E" pitchFamily="18" charset="-128"/>
                </a:rPr>
                <a:t>新しい興味・課題</a:t>
              </a:r>
            </a:p>
          </p:txBody>
        </p:sp>
      </p:grpSp>
      <p:cxnSp>
        <p:nvCxnSpPr>
          <p:cNvPr id="179" name="AutoShape 33"/>
          <p:cNvCxnSpPr>
            <a:cxnSpLocks noChangeShapeType="1"/>
          </p:cNvCxnSpPr>
          <p:nvPr/>
        </p:nvCxnSpPr>
        <p:spPr bwMode="auto">
          <a:xfrm>
            <a:off x="8947153" y="3860800"/>
            <a:ext cx="0" cy="0"/>
          </a:xfrm>
          <a:prstGeom prst="straightConnector1">
            <a:avLst/>
          </a:prstGeom>
          <a:noFill/>
          <a:ln w="9525">
            <a:solidFill>
              <a:sysClr val="windowText" lastClr="000000"/>
            </a:solidFill>
            <a:round/>
            <a:headEnd/>
            <a:tailEnd type="triangle" w="med" len="med"/>
          </a:ln>
        </p:spPr>
      </p:cxnSp>
      <p:grpSp>
        <p:nvGrpSpPr>
          <p:cNvPr id="180" name="Group 35"/>
          <p:cNvGrpSpPr>
            <a:grpSpLocks/>
          </p:cNvGrpSpPr>
          <p:nvPr/>
        </p:nvGrpSpPr>
        <p:grpSpPr bwMode="auto">
          <a:xfrm>
            <a:off x="4803778" y="333375"/>
            <a:ext cx="4176712" cy="4895850"/>
            <a:chOff x="3061" y="981"/>
            <a:chExt cx="2631" cy="3129"/>
          </a:xfrm>
        </p:grpSpPr>
        <p:sp>
          <p:nvSpPr>
            <p:cNvPr id="181" name="AutoShape 36"/>
            <p:cNvSpPr>
              <a:spLocks noChangeArrowheads="1"/>
            </p:cNvSpPr>
            <p:nvPr/>
          </p:nvSpPr>
          <p:spPr bwMode="auto">
            <a:xfrm>
              <a:off x="3061" y="2976"/>
              <a:ext cx="2631" cy="1134"/>
            </a:xfrm>
            <a:prstGeom prst="roundRect">
              <a:avLst>
                <a:gd name="adj" fmla="val 16667"/>
              </a:avLst>
            </a:prstGeom>
            <a:noFill/>
            <a:ln w="57150">
              <a:solidFill>
                <a:srgbClr val="FF33CC"/>
              </a:solidFill>
              <a:prstDash val="sysDot"/>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onstantia" pitchFamily="18" charset="0"/>
                <a:ea typeface="HGP明朝E" pitchFamily="18" charset="-128"/>
              </a:endParaRPr>
            </a:p>
          </p:txBody>
        </p:sp>
        <p:grpSp>
          <p:nvGrpSpPr>
            <p:cNvPr id="182" name="Group 37"/>
            <p:cNvGrpSpPr>
              <a:grpSpLocks/>
            </p:cNvGrpSpPr>
            <p:nvPr/>
          </p:nvGrpSpPr>
          <p:grpSpPr bwMode="auto">
            <a:xfrm>
              <a:off x="4468" y="981"/>
              <a:ext cx="1008" cy="1995"/>
              <a:chOff x="4468" y="981"/>
              <a:chExt cx="1008" cy="1995"/>
            </a:xfrm>
          </p:grpSpPr>
          <p:sp>
            <p:nvSpPr>
              <p:cNvPr id="183" name="AutoShape 38"/>
              <p:cNvSpPr>
                <a:spLocks noChangeArrowheads="1"/>
              </p:cNvSpPr>
              <p:nvPr/>
            </p:nvSpPr>
            <p:spPr bwMode="auto">
              <a:xfrm>
                <a:off x="4468" y="1346"/>
                <a:ext cx="1008" cy="698"/>
              </a:xfrm>
              <a:prstGeom prst="flowChartConnector">
                <a:avLst/>
              </a:prstGeom>
              <a:solidFill>
                <a:srgbClr val="FF00FF"/>
              </a:solidFill>
              <a:ln w="9525">
                <a:solidFill>
                  <a:sysClr val="windowText" lastClr="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smtClean="0">
                    <a:ln>
                      <a:noFill/>
                    </a:ln>
                    <a:solidFill>
                      <a:prstClr val="black"/>
                    </a:solidFill>
                    <a:effectLst/>
                    <a:uLnTx/>
                    <a:uFillTx/>
                    <a:latin typeface="Times New Roman" pitchFamily="18" charset="0"/>
                    <a:ea typeface="HGP明朝E" pitchFamily="18" charset="-128"/>
                  </a:rPr>
                  <a:t>振り返り</a:t>
                </a:r>
              </a:p>
            </p:txBody>
          </p:sp>
          <p:sp>
            <p:nvSpPr>
              <p:cNvPr id="184" name="Text Box 39"/>
              <p:cNvSpPr txBox="1">
                <a:spLocks noChangeArrowheads="1"/>
              </p:cNvSpPr>
              <p:nvPr/>
            </p:nvSpPr>
            <p:spPr bwMode="auto">
              <a:xfrm>
                <a:off x="4568" y="981"/>
                <a:ext cx="647" cy="374"/>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smtClean="0">
                    <a:ln>
                      <a:noFill/>
                    </a:ln>
                    <a:solidFill>
                      <a:srgbClr val="FF0066"/>
                    </a:solidFill>
                    <a:effectLst/>
                    <a:uLnTx/>
                    <a:uFillTx/>
                    <a:latin typeface="ＭＳ Ｐゴシック" charset="-128"/>
                    <a:ea typeface="HGP明朝E" pitchFamily="18" charset="-128"/>
                  </a:rPr>
                  <a:t>C</a:t>
                </a:r>
                <a:r>
                  <a:rPr kumimoji="0" lang="en-US" altLang="ja-JP" sz="1800" b="0" i="0" u="none" strike="noStrike" kern="0" cap="none" spc="0" normalizeH="0" baseline="0" noProof="0" smtClean="0">
                    <a:ln>
                      <a:noFill/>
                    </a:ln>
                    <a:solidFill>
                      <a:prstClr val="black"/>
                    </a:solidFill>
                    <a:effectLst/>
                    <a:uLnTx/>
                    <a:uFillTx/>
                    <a:latin typeface="ＭＳ Ｐゴシック" charset="-128"/>
                    <a:ea typeface="HGP明朝E" pitchFamily="18" charset="-128"/>
                  </a:rPr>
                  <a:t>HECK</a:t>
                </a:r>
              </a:p>
            </p:txBody>
          </p:sp>
          <p:sp>
            <p:nvSpPr>
              <p:cNvPr id="185" name="AutoShape 40"/>
              <p:cNvSpPr>
                <a:spLocks noChangeArrowheads="1"/>
              </p:cNvSpPr>
              <p:nvPr/>
            </p:nvSpPr>
            <p:spPr bwMode="auto">
              <a:xfrm>
                <a:off x="4785" y="2069"/>
                <a:ext cx="408" cy="907"/>
              </a:xfrm>
              <a:prstGeom prst="upArrow">
                <a:avLst>
                  <a:gd name="adj1" fmla="val 50000"/>
                  <a:gd name="adj2" fmla="val 55576"/>
                </a:avLst>
              </a:prstGeom>
              <a:solidFill>
                <a:srgbClr val="FF33CC"/>
              </a:solidFill>
              <a:ln w="9525">
                <a:solidFill>
                  <a:srgbClr val="FF33CC"/>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onstantia" pitchFamily="18" charset="0"/>
                  <a:ea typeface="HGP明朝E" pitchFamily="18" charset="-128"/>
                </a:endParaRPr>
              </a:p>
            </p:txBody>
          </p:sp>
        </p:grpSp>
      </p:grpSp>
      <p:grpSp>
        <p:nvGrpSpPr>
          <p:cNvPr id="186" name="Group 41"/>
          <p:cNvGrpSpPr>
            <a:grpSpLocks/>
          </p:cNvGrpSpPr>
          <p:nvPr/>
        </p:nvGrpSpPr>
        <p:grpSpPr bwMode="auto">
          <a:xfrm>
            <a:off x="1306515" y="1852652"/>
            <a:ext cx="6521450" cy="1863725"/>
            <a:chOff x="834" y="1938"/>
            <a:chExt cx="4123" cy="1174"/>
          </a:xfrm>
        </p:grpSpPr>
        <p:sp>
          <p:nvSpPr>
            <p:cNvPr id="187" name="AutoShape 42"/>
            <p:cNvSpPr>
              <a:spLocks noChangeArrowheads="1"/>
            </p:cNvSpPr>
            <p:nvPr/>
          </p:nvSpPr>
          <p:spPr bwMode="auto">
            <a:xfrm>
              <a:off x="1689" y="2160"/>
              <a:ext cx="2467" cy="590"/>
            </a:xfrm>
            <a:prstGeom prst="roundRect">
              <a:avLst>
                <a:gd name="adj" fmla="val 16667"/>
              </a:avLst>
            </a:prstGeom>
            <a:solidFill>
              <a:srgbClr val="FFCCFF"/>
            </a:solidFill>
            <a:ln w="9525">
              <a:solidFill>
                <a:srgbClr val="FF33CC"/>
              </a:solidFill>
              <a:round/>
              <a:headEnd/>
              <a:tailEnd/>
            </a:ln>
          </p:spPr>
          <p:txBody>
            <a:bodyPr wrap="none" anchor="ctr"/>
            <a:lstStyle/>
            <a:p>
              <a:pPr algn="ctr" fontAlgn="auto">
                <a:spcBef>
                  <a:spcPts val="0"/>
                </a:spcBef>
                <a:spcAft>
                  <a:spcPts val="0"/>
                </a:spcAft>
              </a:pPr>
              <a:r>
                <a:rPr lang="ja-JP" altLang="en-US" sz="3200">
                  <a:solidFill>
                    <a:srgbClr val="FF0066"/>
                  </a:solidFill>
                  <a:latin typeface="Constantia" pitchFamily="18" charset="0"/>
                  <a:ea typeface="HGP明朝E" pitchFamily="18" charset="-128"/>
                </a:rPr>
                <a:t>Ａ</a:t>
              </a:r>
              <a:r>
                <a:rPr lang="ja-JP" altLang="en-US" sz="3200">
                  <a:solidFill>
                    <a:prstClr val="black"/>
                  </a:solidFill>
                  <a:latin typeface="Constantia" pitchFamily="18" charset="0"/>
                  <a:ea typeface="HGP明朝E" pitchFamily="18" charset="-128"/>
                </a:rPr>
                <a:t>ｔｔｅｎｔｉｏｎ　</a:t>
              </a:r>
            </a:p>
            <a:p>
              <a:pPr algn="ctr" fontAlgn="auto">
                <a:spcBef>
                  <a:spcPts val="0"/>
                </a:spcBef>
                <a:spcAft>
                  <a:spcPts val="0"/>
                </a:spcAft>
              </a:pPr>
              <a:r>
                <a:rPr lang="ja-JP" altLang="en-US" sz="1800">
                  <a:solidFill>
                    <a:prstClr val="black"/>
                  </a:solidFill>
                  <a:latin typeface="Constantia" pitchFamily="18" charset="0"/>
                  <a:ea typeface="HGP明朝E" pitchFamily="18" charset="-128"/>
                </a:rPr>
                <a:t>管理者への連絡・報告・相談</a:t>
              </a:r>
            </a:p>
          </p:txBody>
        </p:sp>
        <p:sp>
          <p:nvSpPr>
            <p:cNvPr id="188" name="AutoShape 43"/>
            <p:cNvSpPr>
              <a:spLocks noChangeArrowheads="1"/>
            </p:cNvSpPr>
            <p:nvPr/>
          </p:nvSpPr>
          <p:spPr bwMode="auto">
            <a:xfrm rot="3464797">
              <a:off x="1161" y="2436"/>
              <a:ext cx="245" cy="900"/>
            </a:xfrm>
            <a:prstGeom prst="upDownArrow">
              <a:avLst>
                <a:gd name="adj1" fmla="val 50000"/>
                <a:gd name="adj2" fmla="val 93639"/>
              </a:avLst>
            </a:prstGeom>
            <a:solidFill>
              <a:srgbClr val="FFCCFF"/>
            </a:solidFill>
            <a:ln w="9525">
              <a:solidFill>
                <a:srgbClr val="FF33CC"/>
              </a:solidFill>
              <a:miter lim="800000"/>
              <a:headEnd/>
              <a:tailEnd/>
            </a:ln>
          </p:spPr>
          <p:txBody>
            <a:bodyPr vert="eaVert" wrap="none" anchor="ctr"/>
            <a:lstStyle/>
            <a:p>
              <a:pPr fontAlgn="auto">
                <a:spcBef>
                  <a:spcPts val="0"/>
                </a:spcBef>
                <a:spcAft>
                  <a:spcPts val="0"/>
                </a:spcAft>
              </a:pPr>
              <a:endParaRPr lang="ja-JP" altLang="en-US" sz="1800">
                <a:solidFill>
                  <a:prstClr val="black"/>
                </a:solidFill>
                <a:latin typeface="Constantia" pitchFamily="18" charset="0"/>
                <a:ea typeface="HGP明朝E" pitchFamily="18" charset="-128"/>
              </a:endParaRPr>
            </a:p>
          </p:txBody>
        </p:sp>
        <p:sp>
          <p:nvSpPr>
            <p:cNvPr id="189" name="AutoShape 44"/>
            <p:cNvSpPr>
              <a:spLocks noChangeArrowheads="1"/>
            </p:cNvSpPr>
            <p:nvPr/>
          </p:nvSpPr>
          <p:spPr bwMode="auto">
            <a:xfrm rot="3323866">
              <a:off x="4252" y="1831"/>
              <a:ext cx="273" cy="487"/>
            </a:xfrm>
            <a:prstGeom prst="upDownArrow">
              <a:avLst>
                <a:gd name="adj1" fmla="val 50000"/>
                <a:gd name="adj2" fmla="val 46224"/>
              </a:avLst>
            </a:prstGeom>
            <a:solidFill>
              <a:srgbClr val="FFCCFF"/>
            </a:solidFill>
            <a:ln w="9525">
              <a:solidFill>
                <a:srgbClr val="FF33CC"/>
              </a:solidFill>
              <a:miter lim="800000"/>
              <a:headEnd/>
              <a:tailEnd/>
            </a:ln>
          </p:spPr>
          <p:txBody>
            <a:bodyPr vert="eaVert" wrap="none" anchor="ctr"/>
            <a:lstStyle/>
            <a:p>
              <a:pPr fontAlgn="auto">
                <a:spcBef>
                  <a:spcPts val="0"/>
                </a:spcBef>
                <a:spcAft>
                  <a:spcPts val="0"/>
                </a:spcAft>
              </a:pPr>
              <a:endParaRPr lang="ja-JP" altLang="en-US" sz="1800">
                <a:solidFill>
                  <a:prstClr val="black"/>
                </a:solidFill>
                <a:latin typeface="Constantia" pitchFamily="18" charset="0"/>
                <a:ea typeface="HGP明朝E" pitchFamily="18" charset="-128"/>
              </a:endParaRPr>
            </a:p>
          </p:txBody>
        </p:sp>
        <p:sp>
          <p:nvSpPr>
            <p:cNvPr id="190" name="AutoShape 45"/>
            <p:cNvSpPr>
              <a:spLocks noChangeArrowheads="1"/>
            </p:cNvSpPr>
            <p:nvPr/>
          </p:nvSpPr>
          <p:spPr bwMode="auto">
            <a:xfrm rot="7936182">
              <a:off x="4452" y="2458"/>
              <a:ext cx="178" cy="832"/>
            </a:xfrm>
            <a:prstGeom prst="upDownArrow">
              <a:avLst>
                <a:gd name="adj1" fmla="val 50000"/>
                <a:gd name="adj2" fmla="val 88030"/>
              </a:avLst>
            </a:prstGeom>
            <a:solidFill>
              <a:srgbClr val="FFCCFF"/>
            </a:solidFill>
            <a:ln w="9525">
              <a:solidFill>
                <a:srgbClr val="FF33CC"/>
              </a:solidFill>
              <a:miter lim="800000"/>
              <a:headEnd/>
              <a:tailEnd/>
            </a:ln>
          </p:spPr>
          <p:txBody>
            <a:bodyPr vert="eaVert" wrap="none" anchor="ctr"/>
            <a:lstStyle/>
            <a:p>
              <a:pPr fontAlgn="auto">
                <a:spcBef>
                  <a:spcPts val="0"/>
                </a:spcBef>
                <a:spcAft>
                  <a:spcPts val="0"/>
                </a:spcAft>
              </a:pPr>
              <a:endParaRPr lang="ja-JP" altLang="en-US" sz="1800">
                <a:solidFill>
                  <a:prstClr val="black"/>
                </a:solidFill>
                <a:latin typeface="Constantia" pitchFamily="18" charset="0"/>
                <a:ea typeface="HGP明朝E" pitchFamily="18" charset="-128"/>
              </a:endParaRPr>
            </a:p>
          </p:txBody>
        </p:sp>
        <p:sp>
          <p:nvSpPr>
            <p:cNvPr id="191" name="AutoShape 46"/>
            <p:cNvSpPr>
              <a:spLocks noChangeArrowheads="1"/>
            </p:cNvSpPr>
            <p:nvPr/>
          </p:nvSpPr>
          <p:spPr bwMode="auto">
            <a:xfrm>
              <a:off x="2835" y="2031"/>
              <a:ext cx="286" cy="90"/>
            </a:xfrm>
            <a:prstGeom prst="upDownArrow">
              <a:avLst>
                <a:gd name="adj1" fmla="val 50000"/>
                <a:gd name="adj2" fmla="val 22236"/>
              </a:avLst>
            </a:prstGeom>
            <a:solidFill>
              <a:srgbClr val="FFCCFF"/>
            </a:solidFill>
            <a:ln w="9525">
              <a:solidFill>
                <a:srgbClr val="FF33CC"/>
              </a:solidFill>
              <a:miter lim="800000"/>
              <a:headEnd/>
              <a:tailEnd/>
            </a:ln>
          </p:spPr>
          <p:txBody>
            <a:bodyPr vert="eaVert" wrap="none" anchor="ctr"/>
            <a:lstStyle/>
            <a:p>
              <a:pPr fontAlgn="auto">
                <a:spcBef>
                  <a:spcPts val="0"/>
                </a:spcBef>
                <a:spcAft>
                  <a:spcPts val="0"/>
                </a:spcAft>
              </a:pPr>
              <a:endParaRPr lang="ja-JP" altLang="en-US" sz="1800">
                <a:solidFill>
                  <a:prstClr val="black"/>
                </a:solidFill>
                <a:latin typeface="Constantia" pitchFamily="18" charset="0"/>
                <a:ea typeface="HGP明朝E" pitchFamily="18" charset="-128"/>
              </a:endParaRPr>
            </a:p>
          </p:txBody>
        </p:sp>
        <p:sp>
          <p:nvSpPr>
            <p:cNvPr id="192" name="AutoShape 47"/>
            <p:cNvSpPr>
              <a:spLocks noChangeArrowheads="1"/>
            </p:cNvSpPr>
            <p:nvPr/>
          </p:nvSpPr>
          <p:spPr bwMode="auto">
            <a:xfrm>
              <a:off x="3424" y="2841"/>
              <a:ext cx="254" cy="270"/>
            </a:xfrm>
            <a:prstGeom prst="upDownArrow">
              <a:avLst>
                <a:gd name="adj1" fmla="val 50000"/>
                <a:gd name="adj2" fmla="val 35669"/>
              </a:avLst>
            </a:prstGeom>
            <a:solidFill>
              <a:srgbClr val="FFCCFF"/>
            </a:solidFill>
            <a:ln w="9525">
              <a:solidFill>
                <a:srgbClr val="FF33CC"/>
              </a:solidFill>
              <a:miter lim="800000"/>
              <a:headEnd/>
              <a:tailEnd/>
            </a:ln>
          </p:spPr>
          <p:txBody>
            <a:bodyPr vert="eaVert" wrap="none" anchor="ctr"/>
            <a:lstStyle/>
            <a:p>
              <a:pPr fontAlgn="auto">
                <a:spcBef>
                  <a:spcPts val="0"/>
                </a:spcBef>
                <a:spcAft>
                  <a:spcPts val="0"/>
                </a:spcAft>
              </a:pPr>
              <a:endParaRPr lang="ja-JP" altLang="en-US" sz="1800">
                <a:solidFill>
                  <a:prstClr val="black"/>
                </a:solidFill>
                <a:latin typeface="Constantia" pitchFamily="18" charset="0"/>
                <a:ea typeface="HGP明朝E" pitchFamily="18" charset="-128"/>
              </a:endParaRPr>
            </a:p>
          </p:txBody>
        </p:sp>
        <p:sp>
          <p:nvSpPr>
            <p:cNvPr id="193" name="AutoShape 48"/>
            <p:cNvSpPr>
              <a:spLocks noChangeArrowheads="1"/>
            </p:cNvSpPr>
            <p:nvPr/>
          </p:nvSpPr>
          <p:spPr bwMode="auto">
            <a:xfrm>
              <a:off x="2006" y="2841"/>
              <a:ext cx="272" cy="271"/>
            </a:xfrm>
            <a:prstGeom prst="upDownArrow">
              <a:avLst>
                <a:gd name="adj1" fmla="val 50000"/>
                <a:gd name="adj2" fmla="val 29995"/>
              </a:avLst>
            </a:prstGeom>
            <a:solidFill>
              <a:srgbClr val="FFCCFF"/>
            </a:solidFill>
            <a:ln w="9525">
              <a:solidFill>
                <a:srgbClr val="FF33CC"/>
              </a:solidFill>
              <a:miter lim="800000"/>
              <a:headEnd/>
              <a:tailEnd/>
            </a:ln>
          </p:spPr>
          <p:txBody>
            <a:bodyPr vert="eaVert" wrap="none" anchor="ctr"/>
            <a:lstStyle/>
            <a:p>
              <a:pPr fontAlgn="auto">
                <a:spcBef>
                  <a:spcPts val="0"/>
                </a:spcBef>
                <a:spcAft>
                  <a:spcPts val="0"/>
                </a:spcAft>
              </a:pPr>
              <a:endParaRPr lang="ja-JP" altLang="en-US" sz="1800">
                <a:solidFill>
                  <a:prstClr val="black"/>
                </a:solidFill>
                <a:latin typeface="Constantia" pitchFamily="18" charset="0"/>
                <a:ea typeface="HGP明朝E" pitchFamily="18" charset="-128"/>
              </a:endParaRPr>
            </a:p>
          </p:txBody>
        </p:sp>
      </p:grpSp>
      <p:sp>
        <p:nvSpPr>
          <p:cNvPr id="194" name="スライド番号プレースホルダー 15"/>
          <p:cNvSpPr txBox="1">
            <a:spLocks/>
          </p:cNvSpPr>
          <p:nvPr/>
        </p:nvSpPr>
        <p:spPr>
          <a:xfrm>
            <a:off x="6367586" y="6356388"/>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fld id="{93F2C76C-95E5-4F43-AC27-80398C2C95BE}" type="slidenum">
              <a:rPr lang="ja-JP" altLang="en-US" smtClean="0">
                <a:solidFill>
                  <a:prstClr val="black">
                    <a:tint val="75000"/>
                  </a:prstClr>
                </a:solidFill>
                <a:latin typeface="Calibri" panose="020F0502020204030204"/>
              </a:rPr>
              <a:pPr fontAlgn="auto">
                <a:spcBef>
                  <a:spcPts val="0"/>
                </a:spcBef>
                <a:spcAft>
                  <a:spcPts val="0"/>
                </a:spcAft>
              </a:pPr>
              <a:t>83</a:t>
            </a:fld>
            <a:endParaRPr lang="ja-JP"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9305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slide(fromTo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slide(fromLeft)">
                                      <p:cBhvr>
                                        <p:cTn id="12" dur="5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slide(fromLeft)">
                                      <p:cBhvr>
                                        <p:cTn id="17" dur="500"/>
                                        <p:tgtEl>
                                          <p:spTgt spid="16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slide(fromLeft)">
                                      <p:cBhvr>
                                        <p:cTn id="22" dur="500"/>
                                        <p:tgtEl>
                                          <p:spTgt spid="16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80"/>
                                        </p:tgtEl>
                                        <p:attrNameLst>
                                          <p:attrName>style.visibility</p:attrName>
                                        </p:attrNameLst>
                                      </p:cBhvr>
                                      <p:to>
                                        <p:strVal val="visible"/>
                                      </p:to>
                                    </p:set>
                                    <p:animEffect transition="in" filter="slide(fromBottom)">
                                      <p:cBhvr>
                                        <p:cTn id="27" dur="500"/>
                                        <p:tgtEl>
                                          <p:spTgt spid="18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nodeType="clickEffect">
                                  <p:stCondLst>
                                    <p:cond delay="0"/>
                                  </p:stCondLst>
                                  <p:childTnLst>
                                    <p:set>
                                      <p:cBhvr>
                                        <p:cTn id="31" dur="1" fill="hold">
                                          <p:stCondLst>
                                            <p:cond delay="0"/>
                                          </p:stCondLst>
                                        </p:cTn>
                                        <p:tgtEl>
                                          <p:spTgt spid="171"/>
                                        </p:tgtEl>
                                        <p:attrNameLst>
                                          <p:attrName>style.visibility</p:attrName>
                                        </p:attrNameLst>
                                      </p:cBhvr>
                                      <p:to>
                                        <p:strVal val="visible"/>
                                      </p:to>
                                    </p:set>
                                    <p:animEffect transition="in" filter="slide(fromRight)">
                                      <p:cBhvr>
                                        <p:cTn id="32" dur="500"/>
                                        <p:tgtEl>
                                          <p:spTgt spid="17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176"/>
                                        </p:tgtEl>
                                        <p:attrNameLst>
                                          <p:attrName>style.visibility</p:attrName>
                                        </p:attrNameLst>
                                      </p:cBhvr>
                                      <p:to>
                                        <p:strVal val="visible"/>
                                      </p:to>
                                    </p:set>
                                    <p:animEffect transition="in" filter="slide(fromRight)">
                                      <p:cBhvr>
                                        <p:cTn id="37" dur="500"/>
                                        <p:tgtEl>
                                          <p:spTgt spid="17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6"/>
                                        </p:tgtEl>
                                        <p:attrNameLst>
                                          <p:attrName>style.visibility</p:attrName>
                                        </p:attrNameLst>
                                      </p:cBhvr>
                                      <p:to>
                                        <p:strVal val="visible"/>
                                      </p:to>
                                    </p:set>
                                    <p:animEffect transition="in" filter="fade">
                                      <p:cBhvr>
                                        <p:cTn id="42" dur="500"/>
                                        <p:tgtEl>
                                          <p:spTgt spid="18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7"/>
                                        </p:tgtEl>
                                        <p:attrNameLst>
                                          <p:attrName>style.visibility</p:attrName>
                                        </p:attrNameLst>
                                      </p:cBhvr>
                                      <p:to>
                                        <p:strVal val="visible"/>
                                      </p:to>
                                    </p:set>
                                    <p:animEffect transition="in" filter="fade">
                                      <p:cBhvr>
                                        <p:cTn id="4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76998" y="127143"/>
            <a:ext cx="7683165" cy="369041"/>
          </a:xfrm>
          <a:prstGeom prst="rect">
            <a:avLst/>
          </a:prstGeom>
          <a:solidFill>
            <a:srgbClr val="0C555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white"/>
                </a:solidFill>
                <a:effectLst/>
                <a:uLnTx/>
                <a:uFillTx/>
                <a:latin typeface="ＤＨＰ特太ゴシック体" panose="020B0500000000000000" pitchFamily="50" charset="-128"/>
                <a:ea typeface="ＤＨＰ特太ゴシック体" panose="020B0500000000000000" pitchFamily="50" charset="-128"/>
                <a:cs typeface="Verdana" pitchFamily="34" charset="0"/>
              </a:rPr>
              <a:t>各支援機関の連携による就労支援のイメージ</a:t>
            </a:r>
          </a:p>
        </p:txBody>
      </p:sp>
      <p:grpSp>
        <p:nvGrpSpPr>
          <p:cNvPr id="42" name="グループ化 41"/>
          <p:cNvGrpSpPr/>
          <p:nvPr/>
        </p:nvGrpSpPr>
        <p:grpSpPr>
          <a:xfrm>
            <a:off x="76932" y="694173"/>
            <a:ext cx="8832981" cy="5823585"/>
            <a:chOff x="116632" y="1317126"/>
            <a:chExt cx="6624736" cy="7764780"/>
          </a:xfrm>
        </p:grpSpPr>
        <p:cxnSp>
          <p:nvCxnSpPr>
            <p:cNvPr id="43" name="直線矢印コネクタ 42"/>
            <p:cNvCxnSpPr/>
            <p:nvPr/>
          </p:nvCxnSpPr>
          <p:spPr>
            <a:xfrm flipH="1">
              <a:off x="3429000" y="2172167"/>
              <a:ext cx="5526" cy="777557"/>
            </a:xfrm>
            <a:prstGeom prst="straightConnector1">
              <a:avLst/>
            </a:prstGeom>
            <a:noFill/>
            <a:ln w="44450" cap="flat" cmpd="sng" algn="ctr">
              <a:solidFill>
                <a:srgbClr val="494949"/>
              </a:solidFill>
              <a:prstDash val="solid"/>
              <a:miter lim="800000"/>
              <a:tailEnd type="arrow"/>
            </a:ln>
            <a:effectLst/>
          </p:spPr>
        </p:cxnSp>
        <p:grpSp>
          <p:nvGrpSpPr>
            <p:cNvPr id="44" name="グループ化 43"/>
            <p:cNvGrpSpPr/>
            <p:nvPr/>
          </p:nvGrpSpPr>
          <p:grpSpPr>
            <a:xfrm>
              <a:off x="116632" y="1317126"/>
              <a:ext cx="6624736" cy="7764780"/>
              <a:chOff x="116632" y="1343724"/>
              <a:chExt cx="6624736" cy="7764780"/>
            </a:xfrm>
          </p:grpSpPr>
          <p:cxnSp>
            <p:nvCxnSpPr>
              <p:cNvPr id="45" name="直線矢印コネクタ 44"/>
              <p:cNvCxnSpPr/>
              <p:nvPr/>
            </p:nvCxnSpPr>
            <p:spPr>
              <a:xfrm flipH="1">
                <a:off x="4210038" y="6876256"/>
                <a:ext cx="11050" cy="614142"/>
              </a:xfrm>
              <a:prstGeom prst="straightConnector1">
                <a:avLst/>
              </a:prstGeom>
              <a:noFill/>
              <a:ln w="44450" cap="flat" cmpd="sng" algn="ctr">
                <a:solidFill>
                  <a:srgbClr val="494949"/>
                </a:solidFill>
                <a:prstDash val="solid"/>
                <a:miter lim="800000"/>
                <a:tailEnd type="arrow"/>
              </a:ln>
              <a:effectLst/>
            </p:spPr>
          </p:cxnSp>
          <p:grpSp>
            <p:nvGrpSpPr>
              <p:cNvPr id="48" name="グループ化 47"/>
              <p:cNvGrpSpPr/>
              <p:nvPr/>
            </p:nvGrpSpPr>
            <p:grpSpPr>
              <a:xfrm>
                <a:off x="116632" y="1343724"/>
                <a:ext cx="6624736" cy="7764780"/>
                <a:chOff x="116632" y="1331639"/>
                <a:chExt cx="6624736" cy="7764780"/>
              </a:xfrm>
            </p:grpSpPr>
            <p:sp>
              <p:nvSpPr>
                <p:cNvPr id="49" name="テキスト ボックス 48"/>
                <p:cNvSpPr txBox="1"/>
                <p:nvPr/>
              </p:nvSpPr>
              <p:spPr bwMode="auto">
                <a:xfrm>
                  <a:off x="2917841" y="6235463"/>
                  <a:ext cx="1981797" cy="640793"/>
                </a:xfrm>
                <a:prstGeom prst="roundRect">
                  <a:avLst>
                    <a:gd name="adj" fmla="val 23604"/>
                  </a:avLst>
                </a:prstGeom>
                <a:solidFill>
                  <a:srgbClr val="B9D1DD"/>
                </a:solidFill>
                <a:ln>
                  <a:noFill/>
                </a:ln>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E7E6E6">
                          <a:lumMod val="10000"/>
                        </a:srgbClr>
                      </a:solidFill>
                      <a:effectLst/>
                      <a:uLnTx/>
                      <a:uFillTx/>
                      <a:latin typeface="HG丸ｺﾞｼｯｸM-PRO" panose="020F0600000000000000" pitchFamily="50" charset="-128"/>
                      <a:ea typeface="HG丸ｺﾞｼｯｸM-PRO" panose="020F0600000000000000" pitchFamily="50" charset="-128"/>
                    </a:rPr>
                    <a:t>　　　　　</a:t>
                  </a:r>
                  <a:r>
                    <a:rPr kumimoji="0" lang="ja-JP" altLang="en-US" sz="1400" b="1" i="0" u="none" strike="noStrike" kern="0" cap="none" spc="0" normalizeH="0" baseline="0" noProof="0" dirty="0">
                      <a:ln>
                        <a:noFill/>
                      </a:ln>
                      <a:solidFill>
                        <a:srgbClr val="E7E6E6">
                          <a:lumMod val="10000"/>
                        </a:srgbClr>
                      </a:solidFill>
                      <a:effectLst/>
                      <a:uLnTx/>
                      <a:uFillTx/>
                      <a:latin typeface="HG丸ｺﾞｼｯｸM-PRO" panose="020F0600000000000000" pitchFamily="50" charset="-128"/>
                      <a:ea typeface="HG丸ｺﾞｼｯｸM-PRO" panose="020F0600000000000000" pitchFamily="50" charset="-128"/>
                    </a:rPr>
                    <a:t>就労移行</a:t>
                  </a:r>
                  <a:endParaRPr kumimoji="0" lang="en-US" altLang="ja-JP" sz="1400" b="1" i="0" u="none" strike="noStrike" kern="0" cap="none" spc="0" normalizeH="0" baseline="0" noProof="0" dirty="0">
                    <a:ln>
                      <a:noFill/>
                    </a:ln>
                    <a:solidFill>
                      <a:srgbClr val="E7E6E6">
                        <a:lumMod val="10000"/>
                      </a:srgbClr>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E7E6E6">
                          <a:lumMod val="10000"/>
                        </a:srgbClr>
                      </a:solidFill>
                      <a:effectLst/>
                      <a:uLnTx/>
                      <a:uFillTx/>
                      <a:latin typeface="HG丸ｺﾞｼｯｸM-PRO" panose="020F0600000000000000" pitchFamily="50" charset="-128"/>
                      <a:ea typeface="HG丸ｺﾞｼｯｸM-PRO" panose="020F0600000000000000" pitchFamily="50" charset="-128"/>
                    </a:rPr>
                    <a:t>　　　　 支援事業所</a:t>
                  </a:r>
                </a:p>
              </p:txBody>
            </p:sp>
            <p:pic>
              <p:nvPicPr>
                <p:cNvPr id="50" name="Picture 3" descr="C:\Users\HMONK\Desktop\【資料・データ】\各種資料\立体的な人物\img062\img062_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8960" y="6084168"/>
                  <a:ext cx="688762" cy="616507"/>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直線矢印コネクタ 50"/>
                <p:cNvCxnSpPr>
                  <a:stCxn id="69" idx="0"/>
                </p:cNvCxnSpPr>
                <p:nvPr/>
              </p:nvCxnSpPr>
              <p:spPr>
                <a:xfrm>
                  <a:off x="2080498" y="4175976"/>
                  <a:ext cx="0" cy="652794"/>
                </a:xfrm>
                <a:prstGeom prst="straightConnector1">
                  <a:avLst/>
                </a:prstGeom>
                <a:noFill/>
                <a:ln w="44450" cap="flat" cmpd="sng" algn="ctr">
                  <a:solidFill>
                    <a:srgbClr val="494949"/>
                  </a:solidFill>
                  <a:prstDash val="solid"/>
                  <a:miter lim="800000"/>
                  <a:tailEnd type="arrow"/>
                </a:ln>
                <a:effectLst/>
              </p:spPr>
            </p:cxnSp>
            <p:cxnSp>
              <p:nvCxnSpPr>
                <p:cNvPr id="52" name="直線矢印コネクタ 51"/>
                <p:cNvCxnSpPr>
                  <a:stCxn id="70" idx="2"/>
                </p:cNvCxnSpPr>
                <p:nvPr/>
              </p:nvCxnSpPr>
              <p:spPr>
                <a:xfrm>
                  <a:off x="4005728" y="5976176"/>
                  <a:ext cx="11658" cy="259287"/>
                </a:xfrm>
                <a:prstGeom prst="straightConnector1">
                  <a:avLst/>
                </a:prstGeom>
                <a:noFill/>
                <a:ln w="44450" cap="flat" cmpd="sng" algn="ctr">
                  <a:solidFill>
                    <a:srgbClr val="494949"/>
                  </a:solidFill>
                  <a:prstDash val="solid"/>
                  <a:miter lim="800000"/>
                  <a:tailEnd type="arrow"/>
                </a:ln>
                <a:effectLst/>
              </p:spPr>
            </p:cxnSp>
            <p:cxnSp>
              <p:nvCxnSpPr>
                <p:cNvPr id="53" name="直線矢印コネクタ 52"/>
                <p:cNvCxnSpPr/>
                <p:nvPr/>
              </p:nvCxnSpPr>
              <p:spPr>
                <a:xfrm>
                  <a:off x="2636912" y="5364128"/>
                  <a:ext cx="0" cy="2126270"/>
                </a:xfrm>
                <a:prstGeom prst="straightConnector1">
                  <a:avLst/>
                </a:prstGeom>
                <a:noFill/>
                <a:ln w="44450" cap="flat" cmpd="sng" algn="ctr">
                  <a:solidFill>
                    <a:srgbClr val="494949"/>
                  </a:solidFill>
                  <a:prstDash val="solid"/>
                  <a:miter lim="800000"/>
                  <a:tailEnd type="arrow"/>
                </a:ln>
                <a:effectLst/>
              </p:spPr>
            </p:cxnSp>
            <p:cxnSp>
              <p:nvCxnSpPr>
                <p:cNvPr id="54" name="直線コネクタ 53"/>
                <p:cNvCxnSpPr/>
                <p:nvPr/>
              </p:nvCxnSpPr>
              <p:spPr>
                <a:xfrm>
                  <a:off x="2258082" y="3992650"/>
                  <a:ext cx="1939304" cy="3286"/>
                </a:xfrm>
                <a:prstGeom prst="line">
                  <a:avLst/>
                </a:prstGeom>
                <a:noFill/>
                <a:ln w="44450" cap="flat" cmpd="sng" algn="ctr">
                  <a:solidFill>
                    <a:srgbClr val="494949"/>
                  </a:solidFill>
                  <a:prstDash val="solid"/>
                  <a:miter lim="800000"/>
                </a:ln>
                <a:effectLst/>
              </p:spPr>
            </p:cxnSp>
            <p:cxnSp>
              <p:nvCxnSpPr>
                <p:cNvPr id="55" name="直線コネクタ 54"/>
                <p:cNvCxnSpPr/>
                <p:nvPr/>
              </p:nvCxnSpPr>
              <p:spPr>
                <a:xfrm flipV="1">
                  <a:off x="2636912" y="5795908"/>
                  <a:ext cx="1191197" cy="228"/>
                </a:xfrm>
                <a:prstGeom prst="line">
                  <a:avLst/>
                </a:prstGeom>
                <a:noFill/>
                <a:ln w="44450" cap="flat" cmpd="sng" algn="ctr">
                  <a:solidFill>
                    <a:srgbClr val="494949"/>
                  </a:solidFill>
                  <a:prstDash val="solid"/>
                  <a:miter lim="800000"/>
                </a:ln>
                <a:effectLst/>
              </p:spPr>
            </p:cxnSp>
            <p:cxnSp>
              <p:nvCxnSpPr>
                <p:cNvPr id="57" name="直線コネクタ 56"/>
                <p:cNvCxnSpPr/>
                <p:nvPr/>
              </p:nvCxnSpPr>
              <p:spPr>
                <a:xfrm>
                  <a:off x="939982" y="7733847"/>
                  <a:ext cx="1314558" cy="0"/>
                </a:xfrm>
                <a:prstGeom prst="line">
                  <a:avLst/>
                </a:prstGeom>
                <a:noFill/>
                <a:ln w="44450" cap="flat" cmpd="sng" algn="ctr">
                  <a:solidFill>
                    <a:srgbClr val="494949"/>
                  </a:solidFill>
                  <a:prstDash val="solid"/>
                  <a:miter lim="800000"/>
                </a:ln>
                <a:effectLst/>
              </p:spPr>
            </p:cxnSp>
            <p:cxnSp>
              <p:nvCxnSpPr>
                <p:cNvPr id="58" name="直線矢印コネクタ 57"/>
                <p:cNvCxnSpPr/>
                <p:nvPr/>
              </p:nvCxnSpPr>
              <p:spPr>
                <a:xfrm flipH="1" flipV="1">
                  <a:off x="764704" y="5508104"/>
                  <a:ext cx="40" cy="2051416"/>
                </a:xfrm>
                <a:prstGeom prst="straightConnector1">
                  <a:avLst/>
                </a:prstGeom>
                <a:noFill/>
                <a:ln w="44450" cap="flat" cmpd="sng" algn="ctr">
                  <a:solidFill>
                    <a:srgbClr val="494949"/>
                  </a:solidFill>
                  <a:prstDash val="solid"/>
                  <a:miter lim="800000"/>
                  <a:tailEnd type="arrow"/>
                </a:ln>
                <a:effectLst/>
              </p:spPr>
            </p:cxnSp>
            <p:sp>
              <p:nvSpPr>
                <p:cNvPr id="60" name="テキスト ボックス 59"/>
                <p:cNvSpPr txBox="1"/>
                <p:nvPr/>
              </p:nvSpPr>
              <p:spPr>
                <a:xfrm>
                  <a:off x="476672" y="8219824"/>
                  <a:ext cx="1963826" cy="816671"/>
                </a:xfrm>
                <a:prstGeom prst="wedgeRoundRectCallout">
                  <a:avLst>
                    <a:gd name="adj1" fmla="val -2579"/>
                    <a:gd name="adj2" fmla="val -105025"/>
                    <a:gd name="adj3" fmla="val 16667"/>
                  </a:avLst>
                </a:prstGeom>
                <a:solidFill>
                  <a:srgbClr val="FDE8E7"/>
                </a:solidFill>
                <a:ln w="12700">
                  <a:solidFill>
                    <a:srgbClr val="F27C68"/>
                  </a:solidFill>
                </a:ln>
              </p:spPr>
              <p:txBody>
                <a:bodyPr wrap="square"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HGSｺﾞｼｯｸE" panose="020B0900000000000000" pitchFamily="50" charset="-128"/>
                      <a:ea typeface="HGSｺﾞｼｯｸE" panose="020B0900000000000000" pitchFamily="50" charset="-128"/>
                      <a:cs typeface="メイリオ" panose="020B0604030504040204" pitchFamily="50" charset="-128"/>
                    </a:rPr>
                    <a:t>一般就労の継続が困難となった者についてはＡ型・Ｂ型事業への円滑な移行を支援</a:t>
                  </a:r>
                  <a:endParaRPr kumimoji="0" lang="en-US" altLang="ja-JP" sz="1200" b="0" i="0" u="none" strike="noStrike" kern="0" cap="none" spc="0" normalizeH="0" baseline="0" noProof="0" dirty="0" smtClean="0">
                    <a:ln>
                      <a:noFill/>
                    </a:ln>
                    <a:solidFill>
                      <a:prstClr val="black"/>
                    </a:solidFill>
                    <a:effectLst/>
                    <a:uLnTx/>
                    <a:uFillTx/>
                    <a:latin typeface="HGSｺﾞｼｯｸE" panose="020B0900000000000000" pitchFamily="50" charset="-128"/>
                    <a:ea typeface="HGSｺﾞｼｯｸE" panose="020B0900000000000000" pitchFamily="50" charset="-128"/>
                    <a:cs typeface="メイリオ" panose="020B0604030504040204" pitchFamily="50" charset="-128"/>
                  </a:endParaRPr>
                </a:p>
              </p:txBody>
            </p:sp>
            <p:sp>
              <p:nvSpPr>
                <p:cNvPr id="61" name="テキスト ボックス 60"/>
                <p:cNvSpPr txBox="1"/>
                <p:nvPr/>
              </p:nvSpPr>
              <p:spPr>
                <a:xfrm>
                  <a:off x="154667" y="2574728"/>
                  <a:ext cx="1618149" cy="1709240"/>
                </a:xfrm>
                <a:prstGeom prst="wedgeRoundRectCallout">
                  <a:avLst>
                    <a:gd name="adj1" fmla="val 30558"/>
                    <a:gd name="adj2" fmla="val 78101"/>
                    <a:gd name="adj3" fmla="val 16667"/>
                  </a:avLst>
                </a:prstGeom>
                <a:solidFill>
                  <a:srgbClr val="FDE8E7"/>
                </a:solidFill>
                <a:ln w="12700">
                  <a:solidFill>
                    <a:srgbClr val="F27C68"/>
                  </a:solidFill>
                </a:ln>
              </p:spPr>
              <p:txBody>
                <a:bodyPr wrap="square" lIns="36000" rIns="3600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HGSｺﾞｼｯｸE" panose="020B0900000000000000" pitchFamily="50" charset="-128"/>
                      <a:ea typeface="HGSｺﾞｼｯｸE" panose="020B0900000000000000" pitchFamily="50" charset="-128"/>
                      <a:cs typeface="メイリオ" panose="020B0604030504040204" pitchFamily="50" charset="-128"/>
                    </a:rPr>
                    <a:t>Ａ型・Ｂ型事業所で働くことが適している者はＡ型・Ｂ型で継続的に就労</a:t>
                  </a:r>
                  <a:endParaRPr kumimoji="0" lang="en-US" altLang="ja-JP" sz="1200" b="0" i="0" u="none" strike="noStrike" kern="0" cap="none" spc="0" normalizeH="0" baseline="0" noProof="0" dirty="0" smtClean="0">
                    <a:ln>
                      <a:noFill/>
                    </a:ln>
                    <a:solidFill>
                      <a:prstClr val="black"/>
                    </a:solidFill>
                    <a:effectLst/>
                    <a:uLnTx/>
                    <a:uFillTx/>
                    <a:latin typeface="HGSｺﾞｼｯｸE" panose="020B0900000000000000" pitchFamily="50" charset="-128"/>
                    <a:ea typeface="HGSｺﾞｼｯｸE" panose="020B0900000000000000" pitchFamily="50" charset="-128"/>
                    <a:cs typeface="メイリオ" panose="020B0604030504040204" pitchFamily="50" charset="-128"/>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HGSｺﾞｼｯｸE" panose="020B0900000000000000" pitchFamily="50" charset="-128"/>
                      <a:ea typeface="HGSｺﾞｼｯｸE" panose="020B0900000000000000" pitchFamily="50" charset="-128"/>
                      <a:cs typeface="メイリオ" panose="020B0604030504040204" pitchFamily="50" charset="-128"/>
                    </a:rPr>
                    <a:t>事業所は生活の安定や能力向上に向けた支援を実施</a:t>
                  </a:r>
                  <a:endParaRPr kumimoji="0" lang="en-US" altLang="ja-JP" sz="1200" b="0" i="0" u="none" strike="noStrike" kern="0" cap="none" spc="0" normalizeH="0" baseline="0" noProof="0" dirty="0" smtClean="0">
                    <a:ln>
                      <a:noFill/>
                    </a:ln>
                    <a:solidFill>
                      <a:prstClr val="black"/>
                    </a:solidFill>
                    <a:effectLst/>
                    <a:uLnTx/>
                    <a:uFillTx/>
                    <a:latin typeface="HGSｺﾞｼｯｸE" panose="020B0900000000000000" pitchFamily="50" charset="-128"/>
                    <a:ea typeface="HGSｺﾞｼｯｸE" panose="020B0900000000000000" pitchFamily="50" charset="-128"/>
                    <a:cs typeface="メイリオ" panose="020B0604030504040204" pitchFamily="50" charset="-128"/>
                  </a:endParaRPr>
                </a:p>
              </p:txBody>
            </p:sp>
            <p:sp>
              <p:nvSpPr>
                <p:cNvPr id="63" name="テキスト ボックス 62"/>
                <p:cNvSpPr txBox="1"/>
                <p:nvPr/>
              </p:nvSpPr>
              <p:spPr>
                <a:xfrm>
                  <a:off x="5496432" y="3511908"/>
                  <a:ext cx="1244936" cy="1780172"/>
                </a:xfrm>
                <a:prstGeom prst="wedgeRoundRectCallout">
                  <a:avLst>
                    <a:gd name="adj1" fmla="val -63663"/>
                    <a:gd name="adj2" fmla="val 22127"/>
                    <a:gd name="adj3" fmla="val 16667"/>
                  </a:avLst>
                </a:prstGeom>
                <a:solidFill>
                  <a:srgbClr val="FDE8E7"/>
                </a:solidFill>
                <a:ln w="12700">
                  <a:solidFill>
                    <a:srgbClr val="F27C68"/>
                  </a:solidFill>
                </a:ln>
              </p:spPr>
              <p:txBody>
                <a:bodyPr wrap="square"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HGSｺﾞｼｯｸE" panose="020B0900000000000000" pitchFamily="50" charset="-128"/>
                      <a:ea typeface="HGSｺﾞｼｯｸE" panose="020B0900000000000000" pitchFamily="50" charset="-128"/>
                      <a:cs typeface="メイリオ" panose="020B0604030504040204" pitchFamily="50" charset="-128"/>
                    </a:rPr>
                    <a:t>障害福祉サービスを利用しなくても一般就労への移行が可能な者については一般就労への移行を支援</a:t>
                  </a:r>
                  <a:endParaRPr kumimoji="0" lang="en-US" altLang="ja-JP" sz="1200" b="0" i="0" u="none" strike="noStrike" kern="0" cap="none" spc="0" normalizeH="0" baseline="0" noProof="0" dirty="0" smtClean="0">
                    <a:ln>
                      <a:noFill/>
                    </a:ln>
                    <a:solidFill>
                      <a:prstClr val="black"/>
                    </a:solidFill>
                    <a:effectLst/>
                    <a:uLnTx/>
                    <a:uFillTx/>
                    <a:latin typeface="HGSｺﾞｼｯｸE" panose="020B0900000000000000" pitchFamily="50" charset="-128"/>
                    <a:ea typeface="HGSｺﾞｼｯｸE" panose="020B0900000000000000" pitchFamily="50" charset="-128"/>
                    <a:cs typeface="メイリオ" panose="020B0604030504040204" pitchFamily="50" charset="-128"/>
                  </a:endParaRPr>
                </a:p>
              </p:txBody>
            </p:sp>
            <p:sp>
              <p:nvSpPr>
                <p:cNvPr id="65" name="テキスト ボックス 64"/>
                <p:cNvSpPr txBox="1"/>
                <p:nvPr/>
              </p:nvSpPr>
              <p:spPr>
                <a:xfrm>
                  <a:off x="908719" y="6058551"/>
                  <a:ext cx="1531779" cy="1249753"/>
                </a:xfrm>
                <a:prstGeom prst="wedgeRoundRectCallout">
                  <a:avLst>
                    <a:gd name="adj1" fmla="val 61583"/>
                    <a:gd name="adj2" fmla="val -76835"/>
                    <a:gd name="adj3" fmla="val 16667"/>
                  </a:avLst>
                </a:prstGeom>
                <a:solidFill>
                  <a:srgbClr val="FDE8E7"/>
                </a:solidFill>
                <a:ln w="12700">
                  <a:solidFill>
                    <a:srgbClr val="F27C68"/>
                  </a:solidFill>
                </a:ln>
              </p:spPr>
              <p:txBody>
                <a:bodyPr wrap="square" lIns="36000" tIns="36000" rIns="3600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HGSｺﾞｼｯｸE" panose="020B0900000000000000" pitchFamily="50" charset="-128"/>
                      <a:ea typeface="HGSｺﾞｼｯｸE" panose="020B0900000000000000" pitchFamily="50" charset="-128"/>
                      <a:cs typeface="メイリオ" panose="020B0604030504040204" pitchFamily="50" charset="-128"/>
                    </a:rPr>
                    <a:t>Ａ型・Ｂ型事業利用者のうち一般就労への移行が可能となった者については一般就労への移行を支援</a:t>
                  </a:r>
                  <a:endParaRPr kumimoji="0" lang="en-US" altLang="ja-JP" sz="1200" b="0" i="0" u="none" strike="noStrike" kern="0" cap="none" spc="0" normalizeH="0" baseline="0" noProof="0" dirty="0" smtClean="0">
                    <a:ln>
                      <a:noFill/>
                    </a:ln>
                    <a:solidFill>
                      <a:prstClr val="black"/>
                    </a:solidFill>
                    <a:effectLst/>
                    <a:uLnTx/>
                    <a:uFillTx/>
                    <a:latin typeface="HGSｺﾞｼｯｸE" panose="020B0900000000000000" pitchFamily="50" charset="-128"/>
                    <a:ea typeface="HGSｺﾞｼｯｸE" panose="020B0900000000000000" pitchFamily="50" charset="-128"/>
                    <a:cs typeface="メイリオ" panose="020B0604030504040204" pitchFamily="50" charset="-128"/>
                  </a:endParaRPr>
                </a:p>
              </p:txBody>
            </p:sp>
            <p:sp>
              <p:nvSpPr>
                <p:cNvPr id="66" name="テキスト ボックス 65"/>
                <p:cNvSpPr txBox="1"/>
                <p:nvPr/>
              </p:nvSpPr>
              <p:spPr>
                <a:xfrm>
                  <a:off x="116632" y="1331639"/>
                  <a:ext cx="2323867" cy="936105"/>
                </a:xfrm>
                <a:prstGeom prst="wedgeRoundRectCallout">
                  <a:avLst>
                    <a:gd name="adj1" fmla="val 63278"/>
                    <a:gd name="adj2" fmla="val -570"/>
                    <a:gd name="adj3" fmla="val 16667"/>
                  </a:avLst>
                </a:prstGeom>
                <a:solidFill>
                  <a:srgbClr val="FDE8E7"/>
                </a:solidFill>
                <a:ln w="12700">
                  <a:solidFill>
                    <a:srgbClr val="F27C68"/>
                  </a:solidFill>
                </a:ln>
              </p:spPr>
              <p:txBody>
                <a:bodyPr wrap="square"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HGｺﾞｼｯｸE" panose="020B0909000000000000" pitchFamily="49" charset="-128"/>
                      <a:ea typeface="HGｺﾞｼｯｸE" panose="020B0909000000000000" pitchFamily="49" charset="-128"/>
                      <a:cs typeface="メイリオ" panose="020B0604030504040204" pitchFamily="50" charset="-128"/>
                    </a:rPr>
                    <a:t>就労移行支援事業所等が就労面のアセスメントを実施</a:t>
                  </a:r>
                  <a:endParaRPr kumimoji="0" lang="en-US" altLang="ja-JP" sz="1200" b="0" i="0" u="none" strike="noStrike" kern="0" cap="none" spc="0" normalizeH="0" baseline="0" noProof="0" dirty="0" smtClean="0">
                    <a:ln>
                      <a:noFill/>
                    </a:ln>
                    <a:solidFill>
                      <a:prstClr val="black"/>
                    </a:solidFill>
                    <a:effectLst/>
                    <a:uLnTx/>
                    <a:uFillTx/>
                    <a:latin typeface="HGｺﾞｼｯｸE" panose="020B0909000000000000" pitchFamily="49" charset="-128"/>
                    <a:ea typeface="HGｺﾞｼｯｸE" panose="020B0909000000000000" pitchFamily="49" charset="-128"/>
                    <a:cs typeface="メイリオ" panose="020B0604030504040204" pitchFamily="50" charset="-128"/>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en-US" altLang="ja-JP" sz="1000" b="0" i="0" u="none" strike="noStrike" kern="0" cap="none" spc="0" normalizeH="0" baseline="0" noProof="0" dirty="0" smtClean="0">
                      <a:ln>
                        <a:noFill/>
                      </a:ln>
                      <a:solidFill>
                        <a:prstClr val="black"/>
                      </a:solidFill>
                      <a:effectLst/>
                      <a:uLnTx/>
                      <a:uFillTx/>
                      <a:latin typeface="HGｺﾞｼｯｸE" panose="020B0909000000000000" pitchFamily="49" charset="-128"/>
                      <a:ea typeface="HGｺﾞｼｯｸE" panose="020B0909000000000000" pitchFamily="49" charset="-128"/>
                      <a:cs typeface="メイリオ" panose="020B0604030504040204" pitchFamily="50" charset="-128"/>
                    </a:rPr>
                    <a:t>※</a:t>
                  </a:r>
                  <a:r>
                    <a:rPr kumimoji="0" lang="ja-JP" altLang="en-US" sz="1000" b="0" i="0" u="none" strike="noStrike" kern="0" cap="none" spc="0" normalizeH="0" baseline="0" noProof="0" dirty="0" smtClean="0">
                      <a:ln>
                        <a:noFill/>
                      </a:ln>
                      <a:solidFill>
                        <a:prstClr val="black"/>
                      </a:solidFill>
                      <a:effectLst/>
                      <a:uLnTx/>
                      <a:uFillTx/>
                      <a:latin typeface="HGｺﾞｼｯｸE" panose="020B0909000000000000" pitchFamily="49" charset="-128"/>
                      <a:ea typeface="HGｺﾞｼｯｸE" panose="020B0909000000000000" pitchFamily="49" charset="-128"/>
                      <a:cs typeface="メイリオ" panose="020B0604030504040204" pitchFamily="50" charset="-128"/>
                    </a:rPr>
                    <a:t> Ｂ型事業を利用する場合は必須</a:t>
                  </a:r>
                  <a:endParaRPr kumimoji="0" lang="en-US" altLang="ja-JP" sz="1000" b="0" i="0" u="none" strike="noStrike" kern="0" cap="none" spc="0" normalizeH="0" baseline="0" noProof="0" dirty="0" smtClean="0">
                    <a:ln>
                      <a:noFill/>
                    </a:ln>
                    <a:solidFill>
                      <a:prstClr val="black"/>
                    </a:solidFill>
                    <a:effectLst/>
                    <a:uLnTx/>
                    <a:uFillTx/>
                    <a:latin typeface="HGｺﾞｼｯｸE" panose="020B0909000000000000" pitchFamily="49" charset="-128"/>
                    <a:ea typeface="HGｺﾞｼｯｸE" panose="020B0909000000000000" pitchFamily="49" charset="-128"/>
                    <a:cs typeface="メイリオ" panose="020B0604030504040204" pitchFamily="50" charset="-128"/>
                  </a:endParaRPr>
                </a:p>
              </p:txBody>
            </p:sp>
            <p:cxnSp>
              <p:nvCxnSpPr>
                <p:cNvPr id="67" name="直線矢印コネクタ 66"/>
                <p:cNvCxnSpPr>
                  <a:stCxn id="80" idx="2"/>
                </p:cNvCxnSpPr>
                <p:nvPr/>
              </p:nvCxnSpPr>
              <p:spPr>
                <a:xfrm>
                  <a:off x="4377386" y="4175976"/>
                  <a:ext cx="0" cy="2059487"/>
                </a:xfrm>
                <a:prstGeom prst="straightConnector1">
                  <a:avLst/>
                </a:prstGeom>
                <a:noFill/>
                <a:ln w="44450" cap="flat" cmpd="sng" algn="ctr">
                  <a:solidFill>
                    <a:srgbClr val="494949"/>
                  </a:solidFill>
                  <a:prstDash val="solid"/>
                  <a:miter lim="800000"/>
                  <a:tailEnd type="arrow"/>
                </a:ln>
                <a:effectLst/>
              </p:spPr>
            </p:cxnSp>
            <p:sp>
              <p:nvSpPr>
                <p:cNvPr id="68" name="テキスト ボックス 67"/>
                <p:cNvSpPr txBox="1"/>
                <p:nvPr/>
              </p:nvSpPr>
              <p:spPr>
                <a:xfrm>
                  <a:off x="2492896" y="1843234"/>
                  <a:ext cx="1884489" cy="568525"/>
                </a:xfrm>
                <a:prstGeom prst="roundRect">
                  <a:avLst>
                    <a:gd name="adj" fmla="val 3391"/>
                  </a:avLst>
                </a:prstGeom>
                <a:solidFill>
                  <a:srgbClr val="63778F"/>
                </a:solidFill>
                <a:ln w="19050" cap="flat" cmpd="sng" algn="ctr">
                  <a:noFill/>
                  <a:prstDash val="solid"/>
                  <a:miter lim="800000"/>
                </a:ln>
                <a:effectLst/>
              </p:spPr>
              <p:txBody>
                <a:bodyPr wrap="square" tIns="72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就労アセスメント</a:t>
                  </a:r>
                </a:p>
              </p:txBody>
            </p:sp>
            <p:sp>
              <p:nvSpPr>
                <p:cNvPr id="69" name="円弧 68"/>
                <p:cNvSpPr/>
                <p:nvPr/>
              </p:nvSpPr>
              <p:spPr>
                <a:xfrm rot="16200000">
                  <a:off x="2080498" y="3995976"/>
                  <a:ext cx="360000" cy="360000"/>
                </a:xfrm>
                <a:prstGeom prst="arc">
                  <a:avLst/>
                </a:prstGeom>
                <a:noFill/>
                <a:ln w="44450" cap="flat" cmpd="sng" algn="ctr">
                  <a:solidFill>
                    <a:srgbClr val="4949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a:cs typeface="+mn-cs"/>
                  </a:endParaRPr>
                </a:p>
              </p:txBody>
            </p:sp>
            <p:sp>
              <p:nvSpPr>
                <p:cNvPr id="70" name="円弧 69"/>
                <p:cNvSpPr/>
                <p:nvPr/>
              </p:nvSpPr>
              <p:spPr>
                <a:xfrm>
                  <a:off x="3645728" y="5796176"/>
                  <a:ext cx="360000" cy="360000"/>
                </a:xfrm>
                <a:prstGeom prst="arc">
                  <a:avLst/>
                </a:prstGeom>
                <a:noFill/>
                <a:ln w="44450" cap="flat" cmpd="sng" algn="ctr">
                  <a:solidFill>
                    <a:srgbClr val="4949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a:cs typeface="+mn-cs"/>
                  </a:endParaRPr>
                </a:p>
              </p:txBody>
            </p:sp>
            <p:sp>
              <p:nvSpPr>
                <p:cNvPr id="71" name="円弧 70"/>
                <p:cNvSpPr/>
                <p:nvPr/>
              </p:nvSpPr>
              <p:spPr>
                <a:xfrm rot="10800000">
                  <a:off x="764744" y="7373169"/>
                  <a:ext cx="360000" cy="360000"/>
                </a:xfrm>
                <a:prstGeom prst="arc">
                  <a:avLst/>
                </a:prstGeom>
                <a:noFill/>
                <a:ln w="44450" cap="flat" cmpd="sng" algn="ctr">
                  <a:solidFill>
                    <a:srgbClr val="4949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a:cs typeface="+mn-cs"/>
                  </a:endParaRPr>
                </a:p>
              </p:txBody>
            </p:sp>
            <p:sp>
              <p:nvSpPr>
                <p:cNvPr id="72" name="テキスト ボックス 71"/>
                <p:cNvSpPr txBox="1"/>
                <p:nvPr/>
              </p:nvSpPr>
              <p:spPr bwMode="auto">
                <a:xfrm>
                  <a:off x="2254540" y="7518810"/>
                  <a:ext cx="4019481" cy="509574"/>
                </a:xfrm>
                <a:prstGeom prst="roundRect">
                  <a:avLst>
                    <a:gd name="adj" fmla="val 30375"/>
                  </a:avLst>
                </a:prstGeom>
                <a:solidFill>
                  <a:srgbClr val="B9D1DD"/>
                </a:solidFill>
                <a:ln>
                  <a:noFill/>
                </a:ln>
              </p:spPr>
              <p:txBody>
                <a:bodyPr wrap="square"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E7E6E6">
                          <a:lumMod val="10000"/>
                        </a:srgbClr>
                      </a:solidFill>
                      <a:effectLst/>
                      <a:uLnTx/>
                      <a:uFillTx/>
                      <a:latin typeface="HG丸ｺﾞｼｯｸM-PRO" panose="020F0600000000000000" pitchFamily="50" charset="-128"/>
                      <a:ea typeface="HG丸ｺﾞｼｯｸM-PRO" panose="020F0600000000000000" pitchFamily="50" charset="-128"/>
                    </a:rPr>
                    <a:t>　　　　　　　　　　</a:t>
                  </a:r>
                  <a:r>
                    <a:rPr kumimoji="0" lang="ja-JP" altLang="en-US" sz="2000" b="1" i="0" u="none" strike="noStrike" kern="0" cap="none" spc="0" normalizeH="0" baseline="0" noProof="0" dirty="0">
                      <a:ln>
                        <a:noFill/>
                      </a:ln>
                      <a:solidFill>
                        <a:srgbClr val="E7E6E6">
                          <a:lumMod val="10000"/>
                        </a:srgbClr>
                      </a:solidFill>
                      <a:effectLst/>
                      <a:uLnTx/>
                      <a:uFillTx/>
                      <a:latin typeface="HG丸ｺﾞｼｯｸM-PRO" panose="020F0600000000000000" pitchFamily="50" charset="-128"/>
                      <a:ea typeface="HG丸ｺﾞｼｯｸM-PRO" panose="020F0600000000000000" pitchFamily="50" charset="-128"/>
                    </a:rPr>
                    <a:t>一般就労</a:t>
                  </a:r>
                </a:p>
              </p:txBody>
            </p:sp>
            <p:pic>
              <p:nvPicPr>
                <p:cNvPr id="73" name="Picture 2" descr="C:\Users\HMONK\Desktop\【資料・データ】\各種資料\立体的な人物\img062\img062_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511" y="7020272"/>
                  <a:ext cx="606785" cy="868394"/>
                </a:xfrm>
                <a:prstGeom prst="rect">
                  <a:avLst/>
                </a:prstGeom>
                <a:noFill/>
                <a:extLst>
                  <a:ext uri="{909E8E84-426E-40DD-AFC4-6F175D3DCCD1}">
                    <a14:hiddenFill xmlns:a14="http://schemas.microsoft.com/office/drawing/2010/main">
                      <a:solidFill>
                        <a:srgbClr val="FFFFFF"/>
                      </a:solidFill>
                    </a14:hiddenFill>
                  </a:ext>
                </a:extLst>
              </p:spPr>
            </p:pic>
            <p:sp>
              <p:nvSpPr>
                <p:cNvPr id="74" name="テキスト ボックス 73"/>
                <p:cNvSpPr txBox="1"/>
                <p:nvPr/>
              </p:nvSpPr>
              <p:spPr>
                <a:xfrm>
                  <a:off x="3498978" y="8316416"/>
                  <a:ext cx="2729629" cy="780003"/>
                </a:xfrm>
                <a:prstGeom prst="wedgeRoundRectCallout">
                  <a:avLst>
                    <a:gd name="adj1" fmla="val -23299"/>
                    <a:gd name="adj2" fmla="val -84153"/>
                    <a:gd name="adj3" fmla="val 16667"/>
                  </a:avLst>
                </a:prstGeom>
                <a:solidFill>
                  <a:srgbClr val="FDE8E7"/>
                </a:solidFill>
                <a:ln w="12700">
                  <a:solidFill>
                    <a:srgbClr val="F27C68"/>
                  </a:solidFill>
                </a:ln>
              </p:spPr>
              <p:txBody>
                <a:bodyPr wrap="square"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HGSｺﾞｼｯｸE" panose="020B0900000000000000" pitchFamily="50" charset="-128"/>
                      <a:ea typeface="HGSｺﾞｼｯｸE" panose="020B0900000000000000" pitchFamily="50" charset="-128"/>
                      <a:cs typeface="メイリオ" panose="020B0604030504040204" pitchFamily="50" charset="-128"/>
                    </a:rPr>
                    <a:t>一般就労へ移行した者についても、生活面の支援が必要な場合は関係機関が連携して支援を実施</a:t>
                  </a:r>
                  <a:endParaRPr kumimoji="0" lang="en-US" altLang="ja-JP" sz="1200" b="0" i="0" u="none" strike="noStrike" kern="0" cap="none" spc="0" normalizeH="0" baseline="0" noProof="0" dirty="0" smtClean="0">
                    <a:ln>
                      <a:noFill/>
                    </a:ln>
                    <a:solidFill>
                      <a:prstClr val="black"/>
                    </a:solidFill>
                    <a:effectLst/>
                    <a:uLnTx/>
                    <a:uFillTx/>
                    <a:latin typeface="HGSｺﾞｼｯｸE" panose="020B0900000000000000" pitchFamily="50" charset="-128"/>
                    <a:ea typeface="HGSｺﾞｼｯｸE" panose="020B0900000000000000" pitchFamily="50" charset="-128"/>
                    <a:cs typeface="メイリオ" panose="020B0604030504040204" pitchFamily="50" charset="-128"/>
                  </a:endParaRPr>
                </a:p>
              </p:txBody>
            </p:sp>
            <p:sp>
              <p:nvSpPr>
                <p:cNvPr id="75" name="円弧 74"/>
                <p:cNvSpPr/>
                <p:nvPr/>
              </p:nvSpPr>
              <p:spPr>
                <a:xfrm>
                  <a:off x="4941208" y="2566433"/>
                  <a:ext cx="360000" cy="360000"/>
                </a:xfrm>
                <a:prstGeom prst="arc">
                  <a:avLst/>
                </a:prstGeom>
                <a:noFill/>
                <a:ln w="44450" cap="flat" cmpd="sng" algn="ctr">
                  <a:solidFill>
                    <a:srgbClr val="4949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a:cs typeface="+mn-cs"/>
                  </a:endParaRPr>
                </a:p>
              </p:txBody>
            </p:sp>
            <p:cxnSp>
              <p:nvCxnSpPr>
                <p:cNvPr id="76" name="直線コネクタ 75"/>
                <p:cNvCxnSpPr/>
                <p:nvPr/>
              </p:nvCxnSpPr>
              <p:spPr>
                <a:xfrm flipV="1">
                  <a:off x="3455175" y="2566433"/>
                  <a:ext cx="1692000" cy="11679"/>
                </a:xfrm>
                <a:prstGeom prst="line">
                  <a:avLst/>
                </a:prstGeom>
                <a:noFill/>
                <a:ln w="44450" cap="flat" cmpd="sng" algn="ctr">
                  <a:solidFill>
                    <a:srgbClr val="494949"/>
                  </a:solidFill>
                  <a:prstDash val="solid"/>
                  <a:miter lim="800000"/>
                </a:ln>
                <a:effectLst/>
              </p:spPr>
            </p:cxnSp>
            <p:cxnSp>
              <p:nvCxnSpPr>
                <p:cNvPr id="77" name="直線矢印コネクタ 76"/>
                <p:cNvCxnSpPr/>
                <p:nvPr/>
              </p:nvCxnSpPr>
              <p:spPr>
                <a:xfrm>
                  <a:off x="5301208" y="2746433"/>
                  <a:ext cx="0" cy="4707981"/>
                </a:xfrm>
                <a:prstGeom prst="straightConnector1">
                  <a:avLst/>
                </a:prstGeom>
                <a:noFill/>
                <a:ln w="44450" cap="flat" cmpd="sng" algn="ctr">
                  <a:solidFill>
                    <a:srgbClr val="494949"/>
                  </a:solidFill>
                  <a:prstDash val="solid"/>
                  <a:miter lim="800000"/>
                  <a:tailEnd type="arrow"/>
                </a:ln>
                <a:effectLst/>
              </p:spPr>
            </p:cxnSp>
            <p:sp>
              <p:nvSpPr>
                <p:cNvPr id="80" name="円弧 79"/>
                <p:cNvSpPr/>
                <p:nvPr/>
              </p:nvSpPr>
              <p:spPr>
                <a:xfrm>
                  <a:off x="4017386" y="3995976"/>
                  <a:ext cx="360000" cy="360000"/>
                </a:xfrm>
                <a:prstGeom prst="arc">
                  <a:avLst/>
                </a:prstGeom>
                <a:noFill/>
                <a:ln w="44450" cap="flat" cmpd="sng" algn="ctr">
                  <a:solidFill>
                    <a:srgbClr val="4949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a:cs typeface="+mn-cs"/>
                  </a:endParaRPr>
                </a:p>
              </p:txBody>
            </p:sp>
            <p:sp>
              <p:nvSpPr>
                <p:cNvPr id="81" name="テキスト ボックス 80"/>
                <p:cNvSpPr txBox="1"/>
                <p:nvPr/>
              </p:nvSpPr>
              <p:spPr>
                <a:xfrm>
                  <a:off x="4449395" y="1343148"/>
                  <a:ext cx="2291973" cy="1068611"/>
                </a:xfrm>
                <a:prstGeom prst="wedgeRoundRectCallout">
                  <a:avLst>
                    <a:gd name="adj1" fmla="val -57536"/>
                    <a:gd name="adj2" fmla="val 97550"/>
                    <a:gd name="adj3" fmla="val 16667"/>
                  </a:avLst>
                </a:prstGeom>
                <a:solidFill>
                  <a:srgbClr val="FDE8E7"/>
                </a:solidFill>
                <a:ln w="12700">
                  <a:solidFill>
                    <a:srgbClr val="F27C68"/>
                  </a:solidFill>
                </a:ln>
              </p:spPr>
              <p:txBody>
                <a:bodyPr wrap="square"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HGｺﾞｼｯｸE" panose="020B0909000000000000" pitchFamily="49" charset="-128"/>
                      <a:ea typeface="HGｺﾞｼｯｸE" panose="020B0909000000000000" pitchFamily="49" charset="-128"/>
                      <a:cs typeface="メイリオ" panose="020B0604030504040204" pitchFamily="50" charset="-128"/>
                    </a:rPr>
                    <a:t>就労面のアセスメント結果や特別支援学校等</a:t>
                  </a:r>
                  <a:r>
                    <a:rPr kumimoji="0" lang="en-US" altLang="ja-JP" sz="1200" b="0" i="0" u="none" strike="noStrike" kern="0" cap="none" spc="0" normalizeH="0" baseline="0" noProof="0" dirty="0" smtClean="0">
                      <a:ln>
                        <a:noFill/>
                      </a:ln>
                      <a:solidFill>
                        <a:prstClr val="black"/>
                      </a:solidFill>
                      <a:effectLst/>
                      <a:uLnTx/>
                      <a:uFillTx/>
                      <a:latin typeface="HGｺﾞｼｯｸE" panose="020B0909000000000000" pitchFamily="49" charset="-128"/>
                      <a:ea typeface="HGｺﾞｼｯｸE" panose="020B0909000000000000" pitchFamily="49" charset="-128"/>
                      <a:cs typeface="メイリオ" panose="020B0604030504040204" pitchFamily="50" charset="-128"/>
                    </a:rPr>
                    <a:t>(</a:t>
                  </a:r>
                  <a:r>
                    <a:rPr kumimoji="0" lang="en-US" altLang="ja-JP" sz="1050" b="0" i="0" u="none" strike="noStrike" kern="0" cap="none" spc="0" normalizeH="0" baseline="0" noProof="0" dirty="0" smtClean="0">
                      <a:ln>
                        <a:noFill/>
                      </a:ln>
                      <a:solidFill>
                        <a:prstClr val="black"/>
                      </a:solidFill>
                      <a:effectLst/>
                      <a:uLnTx/>
                      <a:uFillTx/>
                      <a:latin typeface="HGｺﾞｼｯｸE" panose="020B0909000000000000" pitchFamily="49" charset="-128"/>
                      <a:ea typeface="HGｺﾞｼｯｸE" panose="020B0909000000000000" pitchFamily="49" charset="-128"/>
                      <a:cs typeface="メイリオ" panose="020B0604030504040204" pitchFamily="50" charset="-128"/>
                    </a:rPr>
                    <a:t>※)</a:t>
                  </a:r>
                  <a:r>
                    <a:rPr kumimoji="0" lang="ja-JP" altLang="en-US" sz="1200" b="0" i="0" u="none" strike="noStrike" kern="0" cap="none" spc="0" normalizeH="0" baseline="0" noProof="0" dirty="0" smtClean="0">
                      <a:ln>
                        <a:noFill/>
                      </a:ln>
                      <a:solidFill>
                        <a:prstClr val="black"/>
                      </a:solidFill>
                      <a:effectLst/>
                      <a:uLnTx/>
                      <a:uFillTx/>
                      <a:latin typeface="HGｺﾞｼｯｸE" panose="020B0909000000000000" pitchFamily="49" charset="-128"/>
                      <a:ea typeface="HGｺﾞｼｯｸE" panose="020B0909000000000000" pitchFamily="49" charset="-128"/>
                      <a:cs typeface="メイリオ" panose="020B0604030504040204" pitchFamily="50" charset="-128"/>
                    </a:rPr>
                    <a:t>からの情報を踏まえ、相談支援事業所がサービス等利用計画を作成</a:t>
                  </a:r>
                  <a:endParaRPr kumimoji="0" lang="en-US" altLang="ja-JP" sz="1200" b="0" i="0" u="none" strike="noStrike" kern="0" cap="none" spc="0" normalizeH="0" baseline="0" noProof="0" dirty="0" smtClean="0">
                    <a:ln>
                      <a:noFill/>
                    </a:ln>
                    <a:solidFill>
                      <a:prstClr val="black"/>
                    </a:solidFill>
                    <a:effectLst/>
                    <a:uLnTx/>
                    <a:uFillTx/>
                    <a:latin typeface="HGｺﾞｼｯｸE" panose="020B0909000000000000" pitchFamily="49" charset="-128"/>
                    <a:ea typeface="HGｺﾞｼｯｸE" panose="020B0909000000000000" pitchFamily="49" charset="-128"/>
                    <a:cs typeface="メイリオ" panose="020B0604030504040204" pitchFamily="50" charset="-128"/>
                  </a:endParaRPr>
                </a:p>
              </p:txBody>
            </p:sp>
            <p:sp>
              <p:nvSpPr>
                <p:cNvPr id="82" name="テキスト ボックス 81"/>
                <p:cNvSpPr txBox="1"/>
                <p:nvPr/>
              </p:nvSpPr>
              <p:spPr bwMode="auto">
                <a:xfrm>
                  <a:off x="402098" y="4848995"/>
                  <a:ext cx="2734868" cy="659109"/>
                </a:xfrm>
                <a:prstGeom prst="roundRect">
                  <a:avLst>
                    <a:gd name="adj" fmla="val 23411"/>
                  </a:avLst>
                </a:prstGeom>
                <a:solidFill>
                  <a:srgbClr val="B9D1DD"/>
                </a:solidFill>
                <a:ln>
                  <a:noFill/>
                </a:ln>
              </p:spPr>
              <p:txBody>
                <a:bodyPr wrap="square"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E7E6E6">
                          <a:lumMod val="10000"/>
                        </a:srgbClr>
                      </a:solidFill>
                      <a:effectLst/>
                      <a:uLnTx/>
                      <a:uFillTx/>
                      <a:latin typeface="HG丸ｺﾞｼｯｸM-PRO" panose="020F0600000000000000" pitchFamily="50" charset="-128"/>
                      <a:ea typeface="HG丸ｺﾞｼｯｸM-PRO" panose="020F0600000000000000" pitchFamily="50" charset="-128"/>
                    </a:rPr>
                    <a:t>　　　　　　　</a:t>
                  </a:r>
                  <a:r>
                    <a:rPr kumimoji="0" lang="ja-JP" altLang="en-US" sz="1400" b="1" i="0" u="none" strike="noStrike" kern="0" cap="none" spc="0" normalizeH="0" baseline="0" noProof="0" dirty="0">
                      <a:ln>
                        <a:noFill/>
                      </a:ln>
                      <a:solidFill>
                        <a:srgbClr val="E7E6E6">
                          <a:lumMod val="10000"/>
                        </a:srgbClr>
                      </a:solidFill>
                      <a:effectLst/>
                      <a:uLnTx/>
                      <a:uFillTx/>
                      <a:latin typeface="HG丸ｺﾞｼｯｸM-PRO" panose="020F0600000000000000" pitchFamily="50" charset="-128"/>
                      <a:ea typeface="HG丸ｺﾞｼｯｸM-PRO" panose="020F0600000000000000" pitchFamily="50" charset="-128"/>
                    </a:rPr>
                    <a:t>就労継続支援事業所</a:t>
                  </a:r>
                  <a:endParaRPr kumimoji="0" lang="en-US" altLang="ja-JP" sz="1400" b="1" i="0" u="none" strike="noStrike" kern="0" cap="none" spc="0" normalizeH="0" baseline="0" noProof="0" dirty="0">
                    <a:ln>
                      <a:noFill/>
                    </a:ln>
                    <a:solidFill>
                      <a:srgbClr val="E7E6E6">
                        <a:lumMod val="10000"/>
                      </a:srgbClr>
                    </a:solidFill>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E7E6E6">
                          <a:lumMod val="10000"/>
                        </a:srgbClr>
                      </a:solidFill>
                      <a:effectLst/>
                      <a:uLnTx/>
                      <a:uFillTx/>
                      <a:latin typeface="HG丸ｺﾞｼｯｸM-PRO" panose="020F0600000000000000" pitchFamily="50" charset="-128"/>
                      <a:ea typeface="HG丸ｺﾞｼｯｸM-PRO" panose="020F0600000000000000" pitchFamily="50" charset="-128"/>
                    </a:rPr>
                    <a:t>　　　　　　（Ａ型・Ｂ型）</a:t>
                  </a:r>
                </a:p>
              </p:txBody>
            </p:sp>
            <p:pic>
              <p:nvPicPr>
                <p:cNvPr id="83" name="Picture 77" descr="http://www.sozaidas.com/sozai/010401bldg/seethrough/010401bldgl18st-tra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72" y="4435393"/>
                  <a:ext cx="784566" cy="100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4" name="直線コネクタ 83"/>
                <p:cNvCxnSpPr/>
                <p:nvPr/>
              </p:nvCxnSpPr>
              <p:spPr>
                <a:xfrm>
                  <a:off x="3429000" y="3347864"/>
                  <a:ext cx="0" cy="648072"/>
                </a:xfrm>
                <a:prstGeom prst="line">
                  <a:avLst/>
                </a:prstGeom>
                <a:noFill/>
                <a:ln w="44450" cap="flat" cmpd="sng" algn="ctr">
                  <a:solidFill>
                    <a:srgbClr val="494949"/>
                  </a:solidFill>
                  <a:prstDash val="solid"/>
                  <a:miter lim="800000"/>
                </a:ln>
                <a:effectLst/>
              </p:spPr>
            </p:cxnSp>
            <p:sp>
              <p:nvSpPr>
                <p:cNvPr id="85" name="テキスト ボックス 84"/>
                <p:cNvSpPr txBox="1"/>
                <p:nvPr/>
              </p:nvSpPr>
              <p:spPr>
                <a:xfrm>
                  <a:off x="1930566" y="2970614"/>
                  <a:ext cx="3024335" cy="541295"/>
                </a:xfrm>
                <a:prstGeom prst="roundRect">
                  <a:avLst>
                    <a:gd name="adj" fmla="val 3105"/>
                  </a:avLst>
                </a:prstGeom>
                <a:solidFill>
                  <a:srgbClr val="63778F"/>
                </a:solidFill>
                <a:ln w="19050" cap="flat" cmpd="sng" algn="ctr">
                  <a:noFill/>
                  <a:prstDash val="solid"/>
                  <a:miter lim="800000"/>
                </a:ln>
                <a:effectLst/>
              </p:spPr>
              <p:txBody>
                <a:bodyPr wrap="square" lIns="108000" tIns="72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サービス等利用計画の作成</a:t>
                  </a:r>
                </a:p>
              </p:txBody>
            </p:sp>
          </p:grpSp>
        </p:grpSp>
      </p:grpSp>
      <p:sp>
        <p:nvSpPr>
          <p:cNvPr id="87" name="テキスト ボックス 86"/>
          <p:cNvSpPr txBox="1"/>
          <p:nvPr/>
        </p:nvSpPr>
        <p:spPr>
          <a:xfrm>
            <a:off x="7037718" y="1504258"/>
            <a:ext cx="1872181" cy="577081"/>
          </a:xfrm>
          <a:prstGeom prst="rect">
            <a:avLst/>
          </a:prstGeom>
          <a:noFill/>
        </p:spPr>
        <p:txBody>
          <a:bodyPr wrap="square" rIns="0" rtlCol="0">
            <a:spAutoFit/>
          </a:bodyPr>
          <a:lstStyle/>
          <a:p>
            <a:pPr marL="182563" indent="-182563" fontAlgn="auto">
              <a:spcBef>
                <a:spcPts val="0"/>
              </a:spcBef>
              <a:spcAft>
                <a:spcPts val="0"/>
              </a:spcAft>
            </a:pPr>
            <a:r>
              <a:rPr lang="en-US" altLang="ja-JP" sz="1050" dirty="0">
                <a:solidFill>
                  <a:prstClr val="black"/>
                </a:solidFill>
                <a:latin typeface="HGｺﾞｼｯｸE" panose="020B0909000000000000" pitchFamily="49" charset="-128"/>
                <a:ea typeface="HGｺﾞｼｯｸE" panose="020B0909000000000000" pitchFamily="49" charset="-128"/>
              </a:rPr>
              <a:t>(※)</a:t>
            </a:r>
            <a:r>
              <a:rPr lang="ja-JP" altLang="en-US" sz="1050" dirty="0">
                <a:solidFill>
                  <a:prstClr val="black"/>
                </a:solidFill>
                <a:latin typeface="HGｺﾞｼｯｸE" panose="020B0909000000000000" pitchFamily="49" charset="-128"/>
                <a:ea typeface="HGｺﾞｼｯｸE" panose="020B0909000000000000" pitchFamily="49" charset="-128"/>
              </a:rPr>
              <a:t>「特別支援学校等」は高等学校及び中等教育学校の後期課程を含む。</a:t>
            </a:r>
          </a:p>
        </p:txBody>
      </p:sp>
      <p:sp>
        <p:nvSpPr>
          <p:cNvPr id="89" name="スライド番号プレースホルダー 7"/>
          <p:cNvSpPr txBox="1">
            <a:spLocks/>
          </p:cNvSpPr>
          <p:nvPr/>
        </p:nvSpPr>
        <p:spPr>
          <a:xfrm>
            <a:off x="6166694" y="6335228"/>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fld id="{93F2C76C-95E5-4F43-AC27-80398C2C95BE}" type="slidenum">
              <a:rPr lang="ja-JP" altLang="en-US" smtClean="0">
                <a:solidFill>
                  <a:prstClr val="black">
                    <a:tint val="75000"/>
                  </a:prstClr>
                </a:solidFill>
                <a:latin typeface="Calibri" panose="020F0502020204030204"/>
              </a:rPr>
              <a:pPr fontAlgn="auto">
                <a:spcBef>
                  <a:spcPts val="0"/>
                </a:spcBef>
                <a:spcAft>
                  <a:spcPts val="0"/>
                </a:spcAft>
              </a:pPr>
              <a:t>84</a:t>
            </a:fld>
            <a:endParaRPr lang="ja-JP"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4746366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3"/>
          <p:cNvSpPr txBox="1">
            <a:spLocks noChangeArrowheads="1"/>
          </p:cNvSpPr>
          <p:nvPr/>
        </p:nvSpPr>
        <p:spPr bwMode="auto">
          <a:xfrm>
            <a:off x="6606595" y="1592796"/>
            <a:ext cx="830747" cy="2646294"/>
          </a:xfrm>
          <a:prstGeom prst="rect">
            <a:avLst/>
          </a:prstGeom>
          <a:solidFill>
            <a:srgbClr val="63778F"/>
          </a:solidFill>
          <a:ln w="12700">
            <a:noFill/>
            <a:miter lim="800000"/>
            <a:headEnd/>
            <a:tailEnd/>
          </a:ln>
          <a:effectLst/>
        </p:spPr>
        <p:txBody>
          <a:bodyPr lIns="53996" tIns="71995" rIns="53996" bIns="45717"/>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lnSpc>
                <a:spcPct val="80000"/>
              </a:lnSpc>
              <a:spcBef>
                <a:spcPct val="0"/>
              </a:spcBef>
              <a:spcAft>
                <a:spcPts val="0"/>
              </a:spcAft>
              <a:buFontTx/>
              <a:buNone/>
            </a:pPr>
            <a:endParaRPr lang="ja-JP" altLang="en-US" sz="900" b="1"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60" name="Text Box 2" descr="60%"/>
          <p:cNvSpPr txBox="1">
            <a:spLocks noChangeArrowheads="1"/>
          </p:cNvSpPr>
          <p:nvPr/>
        </p:nvSpPr>
        <p:spPr bwMode="auto">
          <a:xfrm>
            <a:off x="3230149" y="3329617"/>
            <a:ext cx="1614900" cy="909475"/>
          </a:xfrm>
          <a:prstGeom prst="rect">
            <a:avLst/>
          </a:prstGeom>
          <a:solidFill>
            <a:srgbClr val="FFC000"/>
          </a:solidFill>
          <a:ln w="12700">
            <a:noFill/>
            <a:miter lim="800000"/>
            <a:headEnd/>
            <a:tailEnd/>
          </a:ln>
          <a:effectLst/>
        </p:spPr>
        <p:txBody>
          <a:bodyPr lIns="53996" tIns="71995" rIns="53996" bIns="45717"/>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auto" hangingPunct="1">
              <a:lnSpc>
                <a:spcPct val="80000"/>
              </a:lnSpc>
              <a:spcBef>
                <a:spcPct val="0"/>
              </a:spcBef>
              <a:spcAft>
                <a:spcPts val="0"/>
              </a:spcAft>
              <a:buFontTx/>
              <a:buNone/>
            </a:pPr>
            <a:endParaRPr lang="ja-JP" altLang="en-US" sz="900" b="1"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61" name="Text Box 3"/>
          <p:cNvSpPr txBox="1">
            <a:spLocks noChangeArrowheads="1"/>
          </p:cNvSpPr>
          <p:nvPr/>
        </p:nvSpPr>
        <p:spPr bwMode="auto">
          <a:xfrm>
            <a:off x="5115740" y="1592797"/>
            <a:ext cx="1265481" cy="2646294"/>
          </a:xfrm>
          <a:prstGeom prst="rect">
            <a:avLst/>
          </a:prstGeom>
          <a:solidFill>
            <a:srgbClr val="B9D1DD"/>
          </a:solidFill>
          <a:ln w="12700">
            <a:noFill/>
            <a:miter lim="800000"/>
            <a:headEnd/>
            <a:tailEnd/>
          </a:ln>
          <a:effectLst/>
        </p:spPr>
        <p:txBody>
          <a:bodyPr lIns="35998" tIns="71995" rIns="35998" bIns="45717"/>
          <a:lstStyle/>
          <a:p>
            <a:pPr algn="ctr" defTabSz="914337" fontAlgn="auto">
              <a:lnSpc>
                <a:spcPct val="90000"/>
              </a:lnSpc>
              <a:spcBef>
                <a:spcPts val="0"/>
              </a:spcBef>
              <a:spcAft>
                <a:spcPts val="0"/>
              </a:spcAft>
              <a:defRPr/>
            </a:pPr>
            <a:endParaRPr lang="en-US" altLang="ja-JP" sz="900" b="1" spc="-100" dirty="0">
              <a:solidFill>
                <a:prstClr val="white"/>
              </a:solidFill>
              <a:latin typeface="HGP創英角ｺﾞｼｯｸUB" panose="020B0900000000000000" pitchFamily="50" charset="-128"/>
              <a:ea typeface="HGP創英角ｺﾞｼｯｸUB" panose="020B0900000000000000" pitchFamily="50" charset="-128"/>
            </a:endParaRPr>
          </a:p>
        </p:txBody>
      </p:sp>
      <p:grpSp>
        <p:nvGrpSpPr>
          <p:cNvPr id="62" name="グループ化 61"/>
          <p:cNvGrpSpPr/>
          <p:nvPr/>
        </p:nvGrpSpPr>
        <p:grpSpPr>
          <a:xfrm>
            <a:off x="179531" y="1592796"/>
            <a:ext cx="8819453" cy="2869584"/>
            <a:chOff x="141654" y="1642224"/>
            <a:chExt cx="6614590" cy="3826112"/>
          </a:xfrm>
        </p:grpSpPr>
        <p:sp>
          <p:nvSpPr>
            <p:cNvPr id="64" name="Text Box 4"/>
            <p:cNvSpPr txBox="1">
              <a:spLocks noChangeArrowheads="1"/>
            </p:cNvSpPr>
            <p:nvPr/>
          </p:nvSpPr>
          <p:spPr bwMode="auto">
            <a:xfrm>
              <a:off x="141654" y="1786240"/>
              <a:ext cx="193024" cy="3682096"/>
            </a:xfrm>
            <a:prstGeom prst="rect">
              <a:avLst/>
            </a:prstGeom>
            <a:solidFill>
              <a:sysClr val="window" lastClr="FFFFFF"/>
            </a:solidFill>
            <a:ln w="12700">
              <a:solidFill>
                <a:sysClr val="windowText" lastClr="000000"/>
              </a:solidFill>
              <a:miter lim="800000"/>
              <a:headEnd/>
              <a:tailEnd/>
            </a:ln>
            <a:effectLst/>
          </p:spPr>
          <p:txBody>
            <a:bodyPr vert="eaVert" wrap="square" lIns="35998" tIns="0" rIns="35998" bIns="0" anchor="ctr" anchorCtr="1">
              <a:spAutoFit/>
            </a:bodyP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2813"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ＤＨＰ平成ゴシックW5" panose="020B0500000000000000" pitchFamily="50" charset="-128"/>
                  <a:ea typeface="ＤＨＰ平成ゴシックW5" panose="020B0500000000000000" pitchFamily="50" charset="-128"/>
                </a:rPr>
                <a:t>利用希望者が市町村窓口へ相談</a:t>
              </a:r>
            </a:p>
          </p:txBody>
        </p:sp>
        <p:sp>
          <p:nvSpPr>
            <p:cNvPr id="65" name="Text Box 3"/>
            <p:cNvSpPr txBox="1">
              <a:spLocks noChangeArrowheads="1"/>
            </p:cNvSpPr>
            <p:nvPr/>
          </p:nvSpPr>
          <p:spPr bwMode="auto">
            <a:xfrm>
              <a:off x="547663" y="1642225"/>
              <a:ext cx="949111" cy="3528391"/>
            </a:xfrm>
            <a:prstGeom prst="rect">
              <a:avLst/>
            </a:prstGeom>
            <a:solidFill>
              <a:srgbClr val="B9D1DD"/>
            </a:solidFill>
            <a:ln w="12700">
              <a:noFill/>
              <a:miter lim="800000"/>
              <a:headEnd/>
              <a:tailEnd/>
            </a:ln>
            <a:effectLst/>
          </p:spPr>
          <p:txBody>
            <a:bodyPr lIns="35998" tIns="71995" rIns="35998" bIns="45717"/>
            <a:lstStyle/>
            <a:p>
              <a:pPr marL="0" marR="0" lvl="0" indent="0" algn="ctr" defTabSz="914337" eaLnBrk="1" fontAlgn="auto" latinLnBrk="0" hangingPunct="1">
                <a:lnSpc>
                  <a:spcPct val="90000"/>
                </a:lnSpc>
                <a:spcBef>
                  <a:spcPts val="0"/>
                </a:spcBef>
                <a:spcAft>
                  <a:spcPts val="0"/>
                </a:spcAft>
                <a:buClrTx/>
                <a:buSzTx/>
                <a:buFontTx/>
                <a:buNone/>
                <a:tabLst/>
                <a:defRPr/>
              </a:pPr>
              <a:endParaRPr kumimoji="0" lang="ja-JP" altLang="en-US" sz="900" b="1" i="0" u="none" strike="noStrike" kern="0" cap="none" spc="-10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p:txBody>
        </p:sp>
        <p:sp>
          <p:nvSpPr>
            <p:cNvPr id="66" name="Text Box 11"/>
            <p:cNvSpPr txBox="1">
              <a:spLocks noChangeArrowheads="1"/>
            </p:cNvSpPr>
            <p:nvPr/>
          </p:nvSpPr>
          <p:spPr bwMode="auto">
            <a:xfrm>
              <a:off x="1019641" y="2218287"/>
              <a:ext cx="390936" cy="1824031"/>
            </a:xfrm>
            <a:prstGeom prst="roundRect">
              <a:avLst>
                <a:gd name="adj" fmla="val 11743"/>
              </a:avLst>
            </a:prstGeom>
            <a:solidFill>
              <a:srgbClr val="E1FFFF"/>
            </a:solidFill>
            <a:ln w="6350" cmpd="sng">
              <a:solidFill>
                <a:sysClr val="windowText" lastClr="000000"/>
              </a:solidFill>
              <a:miter lim="800000"/>
              <a:headEnd/>
              <a:tailEnd/>
            </a:ln>
            <a:effectLst/>
          </p:spPr>
          <p:txBody>
            <a:bodyPr vert="eaVert" wrap="square" lIns="35998" tIns="45717" rIns="35998" bIns="45717" anchor="ctr" anchorCtr="1">
              <a:spAutoFit/>
            </a:bodyPr>
            <a:lstStyle/>
            <a:p>
              <a:pPr marL="0" marR="0" lvl="0" indent="0" defTabSz="914337" eaLnBrk="1" fontAlgn="auto" latinLnBrk="0" hangingPunct="1">
                <a:lnSpc>
                  <a:spcPct val="90000"/>
                </a:lnSpc>
                <a:spcBef>
                  <a:spcPts val="0"/>
                </a:spcBef>
                <a:spcAft>
                  <a:spcPts val="0"/>
                </a:spcAft>
                <a:buClrTx/>
                <a:buSzTx/>
                <a:buFontTx/>
                <a:buNone/>
                <a:tabLst/>
                <a:defRPr/>
              </a:pPr>
              <a:r>
                <a:rPr kumimoji="0" lang="ja-JP" altLang="en-US" sz="1000" b="0" i="0" u="none" strike="noStrike" kern="0" cap="none" spc="-10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rPr>
                <a:t>就労アセスメントのためのサービス等利用</a:t>
              </a:r>
              <a:r>
                <a:rPr kumimoji="0" lang="ja-JP" altLang="en-US" sz="1000" b="0" i="0" u="none" strike="noStrike" kern="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rPr>
                <a:t>計画案の作成</a:t>
              </a:r>
            </a:p>
          </p:txBody>
        </p:sp>
        <p:sp>
          <p:nvSpPr>
            <p:cNvPr id="67" name="Text Box 2" descr="60%"/>
            <p:cNvSpPr txBox="1">
              <a:spLocks noChangeArrowheads="1"/>
            </p:cNvSpPr>
            <p:nvPr/>
          </p:nvSpPr>
          <p:spPr bwMode="auto">
            <a:xfrm>
              <a:off x="2429632" y="1642224"/>
              <a:ext cx="1211175" cy="1694971"/>
            </a:xfrm>
            <a:prstGeom prst="rect">
              <a:avLst/>
            </a:prstGeom>
            <a:solidFill>
              <a:srgbClr val="A5A5A5">
                <a:lumMod val="60000"/>
                <a:lumOff val="40000"/>
              </a:srgbClr>
            </a:solidFill>
            <a:ln w="12700">
              <a:noFill/>
              <a:miter lim="800000"/>
              <a:headEnd/>
              <a:tailEnd/>
            </a:ln>
            <a:effectLst/>
          </p:spPr>
          <p:txBody>
            <a:bodyPr lIns="53996" tIns="71995" rIns="53996" bIns="45717"/>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2813" eaLnBrk="1" fontAlgn="auto" latinLnBrk="0" hangingPunct="1">
                <a:lnSpc>
                  <a:spcPct val="80000"/>
                </a:lnSpc>
                <a:spcBef>
                  <a:spcPct val="0"/>
                </a:spcBef>
                <a:spcAft>
                  <a:spcPts val="0"/>
                </a:spcAft>
                <a:buClrTx/>
                <a:buSzTx/>
                <a:buFontTx/>
                <a:buNone/>
                <a:tabLst/>
                <a:defRPr/>
              </a:pPr>
              <a:endParaRPr kumimoji="1" lang="ja-JP" altLang="en-US" sz="900" b="1" i="0" u="none" strike="noStrike" kern="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p:txBody>
        </p:sp>
        <p:sp>
          <p:nvSpPr>
            <p:cNvPr id="68" name="Text Box 9"/>
            <p:cNvSpPr txBox="1">
              <a:spLocks noChangeArrowheads="1"/>
            </p:cNvSpPr>
            <p:nvPr/>
          </p:nvSpPr>
          <p:spPr bwMode="auto">
            <a:xfrm>
              <a:off x="2488679" y="2362304"/>
              <a:ext cx="1152128" cy="780001"/>
            </a:xfrm>
            <a:prstGeom prst="roundRect">
              <a:avLst>
                <a:gd name="adj" fmla="val 5423"/>
              </a:avLst>
            </a:prstGeom>
            <a:solidFill>
              <a:srgbClr val="E1FFFF"/>
            </a:solidFill>
            <a:ln w="6350">
              <a:solidFill>
                <a:sysClr val="windowText" lastClr="000000"/>
              </a:solidFill>
              <a:miter lim="800000"/>
              <a:headEnd/>
              <a:tailEnd/>
            </a:ln>
            <a:effectLst/>
          </p:spPr>
          <p:txBody>
            <a:bodyPr lIns="71995" tIns="45717" rIns="35998" bIns="45717" anchor="ctr"/>
            <a:lstStyle/>
            <a:p>
              <a:pPr marL="0" marR="0" lvl="0" indent="0" defTabSz="914337" eaLnBrk="1" fontAlgn="auto" latinLnBrk="0" hangingPunct="1">
                <a:lnSpc>
                  <a:spcPct val="100000"/>
                </a:lnSpc>
                <a:spcBef>
                  <a:spcPts val="30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rPr>
                <a:t>①</a:t>
              </a:r>
              <a:r>
                <a:rPr kumimoji="0" lang="ja-JP" altLang="en-US" sz="1200" b="0" i="0" u="none" strike="noStrike" kern="0" cap="none" spc="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rPr>
                <a:t> 就労</a:t>
              </a:r>
              <a:r>
                <a:rPr kumimoji="0" lang="ja-JP" altLang="en-US" sz="1200" b="0" i="0" u="none" strike="noStrike" kern="0" cap="none" spc="-10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rPr>
                <a:t>アセスメント</a:t>
              </a:r>
              <a:endParaRPr kumimoji="0" lang="en-US" altLang="ja-JP" sz="1200" b="0" i="0" u="none" strike="noStrike" kern="0" cap="none" spc="-10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endParaRPr>
            </a:p>
            <a:p>
              <a:pPr marL="0" marR="0" lvl="0" indent="0" defTabSz="914337"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rPr>
                <a:t>② 評価結果まとめ</a:t>
              </a:r>
            </a:p>
          </p:txBody>
        </p:sp>
        <p:sp>
          <p:nvSpPr>
            <p:cNvPr id="69" name="Text Box 3"/>
            <p:cNvSpPr txBox="1">
              <a:spLocks noChangeArrowheads="1"/>
            </p:cNvSpPr>
            <p:nvPr/>
          </p:nvSpPr>
          <p:spPr bwMode="auto">
            <a:xfrm>
              <a:off x="1649595" y="1642224"/>
              <a:ext cx="623060" cy="1694971"/>
            </a:xfrm>
            <a:prstGeom prst="rect">
              <a:avLst/>
            </a:prstGeom>
            <a:solidFill>
              <a:srgbClr val="63778F"/>
            </a:solidFill>
            <a:ln w="12700">
              <a:noFill/>
              <a:miter lim="800000"/>
              <a:headEnd/>
              <a:tailEnd/>
            </a:ln>
            <a:effectLst/>
          </p:spPr>
          <p:txBody>
            <a:bodyPr lIns="53996" tIns="71995" rIns="53996" bIns="45717"/>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defTabSz="912813" eaLnBrk="1" fontAlgn="auto" latinLnBrk="0" hangingPunct="1">
                <a:lnSpc>
                  <a:spcPct val="80000"/>
                </a:lnSpc>
                <a:spcBef>
                  <a:spcPct val="0"/>
                </a:spcBef>
                <a:spcAft>
                  <a:spcPts val="0"/>
                </a:spcAft>
                <a:buClrTx/>
                <a:buSzTx/>
                <a:buFontTx/>
                <a:buNone/>
                <a:tabLst/>
                <a:defRPr/>
              </a:pPr>
              <a:endParaRPr kumimoji="1" lang="ja-JP" altLang="en-US" sz="900" b="1" i="0" u="none" strike="noStrike" kern="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p:txBody>
        </p:sp>
        <p:sp>
          <p:nvSpPr>
            <p:cNvPr id="70" name="Text Box 6"/>
            <p:cNvSpPr txBox="1">
              <a:spLocks noChangeArrowheads="1"/>
            </p:cNvSpPr>
            <p:nvPr/>
          </p:nvSpPr>
          <p:spPr bwMode="auto">
            <a:xfrm>
              <a:off x="1785317" y="2215407"/>
              <a:ext cx="343322" cy="938985"/>
            </a:xfrm>
            <a:prstGeom prst="roundRect">
              <a:avLst/>
            </a:prstGeom>
            <a:solidFill>
              <a:srgbClr val="E1FFFF"/>
            </a:solidFill>
            <a:ln w="6350" cmpd="sng">
              <a:solidFill>
                <a:sysClr val="windowText" lastClr="000000"/>
              </a:solidFill>
              <a:prstDash val="solid"/>
              <a:miter lim="800000"/>
              <a:headEnd/>
              <a:tailEnd/>
            </a:ln>
            <a:effectLst/>
          </p:spPr>
          <p:txBody>
            <a:bodyPr vert="eaVert" wrap="square" lIns="91434" tIns="45717" rIns="91434" bIns="45717" anchor="ctr" anchorCtr="1">
              <a:noAutofit/>
            </a:bodyPr>
            <a:lstStyle/>
            <a:p>
              <a:pPr marL="0" marR="0" lvl="0" indent="0" algn="ctr" defTabSz="914337"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暫定支給決定</a:t>
              </a:r>
            </a:p>
          </p:txBody>
        </p:sp>
        <p:sp>
          <p:nvSpPr>
            <p:cNvPr id="71" name="Text Box 3"/>
            <p:cNvSpPr txBox="1">
              <a:spLocks noChangeArrowheads="1"/>
            </p:cNvSpPr>
            <p:nvPr/>
          </p:nvSpPr>
          <p:spPr bwMode="auto">
            <a:xfrm>
              <a:off x="6010352" y="1642225"/>
              <a:ext cx="745892" cy="3528391"/>
            </a:xfrm>
            <a:prstGeom prst="rect">
              <a:avLst/>
            </a:prstGeom>
            <a:solidFill>
              <a:srgbClr val="B9D1DD"/>
            </a:solidFill>
            <a:ln w="12700">
              <a:noFill/>
              <a:miter lim="800000"/>
              <a:headEnd/>
              <a:tailEnd/>
            </a:ln>
            <a:effectLst/>
          </p:spPr>
          <p:txBody>
            <a:bodyPr lIns="35998" tIns="71995" rIns="35998" bIns="45717"/>
            <a:lstStyle/>
            <a:p>
              <a:pPr marL="0" marR="0" lvl="0" indent="0" algn="ctr" defTabSz="914337" eaLnBrk="1" fontAlgn="auto" latinLnBrk="0" hangingPunct="1">
                <a:lnSpc>
                  <a:spcPct val="90000"/>
                </a:lnSpc>
                <a:spcBef>
                  <a:spcPts val="0"/>
                </a:spcBef>
                <a:spcAft>
                  <a:spcPts val="0"/>
                </a:spcAft>
                <a:buClrTx/>
                <a:buSzTx/>
                <a:buFontTx/>
                <a:buNone/>
                <a:tabLst/>
                <a:defRPr/>
              </a:pPr>
              <a:endParaRPr kumimoji="0" lang="en-US" altLang="ja-JP" sz="900" b="1" i="0" u="none" strike="noStrike" kern="0" cap="none" spc="-10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p:txBody>
        </p:sp>
      </p:grpSp>
      <p:grpSp>
        <p:nvGrpSpPr>
          <p:cNvPr id="72" name="グループ化 66"/>
          <p:cNvGrpSpPr>
            <a:grpSpLocks/>
          </p:cNvGrpSpPr>
          <p:nvPr/>
        </p:nvGrpSpPr>
        <p:grpSpPr bwMode="auto">
          <a:xfrm>
            <a:off x="1256646" y="4271845"/>
            <a:ext cx="246757" cy="533699"/>
            <a:chOff x="1264624" y="4180036"/>
            <a:chExt cx="271170" cy="712253"/>
          </a:xfrm>
        </p:grpSpPr>
        <p:cxnSp>
          <p:nvCxnSpPr>
            <p:cNvPr id="73" name="直線コネクタ 72"/>
            <p:cNvCxnSpPr/>
            <p:nvPr/>
          </p:nvCxnSpPr>
          <p:spPr>
            <a:xfrm flipV="1">
              <a:off x="1406505" y="4459892"/>
              <a:ext cx="0" cy="432397"/>
            </a:xfrm>
            <a:prstGeom prst="line">
              <a:avLst/>
            </a:prstGeom>
            <a:noFill/>
            <a:ln w="76200" cap="flat" cmpd="sng" algn="ctr">
              <a:solidFill>
                <a:srgbClr val="0000CC"/>
              </a:solidFill>
              <a:prstDash val="sysDot"/>
              <a:miter lim="800000"/>
            </a:ln>
            <a:effectLst/>
          </p:spPr>
        </p:cxnSp>
        <p:sp>
          <p:nvSpPr>
            <p:cNvPr id="74" name="二等辺三角形 73"/>
            <p:cNvSpPr/>
            <p:nvPr/>
          </p:nvSpPr>
          <p:spPr>
            <a:xfrm>
              <a:off x="1264624" y="4180036"/>
              <a:ext cx="271170" cy="252232"/>
            </a:xfrm>
            <a:prstGeom prst="triangle">
              <a:avLst/>
            </a:prstGeom>
            <a:solidFill>
              <a:srgbClr val="0000CC"/>
            </a:solidFill>
            <a:ln w="12700" cap="flat" cmpd="sng" algn="ctr">
              <a:solidFill>
                <a:srgbClr val="0000C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a:cs typeface="+mn-cs"/>
              </a:endParaRPr>
            </a:p>
          </p:txBody>
        </p:sp>
      </p:grpSp>
      <p:sp>
        <p:nvSpPr>
          <p:cNvPr id="75" name="テキスト ボックス 79"/>
          <p:cNvSpPr txBox="1">
            <a:spLocks noChangeArrowheads="1"/>
          </p:cNvSpPr>
          <p:nvPr/>
        </p:nvSpPr>
        <p:spPr bwMode="auto">
          <a:xfrm>
            <a:off x="363031" y="4878078"/>
            <a:ext cx="2657819" cy="1503291"/>
          </a:xfrm>
          <a:prstGeom prst="roundRect">
            <a:avLst/>
          </a:prstGeom>
          <a:noFill/>
          <a:ln w="25400">
            <a:solidFill>
              <a:srgbClr val="63778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noAutofit/>
          </a:bodyPr>
          <a:lstStyle/>
          <a:p>
            <a:pPr fontAlgn="auto">
              <a:spcBef>
                <a:spcPts val="0"/>
              </a:spcBef>
              <a:spcAft>
                <a:spcPts val="0"/>
              </a:spcAft>
            </a:pPr>
            <a:r>
              <a:rPr lang="ja-JP" altLang="en-US" sz="1400" dirty="0">
                <a:solidFill>
                  <a:prstClr val="black"/>
                </a:solidFill>
                <a:latin typeface="Calibri" panose="020F0502020204030204"/>
                <a:ea typeface="ＭＳ Ｐゴシック"/>
              </a:rPr>
              <a:t>相談支援事業所が就労移行支援事業所または障害者就業・生活支援センターに連絡し、就労アセスメントの実施について調整。</a:t>
            </a:r>
          </a:p>
        </p:txBody>
      </p:sp>
      <p:sp>
        <p:nvSpPr>
          <p:cNvPr id="80" name="正方形/長方形 79"/>
          <p:cNvSpPr/>
          <p:nvPr/>
        </p:nvSpPr>
        <p:spPr>
          <a:xfrm>
            <a:off x="524589" y="80628"/>
            <a:ext cx="8256917" cy="324036"/>
          </a:xfrm>
          <a:prstGeom prst="rect">
            <a:avLst/>
          </a:prstGeom>
          <a:solidFill>
            <a:srgbClr val="DB741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Verdana" pitchFamily="34" charset="0"/>
              </a:rPr>
              <a:t>Ｂ型事業利用希望者の利用相談から利用後までの流れ</a:t>
            </a:r>
          </a:p>
        </p:txBody>
      </p:sp>
      <p:sp>
        <p:nvSpPr>
          <p:cNvPr id="84" name="角丸四角形 83"/>
          <p:cNvSpPr/>
          <p:nvPr/>
        </p:nvSpPr>
        <p:spPr>
          <a:xfrm>
            <a:off x="308215" y="476676"/>
            <a:ext cx="8675473" cy="856459"/>
          </a:xfrm>
          <a:prstGeom prst="roundRect">
            <a:avLst>
              <a:gd name="adj" fmla="val 25015"/>
            </a:avLst>
          </a:prstGeom>
          <a:solidFill>
            <a:sysClr val="window" lastClr="FFFFFF"/>
          </a:solidFill>
          <a:ln w="38100">
            <a:solidFill>
              <a:srgbClr val="DB7417"/>
            </a:solidFill>
            <a:prstDash val="solid"/>
          </a:ln>
        </p:spPr>
        <p:txBody>
          <a:bodyPr wrap="square" tIns="46800" anchor="ctr" anchorCtr="0">
            <a:noAutofit/>
          </a:bodyPr>
          <a:lstStyle/>
          <a:p>
            <a:pPr marL="266700" marR="0" lvl="0" indent="-174625"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rPr>
              <a:t>○　就労アセスメントが必要な者が就労継続支援Ｂ型事業の利用を希望する場合のサービス利用相談から利用後までのおおまかな流れ</a:t>
            </a:r>
            <a:endParaRPr kumimoji="0" lang="en-US" altLang="ja-JP" sz="1800" b="0" i="0" u="none" strike="noStrike" kern="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85" name="Text Box 11"/>
          <p:cNvSpPr txBox="1">
            <a:spLocks noChangeArrowheads="1"/>
          </p:cNvSpPr>
          <p:nvPr/>
        </p:nvSpPr>
        <p:spPr bwMode="auto">
          <a:xfrm>
            <a:off x="797058" y="2024883"/>
            <a:ext cx="325607" cy="2076567"/>
          </a:xfrm>
          <a:prstGeom prst="roundRect">
            <a:avLst/>
          </a:prstGeom>
          <a:solidFill>
            <a:srgbClr val="E1FFFF"/>
          </a:solidFill>
          <a:ln w="6350" cmpd="sng">
            <a:solidFill>
              <a:sysClr val="windowText" lastClr="000000"/>
            </a:solidFill>
            <a:miter lim="800000"/>
            <a:headEnd/>
            <a:tailEnd/>
          </a:ln>
          <a:effectLst/>
        </p:spPr>
        <p:txBody>
          <a:bodyPr vert="eaVert" wrap="square" lIns="35998" tIns="45717" rIns="35998" bIns="45717" anchor="ctr" anchorCtr="1">
            <a:spAutoFit/>
          </a:bodyPr>
          <a:lstStyle/>
          <a:p>
            <a:pPr marL="0" marR="0" lvl="0" indent="0" defTabSz="914337" eaLnBrk="1" fontAlgn="auto" latinLnBrk="0" hangingPunct="1">
              <a:lnSpc>
                <a:spcPct val="90000"/>
              </a:lnSpc>
              <a:spcBef>
                <a:spcPts val="0"/>
              </a:spcBef>
              <a:spcAft>
                <a:spcPts val="0"/>
              </a:spcAft>
              <a:buClrTx/>
              <a:buSzTx/>
              <a:buFontTx/>
              <a:buNone/>
              <a:tabLst/>
              <a:defRPr/>
            </a:pPr>
            <a:r>
              <a:rPr kumimoji="0" lang="ja-JP" altLang="en-US" sz="1600" b="0" i="0" u="none" strike="noStrike" kern="0" cap="none" spc="-10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rPr>
              <a:t>相談支援</a:t>
            </a:r>
            <a:endParaRPr kumimoji="0" lang="en-US" altLang="ja-JP" sz="1600" b="0" i="0" u="none" strike="noStrike" kern="0" cap="none" spc="-10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endParaRPr>
          </a:p>
        </p:txBody>
      </p:sp>
      <p:sp>
        <p:nvSpPr>
          <p:cNvPr id="89" name="AutoShape 26"/>
          <p:cNvSpPr>
            <a:spLocks noChangeArrowheads="1"/>
          </p:cNvSpPr>
          <p:nvPr/>
        </p:nvSpPr>
        <p:spPr bwMode="auto">
          <a:xfrm>
            <a:off x="1122637" y="2648041"/>
            <a:ext cx="223076" cy="186933"/>
          </a:xfrm>
          <a:prstGeom prst="rightArrow">
            <a:avLst>
              <a:gd name="adj1" fmla="val 52750"/>
              <a:gd name="adj2" fmla="val 63958"/>
            </a:avLst>
          </a:prstGeom>
          <a:solidFill>
            <a:srgbClr val="0C555D"/>
          </a:solidFill>
          <a:ln w="9525">
            <a:noFill/>
            <a:miter lim="800000"/>
            <a:headEnd/>
            <a:tailEnd/>
          </a:ln>
          <a:effectLst/>
        </p:spPr>
        <p:txBody>
          <a:bodyPr wrap="none" lIns="91434" tIns="45717" rIns="91434" bIns="45717" anchor="ctr"/>
          <a:lstStyle/>
          <a:p>
            <a:pPr defTabSz="914337" fontAlgn="auto">
              <a:spcBef>
                <a:spcPts val="0"/>
              </a:spcBef>
              <a:spcAft>
                <a:spcPts val="0"/>
              </a:spcAft>
              <a:defRPr/>
            </a:pPr>
            <a:endParaRPr lang="ja-JP" altLang="en-US" sz="1800">
              <a:solidFill>
                <a:prstClr val="black"/>
              </a:solidFill>
              <a:latin typeface="Calibri"/>
              <a:ea typeface="ＭＳ Ｐゴシック"/>
            </a:endParaRPr>
          </a:p>
        </p:txBody>
      </p:sp>
      <p:sp>
        <p:nvSpPr>
          <p:cNvPr id="90" name="AutoShape 26"/>
          <p:cNvSpPr>
            <a:spLocks noChangeArrowheads="1"/>
          </p:cNvSpPr>
          <p:nvPr/>
        </p:nvSpPr>
        <p:spPr bwMode="auto">
          <a:xfrm>
            <a:off x="1091989" y="3944145"/>
            <a:ext cx="2138158" cy="157266"/>
          </a:xfrm>
          <a:prstGeom prst="rightArrow">
            <a:avLst>
              <a:gd name="adj1" fmla="val 52750"/>
              <a:gd name="adj2" fmla="val 63958"/>
            </a:avLst>
          </a:prstGeom>
          <a:solidFill>
            <a:srgbClr val="0C555D"/>
          </a:solidFill>
          <a:ln w="9525">
            <a:noFill/>
            <a:miter lim="800000"/>
            <a:headEnd/>
            <a:tailEnd/>
          </a:ln>
          <a:effectLst/>
        </p:spPr>
        <p:txBody>
          <a:bodyPr wrap="none" lIns="91434" tIns="45717" rIns="91434" bIns="45717" anchor="ctr"/>
          <a:lstStyle/>
          <a:p>
            <a:pPr defTabSz="914337" fontAlgn="auto">
              <a:spcBef>
                <a:spcPts val="0"/>
              </a:spcBef>
              <a:spcAft>
                <a:spcPts val="0"/>
              </a:spcAft>
              <a:defRPr/>
            </a:pPr>
            <a:endParaRPr lang="ja-JP" altLang="en-US" sz="1800">
              <a:solidFill>
                <a:prstClr val="black"/>
              </a:solidFill>
              <a:latin typeface="Calibri"/>
              <a:ea typeface="ＭＳ Ｐゴシック"/>
            </a:endParaRPr>
          </a:p>
        </p:txBody>
      </p:sp>
      <p:sp>
        <p:nvSpPr>
          <p:cNvPr id="91" name="AutoShape 26"/>
          <p:cNvSpPr>
            <a:spLocks noChangeArrowheads="1"/>
          </p:cNvSpPr>
          <p:nvPr/>
        </p:nvSpPr>
        <p:spPr bwMode="auto">
          <a:xfrm>
            <a:off x="1986357" y="2348920"/>
            <a:ext cx="207719" cy="267869"/>
          </a:xfrm>
          <a:prstGeom prst="rightArrow">
            <a:avLst>
              <a:gd name="adj1" fmla="val 52750"/>
              <a:gd name="adj2" fmla="val 63958"/>
            </a:avLst>
          </a:prstGeom>
          <a:solidFill>
            <a:srgbClr val="0C555D"/>
          </a:solidFill>
          <a:ln w="9525">
            <a:noFill/>
            <a:miter lim="800000"/>
            <a:headEnd/>
            <a:tailEnd/>
          </a:ln>
          <a:effectLst/>
        </p:spPr>
        <p:txBody>
          <a:bodyPr wrap="none" lIns="91434" tIns="45717" rIns="91434" bIns="45717" anchor="ctr"/>
          <a:lstStyle/>
          <a:p>
            <a:pPr defTabSz="914337" fontAlgn="auto">
              <a:spcBef>
                <a:spcPts val="0"/>
              </a:spcBef>
              <a:spcAft>
                <a:spcPts val="0"/>
              </a:spcAft>
              <a:defRPr/>
            </a:pPr>
            <a:endParaRPr lang="ja-JP" altLang="en-US" sz="1800">
              <a:solidFill>
                <a:prstClr val="black"/>
              </a:solidFill>
              <a:latin typeface="Calibri"/>
              <a:ea typeface="ＭＳ Ｐゴシック"/>
            </a:endParaRPr>
          </a:p>
        </p:txBody>
      </p:sp>
      <p:sp>
        <p:nvSpPr>
          <p:cNvPr id="92" name="Text Box 11"/>
          <p:cNvSpPr txBox="1">
            <a:spLocks noChangeArrowheads="1"/>
          </p:cNvSpPr>
          <p:nvPr/>
        </p:nvSpPr>
        <p:spPr bwMode="auto">
          <a:xfrm>
            <a:off x="5294579" y="2022724"/>
            <a:ext cx="325607" cy="2108395"/>
          </a:xfrm>
          <a:prstGeom prst="roundRect">
            <a:avLst/>
          </a:prstGeom>
          <a:solidFill>
            <a:srgbClr val="E1FFFF"/>
          </a:solidFill>
          <a:ln w="6350" cmpd="sng">
            <a:solidFill>
              <a:sysClr val="windowText" lastClr="000000"/>
            </a:solidFill>
            <a:miter lim="800000"/>
            <a:headEnd/>
            <a:tailEnd/>
          </a:ln>
          <a:effectLst/>
        </p:spPr>
        <p:txBody>
          <a:bodyPr vert="eaVert" wrap="square" lIns="35998" tIns="45717" rIns="35998" bIns="45717" anchor="ctr" anchorCtr="1">
            <a:spAutoFit/>
          </a:bodyPr>
          <a:lstStyle/>
          <a:p>
            <a:pPr marL="0" marR="0" lvl="0" indent="0" defTabSz="914337" eaLnBrk="1" fontAlgn="auto" latinLnBrk="0" hangingPunct="1">
              <a:lnSpc>
                <a:spcPct val="90000"/>
              </a:lnSpc>
              <a:spcBef>
                <a:spcPts val="0"/>
              </a:spcBef>
              <a:spcAft>
                <a:spcPts val="0"/>
              </a:spcAft>
              <a:buClrTx/>
              <a:buSzTx/>
              <a:buFontTx/>
              <a:buNone/>
              <a:tabLst/>
              <a:defRPr/>
            </a:pPr>
            <a:r>
              <a:rPr kumimoji="0" lang="ja-JP" altLang="en-US" sz="1600" b="0" i="0" u="none" strike="noStrike" kern="0" cap="none" spc="-10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rPr>
              <a:t>相談支援</a:t>
            </a:r>
            <a:endParaRPr kumimoji="0" lang="en-US" altLang="ja-JP" sz="1600" b="0" i="0" u="none" strike="noStrike" kern="0" cap="none" spc="-10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endParaRPr>
          </a:p>
        </p:txBody>
      </p:sp>
      <p:sp>
        <p:nvSpPr>
          <p:cNvPr id="93" name="Text Box 11"/>
          <p:cNvSpPr txBox="1">
            <a:spLocks noChangeArrowheads="1"/>
          </p:cNvSpPr>
          <p:nvPr/>
        </p:nvSpPr>
        <p:spPr bwMode="auto">
          <a:xfrm>
            <a:off x="5753324" y="2024844"/>
            <a:ext cx="565610" cy="2106234"/>
          </a:xfrm>
          <a:prstGeom prst="roundRect">
            <a:avLst>
              <a:gd name="adj" fmla="val 11743"/>
            </a:avLst>
          </a:prstGeom>
          <a:solidFill>
            <a:srgbClr val="E1FFFF"/>
          </a:solidFill>
          <a:ln w="6350" cmpd="sng">
            <a:solidFill>
              <a:sysClr val="windowText" lastClr="000000"/>
            </a:solidFill>
            <a:miter lim="800000"/>
            <a:headEnd/>
            <a:tailEnd/>
          </a:ln>
          <a:effectLst/>
        </p:spPr>
        <p:txBody>
          <a:bodyPr vert="eaVert" wrap="square" lIns="35998" tIns="45717" rIns="35998" bIns="45717" anchor="ctr" anchorCtr="1">
            <a:spAutoFit/>
          </a:bodyPr>
          <a:lstStyle/>
          <a:p>
            <a:pPr marL="0" marR="0" lvl="0" indent="0" defTabSz="914337" eaLnBrk="1" fontAlgn="auto" latinLnBrk="0" hangingPunct="1">
              <a:lnSpc>
                <a:spcPct val="9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rPr>
              <a:t>Ｂ型事業又は就労移行支援事業利用のためのサービス等利用計画案の作成</a:t>
            </a:r>
          </a:p>
        </p:txBody>
      </p:sp>
      <p:sp>
        <p:nvSpPr>
          <p:cNvPr id="94" name="Text Box 6"/>
          <p:cNvSpPr txBox="1">
            <a:spLocks noChangeArrowheads="1"/>
          </p:cNvSpPr>
          <p:nvPr/>
        </p:nvSpPr>
        <p:spPr bwMode="auto">
          <a:xfrm>
            <a:off x="6787555" y="2024886"/>
            <a:ext cx="457763" cy="1296145"/>
          </a:xfrm>
          <a:prstGeom prst="roundRect">
            <a:avLst/>
          </a:prstGeom>
          <a:solidFill>
            <a:srgbClr val="E1FFFF"/>
          </a:solidFill>
          <a:ln w="6350" cmpd="sng">
            <a:solidFill>
              <a:sysClr val="windowText" lastClr="000000"/>
            </a:solidFill>
            <a:prstDash val="solid"/>
            <a:miter lim="800000"/>
            <a:headEnd/>
            <a:tailEnd/>
          </a:ln>
          <a:effectLst/>
        </p:spPr>
        <p:txBody>
          <a:bodyPr vert="eaVert" wrap="square" lIns="91434" tIns="45717" rIns="91434" bIns="45717" anchor="ctr" anchorCtr="1">
            <a:noAutofit/>
          </a:bodyPr>
          <a:lstStyle/>
          <a:p>
            <a:pPr marL="0" marR="0" lvl="0" indent="0" algn="ctr" defTabSz="914337"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支給決定</a:t>
            </a:r>
          </a:p>
        </p:txBody>
      </p:sp>
      <p:sp>
        <p:nvSpPr>
          <p:cNvPr id="95" name="AutoShape 26"/>
          <p:cNvSpPr>
            <a:spLocks noChangeArrowheads="1"/>
          </p:cNvSpPr>
          <p:nvPr/>
        </p:nvSpPr>
        <p:spPr bwMode="auto">
          <a:xfrm>
            <a:off x="2819478" y="2348920"/>
            <a:ext cx="410691" cy="133933"/>
          </a:xfrm>
          <a:prstGeom prst="rightArrow">
            <a:avLst>
              <a:gd name="adj1" fmla="val 52750"/>
              <a:gd name="adj2" fmla="val 63958"/>
            </a:avLst>
          </a:prstGeom>
          <a:solidFill>
            <a:srgbClr val="0C555D"/>
          </a:solidFill>
          <a:ln w="9525">
            <a:noFill/>
            <a:miter lim="800000"/>
            <a:headEnd/>
            <a:tailEnd/>
          </a:ln>
          <a:effectLst/>
        </p:spPr>
        <p:txBody>
          <a:bodyPr wrap="none" lIns="91434" tIns="45717" rIns="91434" bIns="45717" anchor="ctr"/>
          <a:lstStyle/>
          <a:p>
            <a:pPr defTabSz="914337" fontAlgn="auto">
              <a:spcBef>
                <a:spcPts val="0"/>
              </a:spcBef>
              <a:spcAft>
                <a:spcPts val="0"/>
              </a:spcAft>
              <a:defRPr/>
            </a:pPr>
            <a:endParaRPr lang="ja-JP" altLang="en-US" sz="1800">
              <a:solidFill>
                <a:prstClr val="black"/>
              </a:solidFill>
              <a:latin typeface="Calibri"/>
              <a:ea typeface="ＭＳ Ｐゴシック"/>
            </a:endParaRPr>
          </a:p>
        </p:txBody>
      </p:sp>
      <p:sp>
        <p:nvSpPr>
          <p:cNvPr id="96" name="AutoShape 26"/>
          <p:cNvSpPr>
            <a:spLocks noChangeArrowheads="1"/>
          </p:cNvSpPr>
          <p:nvPr/>
        </p:nvSpPr>
        <p:spPr bwMode="auto">
          <a:xfrm>
            <a:off x="5620160" y="3063167"/>
            <a:ext cx="260686" cy="130133"/>
          </a:xfrm>
          <a:prstGeom prst="rightArrow">
            <a:avLst>
              <a:gd name="adj1" fmla="val 52750"/>
              <a:gd name="adj2" fmla="val 63958"/>
            </a:avLst>
          </a:prstGeom>
          <a:solidFill>
            <a:srgbClr val="0C555D"/>
          </a:solidFill>
          <a:ln w="9525">
            <a:noFill/>
            <a:miter lim="800000"/>
            <a:headEnd/>
            <a:tailEnd/>
          </a:ln>
          <a:effectLst/>
        </p:spPr>
        <p:txBody>
          <a:bodyPr wrap="none" lIns="91434" tIns="45717" rIns="91434" bIns="45717" anchor="ctr"/>
          <a:lstStyle/>
          <a:p>
            <a:pPr defTabSz="914337" fontAlgn="auto">
              <a:spcBef>
                <a:spcPts val="0"/>
              </a:spcBef>
              <a:spcAft>
                <a:spcPts val="0"/>
              </a:spcAft>
              <a:defRPr/>
            </a:pPr>
            <a:endParaRPr lang="ja-JP" altLang="en-US" sz="1800">
              <a:solidFill>
                <a:prstClr val="black"/>
              </a:solidFill>
              <a:latin typeface="Calibri"/>
              <a:ea typeface="ＭＳ Ｐゴシック"/>
            </a:endParaRPr>
          </a:p>
        </p:txBody>
      </p:sp>
      <p:sp>
        <p:nvSpPr>
          <p:cNvPr id="97" name="AutoShape 26"/>
          <p:cNvSpPr>
            <a:spLocks noChangeArrowheads="1"/>
          </p:cNvSpPr>
          <p:nvPr/>
        </p:nvSpPr>
        <p:spPr bwMode="auto">
          <a:xfrm>
            <a:off x="6318941" y="3076881"/>
            <a:ext cx="287655" cy="134974"/>
          </a:xfrm>
          <a:prstGeom prst="rightArrow">
            <a:avLst>
              <a:gd name="adj1" fmla="val 52750"/>
              <a:gd name="adj2" fmla="val 63958"/>
            </a:avLst>
          </a:prstGeom>
          <a:solidFill>
            <a:srgbClr val="0C555D"/>
          </a:solidFill>
          <a:ln w="9525">
            <a:noFill/>
            <a:miter lim="800000"/>
            <a:headEnd/>
            <a:tailEnd/>
          </a:ln>
          <a:effectLst/>
        </p:spPr>
        <p:txBody>
          <a:bodyPr wrap="none" lIns="91434" tIns="45717" rIns="91434" bIns="45717" anchor="ctr"/>
          <a:lstStyle/>
          <a:p>
            <a:pPr defTabSz="914337" fontAlgn="auto">
              <a:spcBef>
                <a:spcPts val="0"/>
              </a:spcBef>
              <a:spcAft>
                <a:spcPts val="0"/>
              </a:spcAft>
              <a:defRPr/>
            </a:pPr>
            <a:endParaRPr lang="ja-JP" altLang="en-US" sz="1800">
              <a:solidFill>
                <a:prstClr val="black"/>
              </a:solidFill>
              <a:latin typeface="Calibri"/>
              <a:ea typeface="ＭＳ Ｐゴシック"/>
            </a:endParaRPr>
          </a:p>
        </p:txBody>
      </p:sp>
      <p:sp>
        <p:nvSpPr>
          <p:cNvPr id="98" name="Text Box 9"/>
          <p:cNvSpPr txBox="1">
            <a:spLocks noChangeArrowheads="1"/>
          </p:cNvSpPr>
          <p:nvPr/>
        </p:nvSpPr>
        <p:spPr bwMode="auto">
          <a:xfrm>
            <a:off x="3286540" y="3730780"/>
            <a:ext cx="1589382" cy="400298"/>
          </a:xfrm>
          <a:prstGeom prst="roundRect">
            <a:avLst>
              <a:gd name="adj" fmla="val 5423"/>
            </a:avLst>
          </a:prstGeom>
          <a:solidFill>
            <a:srgbClr val="E1FFFF"/>
          </a:solidFill>
          <a:ln w="6350">
            <a:solidFill>
              <a:sysClr val="windowText" lastClr="000000"/>
            </a:solidFill>
            <a:miter lim="800000"/>
            <a:headEnd/>
            <a:tailEnd/>
          </a:ln>
          <a:effectLst/>
        </p:spPr>
        <p:txBody>
          <a:bodyPr lIns="71995" tIns="45717" rIns="35998" bIns="45717" anchor="ctr"/>
          <a:lstStyle/>
          <a:p>
            <a:pPr marL="0" marR="0" lvl="0" indent="0" defTabSz="914337" eaLnBrk="1" fontAlgn="auto" latinLnBrk="0" hangingPunct="1">
              <a:lnSpc>
                <a:spcPct val="100000"/>
              </a:lnSpc>
              <a:spcBef>
                <a:spcPts val="30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rPr>
              <a:t>①</a:t>
            </a:r>
            <a:r>
              <a:rPr kumimoji="0" lang="ja-JP" altLang="en-US" sz="1200" b="0" i="0" u="none" strike="noStrike" kern="0" cap="none" spc="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rPr>
              <a:t> 就労</a:t>
            </a:r>
            <a:r>
              <a:rPr kumimoji="0" lang="ja-JP" altLang="en-US" sz="1200" b="0" i="0" u="none" strike="noStrike" kern="0" cap="none" spc="-10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rPr>
              <a:t>アセスメント</a:t>
            </a:r>
            <a:endParaRPr kumimoji="0" lang="en-US" altLang="ja-JP" sz="1200" b="0" i="0" u="none" strike="noStrike" kern="0" cap="none" spc="-10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endParaRPr>
          </a:p>
          <a:p>
            <a:pPr marL="0" marR="0" lvl="0" indent="0" defTabSz="914337"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rPr>
              <a:t>② 評価結果まとめ</a:t>
            </a:r>
          </a:p>
        </p:txBody>
      </p:sp>
      <p:sp>
        <p:nvSpPr>
          <p:cNvPr id="99" name="テキスト ボックス 98"/>
          <p:cNvSpPr txBox="1"/>
          <p:nvPr/>
        </p:nvSpPr>
        <p:spPr>
          <a:xfrm>
            <a:off x="1256664" y="3501891"/>
            <a:ext cx="1884213" cy="442254"/>
          </a:xfrm>
          <a:prstGeom prst="wedgeRoundRectCallout">
            <a:avLst>
              <a:gd name="adj1" fmla="val -8040"/>
              <a:gd name="adj2" fmla="val 78762"/>
              <a:gd name="adj3" fmla="val 16667"/>
            </a:avLst>
          </a:prstGeom>
          <a:solidFill>
            <a:srgbClr val="FDE8E7"/>
          </a:solidFill>
          <a:ln w="12700">
            <a:solidFill>
              <a:srgbClr val="F27C68"/>
            </a:solidFill>
          </a:ln>
        </p:spPr>
        <p:txBody>
          <a:bodyPr wrap="square" rtlCol="0" anchor="ctr" anchorCtr="0">
            <a:noAutofit/>
          </a:bodyPr>
          <a:lstStyle/>
          <a:p>
            <a:pPr fontAlgn="auto">
              <a:spcBef>
                <a:spcPts val="0"/>
              </a:spcBef>
              <a:spcAft>
                <a:spcPts val="0"/>
              </a:spcAft>
            </a:pPr>
            <a:r>
              <a:rPr lang="ja-JP" altLang="en-US" sz="1050" dirty="0">
                <a:solidFill>
                  <a:prstClr val="black"/>
                </a:solidFill>
                <a:latin typeface="HGｺﾞｼｯｸE" panose="020B0909000000000000" pitchFamily="49" charset="-128"/>
                <a:ea typeface="HGｺﾞｼｯｸE" panose="020B0909000000000000" pitchFamily="49" charset="-128"/>
                <a:cs typeface="メイリオ" panose="020B0604030504040204" pitchFamily="50" charset="-128"/>
              </a:rPr>
              <a:t>就労移行支援事業所による</a:t>
            </a:r>
            <a:endParaRPr lang="en-US" altLang="ja-JP" sz="1050" dirty="0">
              <a:solidFill>
                <a:prstClr val="black"/>
              </a:solidFill>
              <a:latin typeface="HGｺﾞｼｯｸE" panose="020B0909000000000000" pitchFamily="49" charset="-128"/>
              <a:ea typeface="HGｺﾞｼｯｸE" panose="020B0909000000000000" pitchFamily="49" charset="-128"/>
              <a:cs typeface="メイリオ" panose="020B0604030504040204" pitchFamily="50" charset="-128"/>
            </a:endParaRPr>
          </a:p>
          <a:p>
            <a:pPr fontAlgn="auto">
              <a:spcBef>
                <a:spcPts val="0"/>
              </a:spcBef>
              <a:spcAft>
                <a:spcPts val="0"/>
              </a:spcAft>
            </a:pPr>
            <a:r>
              <a:rPr lang="ja-JP" altLang="en-US" sz="1050" dirty="0">
                <a:solidFill>
                  <a:prstClr val="black"/>
                </a:solidFill>
                <a:latin typeface="HGｺﾞｼｯｸE" panose="020B0909000000000000" pitchFamily="49" charset="-128"/>
                <a:ea typeface="HGｺﾞｼｯｸE" panose="020B0909000000000000" pitchFamily="49" charset="-128"/>
                <a:cs typeface="メイリオ" panose="020B0604030504040204" pitchFamily="50" charset="-128"/>
              </a:rPr>
              <a:t>アセスメントが困難な場合</a:t>
            </a:r>
            <a:endParaRPr lang="en-US" altLang="ja-JP" sz="1050" dirty="0">
              <a:solidFill>
                <a:prstClr val="black"/>
              </a:solidFill>
              <a:latin typeface="HGｺﾞｼｯｸE" panose="020B0909000000000000" pitchFamily="49" charset="-128"/>
              <a:ea typeface="HGｺﾞｼｯｸE" panose="020B0909000000000000" pitchFamily="49" charset="-128"/>
              <a:cs typeface="メイリオ" panose="020B0604030504040204" pitchFamily="50" charset="-128"/>
            </a:endParaRPr>
          </a:p>
        </p:txBody>
      </p:sp>
      <p:sp>
        <p:nvSpPr>
          <p:cNvPr id="100" name="AutoShape 26"/>
          <p:cNvSpPr>
            <a:spLocks noChangeArrowheads="1"/>
          </p:cNvSpPr>
          <p:nvPr/>
        </p:nvSpPr>
        <p:spPr bwMode="auto">
          <a:xfrm>
            <a:off x="436879" y="2864025"/>
            <a:ext cx="283979" cy="123110"/>
          </a:xfrm>
          <a:prstGeom prst="rightArrow">
            <a:avLst>
              <a:gd name="adj1" fmla="val 52750"/>
              <a:gd name="adj2" fmla="val 63958"/>
            </a:avLst>
          </a:prstGeom>
          <a:solidFill>
            <a:srgbClr val="0C555D"/>
          </a:solidFill>
          <a:ln w="9525">
            <a:noFill/>
            <a:miter lim="800000"/>
            <a:headEnd/>
            <a:tailEnd/>
          </a:ln>
          <a:effectLst/>
        </p:spPr>
        <p:txBody>
          <a:bodyPr wrap="none" lIns="91434" tIns="45717" rIns="91434" bIns="45717" anchor="ctr"/>
          <a:lstStyle/>
          <a:p>
            <a:pPr defTabSz="914337" fontAlgn="auto">
              <a:spcBef>
                <a:spcPts val="0"/>
              </a:spcBef>
              <a:spcAft>
                <a:spcPts val="0"/>
              </a:spcAft>
              <a:defRPr/>
            </a:pPr>
            <a:endParaRPr lang="ja-JP" altLang="en-US" sz="1800">
              <a:solidFill>
                <a:prstClr val="black"/>
              </a:solidFill>
              <a:latin typeface="Calibri"/>
              <a:ea typeface="ＭＳ Ｐゴシック"/>
            </a:endParaRPr>
          </a:p>
        </p:txBody>
      </p:sp>
      <p:sp>
        <p:nvSpPr>
          <p:cNvPr id="101" name="テキスト ボックス 100"/>
          <p:cNvSpPr txBox="1"/>
          <p:nvPr/>
        </p:nvSpPr>
        <p:spPr>
          <a:xfrm>
            <a:off x="908613" y="1646802"/>
            <a:ext cx="942825" cy="256224"/>
          </a:xfrm>
          <a:prstGeom prst="roundRect">
            <a:avLst/>
          </a:prstGeom>
          <a:solidFill>
            <a:srgbClr val="DDE1E7"/>
          </a:solidFill>
        </p:spPr>
        <p:txBody>
          <a:bodyPr wrap="square" rtlCol="0" anchor="ctr" anchorCtr="0">
            <a:noAutofit/>
          </a:bodyPr>
          <a:lstStyle/>
          <a:p>
            <a:pPr algn="ctr" defTabSz="914337" fontAlgn="auto">
              <a:lnSpc>
                <a:spcPct val="90000"/>
              </a:lnSpc>
              <a:spcBef>
                <a:spcPts val="0"/>
              </a:spcBef>
              <a:spcAft>
                <a:spcPts val="0"/>
              </a:spcAft>
              <a:defRPr/>
            </a:pPr>
            <a:r>
              <a:rPr lang="ja-JP" altLang="en-US" sz="1100" spc="-100" dirty="0">
                <a:solidFill>
                  <a:prstClr val="black"/>
                </a:solidFill>
                <a:latin typeface="HGPｺﾞｼｯｸE" panose="020B0900000000000000" pitchFamily="50" charset="-128"/>
                <a:ea typeface="HGPｺﾞｼｯｸE" panose="020B0900000000000000" pitchFamily="50" charset="-128"/>
              </a:rPr>
              <a:t>相談支援</a:t>
            </a:r>
            <a:endParaRPr lang="en-US" altLang="ja-JP" sz="1100" spc="-100" dirty="0">
              <a:solidFill>
                <a:prstClr val="black"/>
              </a:solidFill>
              <a:latin typeface="HGPｺﾞｼｯｸE" panose="020B0900000000000000" pitchFamily="50" charset="-128"/>
              <a:ea typeface="HGPｺﾞｼｯｸE" panose="020B0900000000000000" pitchFamily="50" charset="-128"/>
            </a:endParaRPr>
          </a:p>
          <a:p>
            <a:pPr algn="ctr" defTabSz="914337" fontAlgn="auto">
              <a:lnSpc>
                <a:spcPct val="90000"/>
              </a:lnSpc>
              <a:spcBef>
                <a:spcPts val="0"/>
              </a:spcBef>
              <a:spcAft>
                <a:spcPts val="0"/>
              </a:spcAft>
              <a:defRPr/>
            </a:pPr>
            <a:r>
              <a:rPr lang="ja-JP" altLang="en-US" sz="1100" spc="-100" dirty="0">
                <a:solidFill>
                  <a:prstClr val="black"/>
                </a:solidFill>
                <a:latin typeface="HGPｺﾞｼｯｸE" panose="020B0900000000000000" pitchFamily="50" charset="-128"/>
                <a:ea typeface="HGPｺﾞｼｯｸE" panose="020B0900000000000000" pitchFamily="50" charset="-128"/>
              </a:rPr>
              <a:t>事業所</a:t>
            </a:r>
            <a:endParaRPr lang="ja-JP" altLang="en-US" sz="1100" dirty="0">
              <a:solidFill>
                <a:prstClr val="black"/>
              </a:solidFill>
              <a:latin typeface="HGPｺﾞｼｯｸE" panose="020B0900000000000000" pitchFamily="50" charset="-128"/>
              <a:ea typeface="HGPｺﾞｼｯｸE" panose="020B0900000000000000" pitchFamily="50" charset="-128"/>
            </a:endParaRPr>
          </a:p>
        </p:txBody>
      </p:sp>
      <p:sp>
        <p:nvSpPr>
          <p:cNvPr id="102" name="テキスト ボックス 101"/>
          <p:cNvSpPr txBox="1"/>
          <p:nvPr/>
        </p:nvSpPr>
        <p:spPr>
          <a:xfrm>
            <a:off x="2248748" y="1685388"/>
            <a:ext cx="721305" cy="177438"/>
          </a:xfrm>
          <a:prstGeom prst="roundRect">
            <a:avLst/>
          </a:prstGeom>
          <a:solidFill>
            <a:srgbClr val="DDE1E7"/>
          </a:solidFill>
        </p:spPr>
        <p:txBody>
          <a:bodyPr wrap="square" rtlCol="0" anchor="ctr" anchorCtr="0">
            <a:noAutofit/>
          </a:bodyPr>
          <a:lstStyle/>
          <a:p>
            <a:pPr algn="ctr" defTabSz="914337" fontAlgn="auto">
              <a:lnSpc>
                <a:spcPct val="90000"/>
              </a:lnSpc>
              <a:spcBef>
                <a:spcPts val="0"/>
              </a:spcBef>
              <a:spcAft>
                <a:spcPts val="0"/>
              </a:spcAft>
              <a:defRPr/>
            </a:pPr>
            <a:r>
              <a:rPr lang="ja-JP" altLang="en-US" sz="1200" spc="-100" dirty="0">
                <a:solidFill>
                  <a:prstClr val="black"/>
                </a:solidFill>
                <a:latin typeface="HGPｺﾞｼｯｸE" panose="020B0900000000000000" pitchFamily="50" charset="-128"/>
                <a:ea typeface="HGPｺﾞｼｯｸE" panose="020B0900000000000000" pitchFamily="50" charset="-128"/>
              </a:rPr>
              <a:t>市町村</a:t>
            </a:r>
            <a:endParaRPr lang="ja-JP" altLang="en-US" sz="1200" dirty="0">
              <a:solidFill>
                <a:prstClr val="black"/>
              </a:solidFill>
              <a:latin typeface="HGPｺﾞｼｯｸE" panose="020B0900000000000000" pitchFamily="50" charset="-128"/>
              <a:ea typeface="HGPｺﾞｼｯｸE" panose="020B0900000000000000" pitchFamily="50" charset="-128"/>
            </a:endParaRPr>
          </a:p>
        </p:txBody>
      </p:sp>
      <p:sp>
        <p:nvSpPr>
          <p:cNvPr id="103" name="テキスト ボックス 102"/>
          <p:cNvSpPr txBox="1"/>
          <p:nvPr/>
        </p:nvSpPr>
        <p:spPr>
          <a:xfrm>
            <a:off x="3416066" y="1646802"/>
            <a:ext cx="1236960" cy="256224"/>
          </a:xfrm>
          <a:prstGeom prst="roundRect">
            <a:avLst/>
          </a:prstGeom>
          <a:solidFill>
            <a:srgbClr val="DDE1E7"/>
          </a:solidFill>
        </p:spPr>
        <p:txBody>
          <a:bodyPr wrap="square" rtlCol="0" anchor="ctr" anchorCtr="0">
            <a:noAutofit/>
          </a:bodyPr>
          <a:lstStyle/>
          <a:p>
            <a:pPr algn="ctr" defTabSz="914337" fontAlgn="auto">
              <a:lnSpc>
                <a:spcPct val="90000"/>
              </a:lnSpc>
              <a:spcBef>
                <a:spcPts val="0"/>
              </a:spcBef>
              <a:spcAft>
                <a:spcPts val="0"/>
              </a:spcAft>
              <a:defRPr/>
            </a:pPr>
            <a:r>
              <a:rPr lang="ja-JP" altLang="en-US" sz="1100" spc="-100" dirty="0">
                <a:solidFill>
                  <a:prstClr val="black"/>
                </a:solidFill>
                <a:latin typeface="HGPｺﾞｼｯｸE" panose="020B0900000000000000" pitchFamily="50" charset="-128"/>
                <a:ea typeface="HGPｺﾞｼｯｸE" panose="020B0900000000000000" pitchFamily="50" charset="-128"/>
              </a:rPr>
              <a:t>就労移行支援</a:t>
            </a:r>
            <a:endParaRPr lang="en-US" altLang="ja-JP" sz="1100" spc="-100" dirty="0">
              <a:solidFill>
                <a:prstClr val="black"/>
              </a:solidFill>
              <a:latin typeface="HGPｺﾞｼｯｸE" panose="020B0900000000000000" pitchFamily="50" charset="-128"/>
              <a:ea typeface="HGPｺﾞｼｯｸE" panose="020B0900000000000000" pitchFamily="50" charset="-128"/>
            </a:endParaRPr>
          </a:p>
          <a:p>
            <a:pPr algn="ctr" defTabSz="914337" fontAlgn="auto">
              <a:lnSpc>
                <a:spcPct val="90000"/>
              </a:lnSpc>
              <a:spcBef>
                <a:spcPts val="0"/>
              </a:spcBef>
              <a:spcAft>
                <a:spcPts val="0"/>
              </a:spcAft>
              <a:defRPr/>
            </a:pPr>
            <a:r>
              <a:rPr lang="ja-JP" altLang="en-US" sz="1100" spc="-100" dirty="0">
                <a:solidFill>
                  <a:prstClr val="black"/>
                </a:solidFill>
                <a:latin typeface="HGPｺﾞｼｯｸE" panose="020B0900000000000000" pitchFamily="50" charset="-128"/>
                <a:ea typeface="HGPｺﾞｼｯｸE" panose="020B0900000000000000" pitchFamily="50" charset="-128"/>
              </a:rPr>
              <a:t>事業所</a:t>
            </a:r>
            <a:endParaRPr lang="ja-JP" altLang="en-US" sz="1100" dirty="0">
              <a:solidFill>
                <a:prstClr val="black"/>
              </a:solidFill>
              <a:latin typeface="HGPｺﾞｼｯｸE" panose="020B0900000000000000" pitchFamily="50" charset="-128"/>
              <a:ea typeface="HGPｺﾞｼｯｸE" panose="020B0900000000000000" pitchFamily="50" charset="-128"/>
            </a:endParaRPr>
          </a:p>
        </p:txBody>
      </p:sp>
      <p:sp>
        <p:nvSpPr>
          <p:cNvPr id="104" name="テキスト ボックス 103"/>
          <p:cNvSpPr txBox="1"/>
          <p:nvPr/>
        </p:nvSpPr>
        <p:spPr>
          <a:xfrm>
            <a:off x="6669252" y="1660608"/>
            <a:ext cx="721305" cy="256224"/>
          </a:xfrm>
          <a:prstGeom prst="roundRect">
            <a:avLst/>
          </a:prstGeom>
          <a:solidFill>
            <a:srgbClr val="DDE1E7"/>
          </a:solidFill>
        </p:spPr>
        <p:txBody>
          <a:bodyPr wrap="square" rtlCol="0" anchor="ctr" anchorCtr="0">
            <a:noAutofit/>
          </a:bodyPr>
          <a:lstStyle/>
          <a:p>
            <a:pPr algn="ctr" defTabSz="914337" fontAlgn="auto">
              <a:lnSpc>
                <a:spcPct val="90000"/>
              </a:lnSpc>
              <a:spcBef>
                <a:spcPts val="0"/>
              </a:spcBef>
              <a:spcAft>
                <a:spcPts val="0"/>
              </a:spcAft>
              <a:defRPr/>
            </a:pPr>
            <a:r>
              <a:rPr lang="ja-JP" altLang="en-US" sz="1200" spc="-100" dirty="0">
                <a:solidFill>
                  <a:prstClr val="black"/>
                </a:solidFill>
                <a:latin typeface="HGPｺﾞｼｯｸE" panose="020B0900000000000000" pitchFamily="50" charset="-128"/>
                <a:ea typeface="HGPｺﾞｼｯｸE" panose="020B0900000000000000" pitchFamily="50" charset="-128"/>
              </a:rPr>
              <a:t>市町村</a:t>
            </a:r>
            <a:endParaRPr lang="ja-JP" altLang="en-US" sz="1200" dirty="0">
              <a:solidFill>
                <a:prstClr val="black"/>
              </a:solidFill>
              <a:latin typeface="HGPｺﾞｼｯｸE" panose="020B0900000000000000" pitchFamily="50" charset="-128"/>
              <a:ea typeface="HGPｺﾞｼｯｸE" panose="020B0900000000000000" pitchFamily="50" charset="-128"/>
            </a:endParaRPr>
          </a:p>
        </p:txBody>
      </p:sp>
      <p:sp>
        <p:nvSpPr>
          <p:cNvPr id="105" name="テキスト ボックス 104"/>
          <p:cNvSpPr txBox="1"/>
          <p:nvPr/>
        </p:nvSpPr>
        <p:spPr>
          <a:xfrm>
            <a:off x="5301744" y="1646802"/>
            <a:ext cx="942825" cy="256224"/>
          </a:xfrm>
          <a:prstGeom prst="roundRect">
            <a:avLst/>
          </a:prstGeom>
          <a:solidFill>
            <a:srgbClr val="DDE1E7"/>
          </a:solidFill>
        </p:spPr>
        <p:txBody>
          <a:bodyPr wrap="square" rtlCol="0" anchor="ctr" anchorCtr="0">
            <a:noAutofit/>
          </a:bodyPr>
          <a:lstStyle/>
          <a:p>
            <a:pPr algn="ctr" defTabSz="914337" fontAlgn="auto">
              <a:lnSpc>
                <a:spcPct val="90000"/>
              </a:lnSpc>
              <a:spcBef>
                <a:spcPts val="0"/>
              </a:spcBef>
              <a:spcAft>
                <a:spcPts val="0"/>
              </a:spcAft>
              <a:defRPr/>
            </a:pPr>
            <a:r>
              <a:rPr lang="ja-JP" altLang="en-US" sz="1100" spc="-100" dirty="0">
                <a:solidFill>
                  <a:prstClr val="black"/>
                </a:solidFill>
                <a:latin typeface="HGPｺﾞｼｯｸE" panose="020B0900000000000000" pitchFamily="50" charset="-128"/>
                <a:ea typeface="HGPｺﾞｼｯｸE" panose="020B0900000000000000" pitchFamily="50" charset="-128"/>
              </a:rPr>
              <a:t>相談支援</a:t>
            </a:r>
            <a:endParaRPr lang="en-US" altLang="ja-JP" sz="1100" spc="-100" dirty="0">
              <a:solidFill>
                <a:prstClr val="black"/>
              </a:solidFill>
              <a:latin typeface="HGPｺﾞｼｯｸE" panose="020B0900000000000000" pitchFamily="50" charset="-128"/>
              <a:ea typeface="HGPｺﾞｼｯｸE" panose="020B0900000000000000" pitchFamily="50" charset="-128"/>
            </a:endParaRPr>
          </a:p>
          <a:p>
            <a:pPr algn="ctr" defTabSz="914337" fontAlgn="auto">
              <a:lnSpc>
                <a:spcPct val="90000"/>
              </a:lnSpc>
              <a:spcBef>
                <a:spcPts val="0"/>
              </a:spcBef>
              <a:spcAft>
                <a:spcPts val="0"/>
              </a:spcAft>
              <a:defRPr/>
            </a:pPr>
            <a:r>
              <a:rPr lang="ja-JP" altLang="en-US" sz="1100" spc="-100" dirty="0">
                <a:solidFill>
                  <a:prstClr val="black"/>
                </a:solidFill>
                <a:latin typeface="HGPｺﾞｼｯｸE" panose="020B0900000000000000" pitchFamily="50" charset="-128"/>
                <a:ea typeface="HGPｺﾞｼｯｸE" panose="020B0900000000000000" pitchFamily="50" charset="-128"/>
              </a:rPr>
              <a:t>事業所</a:t>
            </a:r>
            <a:endParaRPr lang="ja-JP" altLang="en-US" sz="1100" dirty="0">
              <a:solidFill>
                <a:prstClr val="black"/>
              </a:solidFill>
              <a:latin typeface="HGPｺﾞｼｯｸE" panose="020B0900000000000000" pitchFamily="50" charset="-128"/>
              <a:ea typeface="HGPｺﾞｼｯｸE" panose="020B0900000000000000" pitchFamily="50" charset="-128"/>
            </a:endParaRPr>
          </a:p>
        </p:txBody>
      </p:sp>
      <p:sp>
        <p:nvSpPr>
          <p:cNvPr id="106" name="テキスト ボックス 105"/>
          <p:cNvSpPr txBox="1"/>
          <p:nvPr/>
        </p:nvSpPr>
        <p:spPr>
          <a:xfrm>
            <a:off x="8080568" y="1660608"/>
            <a:ext cx="826489" cy="256224"/>
          </a:xfrm>
          <a:prstGeom prst="roundRect">
            <a:avLst/>
          </a:prstGeom>
          <a:solidFill>
            <a:srgbClr val="DDE1E7"/>
          </a:solidFill>
        </p:spPr>
        <p:txBody>
          <a:bodyPr wrap="square" rtlCol="0" anchor="ctr" anchorCtr="0">
            <a:noAutofit/>
          </a:bodyPr>
          <a:lstStyle/>
          <a:p>
            <a:pPr algn="ctr" defTabSz="914337" fontAlgn="auto">
              <a:lnSpc>
                <a:spcPct val="90000"/>
              </a:lnSpc>
              <a:spcBef>
                <a:spcPts val="0"/>
              </a:spcBef>
              <a:spcAft>
                <a:spcPts val="0"/>
              </a:spcAft>
              <a:defRPr/>
            </a:pPr>
            <a:r>
              <a:rPr lang="ja-JP" altLang="en-US" sz="1100" spc="-100" dirty="0">
                <a:solidFill>
                  <a:prstClr val="black"/>
                </a:solidFill>
                <a:latin typeface="HGPｺﾞｼｯｸE" panose="020B0900000000000000" pitchFamily="50" charset="-128"/>
                <a:ea typeface="HGPｺﾞｼｯｸE" panose="020B0900000000000000" pitchFamily="50" charset="-128"/>
              </a:rPr>
              <a:t>相談支援</a:t>
            </a:r>
            <a:endParaRPr lang="en-US" altLang="ja-JP" sz="1100" spc="-100" dirty="0">
              <a:solidFill>
                <a:prstClr val="black"/>
              </a:solidFill>
              <a:latin typeface="HGPｺﾞｼｯｸE" panose="020B0900000000000000" pitchFamily="50" charset="-128"/>
              <a:ea typeface="HGPｺﾞｼｯｸE" panose="020B0900000000000000" pitchFamily="50" charset="-128"/>
            </a:endParaRPr>
          </a:p>
          <a:p>
            <a:pPr algn="ctr" defTabSz="914337" fontAlgn="auto">
              <a:lnSpc>
                <a:spcPct val="90000"/>
              </a:lnSpc>
              <a:spcBef>
                <a:spcPts val="0"/>
              </a:spcBef>
              <a:spcAft>
                <a:spcPts val="0"/>
              </a:spcAft>
              <a:defRPr/>
            </a:pPr>
            <a:r>
              <a:rPr lang="ja-JP" altLang="en-US" sz="1100" spc="-100" dirty="0">
                <a:solidFill>
                  <a:prstClr val="black"/>
                </a:solidFill>
                <a:latin typeface="HGPｺﾞｼｯｸE" panose="020B0900000000000000" pitchFamily="50" charset="-128"/>
                <a:ea typeface="HGPｺﾞｼｯｸE" panose="020B0900000000000000" pitchFamily="50" charset="-128"/>
              </a:rPr>
              <a:t>事業所</a:t>
            </a:r>
            <a:endParaRPr lang="ja-JP" altLang="en-US" sz="1100" dirty="0">
              <a:solidFill>
                <a:prstClr val="black"/>
              </a:solidFill>
              <a:latin typeface="HGPｺﾞｼｯｸE" panose="020B0900000000000000" pitchFamily="50" charset="-128"/>
              <a:ea typeface="HGPｺﾞｼｯｸE" panose="020B0900000000000000" pitchFamily="50" charset="-128"/>
            </a:endParaRPr>
          </a:p>
        </p:txBody>
      </p:sp>
      <p:sp>
        <p:nvSpPr>
          <p:cNvPr id="107" name="AutoShape 26"/>
          <p:cNvSpPr>
            <a:spLocks noChangeArrowheads="1"/>
          </p:cNvSpPr>
          <p:nvPr/>
        </p:nvSpPr>
        <p:spPr bwMode="auto">
          <a:xfrm>
            <a:off x="4818404" y="2348920"/>
            <a:ext cx="293505" cy="133933"/>
          </a:xfrm>
          <a:prstGeom prst="rightArrow">
            <a:avLst>
              <a:gd name="adj1" fmla="val 52750"/>
              <a:gd name="adj2" fmla="val 63958"/>
            </a:avLst>
          </a:prstGeom>
          <a:solidFill>
            <a:srgbClr val="0C555D"/>
          </a:solidFill>
          <a:ln w="9525">
            <a:noFill/>
            <a:miter lim="800000"/>
            <a:headEnd/>
            <a:tailEnd/>
          </a:ln>
          <a:effectLst/>
        </p:spPr>
        <p:txBody>
          <a:bodyPr wrap="none" lIns="91434" tIns="45717" rIns="91434" bIns="45717" anchor="ctr"/>
          <a:lstStyle/>
          <a:p>
            <a:pPr defTabSz="914337" fontAlgn="auto">
              <a:spcBef>
                <a:spcPts val="0"/>
              </a:spcBef>
              <a:spcAft>
                <a:spcPts val="0"/>
              </a:spcAft>
              <a:defRPr/>
            </a:pPr>
            <a:endParaRPr lang="ja-JP" altLang="en-US" sz="1800">
              <a:solidFill>
                <a:prstClr val="black"/>
              </a:solidFill>
              <a:latin typeface="Calibri"/>
              <a:ea typeface="ＭＳ Ｐゴシック"/>
            </a:endParaRPr>
          </a:p>
        </p:txBody>
      </p:sp>
      <p:sp>
        <p:nvSpPr>
          <p:cNvPr id="108" name="AutoShape 26"/>
          <p:cNvSpPr>
            <a:spLocks noChangeArrowheads="1"/>
          </p:cNvSpPr>
          <p:nvPr/>
        </p:nvSpPr>
        <p:spPr bwMode="auto">
          <a:xfrm>
            <a:off x="4814579" y="3944145"/>
            <a:ext cx="297337" cy="157266"/>
          </a:xfrm>
          <a:prstGeom prst="rightArrow">
            <a:avLst>
              <a:gd name="adj1" fmla="val 52750"/>
              <a:gd name="adj2" fmla="val 63958"/>
            </a:avLst>
          </a:prstGeom>
          <a:solidFill>
            <a:srgbClr val="0C555D"/>
          </a:solidFill>
          <a:ln w="9525">
            <a:noFill/>
            <a:miter lim="800000"/>
            <a:headEnd/>
            <a:tailEnd/>
          </a:ln>
          <a:effectLst/>
        </p:spPr>
        <p:txBody>
          <a:bodyPr wrap="none" lIns="91434" tIns="45717" rIns="91434" bIns="45717" anchor="ctr"/>
          <a:lstStyle/>
          <a:p>
            <a:pPr defTabSz="914337" fontAlgn="auto">
              <a:spcBef>
                <a:spcPts val="0"/>
              </a:spcBef>
              <a:spcAft>
                <a:spcPts val="0"/>
              </a:spcAft>
              <a:defRPr/>
            </a:pPr>
            <a:endParaRPr lang="ja-JP" altLang="en-US" sz="1800">
              <a:solidFill>
                <a:prstClr val="black"/>
              </a:solidFill>
              <a:latin typeface="Calibri"/>
              <a:ea typeface="ＭＳ Ｐゴシック"/>
            </a:endParaRPr>
          </a:p>
        </p:txBody>
      </p:sp>
      <p:sp>
        <p:nvSpPr>
          <p:cNvPr id="109" name="テキスト ボックス 108"/>
          <p:cNvSpPr txBox="1"/>
          <p:nvPr/>
        </p:nvSpPr>
        <p:spPr>
          <a:xfrm>
            <a:off x="7029907" y="3634664"/>
            <a:ext cx="1010939" cy="827716"/>
          </a:xfrm>
          <a:prstGeom prst="wedgeRoundRectCallout">
            <a:avLst>
              <a:gd name="adj1" fmla="val -48643"/>
              <a:gd name="adj2" fmla="val -104799"/>
              <a:gd name="adj3" fmla="val 16667"/>
            </a:avLst>
          </a:prstGeom>
          <a:solidFill>
            <a:srgbClr val="FDE8E7"/>
          </a:solidFill>
          <a:ln w="12700">
            <a:solidFill>
              <a:srgbClr val="F27C68"/>
            </a:solidFill>
          </a:ln>
        </p:spPr>
        <p:txBody>
          <a:bodyPr wrap="square" rtlCol="0" anchor="ctr" anchorCtr="0">
            <a:noAutofit/>
          </a:bodyPr>
          <a:lstStyle/>
          <a:p>
            <a:pPr fontAlgn="auto">
              <a:spcBef>
                <a:spcPts val="0"/>
              </a:spcBef>
              <a:spcAft>
                <a:spcPts val="0"/>
              </a:spcAft>
            </a:pPr>
            <a:r>
              <a:rPr lang="ja-JP" altLang="en-US" sz="1050" dirty="0">
                <a:solidFill>
                  <a:prstClr val="black"/>
                </a:solidFill>
                <a:latin typeface="HGｺﾞｼｯｸE" panose="020B0909000000000000" pitchFamily="49" charset="-128"/>
                <a:ea typeface="HGｺﾞｼｯｸE" panose="020B0909000000000000" pitchFamily="49" charset="-128"/>
                <a:cs typeface="メイリオ" panose="020B0604030504040204" pitchFamily="50" charset="-128"/>
              </a:rPr>
              <a:t>Ｂ型事業又は就労移行支援事業の利用に係る支給決定</a:t>
            </a:r>
            <a:endParaRPr lang="en-US" altLang="ja-JP" sz="1050" dirty="0">
              <a:solidFill>
                <a:prstClr val="black"/>
              </a:solidFill>
              <a:latin typeface="HGｺﾞｼｯｸE" panose="020B0909000000000000" pitchFamily="49" charset="-128"/>
              <a:ea typeface="HGｺﾞｼｯｸE" panose="020B0909000000000000" pitchFamily="49" charset="-128"/>
              <a:cs typeface="メイリオ" panose="020B0604030504040204" pitchFamily="50" charset="-128"/>
            </a:endParaRPr>
          </a:p>
        </p:txBody>
      </p:sp>
      <p:sp>
        <p:nvSpPr>
          <p:cNvPr id="110" name="Text Box 11"/>
          <p:cNvSpPr txBox="1">
            <a:spLocks noChangeArrowheads="1"/>
          </p:cNvSpPr>
          <p:nvPr/>
        </p:nvSpPr>
        <p:spPr bwMode="auto">
          <a:xfrm>
            <a:off x="8336093" y="2024845"/>
            <a:ext cx="445392" cy="2076566"/>
          </a:xfrm>
          <a:prstGeom prst="roundRect">
            <a:avLst/>
          </a:prstGeom>
          <a:solidFill>
            <a:srgbClr val="E1FFFF"/>
          </a:solidFill>
          <a:ln w="6350" cmpd="sng">
            <a:solidFill>
              <a:sysClr val="windowText" lastClr="000000"/>
            </a:solidFill>
            <a:miter lim="800000"/>
            <a:headEnd/>
            <a:tailEnd/>
          </a:ln>
          <a:effectLst/>
        </p:spPr>
        <p:txBody>
          <a:bodyPr vert="eaVert" wrap="square" lIns="35998" tIns="45717" rIns="35998" bIns="45717" anchor="ctr" anchorCtr="1">
            <a:noAutofit/>
          </a:bodyPr>
          <a:lstStyle/>
          <a:p>
            <a:pPr marL="0" marR="0" lvl="0" indent="0" defTabSz="914337" eaLnBrk="1" fontAlgn="auto" latinLnBrk="0" hangingPunct="1">
              <a:lnSpc>
                <a:spcPct val="90000"/>
              </a:lnSpc>
              <a:spcBef>
                <a:spcPts val="0"/>
              </a:spcBef>
              <a:spcAft>
                <a:spcPts val="0"/>
              </a:spcAft>
              <a:buClrTx/>
              <a:buSzTx/>
              <a:buFontTx/>
              <a:buNone/>
              <a:tabLst/>
              <a:defRPr/>
            </a:pPr>
            <a:r>
              <a:rPr kumimoji="0" lang="ja-JP" altLang="en-US" sz="1600" b="0" i="0" u="none" strike="noStrike" kern="0" cap="none" spc="-10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rPr>
              <a:t>モニタリング</a:t>
            </a:r>
            <a:endParaRPr kumimoji="0" lang="en-US" altLang="ja-JP" sz="1600" b="0" i="0" u="none" strike="noStrike" kern="0" cap="none" spc="-10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endParaRPr>
          </a:p>
        </p:txBody>
      </p:sp>
      <p:sp>
        <p:nvSpPr>
          <p:cNvPr id="111" name="テキスト ボックス 79"/>
          <p:cNvSpPr txBox="1">
            <a:spLocks noChangeArrowheads="1"/>
          </p:cNvSpPr>
          <p:nvPr/>
        </p:nvSpPr>
        <p:spPr bwMode="auto">
          <a:xfrm>
            <a:off x="3349518" y="4878078"/>
            <a:ext cx="2686612" cy="1503291"/>
          </a:xfrm>
          <a:prstGeom prst="roundRect">
            <a:avLst/>
          </a:prstGeom>
          <a:noFill/>
          <a:ln w="25400">
            <a:solidFill>
              <a:srgbClr val="63778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noAutofit/>
          </a:bodyPr>
          <a:lstStyle/>
          <a:p>
            <a:pPr fontAlgn="auto">
              <a:spcBef>
                <a:spcPts val="0"/>
              </a:spcBef>
              <a:spcAft>
                <a:spcPts val="0"/>
              </a:spcAft>
            </a:pPr>
            <a:r>
              <a:rPr lang="ja-JP" altLang="en-US" sz="1400" dirty="0">
                <a:solidFill>
                  <a:prstClr val="black"/>
                </a:solidFill>
                <a:latin typeface="Calibri" panose="020F0502020204030204"/>
                <a:ea typeface="ＭＳ Ｐゴシック"/>
              </a:rPr>
              <a:t>相談支援事業所において、就労アセスメント結果を参考に、利用者のニーズを踏まえた適切なサービス利用のための相談支援を実施。</a:t>
            </a:r>
          </a:p>
        </p:txBody>
      </p:sp>
      <p:grpSp>
        <p:nvGrpSpPr>
          <p:cNvPr id="119" name="グループ化 66"/>
          <p:cNvGrpSpPr>
            <a:grpSpLocks/>
          </p:cNvGrpSpPr>
          <p:nvPr/>
        </p:nvGrpSpPr>
        <p:grpSpPr bwMode="auto">
          <a:xfrm>
            <a:off x="5555094" y="4273421"/>
            <a:ext cx="246757" cy="533699"/>
            <a:chOff x="1264624" y="4180036"/>
            <a:chExt cx="271170" cy="712253"/>
          </a:xfrm>
        </p:grpSpPr>
        <p:cxnSp>
          <p:nvCxnSpPr>
            <p:cNvPr id="131" name="直線コネクタ 130"/>
            <p:cNvCxnSpPr/>
            <p:nvPr/>
          </p:nvCxnSpPr>
          <p:spPr>
            <a:xfrm flipV="1">
              <a:off x="1406505" y="4459892"/>
              <a:ext cx="0" cy="432397"/>
            </a:xfrm>
            <a:prstGeom prst="line">
              <a:avLst/>
            </a:prstGeom>
            <a:noFill/>
            <a:ln w="76200" cap="flat" cmpd="sng" algn="ctr">
              <a:solidFill>
                <a:srgbClr val="0000CC"/>
              </a:solidFill>
              <a:prstDash val="sysDot"/>
              <a:miter lim="800000"/>
            </a:ln>
            <a:effectLst/>
          </p:spPr>
        </p:cxnSp>
        <p:sp>
          <p:nvSpPr>
            <p:cNvPr id="132" name="二等辺三角形 131"/>
            <p:cNvSpPr/>
            <p:nvPr/>
          </p:nvSpPr>
          <p:spPr>
            <a:xfrm>
              <a:off x="1264624" y="4180036"/>
              <a:ext cx="271170" cy="252232"/>
            </a:xfrm>
            <a:prstGeom prst="triangle">
              <a:avLst/>
            </a:prstGeom>
            <a:solidFill>
              <a:srgbClr val="0000CC"/>
            </a:solidFill>
            <a:ln w="12700" cap="flat" cmpd="sng" algn="ctr">
              <a:solidFill>
                <a:srgbClr val="0000C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a:cs typeface="+mn-cs"/>
              </a:endParaRPr>
            </a:p>
          </p:txBody>
        </p:sp>
      </p:grpSp>
      <p:grpSp>
        <p:nvGrpSpPr>
          <p:cNvPr id="144" name="グループ化 66"/>
          <p:cNvGrpSpPr>
            <a:grpSpLocks/>
          </p:cNvGrpSpPr>
          <p:nvPr/>
        </p:nvGrpSpPr>
        <p:grpSpPr bwMode="auto">
          <a:xfrm>
            <a:off x="8438719" y="4273421"/>
            <a:ext cx="246757" cy="533699"/>
            <a:chOff x="1264624" y="4180036"/>
            <a:chExt cx="271170" cy="712253"/>
          </a:xfrm>
        </p:grpSpPr>
        <p:cxnSp>
          <p:nvCxnSpPr>
            <p:cNvPr id="145" name="直線コネクタ 144"/>
            <p:cNvCxnSpPr/>
            <p:nvPr/>
          </p:nvCxnSpPr>
          <p:spPr>
            <a:xfrm flipV="1">
              <a:off x="1406505" y="4459892"/>
              <a:ext cx="0" cy="432397"/>
            </a:xfrm>
            <a:prstGeom prst="line">
              <a:avLst/>
            </a:prstGeom>
            <a:noFill/>
            <a:ln w="76200" cap="flat" cmpd="sng" algn="ctr">
              <a:solidFill>
                <a:srgbClr val="0000CC"/>
              </a:solidFill>
              <a:prstDash val="sysDot"/>
              <a:miter lim="800000"/>
            </a:ln>
            <a:effectLst/>
          </p:spPr>
        </p:cxnSp>
        <p:sp>
          <p:nvSpPr>
            <p:cNvPr id="146" name="二等辺三角形 145"/>
            <p:cNvSpPr/>
            <p:nvPr/>
          </p:nvSpPr>
          <p:spPr>
            <a:xfrm>
              <a:off x="1264624" y="4180036"/>
              <a:ext cx="271170" cy="252232"/>
            </a:xfrm>
            <a:prstGeom prst="triangle">
              <a:avLst/>
            </a:prstGeom>
            <a:solidFill>
              <a:srgbClr val="0000CC"/>
            </a:solidFill>
            <a:ln w="12700" cap="flat" cmpd="sng" algn="ctr">
              <a:solidFill>
                <a:srgbClr val="0000C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a:cs typeface="+mn-cs"/>
              </a:endParaRPr>
            </a:p>
          </p:txBody>
        </p:sp>
      </p:grpSp>
      <p:sp>
        <p:nvSpPr>
          <p:cNvPr id="147" name="テキスト ボックス 79"/>
          <p:cNvSpPr txBox="1">
            <a:spLocks noChangeArrowheads="1"/>
          </p:cNvSpPr>
          <p:nvPr/>
        </p:nvSpPr>
        <p:spPr bwMode="auto">
          <a:xfrm>
            <a:off x="6244568" y="4878037"/>
            <a:ext cx="2863962" cy="1702964"/>
          </a:xfrm>
          <a:prstGeom prst="roundRect">
            <a:avLst/>
          </a:prstGeom>
          <a:noFill/>
          <a:ln w="25400">
            <a:solidFill>
              <a:srgbClr val="63778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noAutofit/>
          </a:bodyPr>
          <a:lstStyle/>
          <a:p>
            <a:pPr fontAlgn="auto">
              <a:spcBef>
                <a:spcPts val="0"/>
              </a:spcBef>
              <a:spcAft>
                <a:spcPts val="0"/>
              </a:spcAft>
            </a:pPr>
            <a:r>
              <a:rPr lang="ja-JP" altLang="en-US" sz="1400" dirty="0">
                <a:solidFill>
                  <a:prstClr val="black"/>
                </a:solidFill>
                <a:latin typeface="Calibri" panose="020F0502020204030204"/>
                <a:ea typeface="ＭＳ Ｐゴシック"/>
              </a:rPr>
              <a:t>相談支援事業所は、アセスメント結果を参考にしつつモニタリングを実施。「一般就労の希望がある」「一般就労の可能性がある」場合は、障害者就業・生活支援センター等と協力し、一般就労への移行支援を実施。</a:t>
            </a:r>
          </a:p>
        </p:txBody>
      </p:sp>
      <p:sp>
        <p:nvSpPr>
          <p:cNvPr id="148" name="テキスト ボックス 147"/>
          <p:cNvSpPr txBox="1"/>
          <p:nvPr/>
        </p:nvSpPr>
        <p:spPr>
          <a:xfrm>
            <a:off x="2194057" y="2942946"/>
            <a:ext cx="2314954" cy="333856"/>
          </a:xfrm>
          <a:prstGeom prst="wedgeRoundRectCallout">
            <a:avLst>
              <a:gd name="adj1" fmla="val -33345"/>
              <a:gd name="adj2" fmla="val -117181"/>
              <a:gd name="adj3" fmla="val 16667"/>
            </a:avLst>
          </a:prstGeom>
          <a:solidFill>
            <a:srgbClr val="FDE8E7"/>
          </a:solidFill>
          <a:ln w="12700">
            <a:solidFill>
              <a:srgbClr val="F27C68"/>
            </a:solidFill>
          </a:ln>
        </p:spPr>
        <p:txBody>
          <a:bodyPr wrap="square" rtlCol="0" anchor="ctr" anchorCtr="0">
            <a:noAutofit/>
          </a:bodyPr>
          <a:lstStyle/>
          <a:p>
            <a:pPr fontAlgn="auto">
              <a:spcBef>
                <a:spcPts val="0"/>
              </a:spcBef>
              <a:spcAft>
                <a:spcPts val="0"/>
              </a:spcAft>
            </a:pPr>
            <a:r>
              <a:rPr lang="ja-JP" altLang="en-US" sz="1100" dirty="0">
                <a:solidFill>
                  <a:prstClr val="black"/>
                </a:solidFill>
                <a:latin typeface="HGｺﾞｼｯｸE" panose="020B0909000000000000" pitchFamily="49" charset="-128"/>
                <a:ea typeface="HGｺﾞｼｯｸE" panose="020B0909000000000000" pitchFamily="49" charset="-128"/>
                <a:cs typeface="メイリオ" panose="020B0604030504040204" pitchFamily="50" charset="-128"/>
              </a:rPr>
              <a:t>就労移行支援事業所による</a:t>
            </a:r>
            <a:endParaRPr lang="en-US" altLang="ja-JP" sz="1100" dirty="0">
              <a:solidFill>
                <a:prstClr val="black"/>
              </a:solidFill>
              <a:latin typeface="HGｺﾞｼｯｸE" panose="020B0909000000000000" pitchFamily="49" charset="-128"/>
              <a:ea typeface="HGｺﾞｼｯｸE" panose="020B0909000000000000" pitchFamily="49" charset="-128"/>
              <a:cs typeface="メイリオ" panose="020B0604030504040204" pitchFamily="50" charset="-128"/>
            </a:endParaRPr>
          </a:p>
          <a:p>
            <a:pPr fontAlgn="auto">
              <a:spcBef>
                <a:spcPts val="0"/>
              </a:spcBef>
              <a:spcAft>
                <a:spcPts val="0"/>
              </a:spcAft>
            </a:pPr>
            <a:r>
              <a:rPr lang="ja-JP" altLang="en-US" sz="1100" dirty="0">
                <a:solidFill>
                  <a:prstClr val="black"/>
                </a:solidFill>
                <a:latin typeface="HGｺﾞｼｯｸE" panose="020B0909000000000000" pitchFamily="49" charset="-128"/>
                <a:ea typeface="HGｺﾞｼｯｸE" panose="020B0909000000000000" pitchFamily="49" charset="-128"/>
                <a:cs typeface="メイリオ" panose="020B0604030504040204" pitchFamily="50" charset="-128"/>
              </a:rPr>
              <a:t>アセスメントに係る暫定支給決定</a:t>
            </a:r>
            <a:endParaRPr lang="en-US" altLang="ja-JP" sz="1100" dirty="0">
              <a:solidFill>
                <a:prstClr val="black"/>
              </a:solidFill>
              <a:latin typeface="HGｺﾞｼｯｸE" panose="020B0909000000000000" pitchFamily="49" charset="-128"/>
              <a:ea typeface="HGｺﾞｼｯｸE" panose="020B0909000000000000" pitchFamily="49" charset="-128"/>
              <a:cs typeface="メイリオ" panose="020B0604030504040204" pitchFamily="50" charset="-128"/>
            </a:endParaRPr>
          </a:p>
        </p:txBody>
      </p:sp>
      <p:sp>
        <p:nvSpPr>
          <p:cNvPr id="149" name="テキスト ボックス 148"/>
          <p:cNvSpPr txBox="1"/>
          <p:nvPr/>
        </p:nvSpPr>
        <p:spPr>
          <a:xfrm>
            <a:off x="3349519" y="3388800"/>
            <a:ext cx="1332971" cy="256224"/>
          </a:xfrm>
          <a:prstGeom prst="roundRect">
            <a:avLst/>
          </a:prstGeom>
          <a:solidFill>
            <a:srgbClr val="DDE1E7"/>
          </a:solidFill>
        </p:spPr>
        <p:txBody>
          <a:bodyPr wrap="square" rtlCol="0" anchor="ctr" anchorCtr="0">
            <a:noAutofit/>
          </a:bodyPr>
          <a:lstStyle/>
          <a:p>
            <a:pPr algn="ctr" defTabSz="914337" fontAlgn="auto">
              <a:lnSpc>
                <a:spcPct val="90000"/>
              </a:lnSpc>
              <a:spcBef>
                <a:spcPts val="0"/>
              </a:spcBef>
              <a:spcAft>
                <a:spcPts val="0"/>
              </a:spcAft>
              <a:defRPr/>
            </a:pPr>
            <a:r>
              <a:rPr lang="ja-JP" altLang="en-US" sz="1000" b="1" spc="-100" dirty="0">
                <a:solidFill>
                  <a:prstClr val="black"/>
                </a:solidFill>
                <a:latin typeface="HGPｺﾞｼｯｸE" panose="020B0900000000000000" pitchFamily="50" charset="-128"/>
                <a:ea typeface="HGPｺﾞｼｯｸE" panose="020B0900000000000000" pitchFamily="50" charset="-128"/>
              </a:rPr>
              <a:t>障害者就業・生活</a:t>
            </a:r>
            <a:endParaRPr lang="en-US" altLang="ja-JP" sz="1000" b="1" spc="-100" dirty="0">
              <a:solidFill>
                <a:prstClr val="black"/>
              </a:solidFill>
              <a:latin typeface="HGPｺﾞｼｯｸE" panose="020B0900000000000000" pitchFamily="50" charset="-128"/>
              <a:ea typeface="HGPｺﾞｼｯｸE" panose="020B0900000000000000" pitchFamily="50" charset="-128"/>
            </a:endParaRPr>
          </a:p>
          <a:p>
            <a:pPr algn="ctr" defTabSz="914337" fontAlgn="auto">
              <a:lnSpc>
                <a:spcPct val="90000"/>
              </a:lnSpc>
              <a:spcBef>
                <a:spcPts val="0"/>
              </a:spcBef>
              <a:spcAft>
                <a:spcPts val="0"/>
              </a:spcAft>
              <a:defRPr/>
            </a:pPr>
            <a:r>
              <a:rPr lang="ja-JP" altLang="en-US" sz="1000" b="1" spc="-100" dirty="0">
                <a:solidFill>
                  <a:prstClr val="black"/>
                </a:solidFill>
                <a:latin typeface="HGPｺﾞｼｯｸE" panose="020B0900000000000000" pitchFamily="50" charset="-128"/>
                <a:ea typeface="HGPｺﾞｼｯｸE" panose="020B0900000000000000" pitchFamily="50" charset="-128"/>
              </a:rPr>
              <a:t>支援センター</a:t>
            </a:r>
            <a:endParaRPr lang="ja-JP" altLang="en-US" sz="1000" dirty="0">
              <a:solidFill>
                <a:prstClr val="black"/>
              </a:solidFill>
              <a:latin typeface="HGPｺﾞｼｯｸE" panose="020B0900000000000000" pitchFamily="50" charset="-128"/>
              <a:ea typeface="HGPｺﾞｼｯｸE" panose="020B0900000000000000" pitchFamily="50" charset="-128"/>
            </a:endParaRPr>
          </a:p>
        </p:txBody>
      </p:sp>
      <p:sp>
        <p:nvSpPr>
          <p:cNvPr id="150" name="テキスト ボックス 149"/>
          <p:cNvSpPr txBox="1"/>
          <p:nvPr/>
        </p:nvSpPr>
        <p:spPr>
          <a:xfrm>
            <a:off x="7340012" y="2616790"/>
            <a:ext cx="961420" cy="900163"/>
          </a:xfrm>
          <a:prstGeom prst="rightArrow">
            <a:avLst/>
          </a:prstGeom>
          <a:solidFill>
            <a:srgbClr val="FFDD71"/>
          </a:solidFill>
          <a:ln w="12700">
            <a:noFill/>
          </a:ln>
        </p:spPr>
        <p:txBody>
          <a:bodyPr wrap="square" rtlCol="0" anchor="ctr" anchorCtr="0">
            <a:noAutofit/>
          </a:bodyPr>
          <a:lstStyle/>
          <a:p>
            <a:pPr fontAlgn="auto">
              <a:spcBef>
                <a:spcPts val="0"/>
              </a:spcBef>
              <a:spcAft>
                <a:spcPts val="0"/>
              </a:spcAft>
            </a:pPr>
            <a:endParaRPr lang="en-US" altLang="ja-JP" sz="800" dirty="0">
              <a:solidFill>
                <a:prstClr val="black"/>
              </a:solidFill>
              <a:latin typeface="HGｺﾞｼｯｸE" panose="020B0909000000000000" pitchFamily="49" charset="-128"/>
              <a:ea typeface="HGｺﾞｼｯｸE" panose="020B0909000000000000" pitchFamily="49" charset="-128"/>
              <a:cs typeface="メイリオ" panose="020B0604030504040204" pitchFamily="50" charset="-128"/>
            </a:endParaRPr>
          </a:p>
        </p:txBody>
      </p:sp>
      <p:sp>
        <p:nvSpPr>
          <p:cNvPr id="151" name="テキスト ボックス 150"/>
          <p:cNvSpPr txBox="1"/>
          <p:nvPr/>
        </p:nvSpPr>
        <p:spPr>
          <a:xfrm>
            <a:off x="7475459" y="2942946"/>
            <a:ext cx="605109" cy="250314"/>
          </a:xfrm>
          <a:prstGeom prst="rect">
            <a:avLst/>
          </a:prstGeom>
          <a:noFill/>
          <a:ln w="12700">
            <a:noFill/>
          </a:ln>
        </p:spPr>
        <p:txBody>
          <a:bodyPr wrap="square" lIns="0" tIns="0" rIns="0" bIns="0" rtlCol="0" anchor="ctr" anchorCtr="0">
            <a:noAutofit/>
          </a:bodyPr>
          <a:lstStyle/>
          <a:p>
            <a:pPr fontAlgn="auto">
              <a:spcBef>
                <a:spcPts val="0"/>
              </a:spcBef>
              <a:spcAft>
                <a:spcPts val="0"/>
              </a:spcAft>
            </a:pPr>
            <a:r>
              <a:rPr lang="ja-JP" altLang="en-US" sz="1100" dirty="0">
                <a:solidFill>
                  <a:prstClr val="black"/>
                </a:solidFill>
                <a:latin typeface="HGｺﾞｼｯｸE" panose="020B0909000000000000" pitchFamily="49" charset="-128"/>
                <a:ea typeface="HGｺﾞｼｯｸE" panose="020B0909000000000000" pitchFamily="49" charset="-128"/>
                <a:cs typeface="メイリオ" panose="020B0604030504040204" pitchFamily="50" charset="-128"/>
              </a:rPr>
              <a:t>事業</a:t>
            </a:r>
            <a:endParaRPr lang="en-US" altLang="ja-JP" sz="1100" dirty="0">
              <a:solidFill>
                <a:prstClr val="black"/>
              </a:solidFill>
              <a:latin typeface="HGｺﾞｼｯｸE" panose="020B0909000000000000" pitchFamily="49" charset="-128"/>
              <a:ea typeface="HGｺﾞｼｯｸE" panose="020B0909000000000000" pitchFamily="49" charset="-128"/>
              <a:cs typeface="メイリオ" panose="020B0604030504040204" pitchFamily="50" charset="-128"/>
            </a:endParaRPr>
          </a:p>
          <a:p>
            <a:pPr fontAlgn="auto">
              <a:spcBef>
                <a:spcPts val="0"/>
              </a:spcBef>
              <a:spcAft>
                <a:spcPts val="0"/>
              </a:spcAft>
            </a:pPr>
            <a:r>
              <a:rPr lang="ja-JP" altLang="en-US" sz="1100" dirty="0">
                <a:solidFill>
                  <a:prstClr val="black"/>
                </a:solidFill>
                <a:latin typeface="HGｺﾞｼｯｸE" panose="020B0909000000000000" pitchFamily="49" charset="-128"/>
                <a:ea typeface="HGｺﾞｼｯｸE" panose="020B0909000000000000" pitchFamily="49" charset="-128"/>
                <a:cs typeface="メイリオ" panose="020B0604030504040204" pitchFamily="50" charset="-128"/>
              </a:rPr>
              <a:t>利用開始</a:t>
            </a:r>
            <a:endParaRPr lang="en-US" altLang="ja-JP" sz="1100" dirty="0">
              <a:solidFill>
                <a:prstClr val="black"/>
              </a:solidFill>
              <a:latin typeface="HGｺﾞｼｯｸE" panose="020B0909000000000000" pitchFamily="49" charset="-128"/>
              <a:ea typeface="HGｺﾞｼｯｸE" panose="020B0909000000000000" pitchFamily="49" charset="-128"/>
              <a:cs typeface="メイリオ" panose="020B0604030504040204" pitchFamily="50" charset="-128"/>
            </a:endParaRPr>
          </a:p>
        </p:txBody>
      </p:sp>
      <p:sp>
        <p:nvSpPr>
          <p:cNvPr id="152" name="スライド番号プレースホルダー 4"/>
          <p:cNvSpPr txBox="1">
            <a:spLocks/>
          </p:cNvSpPr>
          <p:nvPr/>
        </p:nvSpPr>
        <p:spPr>
          <a:xfrm>
            <a:off x="6384726" y="6398476"/>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fld id="{93F2C76C-95E5-4F43-AC27-80398C2C95BE}" type="slidenum">
              <a:rPr lang="ja-JP" altLang="en-US" smtClean="0">
                <a:solidFill>
                  <a:prstClr val="black">
                    <a:tint val="75000"/>
                  </a:prstClr>
                </a:solidFill>
                <a:latin typeface="Calibri" panose="020F0502020204030204"/>
              </a:rPr>
              <a:pPr fontAlgn="auto">
                <a:spcBef>
                  <a:spcPts val="0"/>
                </a:spcBef>
                <a:spcAft>
                  <a:spcPts val="0"/>
                </a:spcAft>
              </a:pPr>
              <a:t>85</a:t>
            </a:fld>
            <a:endParaRPr lang="ja-JP"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2678212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3"/>
          <p:cNvSpPr txBox="1">
            <a:spLocks/>
          </p:cNvSpPr>
          <p:nvPr/>
        </p:nvSpPr>
        <p:spPr>
          <a:xfrm>
            <a:off x="166032" y="1614678"/>
            <a:ext cx="2664295" cy="63976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pPr fontAlgn="auto">
              <a:spcAft>
                <a:spcPts val="0"/>
              </a:spcAft>
            </a:pPr>
            <a:r>
              <a:rPr lang="ja-JP" altLang="en-US" sz="2800" smtClean="0">
                <a:latin typeface="+mn-ea"/>
              </a:rPr>
              <a:t>（参考）</a:t>
            </a:r>
            <a:endParaRPr lang="en-US" altLang="ja-JP" sz="2800" smtClean="0">
              <a:latin typeface="+mn-ea"/>
            </a:endParaRPr>
          </a:p>
          <a:p>
            <a:pPr fontAlgn="auto">
              <a:spcAft>
                <a:spcPts val="0"/>
              </a:spcAft>
            </a:pPr>
            <a:r>
              <a:rPr lang="ja-JP" altLang="en-US" sz="2000" smtClean="0">
                <a:latin typeface="+mn-ea"/>
              </a:rPr>
              <a:t>各支援機関の連携による障害者就労支援マニュアル</a:t>
            </a:r>
            <a:endParaRPr lang="en-US" altLang="ja-JP" sz="2000" smtClean="0">
              <a:latin typeface="+mn-ea"/>
            </a:endParaRPr>
          </a:p>
          <a:p>
            <a:pPr fontAlgn="auto">
              <a:spcAft>
                <a:spcPts val="0"/>
              </a:spcAft>
            </a:pPr>
            <a:r>
              <a:rPr lang="ja-JP" altLang="en-US" sz="1200" b="0" smtClean="0">
                <a:latin typeface="+mn-ea"/>
              </a:rPr>
              <a:t>（平成</a:t>
            </a:r>
            <a:r>
              <a:rPr lang="en-US" altLang="ja-JP" sz="1200" b="0" smtClean="0">
                <a:latin typeface="+mn-ea"/>
              </a:rPr>
              <a:t>27</a:t>
            </a:r>
            <a:r>
              <a:rPr lang="ja-JP" altLang="en-US" sz="1200" b="0" smtClean="0">
                <a:latin typeface="+mn-ea"/>
              </a:rPr>
              <a:t>年３月</a:t>
            </a:r>
            <a:r>
              <a:rPr lang="en-US" altLang="ja-JP" sz="1200" b="0" smtClean="0">
                <a:latin typeface="+mn-ea"/>
              </a:rPr>
              <a:t>16</a:t>
            </a:r>
            <a:r>
              <a:rPr lang="ja-JP" altLang="en-US" sz="1200" b="0" smtClean="0">
                <a:latin typeface="+mn-ea"/>
              </a:rPr>
              <a:t>日各都道府県 指定都市 中核市障害保健福祉主管課あて厚生労働省社会・援護局障害保健福祉部障害福祉課事務連絡）</a:t>
            </a:r>
            <a:endParaRPr lang="ja-JP" altLang="en-US" sz="1200" b="0" dirty="0">
              <a:latin typeface="+mn-ea"/>
            </a:endParaRPr>
          </a:p>
        </p:txBody>
      </p:sp>
      <p:pic>
        <p:nvPicPr>
          <p:cNvPr id="15" name="コンテンツ プレースホルダ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47" y="2311582"/>
            <a:ext cx="2344749" cy="3126333"/>
          </a:xfrm>
          <a:prstGeom prst="rect">
            <a:avLst/>
          </a:prstGeom>
        </p:spPr>
      </p:pic>
      <p:sp>
        <p:nvSpPr>
          <p:cNvPr id="16" name="テキスト プレースホルダー 5"/>
          <p:cNvSpPr txBox="1">
            <a:spLocks/>
          </p:cNvSpPr>
          <p:nvPr/>
        </p:nvSpPr>
        <p:spPr>
          <a:xfrm>
            <a:off x="3334382" y="1592230"/>
            <a:ext cx="2592288" cy="63976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pPr fontAlgn="auto">
              <a:spcAft>
                <a:spcPts val="0"/>
              </a:spcAft>
            </a:pPr>
            <a:r>
              <a:rPr lang="ja-JP" altLang="en-US" sz="2000" smtClean="0">
                <a:latin typeface="+mn-ea"/>
              </a:rPr>
              <a:t>就労移行支援事業所による就労アセスメント実施マニュアル</a:t>
            </a:r>
            <a:endParaRPr lang="en-US" altLang="ja-JP" sz="2000" smtClean="0">
              <a:latin typeface="+mn-ea"/>
            </a:endParaRPr>
          </a:p>
          <a:p>
            <a:pPr fontAlgn="auto">
              <a:spcAft>
                <a:spcPts val="0"/>
              </a:spcAft>
            </a:pPr>
            <a:r>
              <a:rPr lang="ja-JP" altLang="en-US" sz="1200" b="0" smtClean="0">
                <a:latin typeface="+mn-ea"/>
              </a:rPr>
              <a:t>（平成</a:t>
            </a:r>
            <a:r>
              <a:rPr lang="en-US" altLang="ja-JP" sz="1200" b="0" smtClean="0">
                <a:latin typeface="+mn-ea"/>
              </a:rPr>
              <a:t>27</a:t>
            </a:r>
            <a:r>
              <a:rPr lang="ja-JP" altLang="en-US" sz="1200" b="0" smtClean="0">
                <a:latin typeface="+mn-ea"/>
              </a:rPr>
              <a:t>年４月</a:t>
            </a:r>
            <a:r>
              <a:rPr lang="en-US" altLang="ja-JP" sz="1200" b="0" smtClean="0">
                <a:latin typeface="+mn-ea"/>
              </a:rPr>
              <a:t>22</a:t>
            </a:r>
            <a:r>
              <a:rPr lang="ja-JP" altLang="en-US" sz="1200" b="0" smtClean="0">
                <a:latin typeface="+mn-ea"/>
              </a:rPr>
              <a:t>日各都道府県 指定都市 中核市障害保健福祉主管課あて厚生労働省社会・援護局障害保健福祉部障害福祉課事務連絡）</a:t>
            </a:r>
            <a:endParaRPr lang="ja-JP" altLang="en-US" sz="1200" b="0" dirty="0">
              <a:latin typeface="+mn-ea"/>
            </a:endParaRPr>
          </a:p>
        </p:txBody>
      </p:sp>
      <p:pic>
        <p:nvPicPr>
          <p:cNvPr id="17" name="コンテンツ プレースホルダー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2338" y="2594768"/>
            <a:ext cx="3360373" cy="2520280"/>
          </a:xfrm>
          <a:prstGeom prst="rect">
            <a:avLst/>
          </a:prstGeom>
          <a:ln>
            <a:solidFill>
              <a:sysClr val="windowText" lastClr="000000"/>
            </a:solidFill>
          </a:ln>
        </p:spPr>
      </p:pic>
      <p:sp>
        <p:nvSpPr>
          <p:cNvPr id="18" name="正方形/長方形 17"/>
          <p:cNvSpPr/>
          <p:nvPr/>
        </p:nvSpPr>
        <p:spPr>
          <a:xfrm>
            <a:off x="310047" y="5597896"/>
            <a:ext cx="8352928" cy="923330"/>
          </a:xfrm>
          <a:prstGeom prst="rect">
            <a:avLst/>
          </a:prstGeom>
          <a:effectLst/>
        </p:spPr>
        <p:txBody>
          <a:bodyPr wrap="square">
            <a:spAutoFit/>
          </a:bodyPr>
          <a:lstStyle/>
          <a:p>
            <a:pPr fontAlgn="auto">
              <a:spcBef>
                <a:spcPts val="0"/>
              </a:spcBef>
              <a:spcAft>
                <a:spcPts val="0"/>
              </a:spcAft>
            </a:pPr>
            <a:r>
              <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厚労省ホームページに</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掲載</a:t>
            </a:r>
            <a:r>
              <a:rPr lang="en-US" altLang="ja-JP"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http://www.mhlw.go.jp/stf/seisakunitsuite/bunya/hukushi_kaigo/shougaishahukushi/service/shurou.html</a:t>
            </a:r>
          </a:p>
        </p:txBody>
      </p:sp>
      <p:pic>
        <p:nvPicPr>
          <p:cNvPr id="19" name="コンテンツ プレースホルダー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5637" y="2311583"/>
            <a:ext cx="2344749" cy="3126331"/>
          </a:xfrm>
          <a:prstGeom prst="rect">
            <a:avLst/>
          </a:prstGeom>
          <a:ln>
            <a:solidFill>
              <a:sysClr val="windowText" lastClr="000000"/>
            </a:solidFill>
          </a:ln>
        </p:spPr>
      </p:pic>
      <p:sp>
        <p:nvSpPr>
          <p:cNvPr id="20" name="テキスト プレースホルダー 5"/>
          <p:cNvSpPr txBox="1">
            <a:spLocks/>
          </p:cNvSpPr>
          <p:nvPr/>
        </p:nvSpPr>
        <p:spPr>
          <a:xfrm>
            <a:off x="6371165" y="1592230"/>
            <a:ext cx="2513655"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kumimoji="1" sz="1600" b="1" kern="1200">
                <a:solidFill>
                  <a:schemeClr val="tx1"/>
                </a:solidFill>
                <a:latin typeface="+mn-lt"/>
                <a:ea typeface="+mn-ea"/>
                <a:cs typeface="+mn-cs"/>
              </a:defRPr>
            </a:lvl9pPr>
          </a:lstStyle>
          <a:p>
            <a:pPr fontAlgn="auto">
              <a:spcAft>
                <a:spcPts val="0"/>
              </a:spcAft>
            </a:pPr>
            <a:r>
              <a:rPr lang="ja-JP" altLang="en-US" sz="2000" dirty="0">
                <a:solidFill>
                  <a:prstClr val="black"/>
                </a:solidFill>
                <a:latin typeface="ＭＳ Ｐゴシック"/>
              </a:rPr>
              <a:t>就労アセスメントを活用した障害者の就労支援マニュアル</a:t>
            </a:r>
            <a:endParaRPr lang="en-US" altLang="ja-JP" sz="2000" dirty="0">
              <a:solidFill>
                <a:prstClr val="black"/>
              </a:solidFill>
              <a:latin typeface="ＭＳ Ｐゴシック"/>
            </a:endParaRPr>
          </a:p>
          <a:p>
            <a:pPr fontAlgn="auto">
              <a:spcAft>
                <a:spcPts val="0"/>
              </a:spcAft>
            </a:pPr>
            <a:r>
              <a:rPr lang="ja-JP" altLang="en-US" sz="1200" b="0" dirty="0">
                <a:solidFill>
                  <a:prstClr val="black"/>
                </a:solidFill>
                <a:latin typeface="ＭＳ Ｐゴシック"/>
              </a:rPr>
              <a:t>（平成</a:t>
            </a:r>
            <a:r>
              <a:rPr lang="en-US" altLang="ja-JP" sz="1200" b="0" dirty="0">
                <a:solidFill>
                  <a:prstClr val="black"/>
                </a:solidFill>
                <a:latin typeface="ＭＳ Ｐゴシック"/>
              </a:rPr>
              <a:t>27</a:t>
            </a:r>
            <a:r>
              <a:rPr lang="ja-JP" altLang="en-US" sz="1200" b="0" dirty="0">
                <a:solidFill>
                  <a:prstClr val="black"/>
                </a:solidFill>
                <a:latin typeface="ＭＳ Ｐゴシック"/>
              </a:rPr>
              <a:t>年８月３日各都道府県 指定都市 中核市障害保健福祉主管課あて厚生労働省社会・援護局障害保健福祉部障害福祉課事務連絡）</a:t>
            </a:r>
          </a:p>
        </p:txBody>
      </p:sp>
      <p:sp>
        <p:nvSpPr>
          <p:cNvPr id="21" name="スライド番号プレースホルダー 4"/>
          <p:cNvSpPr txBox="1">
            <a:spLocks/>
          </p:cNvSpPr>
          <p:nvPr/>
        </p:nvSpPr>
        <p:spPr>
          <a:xfrm>
            <a:off x="6256391" y="633870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fld id="{93F2C76C-95E5-4F43-AC27-80398C2C95BE}" type="slidenum">
              <a:rPr lang="ja-JP" altLang="en-US" smtClean="0">
                <a:solidFill>
                  <a:prstClr val="black">
                    <a:tint val="75000"/>
                  </a:prstClr>
                </a:solidFill>
                <a:latin typeface="Calibri" panose="020F0502020204030204"/>
              </a:rPr>
              <a:pPr fontAlgn="auto">
                <a:spcBef>
                  <a:spcPts val="0"/>
                </a:spcBef>
                <a:spcAft>
                  <a:spcPts val="0"/>
                </a:spcAft>
              </a:pPr>
              <a:t>86</a:t>
            </a:fld>
            <a:endParaRPr lang="ja-JP" alt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2648729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 2"/>
          <p:cNvSpPr txBox="1">
            <a:spLocks/>
          </p:cNvSpPr>
          <p:nvPr/>
        </p:nvSpPr>
        <p:spPr>
          <a:xfrm>
            <a:off x="171624" y="1290321"/>
            <a:ext cx="8911055" cy="5378769"/>
          </a:xfrm>
          <a:prstGeom prst="rect">
            <a:avLst/>
          </a:prstGeom>
          <a:solidFill>
            <a:sysClr val="window" lastClr="FFFFFF"/>
          </a:solidFill>
          <a:ln w="25400" cap="flat" cmpd="sng" algn="ctr">
            <a:solidFill>
              <a:srgbClr val="0070C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smtClean="0">
                <a:ln>
                  <a:noFill/>
                </a:ln>
                <a:solidFill>
                  <a:sysClr val="windowText" lastClr="000000"/>
                </a:solidFill>
                <a:effectLst/>
                <a:uLnTx/>
                <a:uFillTx/>
                <a:latin typeface="Calibri" panose="020F0502020204030204"/>
                <a:ea typeface="ＭＳ Ｐゴシック"/>
                <a:cs typeface="+mn-cs"/>
              </a:rPr>
              <a:t>　</a:t>
            </a:r>
            <a:endParaRPr kumimoji="1" lang="ja-JP" altLang="en-US" sz="4400" b="0" i="0" u="none" strike="noStrike" kern="1200" cap="none" spc="0" normalizeH="0" baseline="0" noProof="0" dirty="0">
              <a:ln>
                <a:noFill/>
              </a:ln>
              <a:solidFill>
                <a:sysClr val="windowText" lastClr="000000"/>
              </a:solidFill>
              <a:effectLst/>
              <a:uLnTx/>
              <a:uFillTx/>
              <a:latin typeface="Calibri" panose="020F0502020204030204"/>
              <a:ea typeface="ＭＳ Ｐゴシック"/>
              <a:cs typeface="+mn-cs"/>
            </a:endParaRPr>
          </a:p>
        </p:txBody>
      </p:sp>
      <p:sp>
        <p:nvSpPr>
          <p:cNvPr id="16" name="角丸四角形 15"/>
          <p:cNvSpPr/>
          <p:nvPr/>
        </p:nvSpPr>
        <p:spPr>
          <a:xfrm>
            <a:off x="599061" y="2157453"/>
            <a:ext cx="8202613" cy="811213"/>
          </a:xfrm>
          <a:prstGeom prst="roundRect">
            <a:avLst/>
          </a:prstGeom>
          <a:solidFill>
            <a:sysClr val="window" lastClr="FFFFFF"/>
          </a:solidFill>
          <a:ln w="12700" cap="flat" cmpd="sng" algn="ctr">
            <a:solidFill>
              <a:srgbClr val="A5A5A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利用者の適性に合った作業内容か？</a:t>
            </a:r>
          </a:p>
        </p:txBody>
      </p:sp>
      <p:sp>
        <p:nvSpPr>
          <p:cNvPr id="18" name="角丸四角形 17"/>
          <p:cNvSpPr/>
          <p:nvPr/>
        </p:nvSpPr>
        <p:spPr>
          <a:xfrm>
            <a:off x="382845" y="1442252"/>
            <a:ext cx="3095647" cy="571504"/>
          </a:xfrm>
          <a:prstGeom prst="roundRect">
            <a:avLst>
              <a:gd name="adj" fmla="val 50000"/>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white"/>
                </a:solidFill>
                <a:effectLst/>
                <a:uLnTx/>
                <a:uFillTx/>
                <a:latin typeface="Calibri" panose="020F0502020204030204"/>
                <a:ea typeface="ＭＳ Ｐゴシック"/>
                <a:cs typeface="+mn-cs"/>
              </a:rPr>
              <a:t>①マッチング</a:t>
            </a:r>
          </a:p>
        </p:txBody>
      </p:sp>
      <p:sp>
        <p:nvSpPr>
          <p:cNvPr id="19" name="角丸四角形 18"/>
          <p:cNvSpPr/>
          <p:nvPr/>
        </p:nvSpPr>
        <p:spPr>
          <a:xfrm>
            <a:off x="599062" y="3802929"/>
            <a:ext cx="8204200" cy="812800"/>
          </a:xfrm>
          <a:prstGeom prst="roundRect">
            <a:avLst/>
          </a:prstGeom>
          <a:solidFill>
            <a:sysClr val="window" lastClr="FFFFFF"/>
          </a:solidFill>
          <a:ln w="12700" cap="flat" cmpd="sng" algn="ctr">
            <a:solidFill>
              <a:srgbClr val="4472C4"/>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習熟に応じた支援のしくみがあるか？</a:t>
            </a:r>
          </a:p>
        </p:txBody>
      </p:sp>
      <p:sp>
        <p:nvSpPr>
          <p:cNvPr id="20" name="角丸四角形 19"/>
          <p:cNvSpPr/>
          <p:nvPr/>
        </p:nvSpPr>
        <p:spPr>
          <a:xfrm>
            <a:off x="599062" y="5300663"/>
            <a:ext cx="8204200" cy="812800"/>
          </a:xfrm>
          <a:prstGeom prst="roundRect">
            <a:avLst/>
          </a:prstGeom>
          <a:solidFill>
            <a:sysClr val="window" lastClr="FFFFFF"/>
          </a:solidFill>
          <a:ln w="12700" cap="flat" cmpd="sng" algn="ctr">
            <a:solidFill>
              <a:srgbClr val="FFC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600" b="0" i="0" u="none" strike="noStrike" kern="0" cap="none" spc="0" normalizeH="0" baseline="0" noProof="0" dirty="0">
                <a:ln>
                  <a:noFill/>
                </a:ln>
                <a:solidFill>
                  <a:prstClr val="black"/>
                </a:solidFill>
                <a:effectLst/>
                <a:uLnTx/>
                <a:uFillTx/>
                <a:latin typeface="Calibri" panose="020F0502020204030204"/>
                <a:ea typeface="ＭＳ Ｐゴシック"/>
                <a:cs typeface="+mn-cs"/>
              </a:rPr>
              <a:t>試しにやってみることができるか？</a:t>
            </a:r>
          </a:p>
        </p:txBody>
      </p:sp>
      <p:sp>
        <p:nvSpPr>
          <p:cNvPr id="21" name="角丸四角形 20"/>
          <p:cNvSpPr/>
          <p:nvPr/>
        </p:nvSpPr>
        <p:spPr>
          <a:xfrm>
            <a:off x="382845" y="3128961"/>
            <a:ext cx="3095647" cy="571504"/>
          </a:xfrm>
          <a:prstGeom prst="roundRect">
            <a:avLst>
              <a:gd name="adj" fmla="val 50000"/>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white"/>
                </a:solidFill>
                <a:effectLst/>
                <a:uLnTx/>
                <a:uFillTx/>
                <a:latin typeface="Calibri" panose="020F0502020204030204"/>
                <a:ea typeface="ＭＳ Ｐゴシック"/>
                <a:cs typeface="+mn-cs"/>
              </a:rPr>
              <a:t>②ステップ</a:t>
            </a:r>
          </a:p>
        </p:txBody>
      </p:sp>
      <p:sp>
        <p:nvSpPr>
          <p:cNvPr id="22" name="角丸四角形 21"/>
          <p:cNvSpPr/>
          <p:nvPr/>
        </p:nvSpPr>
        <p:spPr>
          <a:xfrm>
            <a:off x="382845" y="4707898"/>
            <a:ext cx="3095647" cy="571504"/>
          </a:xfrm>
          <a:prstGeom prst="roundRect">
            <a:avLst>
              <a:gd name="adj" fmla="val 50000"/>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white"/>
                </a:solidFill>
                <a:effectLst/>
                <a:uLnTx/>
                <a:uFillTx/>
                <a:latin typeface="Calibri" panose="020F0502020204030204"/>
                <a:ea typeface="ＭＳ Ｐゴシック"/>
                <a:cs typeface="+mn-cs"/>
              </a:rPr>
              <a:t>③チャンス</a:t>
            </a:r>
          </a:p>
        </p:txBody>
      </p:sp>
      <p:sp>
        <p:nvSpPr>
          <p:cNvPr id="23" name="角丸四角形 22"/>
          <p:cNvSpPr/>
          <p:nvPr/>
        </p:nvSpPr>
        <p:spPr>
          <a:xfrm>
            <a:off x="5783840" y="2821865"/>
            <a:ext cx="3095625" cy="571500"/>
          </a:xfrm>
          <a:prstGeom prst="roundRect">
            <a:avLst>
              <a:gd name="adj" fmla="val 50000"/>
            </a:avLst>
          </a:prstGeom>
          <a:solidFill>
            <a:sysClr val="window" lastClr="FFFFFF"/>
          </a:solidFill>
          <a:ln w="12700" cap="flat" cmpd="sng" algn="ctr">
            <a:solidFill>
              <a:srgbClr val="ED7D3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cs typeface="+mn-cs"/>
              </a:rPr>
              <a:t>とくいなこと</a:t>
            </a:r>
          </a:p>
        </p:txBody>
      </p:sp>
      <p:sp>
        <p:nvSpPr>
          <p:cNvPr id="24" name="角丸四角形 23"/>
          <p:cNvSpPr/>
          <p:nvPr/>
        </p:nvSpPr>
        <p:spPr>
          <a:xfrm>
            <a:off x="5783840" y="4459287"/>
            <a:ext cx="3095625" cy="571500"/>
          </a:xfrm>
          <a:prstGeom prst="roundRect">
            <a:avLst>
              <a:gd name="adj" fmla="val 50000"/>
            </a:avLst>
          </a:prstGeom>
          <a:solidFill>
            <a:sysClr val="window" lastClr="FFFFFF"/>
          </a:solidFill>
          <a:ln w="12700" cap="flat" cmpd="sng" algn="ctr">
            <a:solidFill>
              <a:srgbClr val="ED7D3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cs typeface="+mn-cs"/>
              </a:rPr>
              <a:t>だんだんと</a:t>
            </a:r>
          </a:p>
        </p:txBody>
      </p:sp>
      <p:sp>
        <p:nvSpPr>
          <p:cNvPr id="25" name="角丸四角形 24"/>
          <p:cNvSpPr/>
          <p:nvPr/>
        </p:nvSpPr>
        <p:spPr>
          <a:xfrm>
            <a:off x="5783840" y="5949950"/>
            <a:ext cx="3095625" cy="571500"/>
          </a:xfrm>
          <a:prstGeom prst="roundRect">
            <a:avLst>
              <a:gd name="adj" fmla="val 50000"/>
            </a:avLst>
          </a:prstGeom>
          <a:solidFill>
            <a:sysClr val="window" lastClr="FFFFFF"/>
          </a:solidFill>
          <a:ln w="12700" cap="flat" cmpd="sng" algn="ctr">
            <a:solidFill>
              <a:srgbClr val="ED7D3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cs typeface="+mn-cs"/>
              </a:rPr>
              <a:t>これはどうか</a:t>
            </a:r>
          </a:p>
        </p:txBody>
      </p:sp>
      <p:sp>
        <p:nvSpPr>
          <p:cNvPr id="26" name="Rectangle 2"/>
          <p:cNvSpPr txBox="1">
            <a:spLocks noChangeArrowheads="1"/>
          </p:cNvSpPr>
          <p:nvPr/>
        </p:nvSpPr>
        <p:spPr bwMode="auto">
          <a:xfrm>
            <a:off x="9651" y="636264"/>
            <a:ext cx="9073008" cy="576064"/>
          </a:xfrm>
          <a:prstGeom prst="roundRect">
            <a:avLst>
              <a:gd name="adj" fmla="val 50000"/>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p:spPr>
        <p:txBody>
          <a:bodyPr lIns="91430" tIns="45714" rIns="91430" bIns="45714"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a:cs typeface="+mn-cs"/>
              </a:rPr>
              <a:t>　個々に合ったサービスが提供されるしくみがあるか？</a:t>
            </a:r>
          </a:p>
        </p:txBody>
      </p:sp>
      <p:sp>
        <p:nvSpPr>
          <p:cNvPr id="27" name="AutoShape 4"/>
          <p:cNvSpPr>
            <a:spLocks noChangeArrowheads="1"/>
          </p:cNvSpPr>
          <p:nvPr/>
        </p:nvSpPr>
        <p:spPr bwMode="auto">
          <a:xfrm rot="10800000">
            <a:off x="-324544" y="102000"/>
            <a:ext cx="8269287"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FF99CC">
                  <a:alpha val="62000"/>
                </a:srgbClr>
              </a:gs>
              <a:gs pos="100000">
                <a:srgbClr val="FFFFFF"/>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wrap="none" lIns="74295" tIns="8890" rIns="74295" bIns="8890" anchor="ctr"/>
          <a:lstStyle/>
          <a:p>
            <a:pPr fontAlgn="auto">
              <a:spcBef>
                <a:spcPts val="0"/>
              </a:spcBef>
              <a:spcAft>
                <a:spcPts val="0"/>
              </a:spcAft>
            </a:pPr>
            <a:r>
              <a:rPr lang="ja-JP" altLang="en-US" dirty="0" smtClean="0">
                <a:solidFill>
                  <a:prstClr val="black"/>
                </a:solidFill>
                <a:latin typeface="Calibri" panose="020F0502020204030204"/>
                <a:ea typeface="ＭＳ Ｐゴシック"/>
              </a:rPr>
              <a:t>（４）アセスメント及びサービス提供の環境</a:t>
            </a:r>
            <a:endParaRPr lang="ja-JP" altLang="en-US" dirty="0">
              <a:solidFill>
                <a:prstClr val="black"/>
              </a:solidFill>
              <a:latin typeface="Calibri" panose="020F0502020204030204"/>
              <a:ea typeface="ＭＳ Ｐゴシック"/>
            </a:endParaRPr>
          </a:p>
        </p:txBody>
      </p:sp>
      <p:sp>
        <p:nvSpPr>
          <p:cNvPr id="28" name="スライド番号プレースホルダー 4"/>
          <p:cNvSpPr txBox="1">
            <a:spLocks/>
          </p:cNvSpPr>
          <p:nvPr/>
        </p:nvSpPr>
        <p:spPr>
          <a:xfrm>
            <a:off x="6256391" y="633870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fld id="{93F2C76C-95E5-4F43-AC27-80398C2C95BE}" type="slidenum">
              <a:rPr lang="ja-JP" altLang="en-US" smtClean="0">
                <a:solidFill>
                  <a:prstClr val="black">
                    <a:tint val="75000"/>
                  </a:prstClr>
                </a:solidFill>
                <a:latin typeface="Calibri" panose="020F0502020204030204"/>
              </a:rPr>
              <a:pPr fontAlgn="auto">
                <a:spcBef>
                  <a:spcPts val="0"/>
                </a:spcBef>
                <a:spcAft>
                  <a:spcPts val="0"/>
                </a:spcAft>
              </a:pPr>
              <a:t>87</a:t>
            </a:fld>
            <a:endParaRPr lang="ja-JP" alt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510671059"/>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下矢印吹き出し 26"/>
          <p:cNvSpPr/>
          <p:nvPr/>
        </p:nvSpPr>
        <p:spPr>
          <a:xfrm>
            <a:off x="6114375" y="3402013"/>
            <a:ext cx="2940051" cy="2690812"/>
          </a:xfrm>
          <a:prstGeom prst="downArrowCallout">
            <a:avLst>
              <a:gd name="adj1" fmla="val 18527"/>
              <a:gd name="adj2" fmla="val 19336"/>
              <a:gd name="adj3" fmla="val 8007"/>
              <a:gd name="adj4" fmla="val 88680"/>
            </a:avLst>
          </a:prstGeom>
          <a:solidFill>
            <a:sysClr val="window" lastClr="FFFFFF"/>
          </a:solidFill>
          <a:ln w="12700" cap="flat" cmpd="sng" algn="ctr">
            <a:solidFill>
              <a:srgbClr val="ED7D31"/>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cs typeface="+mn-cs"/>
            </a:endParaRPr>
          </a:p>
        </p:txBody>
      </p:sp>
      <p:sp>
        <p:nvSpPr>
          <p:cNvPr id="28" name="下矢印吹き出し 27"/>
          <p:cNvSpPr/>
          <p:nvPr/>
        </p:nvSpPr>
        <p:spPr>
          <a:xfrm>
            <a:off x="6104851" y="836654"/>
            <a:ext cx="2941637" cy="2592387"/>
          </a:xfrm>
          <a:prstGeom prst="downArrowCallout">
            <a:avLst>
              <a:gd name="adj1" fmla="val 19653"/>
              <a:gd name="adj2" fmla="val 20188"/>
              <a:gd name="adj3" fmla="val 9089"/>
              <a:gd name="adj4" fmla="val 88390"/>
            </a:avLst>
          </a:prstGeom>
          <a:solidFill>
            <a:sysClr val="window" lastClr="FFFFFF"/>
          </a:solidFill>
          <a:ln w="12700" cap="flat" cmpd="sng" algn="ctr">
            <a:solidFill>
              <a:srgbClr val="A5A5A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sp>
        <p:nvSpPr>
          <p:cNvPr id="34" name="角丸四角形 33"/>
          <p:cNvSpPr/>
          <p:nvPr/>
        </p:nvSpPr>
        <p:spPr>
          <a:xfrm>
            <a:off x="-25815" y="799259"/>
            <a:ext cx="2941637" cy="5905500"/>
          </a:xfrm>
          <a:prstGeom prst="roundRect">
            <a:avLst/>
          </a:prstGeom>
          <a:solidFill>
            <a:sysClr val="window" lastClr="FFFFFF"/>
          </a:solidFill>
          <a:ln w="12700" cap="flat" cmpd="sng" algn="ctr">
            <a:solidFill>
              <a:srgbClr val="A5A5A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3200" b="0" i="0" u="none" strike="noStrike" kern="0" cap="none" spc="0" normalizeH="0" baseline="0" noProof="0" dirty="0">
              <a:ln>
                <a:noFill/>
              </a:ln>
              <a:solidFill>
                <a:prstClr val="black"/>
              </a:solidFill>
              <a:effectLst/>
              <a:uLnTx/>
              <a:uFillTx/>
              <a:latin typeface="Calibri" panose="020F0502020204030204"/>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3200" b="0" i="0" u="none" strike="noStrike" kern="0" cap="none" spc="0" normalizeH="0" baseline="0" noProof="0" dirty="0">
              <a:ln>
                <a:noFill/>
              </a:ln>
              <a:solidFill>
                <a:prstClr val="black"/>
              </a:solidFill>
              <a:effectLst/>
              <a:uLnTx/>
              <a:uFillTx/>
              <a:latin typeface="Calibri" panose="020F0502020204030204"/>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3200" b="0" i="0" u="none" strike="noStrike" kern="0" cap="none" spc="0" normalizeH="0" baseline="0" noProof="0" dirty="0">
              <a:ln>
                <a:noFill/>
              </a:ln>
              <a:solidFill>
                <a:prstClr val="black"/>
              </a:solidFill>
              <a:effectLst/>
              <a:uLnTx/>
              <a:uFillTx/>
              <a:latin typeface="Calibri" panose="020F0502020204030204"/>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3200" b="0" i="0" u="none" strike="noStrike" kern="0" cap="none" spc="0" normalizeH="0" baseline="0" noProof="0" dirty="0">
              <a:ln>
                <a:noFill/>
              </a:ln>
              <a:solidFill>
                <a:prstClr val="black"/>
              </a:solidFill>
              <a:effectLst/>
              <a:uLnTx/>
              <a:uFillTx/>
              <a:latin typeface="Calibri" panose="020F0502020204030204"/>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3200" b="0" i="0" u="none" strike="noStrike" kern="0" cap="none" spc="0" normalizeH="0" baseline="0" noProof="0" dirty="0">
              <a:ln>
                <a:noFill/>
              </a:ln>
              <a:solidFill>
                <a:prstClr val="black"/>
              </a:solidFill>
              <a:effectLst/>
              <a:uLnTx/>
              <a:uFillTx/>
              <a:latin typeface="Calibri" panose="020F0502020204030204"/>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3200" b="0" i="0" u="none" strike="noStrike" kern="0" cap="none" spc="0" normalizeH="0" baseline="0" noProof="0" dirty="0">
              <a:ln>
                <a:noFill/>
              </a:ln>
              <a:solidFill>
                <a:prstClr val="black"/>
              </a:solidFill>
              <a:effectLst/>
              <a:uLnTx/>
              <a:uFillTx/>
              <a:latin typeface="Calibri" panose="020F0502020204030204"/>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3200" b="0" i="0" u="none" strike="noStrike" kern="0" cap="none" spc="0" normalizeH="0" baseline="0" noProof="0" dirty="0">
              <a:ln>
                <a:noFill/>
              </a:ln>
              <a:solidFill>
                <a:prstClr val="black"/>
              </a:solidFill>
              <a:effectLst/>
              <a:uLnTx/>
              <a:uFillTx/>
              <a:latin typeface="Calibri" panose="020F0502020204030204"/>
              <a:ea typeface="ＭＳ Ｐゴシック"/>
              <a:cs typeface="+mn-cs"/>
            </a:endParaRPr>
          </a:p>
        </p:txBody>
      </p:sp>
      <p:sp>
        <p:nvSpPr>
          <p:cNvPr id="35" name="Rectangle 2"/>
          <p:cNvSpPr txBox="1">
            <a:spLocks noChangeArrowheads="1"/>
          </p:cNvSpPr>
          <p:nvPr/>
        </p:nvSpPr>
        <p:spPr>
          <a:xfrm>
            <a:off x="-10289" y="188913"/>
            <a:ext cx="9154289" cy="493712"/>
          </a:xfrm>
          <a:prstGeom prst="roundRect">
            <a:avLst>
              <a:gd name="adj" fmla="val 50000"/>
            </a:avLst>
          </a:prstGeom>
          <a:solidFill>
            <a:sysClr val="window" lastClr="FFFFFF"/>
          </a:solidFill>
          <a:ln w="25400" cap="flat" cmpd="sng" algn="ctr">
            <a:solidFill>
              <a:srgbClr val="A5A5A5"/>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600" b="0" i="0" u="none" strike="noStrike" kern="1200" cap="none" spc="0" normalizeH="0" baseline="0" noProof="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en-US" altLang="ja-JP" sz="3600" b="0" i="0" u="none" strike="noStrike" kern="1200" cap="none" spc="0" normalizeH="0" baseline="0" noProof="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B</a:t>
            </a:r>
            <a:r>
              <a:rPr kumimoji="1" lang="ja-JP" altLang="en-US" sz="3600" b="0" i="0" u="none" strike="noStrike" kern="1200" cap="none" spc="0" normalizeH="0" baseline="0" noProof="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型・</a:t>
            </a:r>
            <a:r>
              <a:rPr kumimoji="1" lang="en-US" altLang="ja-JP" sz="3600" b="0" i="0" u="none" strike="noStrike" kern="1200" cap="none" spc="0" normalizeH="0" baseline="0" noProof="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A</a:t>
            </a:r>
            <a:r>
              <a:rPr kumimoji="1" lang="ja-JP" altLang="en-US" sz="3600" b="0" i="0" u="none" strike="noStrike" kern="1200" cap="none" spc="0" normalizeH="0" baseline="0" noProof="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型における移行のしくみ（例）</a:t>
            </a:r>
            <a:endParaRPr kumimoji="1" lang="ja-JP" altLang="en-US" sz="3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pic>
        <p:nvPicPr>
          <p:cNvPr id="36" name="Picture 4"/>
          <p:cNvPicPr>
            <a:picLocks noChangeAspect="1" noChangeArrowheads="1"/>
          </p:cNvPicPr>
          <p:nvPr/>
        </p:nvPicPr>
        <p:blipFill>
          <a:blip r:embed="rId2" cstate="print">
            <a:lum bright="31000" contrast="28000"/>
          </a:blip>
          <a:srcRect/>
          <a:stretch>
            <a:fillRect/>
          </a:stretch>
        </p:blipFill>
        <p:spPr bwMode="auto">
          <a:xfrm>
            <a:off x="6084168" y="1268760"/>
            <a:ext cx="2952328" cy="1857388"/>
          </a:xfrm>
          <a:prstGeom prst="rect">
            <a:avLst/>
          </a:prstGeom>
          <a:solidFill>
            <a:srgbClr val="A5A5A5"/>
          </a:solidFill>
          <a:ln w="19050" cap="flat" cmpd="sng" algn="ctr">
            <a:noFill/>
            <a:prstDash val="solid"/>
            <a:miter lim="800000"/>
          </a:ln>
          <a:effectLst>
            <a:softEdge rad="112500"/>
          </a:effectLst>
        </p:spPr>
      </p:pic>
      <p:sp>
        <p:nvSpPr>
          <p:cNvPr id="37" name="角丸四角形 36"/>
          <p:cNvSpPr/>
          <p:nvPr/>
        </p:nvSpPr>
        <p:spPr>
          <a:xfrm>
            <a:off x="6371539" y="908091"/>
            <a:ext cx="2465387" cy="371475"/>
          </a:xfrm>
          <a:prstGeom prst="roundRect">
            <a:avLst>
              <a:gd name="adj" fmla="val 50000"/>
            </a:avLst>
          </a:prstGeom>
          <a:solidFill>
            <a:sysClr val="window" lastClr="FFFFFF"/>
          </a:solidFill>
          <a:ln w="12700" cap="flat" cmpd="sng" algn="ctr">
            <a:solidFill>
              <a:srgbClr val="A5A5A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Ｂ型　清掃</a:t>
            </a:r>
          </a:p>
        </p:txBody>
      </p:sp>
      <p:sp>
        <p:nvSpPr>
          <p:cNvPr id="38" name="角丸四角形 37"/>
          <p:cNvSpPr/>
          <p:nvPr/>
        </p:nvSpPr>
        <p:spPr>
          <a:xfrm>
            <a:off x="216427" y="908091"/>
            <a:ext cx="2466975" cy="371475"/>
          </a:xfrm>
          <a:prstGeom prst="roundRect">
            <a:avLst>
              <a:gd name="adj" fmla="val 50000"/>
            </a:avLst>
          </a:prstGeom>
          <a:solidFill>
            <a:sysClr val="window" lastClr="FFFFFF"/>
          </a:solidFill>
          <a:ln w="12700" cap="flat" cmpd="sng" algn="ctr">
            <a:solidFill>
              <a:srgbClr val="A5A5A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Ｂ型　包装</a:t>
            </a:r>
          </a:p>
        </p:txBody>
      </p:sp>
      <p:sp>
        <p:nvSpPr>
          <p:cNvPr id="39" name="下矢印吹き出し 38"/>
          <p:cNvSpPr/>
          <p:nvPr/>
        </p:nvSpPr>
        <p:spPr>
          <a:xfrm>
            <a:off x="3013916" y="3402013"/>
            <a:ext cx="2940051" cy="2690812"/>
          </a:xfrm>
          <a:prstGeom prst="downArrowCallout">
            <a:avLst>
              <a:gd name="adj1" fmla="val 18527"/>
              <a:gd name="adj2" fmla="val 19336"/>
              <a:gd name="adj3" fmla="val 8007"/>
              <a:gd name="adj4" fmla="val 88680"/>
            </a:avLst>
          </a:prstGeom>
          <a:solidFill>
            <a:sysClr val="window" lastClr="FFFFFF"/>
          </a:solidFill>
          <a:ln w="12700" cap="flat" cmpd="sng" algn="ctr">
            <a:solidFill>
              <a:srgbClr val="ED7D31"/>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cs typeface="+mn-cs"/>
            </a:endParaRPr>
          </a:p>
        </p:txBody>
      </p:sp>
      <p:pic>
        <p:nvPicPr>
          <p:cNvPr id="40" name="Picture 5"/>
          <p:cNvPicPr>
            <a:picLocks noChangeAspect="1" noChangeArrowheads="1"/>
          </p:cNvPicPr>
          <p:nvPr/>
        </p:nvPicPr>
        <p:blipFill>
          <a:blip r:embed="rId3" cstate="print">
            <a:lum bright="28000" contrast="33000"/>
          </a:blip>
          <a:srcRect/>
          <a:stretch>
            <a:fillRect/>
          </a:stretch>
        </p:blipFill>
        <p:spPr bwMode="auto">
          <a:xfrm>
            <a:off x="6228184" y="3632949"/>
            <a:ext cx="2664296" cy="2062975"/>
          </a:xfrm>
          <a:prstGeom prst="rect">
            <a:avLst/>
          </a:prstGeom>
          <a:ln>
            <a:noFill/>
          </a:ln>
          <a:effectLst>
            <a:softEdge rad="112500"/>
          </a:effectLst>
        </p:spPr>
      </p:pic>
      <p:sp>
        <p:nvSpPr>
          <p:cNvPr id="41" name="角丸四角形 40"/>
          <p:cNvSpPr/>
          <p:nvPr/>
        </p:nvSpPr>
        <p:spPr>
          <a:xfrm>
            <a:off x="6371539" y="3546477"/>
            <a:ext cx="2465387" cy="371475"/>
          </a:xfrm>
          <a:prstGeom prst="roundRect">
            <a:avLst>
              <a:gd name="adj" fmla="val 50000"/>
            </a:avLst>
          </a:prstGeom>
          <a:solidFill>
            <a:sysClr val="window" lastClr="FFFFFF"/>
          </a:solidFill>
          <a:ln w="12700" cap="flat" cmpd="sng" algn="ctr">
            <a:solidFill>
              <a:srgbClr val="ED7D3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型　清掃</a:t>
            </a:r>
          </a:p>
        </p:txBody>
      </p:sp>
      <p:sp>
        <p:nvSpPr>
          <p:cNvPr id="42" name="上矢印吹き出し 41"/>
          <p:cNvSpPr/>
          <p:nvPr/>
        </p:nvSpPr>
        <p:spPr>
          <a:xfrm>
            <a:off x="2940874" y="5803941"/>
            <a:ext cx="6113533" cy="938213"/>
          </a:xfrm>
          <a:prstGeom prst="upArrowCallout">
            <a:avLst/>
          </a:prstGeom>
          <a:solidFill>
            <a:sysClr val="window" lastClr="FFFFFF"/>
          </a:solidFill>
          <a:ln w="12700" cap="flat" cmpd="sng" algn="ctr">
            <a:solidFill>
              <a:srgbClr val="FFC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一般就労（飲食業・清掃業）</a:t>
            </a:r>
          </a:p>
        </p:txBody>
      </p:sp>
      <p:sp>
        <p:nvSpPr>
          <p:cNvPr id="43" name="上矢印 42"/>
          <p:cNvSpPr/>
          <p:nvPr/>
        </p:nvSpPr>
        <p:spPr bwMode="auto">
          <a:xfrm>
            <a:off x="5668119" y="3125896"/>
            <a:ext cx="935037" cy="407987"/>
          </a:xfrm>
          <a:prstGeom prst="upArrow">
            <a:avLst/>
          </a:prstGeom>
          <a:solidFill>
            <a:sysClr val="window" lastClr="FFFFFF"/>
          </a:solidFill>
          <a:ln w="12700" cap="flat" cmpd="sng" algn="ctr">
            <a:solidFill>
              <a:srgbClr val="FFC000"/>
            </a:solidFill>
            <a:prstDash val="solid"/>
            <a:miter lim="800000"/>
            <a:headEnd type="none" w="med" len="med"/>
            <a:tailEnd type="none" w="med" len="med"/>
          </a:ln>
          <a:effectLst/>
        </p:spPr>
        <p:txBody>
          <a:bodyPr wrap="none" lIns="74295" tIns="8890" rIns="74295" bIns="88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sp>
        <p:nvSpPr>
          <p:cNvPr id="44" name="円/楕円 43"/>
          <p:cNvSpPr/>
          <p:nvPr/>
        </p:nvSpPr>
        <p:spPr bwMode="auto">
          <a:xfrm>
            <a:off x="216425" y="4508500"/>
            <a:ext cx="2592388" cy="1944688"/>
          </a:xfrm>
          <a:prstGeom prst="ellipse">
            <a:avLst/>
          </a:prstGeom>
          <a:solidFill>
            <a:sysClr val="window" lastClr="FFFFFF"/>
          </a:solidFill>
          <a:ln w="12700" cap="flat" cmpd="sng" algn="ctr">
            <a:solidFill>
              <a:srgbClr val="A5A5A5"/>
            </a:solidFill>
            <a:prstDash val="solid"/>
            <a:miter lim="800000"/>
            <a:headEnd type="none" w="med" len="med"/>
            <a:tailEnd type="none" w="med" len="med"/>
          </a:ln>
          <a:effectLst>
            <a:outerShdw blurRad="63500" sx="102000" sy="102000" algn="ctr" rotWithShape="0">
              <a:prstClr val="black">
                <a:alpha val="40000"/>
              </a:prstClr>
            </a:outerShdw>
          </a:effectLst>
        </p:spPr>
        <p:txBody>
          <a:bodyPr wrap="none" lIns="74295" tIns="8890" rIns="74295" bIns="889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自分に合った働き方や</a:t>
            </a:r>
            <a:endParaRPr kumimoji="0" lang="en-US" altLang="ja-JP"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可能性を広げる取組みが</a:t>
            </a:r>
            <a:endParaRPr kumimoji="0" lang="en-US" altLang="ja-JP"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用意されているか</a:t>
            </a:r>
          </a:p>
        </p:txBody>
      </p:sp>
      <p:pic>
        <p:nvPicPr>
          <p:cNvPr id="45" name="図 44"/>
          <p:cNvPicPr>
            <a:picLocks noChangeAspect="1"/>
          </p:cNvPicPr>
          <p:nvPr/>
        </p:nvPicPr>
        <p:blipFill>
          <a:blip r:embed="rId4"/>
          <a:stretch>
            <a:fillRect/>
          </a:stretch>
        </p:blipFill>
        <p:spPr>
          <a:xfrm>
            <a:off x="3190374" y="3752009"/>
            <a:ext cx="2733675" cy="2000250"/>
          </a:xfrm>
          <a:prstGeom prst="rect">
            <a:avLst/>
          </a:prstGeom>
        </p:spPr>
      </p:pic>
      <p:sp>
        <p:nvSpPr>
          <p:cNvPr id="46" name="角丸四角形 45"/>
          <p:cNvSpPr/>
          <p:nvPr/>
        </p:nvSpPr>
        <p:spPr>
          <a:xfrm>
            <a:off x="3229805" y="3546477"/>
            <a:ext cx="2466975" cy="371475"/>
          </a:xfrm>
          <a:prstGeom prst="roundRect">
            <a:avLst>
              <a:gd name="adj" fmla="val 50000"/>
            </a:avLst>
          </a:prstGeom>
          <a:solidFill>
            <a:sysClr val="window" lastClr="FFFFFF"/>
          </a:solidFill>
          <a:ln w="12700" cap="flat" cmpd="sng" algn="ctr">
            <a:solidFill>
              <a:srgbClr val="ED7D3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型　喫茶</a:t>
            </a:r>
          </a:p>
        </p:txBody>
      </p:sp>
      <p:pic>
        <p:nvPicPr>
          <p:cNvPr id="47" name="図 46"/>
          <p:cNvPicPr>
            <a:picLocks noChangeAspect="1"/>
          </p:cNvPicPr>
          <p:nvPr/>
        </p:nvPicPr>
        <p:blipFill>
          <a:blip r:embed="rId5"/>
          <a:stretch>
            <a:fillRect/>
          </a:stretch>
        </p:blipFill>
        <p:spPr>
          <a:xfrm>
            <a:off x="105960" y="1379741"/>
            <a:ext cx="2809875" cy="1905000"/>
          </a:xfrm>
          <a:prstGeom prst="rect">
            <a:avLst/>
          </a:prstGeom>
        </p:spPr>
      </p:pic>
      <p:sp>
        <p:nvSpPr>
          <p:cNvPr id="48" name="円/楕円 47"/>
          <p:cNvSpPr/>
          <p:nvPr/>
        </p:nvSpPr>
        <p:spPr bwMode="auto">
          <a:xfrm>
            <a:off x="5469761" y="5180054"/>
            <a:ext cx="1079500" cy="503237"/>
          </a:xfrm>
          <a:prstGeom prst="ellipse">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wrap="none" lIns="74295" tIns="8890" rIns="74295" bIns="889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施設外</a:t>
            </a:r>
          </a:p>
        </p:txBody>
      </p:sp>
      <p:sp>
        <p:nvSpPr>
          <p:cNvPr id="49" name="下矢印吹き出し 48"/>
          <p:cNvSpPr/>
          <p:nvPr/>
        </p:nvSpPr>
        <p:spPr>
          <a:xfrm>
            <a:off x="3011855" y="845012"/>
            <a:ext cx="2940051" cy="2592387"/>
          </a:xfrm>
          <a:prstGeom prst="downArrowCallout">
            <a:avLst>
              <a:gd name="adj1" fmla="val 19653"/>
              <a:gd name="adj2" fmla="val 20188"/>
              <a:gd name="adj3" fmla="val 8037"/>
              <a:gd name="adj4" fmla="val 88065"/>
            </a:avLst>
          </a:prstGeom>
          <a:solidFill>
            <a:sysClr val="window" lastClr="FFFFFF"/>
          </a:solidFill>
          <a:ln w="12700" cap="flat" cmpd="sng" algn="ctr">
            <a:solidFill>
              <a:srgbClr val="A5A5A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pic>
        <p:nvPicPr>
          <p:cNvPr id="50" name="Picture 4"/>
          <p:cNvPicPr>
            <a:picLocks noChangeAspect="1" noChangeArrowheads="1"/>
          </p:cNvPicPr>
          <p:nvPr/>
        </p:nvPicPr>
        <p:blipFill>
          <a:blip r:embed="rId6" cstate="print"/>
          <a:srcRect/>
          <a:stretch>
            <a:fillRect/>
          </a:stretch>
        </p:blipFill>
        <p:spPr bwMode="auto">
          <a:xfrm>
            <a:off x="3157618" y="1268760"/>
            <a:ext cx="2880321" cy="1897114"/>
          </a:xfrm>
          <a:prstGeom prst="rect">
            <a:avLst/>
          </a:prstGeom>
          <a:ln>
            <a:noFill/>
          </a:ln>
          <a:effectLst>
            <a:softEdge rad="112500"/>
          </a:effectLst>
        </p:spPr>
      </p:pic>
      <p:sp>
        <p:nvSpPr>
          <p:cNvPr id="51" name="角丸四角形 50"/>
          <p:cNvSpPr/>
          <p:nvPr/>
        </p:nvSpPr>
        <p:spPr>
          <a:xfrm>
            <a:off x="3301241" y="908091"/>
            <a:ext cx="2466975" cy="371475"/>
          </a:xfrm>
          <a:prstGeom prst="roundRect">
            <a:avLst>
              <a:gd name="adj" fmla="val 50000"/>
            </a:avLst>
          </a:prstGeom>
          <a:solidFill>
            <a:sysClr val="window" lastClr="FFFFFF"/>
          </a:solidFill>
          <a:ln w="12700" cap="flat" cmpd="sng" algn="ctr">
            <a:solidFill>
              <a:srgbClr val="A5A5A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Ｂ型　喫茶</a:t>
            </a:r>
          </a:p>
        </p:txBody>
      </p:sp>
      <p:sp>
        <p:nvSpPr>
          <p:cNvPr id="52" name="円/楕円 51"/>
          <p:cNvSpPr/>
          <p:nvPr/>
        </p:nvSpPr>
        <p:spPr bwMode="auto">
          <a:xfrm>
            <a:off x="5498354" y="2479716"/>
            <a:ext cx="1150939" cy="504825"/>
          </a:xfrm>
          <a:prstGeom prst="ellipse">
            <a:avLst/>
          </a:prstGeom>
          <a:solidFill>
            <a:sysClr val="window" lastClr="FFFFFF"/>
          </a:solidFill>
          <a:ln w="12700" cap="flat" cmpd="sng" algn="ctr">
            <a:solidFill>
              <a:srgbClr val="A5A5A5"/>
            </a:solidFill>
            <a:prstDash val="solid"/>
            <a:miter lim="800000"/>
            <a:headEnd type="none" w="med" len="med"/>
            <a:tailEnd type="none" w="med" len="med"/>
          </a:ln>
          <a:effectLst/>
        </p:spPr>
        <p:txBody>
          <a:bodyPr wrap="none" lIns="74295" tIns="8890" rIns="74295" bIns="889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施設内</a:t>
            </a:r>
          </a:p>
        </p:txBody>
      </p:sp>
      <p:sp>
        <p:nvSpPr>
          <p:cNvPr id="53" name="スライド番号プレースホルダ 5"/>
          <p:cNvSpPr txBox="1">
            <a:spLocks noGrp="1"/>
          </p:cNvSpPr>
          <p:nvPr/>
        </p:nvSpPr>
        <p:spPr bwMode="auto">
          <a:xfrm>
            <a:off x="6603293" y="6381750"/>
            <a:ext cx="17764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29EA1C30-E1B7-4AEA-A86F-2E1902450CEA}" type="slidenum">
              <a:rPr lang="en-US" altLang="ja-JP" sz="1400">
                <a:solidFill>
                  <a:srgbClr val="000000"/>
                </a:solidFill>
              </a:rPr>
              <a:pPr algn="r" eaLnBrk="1" hangingPunct="1">
                <a:spcBef>
                  <a:spcPct val="0"/>
                </a:spcBef>
                <a:buFontTx/>
                <a:buNone/>
              </a:pPr>
              <a:t>88</a:t>
            </a:fld>
            <a:endParaRPr lang="en-US" altLang="ja-JP" sz="1400">
              <a:solidFill>
                <a:srgbClr val="000000"/>
              </a:solidFill>
            </a:endParaRPr>
          </a:p>
        </p:txBody>
      </p:sp>
    </p:spTree>
    <p:extLst>
      <p:ext uri="{BB962C8B-B14F-4D97-AF65-F5344CB8AC3E}">
        <p14:creationId xmlns:p14="http://schemas.microsoft.com/office/powerpoint/2010/main" val="14614892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txBox="1">
            <a:spLocks noGrp="1"/>
          </p:cNvSpPr>
          <p:nvPr/>
        </p:nvSpPr>
        <p:spPr bwMode="auto">
          <a:xfrm>
            <a:off x="6586540" y="6143625"/>
            <a:ext cx="236855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1" fontAlgn="auto" latinLnBrk="0" hangingPunct="1">
              <a:lnSpc>
                <a:spcPct val="100000"/>
              </a:lnSpc>
              <a:spcBef>
                <a:spcPct val="0"/>
              </a:spcBef>
              <a:spcAft>
                <a:spcPts val="0"/>
              </a:spcAft>
              <a:buClrTx/>
              <a:buSzTx/>
              <a:buFontTx/>
              <a:buNone/>
              <a:tabLst/>
              <a:defRPr/>
            </a:pPr>
            <a:fld id="{29EA1C30-E1B7-4AEA-A86F-2E1902450CEA}" type="slidenum">
              <a:rPr kumimoji="1" lang="en-US" altLang="ja-JP"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pPr marL="0" marR="0" lvl="0" indent="0" algn="r" defTabSz="914400" eaLnBrk="1" fontAlgn="auto" latinLnBrk="0" hangingPunct="1">
                <a:lnSpc>
                  <a:spcPct val="100000"/>
                </a:lnSpc>
                <a:spcBef>
                  <a:spcPct val="0"/>
                </a:spcBef>
                <a:spcAft>
                  <a:spcPts val="0"/>
                </a:spcAft>
                <a:buClrTx/>
                <a:buSzTx/>
                <a:buFontTx/>
                <a:buNone/>
                <a:tabLst/>
                <a:defRPr/>
              </a:pPr>
              <a:t>89</a:t>
            </a:fld>
            <a:endParaRPr kumimoji="1" lang="en-US" altLang="ja-JP"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8" name="AutoShape 4"/>
          <p:cNvSpPr>
            <a:spLocks noChangeArrowheads="1"/>
          </p:cNvSpPr>
          <p:nvPr/>
        </p:nvSpPr>
        <p:spPr bwMode="auto">
          <a:xfrm rot="10800000">
            <a:off x="685805" y="557213"/>
            <a:ext cx="8269287"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FF99CC">
                  <a:alpha val="62000"/>
                </a:srgbClr>
              </a:gs>
              <a:gs pos="100000">
                <a:srgbClr val="FFFFFF"/>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wrap="none" lIns="74295" tIns="8890" rIns="74295" bIns="8890" anchor="ctr"/>
          <a:lstStyle/>
          <a:p>
            <a:pPr fontAlgn="auto">
              <a:spcBef>
                <a:spcPts val="0"/>
              </a:spcBef>
              <a:spcAft>
                <a:spcPts val="0"/>
              </a:spcAft>
            </a:pPr>
            <a:endParaRPr lang="ja-JP" altLang="en-US" sz="1800">
              <a:solidFill>
                <a:prstClr val="black"/>
              </a:solidFill>
              <a:latin typeface="Calibri" panose="020F0502020204030204"/>
              <a:ea typeface="ＭＳ Ｐゴシック"/>
            </a:endParaRPr>
          </a:p>
        </p:txBody>
      </p:sp>
      <p:sp>
        <p:nvSpPr>
          <p:cNvPr id="9" name="Rectangle 2"/>
          <p:cNvSpPr txBox="1">
            <a:spLocks noChangeArrowheads="1"/>
          </p:cNvSpPr>
          <p:nvPr/>
        </p:nvSpPr>
        <p:spPr>
          <a:xfrm>
            <a:off x="251636" y="237811"/>
            <a:ext cx="8846979" cy="959164"/>
          </a:xfrm>
          <a:prstGeom prst="rect">
            <a:avLst/>
          </a:prstGeom>
        </p:spPr>
        <p:txBody>
          <a:bodyPr vert="horz" lIns="91430" tIns="45714" rIns="91430" bIns="45714"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58775" marR="0" lvl="0" indent="-358775" algn="l" defTabSz="914400" rtl="0" eaLnBrk="1" fontAlgn="auto" latinLnBrk="0" hangingPunct="1">
              <a:lnSpc>
                <a:spcPct val="80000"/>
              </a:lnSpc>
              <a:spcBef>
                <a:spcPct val="0"/>
              </a:spcBef>
              <a:spcAft>
                <a:spcPts val="0"/>
              </a:spcAft>
              <a:buClrTx/>
              <a:buSzTx/>
              <a:buFontTx/>
              <a:buNone/>
              <a:tabLst/>
              <a:defRPr/>
            </a:pPr>
            <a:r>
              <a:rPr kumimoji="1" lang="ja-JP" altLang="en-US" sz="2800" b="0" i="0" u="none" strike="noStrike" kern="1200" cap="none" spc="0" normalizeH="0" baseline="0" noProof="0" smtClean="0">
                <a:ln>
                  <a:noFill/>
                </a:ln>
                <a:solidFill>
                  <a:sysClr val="windowText" lastClr="000000"/>
                </a:solidFill>
                <a:effectLst/>
                <a:uLnTx/>
                <a:uFillTx/>
                <a:latin typeface="ＭＳ Ｐゴシック" panose="020B0600070205080204" pitchFamily="50" charset="-128"/>
                <a:ea typeface="ＭＳ Ｐゴシック"/>
                <a:cs typeface="+mj-cs"/>
              </a:rPr>
              <a:t>（</a:t>
            </a:r>
            <a:r>
              <a:rPr kumimoji="1" lang="en-US" altLang="ja-JP" sz="2800" b="0" i="0" u="none" strike="noStrike" kern="1200" cap="none" spc="0" normalizeH="0" baseline="0" noProof="0" smtClean="0">
                <a:ln>
                  <a:noFill/>
                </a:ln>
                <a:solidFill>
                  <a:sysClr val="windowText" lastClr="000000"/>
                </a:solidFill>
                <a:effectLst/>
                <a:uLnTx/>
                <a:uFillTx/>
                <a:latin typeface="ＭＳ Ｐゴシック" panose="020B0600070205080204" pitchFamily="50" charset="-128"/>
                <a:ea typeface="ＭＳ Ｐゴシック"/>
                <a:cs typeface="+mj-cs"/>
              </a:rPr>
              <a:t>5</a:t>
            </a:r>
            <a:r>
              <a:rPr kumimoji="1" lang="ja-JP" altLang="en-US" sz="2800" b="0" i="0" u="none" strike="noStrike" kern="1200" cap="none" spc="0" normalizeH="0" baseline="0" noProof="0" smtClean="0">
                <a:ln>
                  <a:noFill/>
                </a:ln>
                <a:solidFill>
                  <a:sysClr val="windowText" lastClr="000000"/>
                </a:solidFill>
                <a:effectLst/>
                <a:uLnTx/>
                <a:uFillTx/>
                <a:latin typeface="ＭＳ Ｐゴシック" panose="020B0600070205080204" pitchFamily="50" charset="-128"/>
                <a:ea typeface="ＭＳ Ｐゴシック"/>
                <a:cs typeface="+mj-cs"/>
              </a:rPr>
              <a:t>）就労への目標や将来像を描ける支援</a:t>
            </a:r>
            <a:endParaRPr kumimoji="1" lang="ja-JP" altLang="en-US" sz="2800" b="0" i="0" u="none" strike="noStrike" kern="1200" cap="none" spc="0" normalizeH="0" baseline="0" noProof="0" dirty="0">
              <a:ln>
                <a:noFill/>
              </a:ln>
              <a:solidFill>
                <a:sysClr val="windowText" lastClr="000000"/>
              </a:solidFill>
              <a:effectLst/>
              <a:uLnTx/>
              <a:uFillTx/>
              <a:latin typeface="Calibri Light" panose="020F0302020204030204"/>
              <a:ea typeface="ＭＳ Ｐゴシック"/>
              <a:cs typeface="+mj-cs"/>
            </a:endParaRPr>
          </a:p>
        </p:txBody>
      </p:sp>
      <p:sp>
        <p:nvSpPr>
          <p:cNvPr id="10" name="Rectangle 3"/>
          <p:cNvSpPr txBox="1">
            <a:spLocks noChangeArrowheads="1"/>
          </p:cNvSpPr>
          <p:nvPr/>
        </p:nvSpPr>
        <p:spPr>
          <a:xfrm>
            <a:off x="-17461" y="1197016"/>
            <a:ext cx="9116058" cy="4392613"/>
          </a:xfrm>
          <a:prstGeom prst="rect">
            <a:avLst/>
          </a:prstGeom>
        </p:spPr>
        <p:txBody>
          <a:bodyPr vert="horz" lIns="91430" tIns="45714" rIns="91430" bIns="45714"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80000"/>
              </a:lnSpc>
              <a:spcBef>
                <a:spcPts val="1000"/>
              </a:spcBef>
              <a:spcAft>
                <a:spcPts val="0"/>
              </a:spcAft>
              <a:buClrTx/>
              <a:buSzTx/>
              <a:buFontTx/>
              <a:buNone/>
              <a:tabLst/>
              <a:defRPr/>
            </a:pPr>
            <a:r>
              <a:rPr kumimoji="1" lang="ja-JP" altLang="en-US" sz="2400" b="1" i="0" u="sng"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rPr>
              <a:t>働き続けるために必要なこと</a:t>
            </a:r>
          </a:p>
          <a:p>
            <a:pPr marL="228600" marR="0" lvl="0" indent="-228600" algn="l" defTabSz="914400" rtl="0" eaLnBrk="1" fontAlgn="auto" latinLnBrk="0" hangingPunct="1">
              <a:lnSpc>
                <a:spcPct val="80000"/>
              </a:lnSpc>
              <a:spcBef>
                <a:spcPts val="1000"/>
              </a:spcBef>
              <a:spcAft>
                <a:spcPts val="0"/>
              </a:spcAft>
              <a:buClrTx/>
              <a:buSzTx/>
              <a:buFontTx/>
              <a:buNone/>
              <a:tabLst/>
              <a:defRPr/>
            </a:pPr>
            <a:endParaRPr kumimoji="1" lang="ja-JP" altLang="en-US" sz="2400" b="1" i="0" u="sng"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endParaRP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rPr>
              <a:t>・　自分を評価してもらえる仕事があるということ</a:t>
            </a:r>
          </a:p>
          <a:p>
            <a:pPr marL="228600" marR="0" lvl="0" indent="-228600" algn="r" defTabSz="914400" rtl="0" eaLnBrk="1" fontAlgn="auto" latinLnBrk="0" hangingPunct="1">
              <a:lnSpc>
                <a:spcPct val="80000"/>
              </a:lnSpc>
              <a:spcBef>
                <a:spcPts val="1000"/>
              </a:spcBef>
              <a:spcAft>
                <a:spcPts val="0"/>
              </a:spcAft>
              <a:buClrTx/>
              <a:buSzTx/>
              <a:buFontTx/>
              <a:buNone/>
              <a:tabLst/>
              <a:defRPr/>
            </a:pPr>
            <a:r>
              <a:rPr kumimoji="1" lang="en-US" altLang="ja-JP" sz="2400" b="0" i="0" u="none"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rPr>
              <a:t>(</a:t>
            </a:r>
            <a:r>
              <a:rPr kumimoji="1" lang="ja-JP" altLang="en-US" sz="2400" b="0" i="0" u="none"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rPr>
              <a:t>評価とは、やりがい・達成感・収入等</a:t>
            </a:r>
            <a:r>
              <a:rPr kumimoji="1" lang="en-US" altLang="ja-JP" sz="2400" b="0" i="0" u="none"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rPr>
              <a:t>)</a:t>
            </a: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endParaRP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rPr>
              <a:t>・　困ったら相談できる人、助けてくれる人が</a:t>
            </a:r>
            <a:r>
              <a:rPr kumimoji="1" lang="ja-JP" altLang="en-US" sz="2400" b="0" i="0" u="sng"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rPr>
              <a:t>共に働く場にいる</a:t>
            </a:r>
            <a:r>
              <a:rPr kumimoji="1" lang="ja-JP" altLang="en-US" sz="2400" b="0" i="0" u="none"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rPr>
              <a:t>こと</a:t>
            </a:r>
          </a:p>
          <a:p>
            <a:pPr marL="228600" marR="0" lvl="0" indent="-228600" algn="l" defTabSz="914400" rtl="0" eaLnBrk="1" fontAlgn="auto" latinLnBrk="0" hangingPunct="1">
              <a:lnSpc>
                <a:spcPct val="80000"/>
              </a:lnSpc>
              <a:spcBef>
                <a:spcPts val="1000"/>
              </a:spcBef>
              <a:spcAft>
                <a:spcPts val="0"/>
              </a:spcAft>
              <a:buClrTx/>
              <a:buSzTx/>
              <a:buFontTx/>
              <a:buNone/>
              <a:tabLst/>
              <a:defRPr/>
            </a:pPr>
            <a:endParaRPr kumimoji="1" lang="ja-JP" altLang="en-US" sz="2400" b="0" i="0" u="none"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endParaRP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rPr>
              <a:t>・　仲間がいること　</a:t>
            </a:r>
            <a:r>
              <a:rPr kumimoji="1" lang="en-US" altLang="ja-JP" sz="2400" b="0" i="0" u="none"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rPr>
              <a:t>(</a:t>
            </a:r>
            <a:r>
              <a:rPr kumimoji="1" lang="ja-JP" altLang="en-US" sz="2400" b="0" i="0" u="none"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rPr>
              <a:t>誰もがひとりではやっていけない</a:t>
            </a:r>
            <a:r>
              <a:rPr kumimoji="1" lang="en-US" altLang="ja-JP" sz="2400" b="0" i="0" u="none"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rPr>
              <a:t>)</a:t>
            </a:r>
          </a:p>
          <a:p>
            <a:pPr marL="228600" marR="0" lvl="0" indent="-228600" algn="ctr" defTabSz="914400" rtl="0" eaLnBrk="1" fontAlgn="auto" latinLnBrk="0" hangingPunct="1">
              <a:lnSpc>
                <a:spcPct val="80000"/>
              </a:lnSpc>
              <a:spcBef>
                <a:spcPts val="1000"/>
              </a:spcBef>
              <a:spcAft>
                <a:spcPts val="0"/>
              </a:spcAft>
              <a:buClrTx/>
              <a:buSzTx/>
              <a:buFontTx/>
              <a:buNone/>
              <a:tabLst/>
              <a:defRPr/>
            </a:pPr>
            <a:r>
              <a:rPr kumimoji="1" lang="en-US" altLang="ja-JP" sz="2400" b="0" i="0" u="none" strike="noStrike" kern="1200" cap="none" spc="0" normalizeH="0" baseline="0" noProof="0" dirty="0" smtClean="0">
                <a:ln>
                  <a:noFill/>
                </a:ln>
                <a:solidFill>
                  <a:sysClr val="windowText" lastClr="000000"/>
                </a:solidFill>
                <a:effectLst/>
                <a:uLnTx/>
                <a:uFillTx/>
                <a:latin typeface="ＭＳ Ｐゴシック" pitchFamily="50" charset="-128"/>
                <a:ea typeface="ＭＳ Ｐゴシック"/>
                <a:cs typeface="+mn-cs"/>
              </a:rPr>
              <a:t>↑</a:t>
            </a:r>
          </a:p>
          <a:p>
            <a:pPr marL="228600" marR="0" lvl="0" indent="-228600" algn="ctr" defTabSz="914400" rtl="0" eaLnBrk="1" fontAlgn="auto" latinLnBrk="0" hangingPunct="1">
              <a:lnSpc>
                <a:spcPct val="80000"/>
              </a:lnSpc>
              <a:spcBef>
                <a:spcPts val="1000"/>
              </a:spcBef>
              <a:spcAft>
                <a:spcPts val="0"/>
              </a:spcAft>
              <a:buClrTx/>
              <a:buSzTx/>
              <a:buFontTx/>
              <a:buNone/>
              <a:tabLst/>
              <a:defRPr/>
            </a:pPr>
            <a:r>
              <a:rPr kumimoji="1" lang="ja-JP" altLang="en-US" sz="2400" b="1" i="0" u="sng" strike="noStrike" kern="1200" cap="none" spc="0" normalizeH="0" baseline="0" noProof="0" dirty="0" smtClean="0">
                <a:ln>
                  <a:noFill/>
                </a:ln>
                <a:solidFill>
                  <a:sysClr val="windowText" lastClr="000000"/>
                </a:solidFill>
                <a:effectLst/>
                <a:uLnTx/>
                <a:uFillTx/>
                <a:latin typeface="Calibri" panose="020F0502020204030204"/>
                <a:ea typeface="ＭＳ Ｐゴシック"/>
                <a:cs typeface="+mn-cs"/>
              </a:rPr>
              <a:t>サービス管理責任者自身が、</a:t>
            </a:r>
          </a:p>
          <a:p>
            <a:pPr marL="228600" marR="0" lvl="0" indent="-228600" algn="ctr" defTabSz="914400" rtl="0" eaLnBrk="1" fontAlgn="auto" latinLnBrk="0" hangingPunct="1">
              <a:lnSpc>
                <a:spcPct val="80000"/>
              </a:lnSpc>
              <a:spcBef>
                <a:spcPts val="1000"/>
              </a:spcBef>
              <a:spcAft>
                <a:spcPts val="0"/>
              </a:spcAft>
              <a:buClrTx/>
              <a:buSzTx/>
              <a:buFontTx/>
              <a:buNone/>
              <a:tabLst/>
              <a:defRPr/>
            </a:pPr>
            <a:r>
              <a:rPr kumimoji="1" lang="ja-JP" altLang="en-US" sz="2400" b="1" i="0" u="sng" strike="noStrike" kern="1200" cap="none" spc="0" normalizeH="0" baseline="0" noProof="0" dirty="0" smtClean="0">
                <a:ln>
                  <a:noFill/>
                </a:ln>
                <a:solidFill>
                  <a:sysClr val="windowText" lastClr="000000"/>
                </a:solidFill>
                <a:effectLst/>
                <a:uLnTx/>
                <a:uFillTx/>
                <a:latin typeface="Calibri" panose="020F0502020204030204"/>
                <a:ea typeface="ＭＳ Ｐゴシック"/>
                <a:cs typeface="+mn-cs"/>
              </a:rPr>
              <a:t>「自分だったらどうだろうか」と考える中でかたちを描くことが大切</a:t>
            </a:r>
            <a:endParaRPr kumimoji="1" lang="en-US" altLang="ja-JP" sz="2400" b="1" i="0" u="sng" strike="noStrike" kern="1200" cap="none" spc="0" normalizeH="0" baseline="0" noProof="0" dirty="0">
              <a:ln>
                <a:noFill/>
              </a:ln>
              <a:solidFill>
                <a:sysClr val="windowText" lastClr="000000"/>
              </a:solidFill>
              <a:effectLst/>
              <a:uLnTx/>
              <a:uFillTx/>
              <a:latin typeface="Calibri" panose="020F0502020204030204"/>
              <a:ea typeface="ＭＳ Ｐゴシック"/>
              <a:cs typeface="+mn-cs"/>
            </a:endParaRPr>
          </a:p>
        </p:txBody>
      </p:sp>
      <p:sp>
        <p:nvSpPr>
          <p:cNvPr id="11" name="正方形/長方形 1"/>
          <p:cNvSpPr>
            <a:spLocks noChangeArrowheads="1"/>
          </p:cNvSpPr>
          <p:nvPr/>
        </p:nvSpPr>
        <p:spPr bwMode="auto">
          <a:xfrm>
            <a:off x="22224" y="5589588"/>
            <a:ext cx="96774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ja-JP"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a:t>
            </a:r>
            <a:r>
              <a:rPr kumimoji="1"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　障害特性を配慮し、具体的で理解しやすい目標の設定。実習など実際の場での体験。</a:t>
            </a:r>
            <a:endParaRPr kumimoji="1" lang="en-US" altLang="ja-JP"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　　企業見学会やＯＢ会の活用。支援機関など第３者からの説明。日々の振り返りなど、</a:t>
            </a:r>
            <a:endParaRPr kumimoji="1" lang="en-US" altLang="ja-JP"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　　実施するうえで様々な取り組みや工夫を考えて取り組むことが大切。</a:t>
            </a:r>
          </a:p>
        </p:txBody>
      </p:sp>
    </p:spTree>
    <p:extLst>
      <p:ext uri="{BB962C8B-B14F-4D97-AF65-F5344CB8AC3E}">
        <p14:creationId xmlns:p14="http://schemas.microsoft.com/office/powerpoint/2010/main" val="1877720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456" name="Group 112"/>
          <p:cNvGraphicFramePr>
            <a:graphicFrameLocks noGrp="1"/>
          </p:cNvGraphicFramePr>
          <p:nvPr>
            <p:ph type="tbl" idx="1"/>
          </p:nvPr>
        </p:nvGraphicFramePr>
        <p:xfrm>
          <a:off x="323932" y="260644"/>
          <a:ext cx="8424863" cy="6313487"/>
        </p:xfrm>
        <a:graphic>
          <a:graphicData uri="http://schemas.openxmlformats.org/drawingml/2006/table">
            <a:tbl>
              <a:tblPr/>
              <a:tblGrid>
                <a:gridCol w="1028700"/>
                <a:gridCol w="1068388"/>
                <a:gridCol w="1054100"/>
                <a:gridCol w="1233487"/>
                <a:gridCol w="1236663"/>
                <a:gridCol w="1235075"/>
                <a:gridCol w="1233487"/>
                <a:gridCol w="334963"/>
              </a:tblGrid>
              <a:tr h="987524">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(Ⅲ</a:t>
                      </a: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）入浴</a:t>
                      </a:r>
                      <a:endParaRPr kumimoji="1" lang="ja-JP" altLang="en-US" sz="1400" b="0" i="0" u="none" strike="noStrike" cap="none" normalizeH="0" baseline="0" dirty="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入浴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共通内容</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・毎日、入浴していただく機会を提供します。　　　　　　　　　　　　　　　　　　　　　　　　　　　　　　　　　　　　　　　　　　　　　　　　　　　　</a:t>
                      </a: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・同性介護を基本に、利用者される方のプライバシーに十分注意し、清潔が保持できるよう支援を実施します。</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18212">
                <a:tc v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（１）洗体</a:t>
                      </a:r>
                      <a:endParaRPr kumimoji="1" lang="ja-JP" altLang="en-US" sz="1400" b="0" i="0" u="none" strike="noStrike" cap="none" normalizeH="0" baseline="0" dirty="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1</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・支援なし</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2</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・見守り・声掛け支援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3</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・一部間接支援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4</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・一部直接支援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5</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・全支援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207">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留意内容</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212">
                <a:tc v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（２）洗髪</a:t>
                      </a:r>
                      <a:endParaRPr kumimoji="1" lang="ja-JP" altLang="en-US" sz="1400" b="0" i="0" u="none" strike="noStrike" cap="none" normalizeH="0" baseline="0" dirty="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1</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・支援なし</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2</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・見守り・声掛け支援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3</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・一部間接支援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4</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・一部直接支援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5</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・全支援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207">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留意内容</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8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918">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(Ⅳ</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）排泄</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排泄</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共通内容</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・同性介護を基本に、利用者される方のプライバシーに十分注意し、清潔が保持できるよう支援を実施します。</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18212">
                <a:tc v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（１）排尿</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1</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・支援なし</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2</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・見守り・声掛け支援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3</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・一部間接支援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4</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・一部直接支援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5</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・全支援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83">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留意内容</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212">
                <a:tc v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（１）排便</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1</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・支援なし</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2</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・見守り・声掛け支援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3</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・一部間接支援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4</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・一部直接支援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itchFamily="50" charset="-128"/>
                          <a:ea typeface="ＭＳ Ｐゴシック" pitchFamily="50" charset="-128"/>
                        </a:rPr>
                        <a:t>5</a:t>
                      </a: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・全支援</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95">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留意内容</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T="45725" marB="45725"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64146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p:cNvSpPr>
            <a:spLocks noChangeArrowheads="1"/>
          </p:cNvSpPr>
          <p:nvPr/>
        </p:nvSpPr>
        <p:spPr bwMode="auto">
          <a:xfrm rot="10800000">
            <a:off x="250301" y="690831"/>
            <a:ext cx="8269287"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FF99CC">
                  <a:alpha val="62000"/>
                </a:srgbClr>
              </a:gs>
              <a:gs pos="100000">
                <a:srgbClr val="FFFFFF"/>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wrap="none" lIns="74295" tIns="8890" rIns="74295" bIns="8890" anchor="ctr"/>
          <a:lstStyle/>
          <a:p>
            <a:pPr fontAlgn="auto">
              <a:spcBef>
                <a:spcPts val="0"/>
              </a:spcBef>
              <a:spcAft>
                <a:spcPts val="0"/>
              </a:spcAft>
            </a:pPr>
            <a:endParaRPr lang="ja-JP" altLang="en-US" sz="1800">
              <a:solidFill>
                <a:prstClr val="black"/>
              </a:solidFill>
              <a:latin typeface="Calibri" panose="020F0502020204030204"/>
              <a:ea typeface="ＭＳ Ｐゴシック"/>
            </a:endParaRPr>
          </a:p>
        </p:txBody>
      </p:sp>
      <p:sp>
        <p:nvSpPr>
          <p:cNvPr id="9" name="テキスト ボックス 8"/>
          <p:cNvSpPr txBox="1"/>
          <p:nvPr/>
        </p:nvSpPr>
        <p:spPr>
          <a:xfrm>
            <a:off x="126183" y="695861"/>
            <a:ext cx="10721552" cy="523220"/>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panose="020F0502020204030204"/>
                <a:ea typeface="ＭＳ Ｐゴシック"/>
              </a:rPr>
              <a:t>（６）就労定着の支援　　</a:t>
            </a:r>
            <a:r>
              <a:rPr lang="ja-JP" altLang="en-US" sz="2400" dirty="0" smtClean="0">
                <a:solidFill>
                  <a:prstClr val="black"/>
                </a:solidFill>
                <a:latin typeface="Calibri" panose="020F0502020204030204"/>
                <a:ea typeface="ＭＳ Ｐゴシック"/>
              </a:rPr>
              <a:t>利用者の職業生活の質の向上のために</a:t>
            </a:r>
            <a:endParaRPr lang="ja-JP" altLang="en-US" sz="2400" dirty="0">
              <a:solidFill>
                <a:prstClr val="black"/>
              </a:solidFill>
              <a:latin typeface="Calibri" panose="020F0502020204030204"/>
              <a:ea typeface="ＭＳ Ｐゴシック"/>
            </a:endParaRPr>
          </a:p>
        </p:txBody>
      </p:sp>
      <p:sp>
        <p:nvSpPr>
          <p:cNvPr id="10" name="正方形/長方形 9"/>
          <p:cNvSpPr/>
          <p:nvPr/>
        </p:nvSpPr>
        <p:spPr>
          <a:xfrm>
            <a:off x="126188" y="1385421"/>
            <a:ext cx="9017817" cy="1970638"/>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Calibri" panose="020F0502020204030204"/>
                <a:ea typeface="ＭＳ Ｐゴシック"/>
                <a:cs typeface="+mn-cs"/>
              </a:rPr>
              <a:t>○安定した職業生活の実現の鍵を握る「就労定着支援」</a:t>
            </a:r>
            <a:endParaRPr kumimoji="0" lang="en-US" altLang="ja-JP" sz="2400" b="0" i="0" u="none" strike="noStrike" kern="0" cap="none" spc="0" normalizeH="0" baseline="0" noProof="0" dirty="0" smtClean="0">
              <a:ln>
                <a:noFill/>
              </a:ln>
              <a:solidFill>
                <a:prstClr val="black"/>
              </a:solidFill>
              <a:effectLst/>
              <a:uLnTx/>
              <a:uFillTx/>
              <a:latin typeface="Calibri" panose="020F0502020204030204"/>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Calibri" panose="020F0502020204030204"/>
                <a:ea typeface="ＭＳ Ｐゴシック"/>
                <a:cs typeface="+mn-cs"/>
              </a:rPr>
              <a:t>○一般の就労者の離職率を踏まえながらも、障害に関連する事由での離職の防止が必要○職場の環境条件（労働条件、人間関係等）のみならず日常生活における課題が定着の</a:t>
            </a:r>
            <a:endParaRPr kumimoji="0" lang="en-US" altLang="ja-JP" sz="2400" b="0" i="0" u="none" strike="noStrike" kern="0" cap="none" spc="0" normalizeH="0" baseline="0" noProof="0" dirty="0" smtClean="0">
              <a:ln>
                <a:noFill/>
              </a:ln>
              <a:solidFill>
                <a:prstClr val="black"/>
              </a:solidFill>
              <a:effectLst/>
              <a:uLnTx/>
              <a:uFillTx/>
              <a:latin typeface="Calibri" panose="020F0502020204030204"/>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Calibri" panose="020F0502020204030204"/>
                <a:ea typeface="ＭＳ Ｐゴシック"/>
                <a:cs typeface="+mn-cs"/>
              </a:rPr>
              <a:t>　課題となることも少なくない。</a:t>
            </a:r>
          </a:p>
        </p:txBody>
      </p:sp>
      <p:sp>
        <p:nvSpPr>
          <p:cNvPr id="11" name="下矢印 10"/>
          <p:cNvSpPr/>
          <p:nvPr/>
        </p:nvSpPr>
        <p:spPr>
          <a:xfrm>
            <a:off x="3520845" y="3527430"/>
            <a:ext cx="1728192" cy="648072"/>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a:cs typeface="+mn-cs"/>
            </a:endParaRPr>
          </a:p>
        </p:txBody>
      </p:sp>
      <p:sp>
        <p:nvSpPr>
          <p:cNvPr id="12" name="正方形/長方形 11"/>
          <p:cNvSpPr/>
          <p:nvPr/>
        </p:nvSpPr>
        <p:spPr>
          <a:xfrm>
            <a:off x="126202" y="4293096"/>
            <a:ext cx="8910313" cy="2232248"/>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Calibri" panose="020F0502020204030204"/>
                <a:ea typeface="ＭＳ Ｐゴシック"/>
                <a:cs typeface="+mn-cs"/>
              </a:rPr>
              <a:t>個別支援計画にあたっては</a:t>
            </a:r>
            <a:r>
              <a:rPr kumimoji="0" lang="en-US" altLang="ja-JP" sz="2400" b="0" i="0" u="none" strike="noStrike" kern="0" cap="none" spc="0" normalizeH="0" baseline="0" noProof="0" dirty="0" smtClean="0">
                <a:ln>
                  <a:noFill/>
                </a:ln>
                <a:solidFill>
                  <a:prstClr val="black"/>
                </a:solidFill>
                <a:effectLst/>
                <a:uLnTx/>
                <a:uFillTx/>
                <a:latin typeface="Calibri" panose="020F0502020204030204"/>
                <a:ea typeface="ＭＳ Ｐゴシック"/>
                <a:cs typeface="+mn-cs"/>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2400" b="0" i="0" u="none" strike="noStrike" kern="0" cap="none" spc="0" normalizeH="0" baseline="0" noProof="0" dirty="0" smtClean="0">
              <a:ln>
                <a:noFill/>
              </a:ln>
              <a:solidFill>
                <a:prstClr val="black"/>
              </a:solidFill>
              <a:effectLst/>
              <a:uLnTx/>
              <a:uFillTx/>
              <a:latin typeface="Calibri" panose="020F0502020204030204"/>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Calibri" panose="020F0502020204030204"/>
                <a:ea typeface="ＭＳ Ｐゴシック"/>
                <a:cs typeface="+mn-cs"/>
              </a:rPr>
              <a:t>○就労定着に向けた利用者の日常生活等における課題の把握</a:t>
            </a:r>
            <a:endParaRPr kumimoji="0" lang="en-US" altLang="ja-JP" sz="2400" b="0" i="0" u="none" strike="noStrike" kern="0" cap="none" spc="0" normalizeH="0" baseline="0" noProof="0" dirty="0" smtClean="0">
              <a:ln>
                <a:noFill/>
              </a:ln>
              <a:solidFill>
                <a:prstClr val="black"/>
              </a:solidFill>
              <a:effectLst/>
              <a:uLnTx/>
              <a:uFillTx/>
              <a:latin typeface="Calibri" panose="020F0502020204030204"/>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Calibri" panose="020F0502020204030204"/>
                <a:ea typeface="ＭＳ Ｐゴシック"/>
                <a:cs typeface="+mn-cs"/>
              </a:rPr>
              <a:t>○職業生活を支える社会資源の確認</a:t>
            </a:r>
            <a:endParaRPr kumimoji="0" lang="en-US" altLang="ja-JP" sz="2400" b="0" i="0" u="none" strike="noStrike" kern="0" cap="none" spc="0" normalizeH="0" baseline="0" noProof="0" dirty="0" smtClean="0">
              <a:ln>
                <a:noFill/>
              </a:ln>
              <a:solidFill>
                <a:prstClr val="black"/>
              </a:solidFill>
              <a:effectLst/>
              <a:uLnTx/>
              <a:uFillTx/>
              <a:latin typeface="Calibri" panose="020F0502020204030204"/>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Calibri" panose="020F0502020204030204"/>
                <a:ea typeface="ＭＳ Ｐゴシック"/>
                <a:cs typeface="+mn-cs"/>
              </a:rPr>
              <a:t>○企業等が行う職業生活支援を「支援」する視点の必要性</a:t>
            </a:r>
          </a:p>
        </p:txBody>
      </p:sp>
      <p:sp>
        <p:nvSpPr>
          <p:cNvPr id="13"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90</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027606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1"/>
          <p:cNvSpPr txBox="1">
            <a:spLocks/>
          </p:cNvSpPr>
          <p:nvPr/>
        </p:nvSpPr>
        <p:spPr>
          <a:xfrm>
            <a:off x="180206" y="274638"/>
            <a:ext cx="8915400" cy="634082"/>
          </a:xfrm>
          <a:prstGeom prst="roundRect">
            <a:avLst>
              <a:gd name="adj" fmla="val 50000"/>
            </a:avLst>
          </a:prstGeom>
          <a:solidFill>
            <a:sysClr val="window" lastClr="FFFFFF"/>
          </a:solidFill>
          <a:ln w="12700" cap="flat" cmpd="sng" algn="ctr">
            <a:solidFill>
              <a:srgbClr val="5B9BD5"/>
            </a:solidFill>
            <a:prstDash val="solid"/>
            <a:miter lim="800000"/>
          </a:ln>
          <a:effectLst/>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600" b="0" i="0" u="none" strike="noStrike" kern="1200" cap="none" spc="0" normalizeH="0" baseline="0" noProof="0" smtClean="0">
                <a:ln>
                  <a:noFill/>
                </a:ln>
                <a:solidFill>
                  <a:sysClr val="windowText" lastClr="000000"/>
                </a:solidFill>
                <a:effectLst/>
                <a:uLnTx/>
                <a:uFillTx/>
                <a:latin typeface="Calibri" panose="020F0502020204030204"/>
                <a:ea typeface="ＭＳ Ｐゴシック"/>
                <a:cs typeface="+mn-cs"/>
              </a:rPr>
              <a:t>就労支援サービスの提供プロセス</a:t>
            </a:r>
            <a:endParaRPr kumimoji="1" lang="ja-JP" altLang="en-US" sz="3600" b="0" i="0" u="none" strike="noStrike" kern="1200" cap="none" spc="0" normalizeH="0" baseline="0" noProof="0" dirty="0">
              <a:ln>
                <a:noFill/>
              </a:ln>
              <a:solidFill>
                <a:sysClr val="windowText" lastClr="000000"/>
              </a:solidFill>
              <a:effectLst/>
              <a:uLnTx/>
              <a:uFillTx/>
              <a:latin typeface="Calibri" panose="020F0502020204030204"/>
              <a:ea typeface="ＭＳ Ｐゴシック"/>
              <a:cs typeface="+mn-cs"/>
            </a:endParaRPr>
          </a:p>
        </p:txBody>
      </p:sp>
      <p:sp>
        <p:nvSpPr>
          <p:cNvPr id="34"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91</a:t>
            </a:fld>
            <a:endParaRPr lang="en-US" altLang="ja-JP">
              <a:solidFill>
                <a:prstClr val="black">
                  <a:tint val="75000"/>
                </a:prstClr>
              </a:solidFill>
              <a:latin typeface="Calibri" panose="020F0502020204030204"/>
            </a:endParaRPr>
          </a:p>
        </p:txBody>
      </p:sp>
      <p:sp>
        <p:nvSpPr>
          <p:cNvPr id="36" name="正方形/長方形 35"/>
          <p:cNvSpPr/>
          <p:nvPr/>
        </p:nvSpPr>
        <p:spPr bwMode="auto">
          <a:xfrm>
            <a:off x="101402" y="1340768"/>
            <a:ext cx="532112" cy="3456384"/>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headEnd type="none" w="med" len="med"/>
            <a:tailEnd type="none" w="med" len="med"/>
          </a:ln>
          <a:effectLst>
            <a:outerShdw blurRad="57150" dist="19050" dir="5400000" algn="ctr" rotWithShape="0">
              <a:srgbClr val="000000">
                <a:alpha val="63000"/>
              </a:srgbClr>
            </a:outerShdw>
          </a:effectLst>
        </p:spPr>
        <p:txBody>
          <a:bodyPr vert="eaVert" wrap="none" lIns="74295" tIns="8890" rIns="74295" bIns="889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prstClr val="white"/>
                </a:solidFill>
                <a:effectLst/>
                <a:uLnTx/>
                <a:uFillTx/>
                <a:latin typeface="Calibri" panose="020F0502020204030204"/>
                <a:ea typeface="ＭＳ Ｐゴシック"/>
                <a:cs typeface="+mn-cs"/>
              </a:rPr>
              <a:t>　「働きたい」　（　　ニーズ　）</a:t>
            </a:r>
          </a:p>
        </p:txBody>
      </p:sp>
      <p:sp>
        <p:nvSpPr>
          <p:cNvPr id="37" name="正方形/長方形 36"/>
          <p:cNvSpPr/>
          <p:nvPr/>
        </p:nvSpPr>
        <p:spPr bwMode="auto">
          <a:xfrm>
            <a:off x="893490" y="1340768"/>
            <a:ext cx="504056" cy="4608512"/>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headEnd type="none" w="med" len="med"/>
            <a:tailEnd type="none" w="med" len="med"/>
          </a:ln>
          <a:effectLst>
            <a:outerShdw blurRad="57150" dist="19050" dir="5400000" algn="ctr" rotWithShape="0">
              <a:srgbClr val="000000">
                <a:alpha val="63000"/>
              </a:srgbClr>
            </a:outerShdw>
          </a:effectLst>
        </p:spPr>
        <p:txBody>
          <a:bodyPr vert="eaVert" wrap="none" lIns="74295" tIns="8890" rIns="74295" bIns="889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prstClr val="white"/>
                </a:solidFill>
                <a:effectLst/>
                <a:uLnTx/>
                <a:uFillTx/>
                <a:latin typeface="Calibri" panose="020F0502020204030204"/>
                <a:ea typeface="ＭＳ Ｐゴシック"/>
                <a:cs typeface="+mn-cs"/>
              </a:rPr>
              <a:t>　相談・重要事項説明・契約（利用・雇用）</a:t>
            </a:r>
          </a:p>
        </p:txBody>
      </p:sp>
      <p:sp>
        <p:nvSpPr>
          <p:cNvPr id="38" name="正方形/長方形 37"/>
          <p:cNvSpPr/>
          <p:nvPr/>
        </p:nvSpPr>
        <p:spPr bwMode="auto">
          <a:xfrm>
            <a:off x="1685582" y="1340768"/>
            <a:ext cx="504056" cy="3096344"/>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headEnd type="none" w="med" len="med"/>
            <a:tailEnd type="none" w="med" len="med"/>
          </a:ln>
          <a:effectLst>
            <a:outerShdw blurRad="57150" dist="19050" dir="5400000" algn="ctr" rotWithShape="0">
              <a:srgbClr val="000000">
                <a:alpha val="63000"/>
              </a:srgbClr>
            </a:outerShdw>
          </a:effectLst>
        </p:spPr>
        <p:txBody>
          <a:bodyPr vert="eaVert" wrap="none" lIns="74295" tIns="8890" rIns="74295" bIns="889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prstClr val="white"/>
                </a:solidFill>
                <a:effectLst/>
                <a:uLnTx/>
                <a:uFillTx/>
                <a:latin typeface="Calibri" panose="020F0502020204030204"/>
                <a:ea typeface="ＭＳ Ｐゴシック"/>
                <a:cs typeface="+mn-cs"/>
              </a:rPr>
              <a:t>　アセスメント</a:t>
            </a:r>
          </a:p>
        </p:txBody>
      </p:sp>
      <p:sp>
        <p:nvSpPr>
          <p:cNvPr id="39" name="正方形/長方形 38"/>
          <p:cNvSpPr/>
          <p:nvPr/>
        </p:nvSpPr>
        <p:spPr bwMode="auto">
          <a:xfrm>
            <a:off x="2621682" y="1340768"/>
            <a:ext cx="504056" cy="3456384"/>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headEnd type="none" w="med" len="med"/>
            <a:tailEnd type="none" w="med" len="med"/>
          </a:ln>
          <a:effectLst>
            <a:outerShdw blurRad="57150" dist="19050" dir="5400000" algn="ctr" rotWithShape="0">
              <a:srgbClr val="000000">
                <a:alpha val="63000"/>
              </a:srgbClr>
            </a:outerShdw>
          </a:effectLst>
        </p:spPr>
        <p:txBody>
          <a:bodyPr vert="eaVert" wrap="none" lIns="74295" tIns="8890" rIns="74295" bIns="889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prstClr val="white"/>
                </a:solidFill>
                <a:effectLst/>
                <a:uLnTx/>
                <a:uFillTx/>
                <a:latin typeface="Calibri" panose="020F0502020204030204"/>
                <a:ea typeface="ＭＳ Ｐゴシック"/>
                <a:cs typeface="+mn-cs"/>
              </a:rPr>
              <a:t>　個別支援計画の原案作成</a:t>
            </a:r>
          </a:p>
        </p:txBody>
      </p:sp>
      <p:sp>
        <p:nvSpPr>
          <p:cNvPr id="40" name="正方形/長方形 39"/>
          <p:cNvSpPr/>
          <p:nvPr/>
        </p:nvSpPr>
        <p:spPr bwMode="auto">
          <a:xfrm>
            <a:off x="4997946" y="1340768"/>
            <a:ext cx="504056" cy="3096344"/>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headEnd type="none" w="med" len="med"/>
            <a:tailEnd type="none" w="med" len="med"/>
          </a:ln>
          <a:effectLst>
            <a:outerShdw blurRad="57150" dist="19050" dir="5400000" algn="ctr" rotWithShape="0">
              <a:srgbClr val="000000">
                <a:alpha val="63000"/>
              </a:srgbClr>
            </a:outerShdw>
          </a:effectLst>
        </p:spPr>
        <p:txBody>
          <a:bodyPr vert="eaVert" wrap="none" lIns="74295" tIns="8890" rIns="74295" bIns="889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prstClr val="white"/>
                </a:solidFill>
                <a:effectLst/>
                <a:uLnTx/>
                <a:uFillTx/>
                <a:latin typeface="Calibri" panose="020F0502020204030204"/>
                <a:ea typeface="ＭＳ Ｐゴシック"/>
                <a:cs typeface="+mn-cs"/>
              </a:rPr>
              <a:t>　個別支援計画の実施</a:t>
            </a:r>
          </a:p>
        </p:txBody>
      </p:sp>
      <p:sp>
        <p:nvSpPr>
          <p:cNvPr id="41" name="正方形/長方形 40"/>
          <p:cNvSpPr/>
          <p:nvPr/>
        </p:nvSpPr>
        <p:spPr bwMode="auto">
          <a:xfrm>
            <a:off x="3197746" y="2348880"/>
            <a:ext cx="360040" cy="3456384"/>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headEnd type="none" w="med" len="med"/>
            <a:tailEnd type="none" w="med" len="med"/>
          </a:ln>
          <a:effectLst/>
        </p:spPr>
        <p:txBody>
          <a:bodyPr vert="eaVert" wrap="none" lIns="74295" tIns="8890" rIns="74295" bIns="889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Calibri" panose="020F0502020204030204"/>
                <a:ea typeface="ＭＳ Ｐゴシック"/>
                <a:cs typeface="+mn-cs"/>
              </a:rPr>
              <a:t>到達目標設定・達成時期の明確化</a:t>
            </a:r>
          </a:p>
        </p:txBody>
      </p:sp>
      <p:sp>
        <p:nvSpPr>
          <p:cNvPr id="43" name="正方形/長方形 42"/>
          <p:cNvSpPr/>
          <p:nvPr/>
        </p:nvSpPr>
        <p:spPr bwMode="auto">
          <a:xfrm>
            <a:off x="6366098" y="1340768"/>
            <a:ext cx="504056" cy="3888432"/>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headEnd type="none" w="med" len="med"/>
            <a:tailEnd type="none" w="med" len="med"/>
          </a:ln>
          <a:effectLst>
            <a:outerShdw blurRad="57150" dist="19050" dir="5400000" algn="ctr" rotWithShape="0">
              <a:srgbClr val="000000">
                <a:alpha val="63000"/>
              </a:srgbClr>
            </a:outerShdw>
          </a:effectLst>
        </p:spPr>
        <p:txBody>
          <a:bodyPr vert="eaVert" wrap="none" lIns="74295" tIns="8890" rIns="74295" bIns="889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prstClr val="white"/>
                </a:solidFill>
                <a:effectLst/>
                <a:uLnTx/>
                <a:uFillTx/>
                <a:latin typeface="Calibri" panose="020F0502020204030204"/>
                <a:ea typeface="ＭＳ Ｐゴシック"/>
                <a:cs typeface="+mn-cs"/>
              </a:rPr>
              <a:t>　モニタリング（中間評価と修正）</a:t>
            </a:r>
          </a:p>
        </p:txBody>
      </p:sp>
      <p:sp>
        <p:nvSpPr>
          <p:cNvPr id="44" name="正方形/長方形 43"/>
          <p:cNvSpPr/>
          <p:nvPr/>
        </p:nvSpPr>
        <p:spPr bwMode="auto">
          <a:xfrm>
            <a:off x="5646018" y="2780928"/>
            <a:ext cx="288032" cy="2448272"/>
          </a:xfrm>
          <a:prstGeom prst="rect">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eaVert" wrap="none" lIns="74295" tIns="8890" rIns="74295" bIns="889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srgbClr val="C00000"/>
                </a:solidFill>
                <a:effectLst/>
                <a:uLnTx/>
                <a:uFillTx/>
                <a:latin typeface="Calibri" panose="020F0502020204030204"/>
                <a:ea typeface="ＭＳ Ｐゴシック"/>
                <a:cs typeface="+mn-cs"/>
              </a:rPr>
              <a:t>　　基礎訓練・生産活動</a:t>
            </a:r>
          </a:p>
        </p:txBody>
      </p:sp>
      <p:sp>
        <p:nvSpPr>
          <p:cNvPr id="45" name="正方形/長方形 44"/>
          <p:cNvSpPr/>
          <p:nvPr/>
        </p:nvSpPr>
        <p:spPr bwMode="auto">
          <a:xfrm>
            <a:off x="6006062" y="2780928"/>
            <a:ext cx="288032" cy="2448272"/>
          </a:xfrm>
          <a:prstGeom prst="rect">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eaVert" wrap="none" lIns="74295" tIns="8890" rIns="74295" bIns="889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srgbClr val="C00000"/>
                </a:solidFill>
                <a:effectLst/>
                <a:uLnTx/>
                <a:uFillTx/>
                <a:latin typeface="Calibri" panose="020F0502020204030204"/>
                <a:ea typeface="ＭＳ Ｐゴシック"/>
                <a:cs typeface="+mn-cs"/>
              </a:rPr>
              <a:t>　　体験実習</a:t>
            </a:r>
          </a:p>
        </p:txBody>
      </p:sp>
      <p:sp>
        <p:nvSpPr>
          <p:cNvPr id="46" name="正方形/長方形 45"/>
          <p:cNvSpPr/>
          <p:nvPr/>
        </p:nvSpPr>
        <p:spPr bwMode="auto">
          <a:xfrm>
            <a:off x="7014170" y="2780928"/>
            <a:ext cx="288032" cy="2448272"/>
          </a:xfrm>
          <a:prstGeom prst="rect">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eaVert" wrap="none" lIns="74295" tIns="8890" rIns="74295" bIns="889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srgbClr val="C00000"/>
                </a:solidFill>
                <a:effectLst/>
                <a:uLnTx/>
                <a:uFillTx/>
                <a:latin typeface="Calibri" panose="020F0502020204030204"/>
                <a:ea typeface="ＭＳ Ｐゴシック"/>
                <a:cs typeface="+mn-cs"/>
              </a:rPr>
              <a:t>　　就職活動（求職登録）</a:t>
            </a:r>
          </a:p>
        </p:txBody>
      </p:sp>
      <p:sp>
        <p:nvSpPr>
          <p:cNvPr id="47" name="正方形/長方形 46"/>
          <p:cNvSpPr/>
          <p:nvPr/>
        </p:nvSpPr>
        <p:spPr bwMode="auto">
          <a:xfrm>
            <a:off x="7374210" y="2780928"/>
            <a:ext cx="288032" cy="2448272"/>
          </a:xfrm>
          <a:prstGeom prst="rect">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eaVert" wrap="none" lIns="74295" tIns="8890" rIns="74295" bIns="889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srgbClr val="C00000"/>
                </a:solidFill>
                <a:effectLst/>
                <a:uLnTx/>
                <a:uFillTx/>
                <a:latin typeface="Calibri" panose="020F0502020204030204"/>
                <a:ea typeface="ＭＳ Ｐゴシック"/>
                <a:cs typeface="+mn-cs"/>
              </a:rPr>
              <a:t>　　雇用前実習</a:t>
            </a:r>
          </a:p>
        </p:txBody>
      </p:sp>
      <p:sp>
        <p:nvSpPr>
          <p:cNvPr id="48" name="正方形/長方形 47"/>
          <p:cNvSpPr/>
          <p:nvPr/>
        </p:nvSpPr>
        <p:spPr bwMode="auto">
          <a:xfrm>
            <a:off x="8604448" y="1340768"/>
            <a:ext cx="504056" cy="2016224"/>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headEnd type="none" w="med" len="med"/>
            <a:tailEnd type="none" w="med" len="med"/>
          </a:ln>
          <a:effectLst>
            <a:outerShdw blurRad="57150" dist="19050" dir="5400000" algn="ctr" rotWithShape="0">
              <a:srgbClr val="000000">
                <a:alpha val="63000"/>
              </a:srgbClr>
            </a:outerShdw>
          </a:effectLst>
        </p:spPr>
        <p:txBody>
          <a:bodyPr vert="eaVert" wrap="none" lIns="74295" tIns="8890" rIns="74295" bIns="889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prstClr val="white"/>
                </a:solidFill>
                <a:effectLst/>
                <a:uLnTx/>
                <a:uFillTx/>
                <a:latin typeface="Calibri" panose="020F0502020204030204"/>
                <a:ea typeface="ＭＳ Ｐゴシック"/>
                <a:cs typeface="+mn-cs"/>
              </a:rPr>
              <a:t>　定着支援</a:t>
            </a:r>
          </a:p>
        </p:txBody>
      </p:sp>
      <p:sp>
        <p:nvSpPr>
          <p:cNvPr id="49" name="正方形/長方形 48"/>
          <p:cNvSpPr/>
          <p:nvPr/>
        </p:nvSpPr>
        <p:spPr bwMode="auto">
          <a:xfrm>
            <a:off x="7734254" y="1340768"/>
            <a:ext cx="504056" cy="2016224"/>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headEnd type="none" w="med" len="med"/>
            <a:tailEnd type="none" w="med" len="med"/>
          </a:ln>
          <a:effectLst>
            <a:outerShdw blurRad="57150" dist="19050" dir="5400000" algn="ctr" rotWithShape="0">
              <a:srgbClr val="000000">
                <a:alpha val="63000"/>
              </a:srgbClr>
            </a:outerShdw>
          </a:effectLst>
        </p:spPr>
        <p:txBody>
          <a:bodyPr vert="eaVert" wrap="none" lIns="74295" tIns="8890" rIns="74295" bIns="889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white"/>
                </a:solidFill>
                <a:effectLst/>
                <a:uLnTx/>
                <a:uFillTx/>
                <a:latin typeface="Calibri" panose="020F0502020204030204"/>
                <a:ea typeface="ＭＳ Ｐゴシック"/>
                <a:cs typeface="+mn-cs"/>
              </a:rPr>
              <a:t>　終了時評価</a:t>
            </a:r>
            <a:endParaRPr kumimoji="0" lang="ja-JP" altLang="en-US" sz="2000" b="1" i="0" u="none" strike="noStrike" kern="0" cap="none" spc="0" normalizeH="0" baseline="0" noProof="0" dirty="0" smtClean="0">
              <a:ln>
                <a:noFill/>
              </a:ln>
              <a:solidFill>
                <a:prstClr val="white"/>
              </a:solidFill>
              <a:effectLst/>
              <a:uLnTx/>
              <a:uFillTx/>
              <a:latin typeface="Calibri" panose="020F0502020204030204"/>
              <a:ea typeface="ＭＳ Ｐゴシック"/>
              <a:cs typeface="+mn-cs"/>
            </a:endParaRPr>
          </a:p>
        </p:txBody>
      </p:sp>
      <p:sp>
        <p:nvSpPr>
          <p:cNvPr id="50" name="右矢印 49"/>
          <p:cNvSpPr/>
          <p:nvPr/>
        </p:nvSpPr>
        <p:spPr bwMode="auto">
          <a:xfrm>
            <a:off x="605462" y="1844824"/>
            <a:ext cx="288032" cy="360040"/>
          </a:xfrm>
          <a:prstGeom prst="rightArrow">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headEnd type="none" w="med" len="med"/>
            <a:tailEnd type="none" w="med" len="med"/>
          </a:ln>
          <a:effectLst/>
        </p:spPr>
        <p:txBody>
          <a:bodyPr vert="horz" wrap="none" lIns="74295" tIns="8890" rIns="74295" bIns="889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smtClean="0">
              <a:ln>
                <a:noFill/>
              </a:ln>
              <a:solidFill>
                <a:prstClr val="black"/>
              </a:solidFill>
              <a:effectLst/>
              <a:uLnTx/>
              <a:uFillTx/>
              <a:latin typeface="Calibri" panose="020F0502020204030204"/>
              <a:ea typeface="ＭＳ Ｐゴシック"/>
              <a:cs typeface="+mn-cs"/>
            </a:endParaRPr>
          </a:p>
        </p:txBody>
      </p:sp>
      <p:sp>
        <p:nvSpPr>
          <p:cNvPr id="51" name="右矢印 50"/>
          <p:cNvSpPr/>
          <p:nvPr/>
        </p:nvSpPr>
        <p:spPr bwMode="auto">
          <a:xfrm>
            <a:off x="3125738" y="1844824"/>
            <a:ext cx="1800200" cy="360040"/>
          </a:xfrm>
          <a:prstGeom prst="rightArrow">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headEnd type="none" w="med" len="med"/>
            <a:tailEnd type="none" w="med" len="med"/>
          </a:ln>
          <a:effectLst/>
        </p:spPr>
        <p:txBody>
          <a:bodyPr vert="horz" wrap="none" lIns="74295" tIns="8890" rIns="74295" bIns="889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smtClean="0">
              <a:ln>
                <a:noFill/>
              </a:ln>
              <a:solidFill>
                <a:prstClr val="black"/>
              </a:solidFill>
              <a:effectLst/>
              <a:uLnTx/>
              <a:uFillTx/>
              <a:latin typeface="Calibri" panose="020F0502020204030204"/>
              <a:ea typeface="ＭＳ Ｐゴシック"/>
              <a:cs typeface="+mn-cs"/>
            </a:endParaRPr>
          </a:p>
        </p:txBody>
      </p:sp>
      <p:sp>
        <p:nvSpPr>
          <p:cNvPr id="52" name="右矢印 51"/>
          <p:cNvSpPr/>
          <p:nvPr/>
        </p:nvSpPr>
        <p:spPr bwMode="auto">
          <a:xfrm>
            <a:off x="1397546" y="1844824"/>
            <a:ext cx="288032" cy="360040"/>
          </a:xfrm>
          <a:prstGeom prst="rightArrow">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headEnd type="none" w="med" len="med"/>
            <a:tailEnd type="none" w="med" len="med"/>
          </a:ln>
          <a:effectLst/>
        </p:spPr>
        <p:txBody>
          <a:bodyPr vert="horz" wrap="none" lIns="74295" tIns="8890" rIns="74295" bIns="889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smtClean="0">
              <a:ln>
                <a:noFill/>
              </a:ln>
              <a:solidFill>
                <a:prstClr val="black"/>
              </a:solidFill>
              <a:effectLst/>
              <a:uLnTx/>
              <a:uFillTx/>
              <a:latin typeface="Calibri" panose="020F0502020204030204"/>
              <a:ea typeface="ＭＳ Ｐゴシック"/>
              <a:cs typeface="+mn-cs"/>
            </a:endParaRPr>
          </a:p>
        </p:txBody>
      </p:sp>
      <p:sp>
        <p:nvSpPr>
          <p:cNvPr id="53" name="右矢印 52"/>
          <p:cNvSpPr/>
          <p:nvPr/>
        </p:nvSpPr>
        <p:spPr bwMode="auto">
          <a:xfrm>
            <a:off x="2189634" y="1844824"/>
            <a:ext cx="432048" cy="360040"/>
          </a:xfrm>
          <a:prstGeom prst="rightArrow">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headEnd type="none" w="med" len="med"/>
            <a:tailEnd type="none" w="med" len="med"/>
          </a:ln>
          <a:effectLst/>
        </p:spPr>
        <p:txBody>
          <a:bodyPr vert="horz" wrap="none" lIns="74295" tIns="8890" rIns="74295" bIns="889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smtClean="0">
              <a:ln>
                <a:noFill/>
              </a:ln>
              <a:solidFill>
                <a:prstClr val="black"/>
              </a:solidFill>
              <a:effectLst/>
              <a:uLnTx/>
              <a:uFillTx/>
              <a:latin typeface="Calibri" panose="020F0502020204030204"/>
              <a:ea typeface="ＭＳ Ｐゴシック"/>
              <a:cs typeface="+mn-cs"/>
            </a:endParaRPr>
          </a:p>
        </p:txBody>
      </p:sp>
      <p:sp>
        <p:nvSpPr>
          <p:cNvPr id="54" name="右矢印 53"/>
          <p:cNvSpPr/>
          <p:nvPr/>
        </p:nvSpPr>
        <p:spPr bwMode="auto">
          <a:xfrm>
            <a:off x="5502002" y="1844824"/>
            <a:ext cx="792088" cy="360040"/>
          </a:xfrm>
          <a:prstGeom prst="rightArrow">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headEnd type="none" w="med" len="med"/>
            <a:tailEnd type="none" w="med" len="med"/>
          </a:ln>
          <a:effectLst/>
        </p:spPr>
        <p:txBody>
          <a:bodyPr vert="horz" wrap="none" lIns="74295" tIns="8890" rIns="74295" bIns="889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smtClean="0">
              <a:ln>
                <a:noFill/>
              </a:ln>
              <a:solidFill>
                <a:prstClr val="black"/>
              </a:solidFill>
              <a:effectLst/>
              <a:uLnTx/>
              <a:uFillTx/>
              <a:latin typeface="Calibri" panose="020F0502020204030204"/>
              <a:ea typeface="ＭＳ Ｐゴシック"/>
              <a:cs typeface="+mn-cs"/>
            </a:endParaRPr>
          </a:p>
        </p:txBody>
      </p:sp>
      <p:sp>
        <p:nvSpPr>
          <p:cNvPr id="55" name="右矢印 54"/>
          <p:cNvSpPr/>
          <p:nvPr/>
        </p:nvSpPr>
        <p:spPr bwMode="auto">
          <a:xfrm>
            <a:off x="6870154" y="1844824"/>
            <a:ext cx="792088" cy="360040"/>
          </a:xfrm>
          <a:prstGeom prst="rightArrow">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headEnd type="none" w="med" len="med"/>
            <a:tailEnd type="none" w="med" len="med"/>
          </a:ln>
          <a:effectLst/>
        </p:spPr>
        <p:txBody>
          <a:bodyPr vert="horz" wrap="none" lIns="74295" tIns="8890" rIns="74295" bIns="889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smtClean="0">
              <a:ln>
                <a:noFill/>
              </a:ln>
              <a:solidFill>
                <a:prstClr val="black"/>
              </a:solidFill>
              <a:effectLst/>
              <a:uLnTx/>
              <a:uFillTx/>
              <a:latin typeface="Calibri" panose="020F0502020204030204"/>
              <a:ea typeface="ＭＳ Ｐゴシック"/>
              <a:cs typeface="+mn-cs"/>
            </a:endParaRPr>
          </a:p>
        </p:txBody>
      </p:sp>
      <p:sp>
        <p:nvSpPr>
          <p:cNvPr id="56" name="右矢印 55"/>
          <p:cNvSpPr/>
          <p:nvPr/>
        </p:nvSpPr>
        <p:spPr bwMode="auto">
          <a:xfrm>
            <a:off x="8280412" y="1844824"/>
            <a:ext cx="252028" cy="360040"/>
          </a:xfrm>
          <a:prstGeom prst="rightArrow">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headEnd type="none" w="med" len="med"/>
            <a:tailEnd type="none" w="med" len="med"/>
          </a:ln>
          <a:effectLst/>
        </p:spPr>
        <p:txBody>
          <a:bodyPr vert="horz" wrap="none" lIns="74295" tIns="8890" rIns="74295" bIns="889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smtClean="0">
              <a:ln>
                <a:noFill/>
              </a:ln>
              <a:solidFill>
                <a:prstClr val="black"/>
              </a:solidFill>
              <a:effectLst/>
              <a:uLnTx/>
              <a:uFillTx/>
              <a:latin typeface="Calibri" panose="020F0502020204030204"/>
              <a:ea typeface="ＭＳ Ｐゴシック"/>
              <a:cs typeface="+mn-cs"/>
            </a:endParaRPr>
          </a:p>
        </p:txBody>
      </p:sp>
      <p:sp>
        <p:nvSpPr>
          <p:cNvPr id="57" name="角丸四角形 56"/>
          <p:cNvSpPr/>
          <p:nvPr/>
        </p:nvSpPr>
        <p:spPr bwMode="auto">
          <a:xfrm>
            <a:off x="3629794" y="1556792"/>
            <a:ext cx="432048" cy="2376264"/>
          </a:xfrm>
          <a:prstGeom prst="roundRect">
            <a:avLst>
              <a:gd name="adj" fmla="val 50000"/>
            </a:avLst>
          </a:prstGeom>
          <a:solidFill>
            <a:srgbClr val="FFE6CD"/>
          </a:solidFill>
          <a:ln w="6350" cap="flat" cmpd="sng" algn="ctr">
            <a:solidFill>
              <a:srgbClr val="FFE6CD"/>
            </a:solidFill>
            <a:prstDash val="solid"/>
            <a:miter lim="800000"/>
            <a:headEnd type="none" w="med" len="med"/>
            <a:tailEnd type="none" w="med" len="med"/>
          </a:ln>
          <a:effectLst/>
        </p:spPr>
        <p:txBody>
          <a:bodyPr vert="eaVert" wrap="none" lIns="74295" tIns="8890" rIns="74295" bIns="889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Calibri" panose="020F0502020204030204"/>
                <a:ea typeface="ＭＳ Ｐゴシック"/>
                <a:cs typeface="+mn-cs"/>
              </a:rPr>
              <a:t>個別支援会議</a:t>
            </a:r>
          </a:p>
        </p:txBody>
      </p:sp>
      <p:sp>
        <p:nvSpPr>
          <p:cNvPr id="58" name="正方形/長方形 57"/>
          <p:cNvSpPr/>
          <p:nvPr/>
        </p:nvSpPr>
        <p:spPr bwMode="auto">
          <a:xfrm>
            <a:off x="4133854" y="2348880"/>
            <a:ext cx="360040" cy="324036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headEnd type="none" w="med" len="med"/>
            <a:tailEnd type="none" w="med" len="med"/>
          </a:ln>
          <a:effectLst/>
        </p:spPr>
        <p:txBody>
          <a:bodyPr vert="eaVert" wrap="none" lIns="74295" tIns="8890" rIns="74295" bIns="889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Calibri" panose="020F0502020204030204"/>
                <a:ea typeface="ＭＳ Ｐゴシック"/>
                <a:cs typeface="+mn-cs"/>
              </a:rPr>
              <a:t>　計画案に対して意見を聞く</a:t>
            </a:r>
          </a:p>
        </p:txBody>
      </p:sp>
      <p:sp>
        <p:nvSpPr>
          <p:cNvPr id="60" name="正方形/長方形 59"/>
          <p:cNvSpPr/>
          <p:nvPr/>
        </p:nvSpPr>
        <p:spPr bwMode="auto">
          <a:xfrm>
            <a:off x="4565902" y="2348880"/>
            <a:ext cx="360040" cy="324036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headEnd type="none" w="med" len="med"/>
            <a:tailEnd type="none" w="med" len="med"/>
          </a:ln>
          <a:effectLst/>
        </p:spPr>
        <p:txBody>
          <a:bodyPr vert="eaVert" wrap="none" lIns="74295" tIns="8890" rIns="74295" bIns="889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Calibri" panose="020F0502020204030204"/>
                <a:ea typeface="ＭＳ Ｐゴシック"/>
                <a:cs typeface="+mn-cs"/>
              </a:rPr>
              <a:t>　計画の説明・同意・交付</a:t>
            </a:r>
          </a:p>
        </p:txBody>
      </p:sp>
      <p:sp>
        <p:nvSpPr>
          <p:cNvPr id="61" name="星 32 60"/>
          <p:cNvSpPr/>
          <p:nvPr/>
        </p:nvSpPr>
        <p:spPr bwMode="auto">
          <a:xfrm>
            <a:off x="7654180" y="4088110"/>
            <a:ext cx="1489820" cy="914400"/>
          </a:xfrm>
          <a:prstGeom prst="star32">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type="none" w="med" len="med"/>
            <a:tailEnd type="none" w="med" len="med"/>
          </a:ln>
          <a:effectLst/>
        </p:spPr>
        <p:txBody>
          <a:bodyPr vert="horz" wrap="none" lIns="74295" tIns="8890" rIns="74295" bIns="889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srgbClr val="C00000"/>
                </a:solidFill>
                <a:effectLst/>
                <a:uLnTx/>
                <a:uFillTx/>
                <a:latin typeface="Calibri" panose="020F0502020204030204"/>
                <a:ea typeface="ＭＳ Ｐゴシック"/>
                <a:cs typeface="+mn-cs"/>
              </a:rPr>
              <a:t>就職</a:t>
            </a:r>
          </a:p>
        </p:txBody>
      </p:sp>
      <p:sp>
        <p:nvSpPr>
          <p:cNvPr id="62" name="星 32 61"/>
          <p:cNvSpPr/>
          <p:nvPr/>
        </p:nvSpPr>
        <p:spPr bwMode="auto">
          <a:xfrm>
            <a:off x="8238306" y="5373216"/>
            <a:ext cx="905694" cy="914400"/>
          </a:xfrm>
          <a:prstGeom prst="star32">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headEnd type="none" w="med" len="med"/>
            <a:tailEnd type="none" w="med" len="med"/>
          </a:ln>
          <a:effectLst/>
        </p:spPr>
        <p:txBody>
          <a:bodyPr vert="horz" wrap="none" lIns="74295" tIns="8890" rIns="74295" bIns="889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Calibri" panose="020F0502020204030204"/>
                <a:ea typeface="ＭＳ Ｐゴシック"/>
                <a:cs typeface="+mn-cs"/>
              </a:rPr>
              <a:t>離職</a:t>
            </a:r>
          </a:p>
        </p:txBody>
      </p:sp>
      <p:cxnSp>
        <p:nvCxnSpPr>
          <p:cNvPr id="63" name="直線矢印コネクタ 62"/>
          <p:cNvCxnSpPr/>
          <p:nvPr/>
        </p:nvCxnSpPr>
        <p:spPr bwMode="auto">
          <a:xfrm flipH="1">
            <a:off x="2621686" y="5985325"/>
            <a:ext cx="5760640" cy="22213"/>
          </a:xfrm>
          <a:prstGeom prst="straightConnector1">
            <a:avLst/>
          </a:prstGeom>
          <a:noFill/>
          <a:ln w="19050" cap="flat" cmpd="sng" algn="ctr">
            <a:solidFill>
              <a:sysClr val="windowText" lastClr="000000"/>
            </a:solidFill>
            <a:prstDash val="dash"/>
            <a:miter lim="800000"/>
            <a:headEnd type="none" w="med" len="med"/>
            <a:tailEnd type="none" w="med" len="med"/>
          </a:ln>
          <a:effectLst/>
        </p:spPr>
      </p:cxnSp>
      <p:cxnSp>
        <p:nvCxnSpPr>
          <p:cNvPr id="64" name="直線矢印コネクタ 63"/>
          <p:cNvCxnSpPr/>
          <p:nvPr/>
        </p:nvCxnSpPr>
        <p:spPr bwMode="auto">
          <a:xfrm flipH="1">
            <a:off x="2252647" y="6007497"/>
            <a:ext cx="306035" cy="0"/>
          </a:xfrm>
          <a:prstGeom prst="straightConnector1">
            <a:avLst/>
          </a:prstGeom>
          <a:noFill/>
          <a:ln w="19050" cap="flat" cmpd="sng" algn="ctr">
            <a:solidFill>
              <a:sysClr val="windowText" lastClr="000000"/>
            </a:solidFill>
            <a:prstDash val="dash"/>
            <a:miter lim="800000"/>
            <a:headEnd type="none" w="med" len="med"/>
            <a:tailEnd type="arrow"/>
          </a:ln>
          <a:effectLst/>
        </p:spPr>
      </p:cxnSp>
      <p:sp>
        <p:nvSpPr>
          <p:cNvPr id="65" name="円弧 64"/>
          <p:cNvSpPr/>
          <p:nvPr/>
        </p:nvSpPr>
        <p:spPr bwMode="auto">
          <a:xfrm rot="8460005">
            <a:off x="6040404" y="4425755"/>
            <a:ext cx="1327519" cy="1265778"/>
          </a:xfrm>
          <a:prstGeom prst="arc">
            <a:avLst>
              <a:gd name="adj1" fmla="val 14825900"/>
              <a:gd name="adj2" fmla="val 1013523"/>
            </a:avLst>
          </a:prstGeom>
          <a:noFill/>
          <a:ln w="57150" cap="flat" cmpd="sng" algn="ctr">
            <a:solidFill>
              <a:sysClr val="windowText" lastClr="000000"/>
            </a:solidFill>
            <a:prstDash val="dash"/>
            <a:miter lim="800000"/>
            <a:headEnd type="triangle" w="med" len="med"/>
            <a:tailEnd type="triangle" w="med" len="med"/>
          </a:ln>
          <a:effectLst/>
        </p:spPr>
        <p:txBody>
          <a:bodyPr vert="horz" wrap="none" lIns="74295" tIns="8890" rIns="74295" bIns="889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smtClean="0">
              <a:ln>
                <a:noFill/>
              </a:ln>
              <a:solidFill>
                <a:prstClr val="black"/>
              </a:solidFill>
              <a:effectLst/>
              <a:uLnTx/>
              <a:uFillTx/>
              <a:latin typeface="Calibri" panose="020F0502020204030204"/>
              <a:ea typeface="ＭＳ Ｐゴシック"/>
              <a:cs typeface="+mn-cs"/>
            </a:endParaRPr>
          </a:p>
        </p:txBody>
      </p:sp>
    </p:spTree>
    <p:extLst>
      <p:ext uri="{BB962C8B-B14F-4D97-AF65-F5344CB8AC3E}">
        <p14:creationId xmlns:p14="http://schemas.microsoft.com/office/powerpoint/2010/main" val="41365555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4000" smtClean="0"/>
              <a:t>アセスメント</a:t>
            </a:r>
            <a:r>
              <a:rPr lang="ja-JP" altLang="en-US" sz="4000" dirty="0"/>
              <a:t>の</a:t>
            </a:r>
            <a:r>
              <a:rPr lang="ja-JP" altLang="en-US" sz="4000" dirty="0" smtClean="0"/>
              <a:t>ポイント</a:t>
            </a:r>
            <a:endParaRPr kumimoji="1" lang="ja-JP" altLang="en-US" sz="4000" dirty="0"/>
          </a:p>
        </p:txBody>
      </p:sp>
      <p:sp>
        <p:nvSpPr>
          <p:cNvPr id="3" name="サブタイトル 2"/>
          <p:cNvSpPr>
            <a:spLocks noGrp="1"/>
          </p:cNvSpPr>
          <p:nvPr>
            <p:ph type="subTitle" idx="1"/>
          </p:nvPr>
        </p:nvSpPr>
        <p:spPr>
          <a:xfrm>
            <a:off x="827585" y="3886200"/>
            <a:ext cx="7560840" cy="1752600"/>
          </a:xfrm>
        </p:spPr>
        <p:txBody>
          <a:bodyPr>
            <a:normAutofit/>
          </a:bodyPr>
          <a:lstStyle/>
          <a:p>
            <a:r>
              <a:rPr kumimoji="1" lang="ja-JP" altLang="en-US" sz="2400" dirty="0" smtClean="0">
                <a:solidFill>
                  <a:schemeClr val="tx1"/>
                </a:solidFill>
              </a:rPr>
              <a:t>（福祉型・医療型児童発達支援、放課後等デイサービス、福祉型・医療型</a:t>
            </a:r>
            <a:r>
              <a:rPr lang="ja-JP" altLang="en-US" sz="2400" dirty="0" smtClean="0">
                <a:solidFill>
                  <a:schemeClr val="tx1"/>
                </a:solidFill>
              </a:rPr>
              <a:t>障害児入所支援）</a:t>
            </a:r>
            <a:endParaRPr kumimoji="1" lang="ja-JP" altLang="en-US" sz="2400" dirty="0">
              <a:solidFill>
                <a:schemeClr val="tx1"/>
              </a:solidFill>
            </a:endParaRPr>
          </a:p>
        </p:txBody>
      </p:sp>
      <p:sp>
        <p:nvSpPr>
          <p:cNvPr id="4"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92</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2731333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251520" y="548680"/>
            <a:ext cx="6192688"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1" i="0" u="sng" strike="noStrike" kern="1200" cap="none" spc="0" normalizeH="0" baseline="0" noProof="0" smtClean="0">
                <a:ln>
                  <a:noFill/>
                </a:ln>
                <a:solidFill>
                  <a:srgbClr val="00A249"/>
                </a:solidFill>
                <a:effectLst/>
                <a:uLnTx/>
                <a:uFillTx/>
                <a:latin typeface="Calibri"/>
                <a:ea typeface="ＭＳ Ｐゴシック"/>
                <a:cs typeface="+mj-cs"/>
              </a:rPr>
              <a:t>子どもを取り巻く社会は今</a:t>
            </a:r>
            <a:endParaRPr kumimoji="1" lang="ja-JP" altLang="en-US" sz="2000" b="0" i="0" u="none" strike="noStrike" kern="1200" cap="none" spc="0" normalizeH="0" baseline="0" noProof="0" dirty="0" smtClean="0">
              <a:ln>
                <a:noFill/>
              </a:ln>
              <a:solidFill>
                <a:srgbClr val="00A249"/>
              </a:solidFill>
              <a:effectLst/>
              <a:uLnTx/>
              <a:uFillTx/>
              <a:latin typeface="Calibri"/>
              <a:ea typeface="ＭＳ Ｐゴシック"/>
              <a:cs typeface="+mj-cs"/>
            </a:endParaRPr>
          </a:p>
        </p:txBody>
      </p:sp>
      <p:sp>
        <p:nvSpPr>
          <p:cNvPr id="18" name="片側の 2 つの角を丸めた四角形 17"/>
          <p:cNvSpPr/>
          <p:nvPr/>
        </p:nvSpPr>
        <p:spPr>
          <a:xfrm>
            <a:off x="467544" y="6165304"/>
            <a:ext cx="8424936" cy="504056"/>
          </a:xfrm>
          <a:prstGeom prst="round2Same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prstClr val="white"/>
                </a:solidFill>
                <a:effectLst/>
                <a:uLnTx/>
                <a:uFillTx/>
                <a:latin typeface="Calibri"/>
                <a:ea typeface="ＭＳ Ｐゴシック"/>
                <a:cs typeface="+mn-cs"/>
              </a:rPr>
              <a:t>子どもの障害の状態を評価しただけでは、子どもを理解したことにはならない</a:t>
            </a:r>
          </a:p>
        </p:txBody>
      </p:sp>
      <p:sp>
        <p:nvSpPr>
          <p:cNvPr id="21" name="Rectangle 2"/>
          <p:cNvSpPr txBox="1">
            <a:spLocks noChangeArrowheads="1"/>
          </p:cNvSpPr>
          <p:nvPr/>
        </p:nvSpPr>
        <p:spPr>
          <a:xfrm>
            <a:off x="467544" y="4869198"/>
            <a:ext cx="8229600" cy="62123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2200" u="sng" dirty="0" smtClean="0">
                <a:solidFill>
                  <a:srgbClr val="00A249"/>
                </a:solidFill>
                <a:latin typeface="Calibri"/>
              </a:rPr>
              <a:t>●</a:t>
            </a:r>
            <a:r>
              <a:rPr lang="ja-JP" altLang="en-US" sz="2200" b="1" u="sng" dirty="0" smtClean="0">
                <a:solidFill>
                  <a:srgbClr val="00A249"/>
                </a:solidFill>
                <a:latin typeface="Calibri"/>
              </a:rPr>
              <a:t>社会の変化と無縁ではあり得ない</a:t>
            </a:r>
            <a:r>
              <a:rPr lang="ja-JP" altLang="en-US" sz="2200" u="sng" dirty="0" smtClean="0">
                <a:solidFill>
                  <a:srgbClr val="00A249"/>
                </a:solidFill>
                <a:latin typeface="Calibri"/>
              </a:rPr>
              <a:t>　●</a:t>
            </a:r>
            <a:r>
              <a:rPr lang="ja-JP" altLang="en-US" sz="2200" b="1" u="sng" dirty="0" smtClean="0">
                <a:solidFill>
                  <a:srgbClr val="00A249"/>
                </a:solidFill>
                <a:latin typeface="Calibri"/>
              </a:rPr>
              <a:t>社会の歪みは弱者に向かう</a:t>
            </a:r>
            <a:endParaRPr lang="ja-JP" altLang="en-US" sz="2200" b="1" dirty="0" smtClean="0">
              <a:solidFill>
                <a:srgbClr val="00A249"/>
              </a:solidFill>
              <a:latin typeface="Calibri"/>
            </a:endParaRPr>
          </a:p>
        </p:txBody>
      </p:sp>
      <p:sp>
        <p:nvSpPr>
          <p:cNvPr id="22" name="テキスト ボックス 21"/>
          <p:cNvSpPr txBox="1"/>
          <p:nvPr/>
        </p:nvSpPr>
        <p:spPr>
          <a:xfrm>
            <a:off x="8388424" y="4581128"/>
            <a:ext cx="528478" cy="369332"/>
          </a:xfrm>
          <a:prstGeom prst="rect">
            <a:avLst/>
          </a:prstGeom>
          <a:noFill/>
        </p:spPr>
        <p:txBody>
          <a:bodyPr wrap="none" rtlCol="0">
            <a:spAutoFit/>
          </a:bodyPr>
          <a:lstStyle/>
          <a:p>
            <a:pPr fontAlgn="auto">
              <a:spcBef>
                <a:spcPts val="0"/>
              </a:spcBef>
              <a:spcAft>
                <a:spcPts val="0"/>
              </a:spcAft>
            </a:pPr>
            <a:r>
              <a:rPr lang="en-US" altLang="ja-JP" sz="1800" dirty="0">
                <a:solidFill>
                  <a:srgbClr val="C00000"/>
                </a:solidFill>
                <a:latin typeface="Calibri"/>
                <a:ea typeface="ＭＳ Ｐゴシック"/>
              </a:rPr>
              <a:t>etc.</a:t>
            </a:r>
            <a:endParaRPr lang="ja-JP" altLang="en-US" sz="1800" dirty="0">
              <a:solidFill>
                <a:prstClr val="black"/>
              </a:solidFill>
              <a:latin typeface="Calibri"/>
              <a:ea typeface="ＭＳ Ｐゴシック"/>
            </a:endParaRPr>
          </a:p>
        </p:txBody>
      </p:sp>
      <p:sp>
        <p:nvSpPr>
          <p:cNvPr id="23" name="Rectangle 3"/>
          <p:cNvSpPr txBox="1">
            <a:spLocks noChangeArrowheads="1"/>
          </p:cNvSpPr>
          <p:nvPr/>
        </p:nvSpPr>
        <p:spPr>
          <a:xfrm>
            <a:off x="323534" y="3140968"/>
            <a:ext cx="5472608" cy="192382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28600" lvl="4" fontAlgn="auto">
              <a:lnSpc>
                <a:spcPct val="90000"/>
              </a:lnSpc>
              <a:spcAft>
                <a:spcPts val="0"/>
              </a:spcAft>
              <a:defRPr/>
            </a:pPr>
            <a:r>
              <a:rPr lang="ja-JP" altLang="en-US" sz="1800" b="1" dirty="0" smtClean="0">
                <a:solidFill>
                  <a:srgbClr val="1F497D">
                    <a:lumMod val="75000"/>
                  </a:srgbClr>
                </a:solidFill>
                <a:latin typeface="Calibri"/>
              </a:rPr>
              <a:t>社会環境</a:t>
            </a:r>
            <a:endParaRPr lang="en-US" altLang="ja-JP" sz="1800" b="1" dirty="0" smtClean="0">
              <a:solidFill>
                <a:srgbClr val="1F497D">
                  <a:lumMod val="75000"/>
                </a:srgbClr>
              </a:solidFill>
              <a:latin typeface="Calibri"/>
            </a:endParaRPr>
          </a:p>
          <a:p>
            <a:pPr marL="630238" lvl="5">
              <a:lnSpc>
                <a:spcPct val="90000"/>
              </a:lnSpc>
              <a:defRPr/>
            </a:pPr>
            <a:r>
              <a:rPr lang="ja-JP" altLang="en-US" sz="1600" dirty="0" smtClean="0">
                <a:solidFill>
                  <a:srgbClr val="C00000"/>
                </a:solidFill>
                <a:latin typeface="Calibri"/>
              </a:rPr>
              <a:t>島国文化の保守性</a:t>
            </a:r>
            <a:endParaRPr lang="en-US" altLang="ja-JP" sz="1600" dirty="0" smtClean="0">
              <a:solidFill>
                <a:srgbClr val="C00000"/>
              </a:solidFill>
              <a:latin typeface="Calibri"/>
            </a:endParaRPr>
          </a:p>
          <a:p>
            <a:pPr marL="630238" lvl="5">
              <a:lnSpc>
                <a:spcPct val="90000"/>
              </a:lnSpc>
              <a:defRPr/>
            </a:pPr>
            <a:r>
              <a:rPr lang="ja-JP" altLang="en-US" sz="1600" dirty="0" smtClean="0">
                <a:solidFill>
                  <a:srgbClr val="C00000"/>
                </a:solidFill>
                <a:latin typeface="Calibri"/>
              </a:rPr>
              <a:t>多国籍（多文化）</a:t>
            </a:r>
            <a:endParaRPr lang="en-US" altLang="ja-JP" sz="1600" dirty="0" smtClean="0">
              <a:solidFill>
                <a:srgbClr val="C00000"/>
              </a:solidFill>
              <a:latin typeface="Calibri"/>
            </a:endParaRPr>
          </a:p>
          <a:p>
            <a:pPr marL="630238" lvl="5">
              <a:lnSpc>
                <a:spcPct val="90000"/>
              </a:lnSpc>
              <a:defRPr/>
            </a:pPr>
            <a:r>
              <a:rPr lang="ja-JP" altLang="en-US" sz="1600" dirty="0" smtClean="0">
                <a:solidFill>
                  <a:srgbClr val="C00000"/>
                </a:solidFill>
                <a:latin typeface="Calibri"/>
              </a:rPr>
              <a:t>価値観の多様化</a:t>
            </a:r>
          </a:p>
          <a:p>
            <a:pPr marL="630238" lvl="5">
              <a:lnSpc>
                <a:spcPct val="90000"/>
              </a:lnSpc>
              <a:defRPr/>
            </a:pPr>
            <a:r>
              <a:rPr lang="ja-JP" altLang="en-US" sz="1600" dirty="0" smtClean="0">
                <a:solidFill>
                  <a:srgbClr val="C00000"/>
                </a:solidFill>
                <a:latin typeface="Calibri"/>
              </a:rPr>
              <a:t>社会規範の脆弱化</a:t>
            </a:r>
            <a:endParaRPr lang="en-US" altLang="ja-JP" sz="1600" dirty="0" smtClean="0">
              <a:solidFill>
                <a:srgbClr val="C00000"/>
              </a:solidFill>
              <a:latin typeface="Calibri"/>
            </a:endParaRPr>
          </a:p>
          <a:p>
            <a:pPr marL="630238" lvl="5">
              <a:lnSpc>
                <a:spcPct val="90000"/>
              </a:lnSpc>
              <a:defRPr/>
            </a:pPr>
            <a:r>
              <a:rPr lang="ja-JP" altLang="en-US" sz="1600" dirty="0" smtClean="0">
                <a:solidFill>
                  <a:srgbClr val="C00000"/>
                </a:solidFill>
                <a:latin typeface="Calibri"/>
              </a:rPr>
              <a:t>家庭教育・社会教育・学校教育バランスの歪み</a:t>
            </a:r>
            <a:endParaRPr lang="en-US" altLang="ja-JP" sz="1600" dirty="0" smtClean="0">
              <a:solidFill>
                <a:srgbClr val="C00000"/>
              </a:solidFill>
              <a:latin typeface="Calibri"/>
            </a:endParaRPr>
          </a:p>
          <a:p>
            <a:pPr marL="630238" lvl="5">
              <a:lnSpc>
                <a:spcPct val="90000"/>
              </a:lnSpc>
              <a:defRPr/>
            </a:pPr>
            <a:r>
              <a:rPr lang="ja-JP" altLang="en-US" sz="1600" dirty="0">
                <a:solidFill>
                  <a:srgbClr val="C00000"/>
                </a:solidFill>
                <a:latin typeface="Calibri"/>
              </a:rPr>
              <a:t>代償療法の跋扈　</a:t>
            </a:r>
            <a:endParaRPr lang="en-US" altLang="ja-JP" sz="1600" dirty="0">
              <a:solidFill>
                <a:srgbClr val="1F497D"/>
              </a:solidFill>
              <a:latin typeface="Calibri"/>
            </a:endParaRPr>
          </a:p>
        </p:txBody>
      </p:sp>
      <p:sp>
        <p:nvSpPr>
          <p:cNvPr id="24" name="Rectangle 3"/>
          <p:cNvSpPr txBox="1">
            <a:spLocks noChangeArrowheads="1"/>
          </p:cNvSpPr>
          <p:nvPr/>
        </p:nvSpPr>
        <p:spPr>
          <a:xfrm>
            <a:off x="467563" y="1124782"/>
            <a:ext cx="2442427" cy="9261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28600" lvl="4" fontAlgn="auto">
              <a:lnSpc>
                <a:spcPct val="90000"/>
              </a:lnSpc>
              <a:spcAft>
                <a:spcPts val="0"/>
              </a:spcAft>
              <a:defRPr/>
            </a:pPr>
            <a:r>
              <a:rPr lang="ja-JP" altLang="en-US" sz="1800" b="1" dirty="0" smtClean="0">
                <a:solidFill>
                  <a:srgbClr val="1F497D">
                    <a:lumMod val="75000"/>
                  </a:srgbClr>
                </a:solidFill>
                <a:latin typeface="Calibri"/>
              </a:rPr>
              <a:t>育ちの環境</a:t>
            </a:r>
            <a:endParaRPr lang="en-US" altLang="ja-JP" sz="1800" b="1" dirty="0" smtClean="0">
              <a:solidFill>
                <a:srgbClr val="1F497D">
                  <a:lumMod val="75000"/>
                </a:srgbClr>
              </a:solidFill>
              <a:latin typeface="Calibri"/>
            </a:endParaRPr>
          </a:p>
          <a:p>
            <a:pPr marL="534988" lvl="5">
              <a:lnSpc>
                <a:spcPct val="90000"/>
              </a:lnSpc>
              <a:defRPr/>
            </a:pPr>
            <a:r>
              <a:rPr lang="ja-JP" altLang="en-US" sz="1600" dirty="0" smtClean="0">
                <a:solidFill>
                  <a:srgbClr val="C00000"/>
                </a:solidFill>
                <a:latin typeface="Calibri"/>
              </a:rPr>
              <a:t>バーチャルな遊び</a:t>
            </a:r>
            <a:endParaRPr lang="en-US" altLang="ja-JP" sz="1600" dirty="0" smtClean="0">
              <a:solidFill>
                <a:srgbClr val="C00000"/>
              </a:solidFill>
              <a:latin typeface="Calibri"/>
            </a:endParaRPr>
          </a:p>
          <a:p>
            <a:pPr marL="534988" lvl="5">
              <a:lnSpc>
                <a:spcPct val="90000"/>
              </a:lnSpc>
              <a:defRPr/>
            </a:pPr>
            <a:r>
              <a:rPr lang="ja-JP" altLang="en-US" sz="1600" dirty="0" smtClean="0">
                <a:solidFill>
                  <a:srgbClr val="C00000"/>
                </a:solidFill>
                <a:latin typeface="Calibri"/>
              </a:rPr>
              <a:t>習い事、塾</a:t>
            </a:r>
            <a:endParaRPr lang="en-US" altLang="ja-JP" sz="1600" dirty="0">
              <a:solidFill>
                <a:srgbClr val="1F497D"/>
              </a:solidFill>
              <a:latin typeface="Calibri"/>
            </a:endParaRPr>
          </a:p>
        </p:txBody>
      </p:sp>
      <p:sp>
        <p:nvSpPr>
          <p:cNvPr id="26" name="Rectangle 3"/>
          <p:cNvSpPr txBox="1">
            <a:spLocks noChangeArrowheads="1"/>
          </p:cNvSpPr>
          <p:nvPr/>
        </p:nvSpPr>
        <p:spPr>
          <a:xfrm>
            <a:off x="5796136" y="3501008"/>
            <a:ext cx="2581944" cy="14365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28600" lvl="4" fontAlgn="auto">
              <a:lnSpc>
                <a:spcPct val="90000"/>
              </a:lnSpc>
              <a:spcAft>
                <a:spcPts val="0"/>
              </a:spcAft>
              <a:defRPr/>
            </a:pPr>
            <a:r>
              <a:rPr lang="ja-JP" altLang="en-US" sz="1800" b="1" dirty="0" smtClean="0">
                <a:solidFill>
                  <a:srgbClr val="1F497D">
                    <a:lumMod val="75000"/>
                  </a:srgbClr>
                </a:solidFill>
                <a:latin typeface="Calibri"/>
              </a:rPr>
              <a:t>家庭機能</a:t>
            </a:r>
            <a:endParaRPr lang="en-US" altLang="ja-JP" sz="1800" b="1" dirty="0" smtClean="0">
              <a:solidFill>
                <a:srgbClr val="1F497D">
                  <a:lumMod val="75000"/>
                </a:srgbClr>
              </a:solidFill>
              <a:latin typeface="Calibri"/>
            </a:endParaRPr>
          </a:p>
          <a:p>
            <a:pPr marL="534988" lvl="5">
              <a:lnSpc>
                <a:spcPct val="90000"/>
              </a:lnSpc>
              <a:defRPr/>
            </a:pPr>
            <a:r>
              <a:rPr lang="ja-JP" altLang="en-US" sz="1600" dirty="0" smtClean="0">
                <a:solidFill>
                  <a:srgbClr val="C00000"/>
                </a:solidFill>
                <a:latin typeface="Calibri"/>
              </a:rPr>
              <a:t>少子化</a:t>
            </a:r>
            <a:endParaRPr lang="en-US" altLang="ja-JP" sz="1600" dirty="0" smtClean="0">
              <a:solidFill>
                <a:srgbClr val="C00000"/>
              </a:solidFill>
              <a:latin typeface="Calibri"/>
            </a:endParaRPr>
          </a:p>
          <a:p>
            <a:pPr marL="534988" lvl="5">
              <a:lnSpc>
                <a:spcPct val="90000"/>
              </a:lnSpc>
              <a:defRPr/>
            </a:pPr>
            <a:r>
              <a:rPr lang="ja-JP" altLang="en-US" sz="1600" dirty="0" smtClean="0">
                <a:solidFill>
                  <a:srgbClr val="C00000"/>
                </a:solidFill>
                <a:latin typeface="Calibri"/>
              </a:rPr>
              <a:t>共稼ぎ家族</a:t>
            </a:r>
          </a:p>
          <a:p>
            <a:pPr marL="534988" lvl="5">
              <a:lnSpc>
                <a:spcPct val="90000"/>
              </a:lnSpc>
              <a:defRPr/>
            </a:pPr>
            <a:r>
              <a:rPr lang="ja-JP" altLang="en-US" sz="1600" dirty="0" smtClean="0">
                <a:solidFill>
                  <a:srgbClr val="C00000"/>
                </a:solidFill>
                <a:latin typeface="Calibri"/>
              </a:rPr>
              <a:t>家族のストレス</a:t>
            </a:r>
          </a:p>
          <a:p>
            <a:pPr marL="534988" lvl="5">
              <a:lnSpc>
                <a:spcPct val="90000"/>
              </a:lnSpc>
              <a:defRPr/>
            </a:pPr>
            <a:r>
              <a:rPr lang="ja-JP" altLang="en-US" sz="1600" dirty="0" smtClean="0">
                <a:solidFill>
                  <a:srgbClr val="C00000"/>
                </a:solidFill>
                <a:latin typeface="Calibri"/>
              </a:rPr>
              <a:t>離婚・シングル親</a:t>
            </a:r>
            <a:endParaRPr lang="en-US" altLang="ja-JP" sz="1600" dirty="0">
              <a:solidFill>
                <a:srgbClr val="1F497D"/>
              </a:solidFill>
              <a:latin typeface="Calibri"/>
            </a:endParaRPr>
          </a:p>
        </p:txBody>
      </p:sp>
      <p:sp>
        <p:nvSpPr>
          <p:cNvPr id="27" name="Rectangle 3"/>
          <p:cNvSpPr txBox="1">
            <a:spLocks noChangeArrowheads="1"/>
          </p:cNvSpPr>
          <p:nvPr/>
        </p:nvSpPr>
        <p:spPr>
          <a:xfrm>
            <a:off x="3995942" y="1196752"/>
            <a:ext cx="3302024" cy="11773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28600" lvl="4" fontAlgn="auto">
              <a:lnSpc>
                <a:spcPct val="90000"/>
              </a:lnSpc>
              <a:spcAft>
                <a:spcPts val="0"/>
              </a:spcAft>
              <a:defRPr/>
            </a:pPr>
            <a:r>
              <a:rPr lang="ja-JP" altLang="en-US" sz="1800" b="1" dirty="0" smtClean="0">
                <a:solidFill>
                  <a:srgbClr val="1F497D">
                    <a:lumMod val="75000"/>
                  </a:srgbClr>
                </a:solidFill>
                <a:latin typeface="Calibri"/>
              </a:rPr>
              <a:t>子育て環境</a:t>
            </a:r>
            <a:endParaRPr lang="en-US" altLang="ja-JP" sz="1800" b="1" dirty="0" smtClean="0">
              <a:solidFill>
                <a:srgbClr val="1F497D">
                  <a:lumMod val="75000"/>
                </a:srgbClr>
              </a:solidFill>
              <a:latin typeface="Calibri"/>
            </a:endParaRPr>
          </a:p>
          <a:p>
            <a:pPr marL="534988" lvl="5">
              <a:lnSpc>
                <a:spcPct val="90000"/>
              </a:lnSpc>
              <a:defRPr/>
            </a:pPr>
            <a:r>
              <a:rPr lang="ja-JP" altLang="en-US" sz="1600" dirty="0" smtClean="0">
                <a:solidFill>
                  <a:srgbClr val="C00000"/>
                </a:solidFill>
                <a:latin typeface="Calibri"/>
              </a:rPr>
              <a:t>核家族化と孤立化</a:t>
            </a:r>
            <a:endParaRPr lang="en-US" altLang="ja-JP" sz="1600" dirty="0" smtClean="0">
              <a:solidFill>
                <a:srgbClr val="C00000"/>
              </a:solidFill>
              <a:latin typeface="Calibri"/>
            </a:endParaRPr>
          </a:p>
          <a:p>
            <a:pPr marL="534988" lvl="5">
              <a:lnSpc>
                <a:spcPct val="90000"/>
              </a:lnSpc>
              <a:defRPr/>
            </a:pPr>
            <a:r>
              <a:rPr lang="ja-JP" altLang="en-US" sz="1600" dirty="0" smtClean="0">
                <a:solidFill>
                  <a:srgbClr val="C00000"/>
                </a:solidFill>
                <a:latin typeface="Calibri"/>
              </a:rPr>
              <a:t>子育て資源の多様化</a:t>
            </a:r>
          </a:p>
          <a:p>
            <a:pPr marL="534988" lvl="5">
              <a:lnSpc>
                <a:spcPct val="90000"/>
              </a:lnSpc>
              <a:defRPr/>
            </a:pPr>
            <a:r>
              <a:rPr lang="ja-JP" altLang="en-US" sz="1600" dirty="0" smtClean="0">
                <a:solidFill>
                  <a:srgbClr val="C00000"/>
                </a:solidFill>
                <a:latin typeface="Calibri"/>
              </a:rPr>
              <a:t>子育て情報の氾濫と混乱</a:t>
            </a:r>
          </a:p>
        </p:txBody>
      </p:sp>
      <p:sp>
        <p:nvSpPr>
          <p:cNvPr id="28" name="Rectangle 3"/>
          <p:cNvSpPr txBox="1">
            <a:spLocks noChangeArrowheads="1"/>
          </p:cNvSpPr>
          <p:nvPr/>
        </p:nvSpPr>
        <p:spPr>
          <a:xfrm>
            <a:off x="2123747" y="5445262"/>
            <a:ext cx="4452743" cy="620659"/>
          </a:xfrm>
          <a:prstGeom prst="rect">
            <a:avLst/>
          </a:prstGeom>
          <a:solidFill>
            <a:sysClr val="window" lastClr="FFFFFF"/>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5"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smtClean="0">
                <a:ln>
                  <a:noFill/>
                </a:ln>
                <a:solidFill>
                  <a:srgbClr val="C00000"/>
                </a:solidFill>
                <a:effectLst/>
                <a:uLnTx/>
                <a:uFillTx/>
                <a:latin typeface="Calibri"/>
                <a:ea typeface="ＭＳ Ｐゴシック"/>
                <a:cs typeface="+mn-cs"/>
              </a:rPr>
              <a:t>物品供給</a:t>
            </a:r>
            <a:r>
              <a:rPr kumimoji="1" lang="en-US" altLang="ja-JP" sz="1800" b="0" i="0" u="none" strike="noStrike" kern="1200" cap="none" spc="0" normalizeH="0" baseline="0" noProof="0" dirty="0">
                <a:ln>
                  <a:noFill/>
                </a:ln>
                <a:solidFill>
                  <a:srgbClr val="C00000"/>
                </a:solidFill>
                <a:effectLst/>
                <a:uLnTx/>
                <a:uFillTx/>
                <a:latin typeface="Calibri"/>
                <a:ea typeface="ＭＳ Ｐゴシック"/>
                <a:cs typeface="+mn-cs"/>
              </a:rPr>
              <a:t>	</a:t>
            </a:r>
            <a:r>
              <a:rPr kumimoji="1" lang="ja-JP" altLang="en-US" sz="1800" b="0" i="0" u="none" strike="noStrike" kern="1200" cap="none" spc="0" normalizeH="0" baseline="0" noProof="0" dirty="0" smtClean="0">
                <a:ln>
                  <a:noFill/>
                </a:ln>
                <a:solidFill>
                  <a:srgbClr val="C00000"/>
                </a:solidFill>
                <a:effectLst/>
                <a:uLnTx/>
                <a:uFillTx/>
                <a:latin typeface="Calibri"/>
                <a:ea typeface="ＭＳ Ｐゴシック"/>
                <a:cs typeface="+mn-cs"/>
              </a:rPr>
              <a:t>栄養補給のための食事</a:t>
            </a:r>
            <a:endParaRPr kumimoji="1" lang="en-US" altLang="ja-JP" sz="1800" b="0" i="0" u="none" strike="noStrike" kern="1200" cap="none" spc="0" normalizeH="0" baseline="0" noProof="0" dirty="0" smtClean="0">
              <a:ln>
                <a:noFill/>
              </a:ln>
              <a:solidFill>
                <a:srgbClr val="C00000"/>
              </a:solidFill>
              <a:effectLst/>
              <a:uLnTx/>
              <a:uFillTx/>
              <a:latin typeface="Calibri"/>
              <a:ea typeface="ＭＳ Ｐゴシック"/>
              <a:cs typeface="+mn-cs"/>
            </a:endParaRPr>
          </a:p>
          <a:p>
            <a:pPr marL="0" marR="0" lvl="5"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smtClean="0">
                <a:ln>
                  <a:noFill/>
                </a:ln>
                <a:solidFill>
                  <a:srgbClr val="C00000"/>
                </a:solidFill>
                <a:effectLst/>
                <a:uLnTx/>
                <a:uFillTx/>
                <a:latin typeface="Calibri"/>
                <a:ea typeface="ＭＳ Ｐゴシック"/>
                <a:cs typeface="+mn-cs"/>
              </a:rPr>
              <a:t>児童虐待　</a:t>
            </a:r>
            <a:r>
              <a:rPr kumimoji="1" lang="en-US" altLang="ja-JP" sz="1800" b="0" i="0" u="none" strike="noStrike" kern="1200" cap="none" spc="0" normalizeH="0" baseline="0" noProof="0" dirty="0" smtClean="0">
                <a:ln>
                  <a:noFill/>
                </a:ln>
                <a:solidFill>
                  <a:srgbClr val="C00000"/>
                </a:solidFill>
                <a:effectLst/>
                <a:uLnTx/>
                <a:uFillTx/>
                <a:latin typeface="Calibri"/>
                <a:ea typeface="ＭＳ Ｐゴシック"/>
                <a:cs typeface="+mn-cs"/>
              </a:rPr>
              <a:t>	</a:t>
            </a:r>
            <a:r>
              <a:rPr kumimoji="1" lang="ja-JP" altLang="en-US" sz="1800" b="0" i="0" u="none" strike="noStrike" kern="1200" cap="none" spc="0" normalizeH="0" baseline="0" noProof="0" dirty="0" smtClean="0">
                <a:ln>
                  <a:noFill/>
                </a:ln>
                <a:solidFill>
                  <a:srgbClr val="C00000"/>
                </a:solidFill>
                <a:effectLst/>
                <a:uLnTx/>
                <a:uFillTx/>
                <a:latin typeface="Calibri"/>
                <a:ea typeface="ＭＳ Ｐゴシック"/>
                <a:cs typeface="+mn-cs"/>
              </a:rPr>
              <a:t>育児</a:t>
            </a:r>
            <a:r>
              <a:rPr kumimoji="1" lang="ja-JP" altLang="en-US" sz="1800" b="0" i="0" u="none" strike="noStrike" kern="1200" cap="none" spc="0" normalizeH="0" baseline="0" noProof="0" dirty="0">
                <a:ln>
                  <a:noFill/>
                </a:ln>
                <a:solidFill>
                  <a:srgbClr val="C00000"/>
                </a:solidFill>
                <a:effectLst/>
                <a:uLnTx/>
                <a:uFillTx/>
                <a:latin typeface="Calibri"/>
                <a:ea typeface="ＭＳ Ｐゴシック"/>
                <a:cs typeface="+mn-cs"/>
              </a:rPr>
              <a:t>放棄</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a:cs typeface="+mn-cs"/>
            </a:endParaRPr>
          </a:p>
          <a:p>
            <a:pPr marL="0" marR="0" lvl="5"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dirty="0">
              <a:ln>
                <a:noFill/>
              </a:ln>
              <a:solidFill>
                <a:srgbClr val="1F497D"/>
              </a:solidFill>
              <a:effectLst/>
              <a:uLnTx/>
              <a:uFillTx/>
              <a:latin typeface="Calibri"/>
              <a:ea typeface="ＭＳ Ｐゴシック"/>
              <a:cs typeface="+mn-cs"/>
            </a:endParaRPr>
          </a:p>
        </p:txBody>
      </p:sp>
      <p:sp>
        <p:nvSpPr>
          <p:cNvPr id="29" name="フローチャート : 代替処理 28"/>
          <p:cNvSpPr/>
          <p:nvPr/>
        </p:nvSpPr>
        <p:spPr>
          <a:xfrm>
            <a:off x="3563894" y="2420888"/>
            <a:ext cx="5256584" cy="792088"/>
          </a:xfrm>
          <a:prstGeom prst="flowChartAlternateProcess">
            <a:avLst/>
          </a:prstGeom>
          <a:solidFill>
            <a:srgbClr val="FFFDB5"/>
          </a:solidFill>
          <a:ln w="25400" cap="flat" cmpd="sng" algn="ctr">
            <a:solidFill>
              <a:srgbClr val="1F497D">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ＭＳ Ｐゴシック"/>
                <a:cs typeface="+mn-cs"/>
              </a:rPr>
              <a:t>＊経験のない子育てを支援する助言者との疎遠</a:t>
            </a:r>
            <a:endParaRPr kumimoji="0" lang="en-US" altLang="ja-JP" sz="1800" b="1" i="0" u="none" strike="noStrike" kern="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ＭＳ Ｐゴシック"/>
                <a:cs typeface="+mn-cs"/>
              </a:rPr>
              <a:t>＊育児不安の解消策の乏しさ</a:t>
            </a:r>
          </a:p>
        </p:txBody>
      </p:sp>
      <p:sp>
        <p:nvSpPr>
          <p:cNvPr id="30" name="フローチャート : 代替処理 29"/>
          <p:cNvSpPr/>
          <p:nvPr/>
        </p:nvSpPr>
        <p:spPr>
          <a:xfrm>
            <a:off x="179512" y="2060848"/>
            <a:ext cx="2880320" cy="792088"/>
          </a:xfrm>
          <a:prstGeom prst="flowChartAlternateProcess">
            <a:avLst/>
          </a:prstGeom>
          <a:solidFill>
            <a:srgbClr val="FFFDB5"/>
          </a:solidFill>
          <a:ln w="25400" cap="flat" cmpd="sng" algn="ctr">
            <a:solidFill>
              <a:srgbClr val="1F497D">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ＭＳ Ｐゴシック"/>
                <a:cs typeface="+mn-cs"/>
              </a:rPr>
              <a:t>＊子どもの孤立化</a:t>
            </a:r>
            <a:endParaRPr kumimoji="0" lang="en-US" altLang="ja-JP" sz="1800" b="1" i="0" u="none" strike="noStrike" kern="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ＭＳ Ｐゴシック"/>
                <a:cs typeface="+mn-cs"/>
              </a:rPr>
              <a:t>＊群れない中での集団化</a:t>
            </a:r>
          </a:p>
        </p:txBody>
      </p:sp>
      <p:sp>
        <p:nvSpPr>
          <p:cNvPr id="31" name="雲形吹き出し 30"/>
          <p:cNvSpPr/>
          <p:nvPr/>
        </p:nvSpPr>
        <p:spPr>
          <a:xfrm>
            <a:off x="6660238" y="548680"/>
            <a:ext cx="2304256" cy="1116704"/>
          </a:xfrm>
          <a:prstGeom prst="cloudCallout">
            <a:avLst>
              <a:gd name="adj1" fmla="val -30982"/>
              <a:gd name="adj2" fmla="val 101679"/>
            </a:avLst>
          </a:prstGeom>
          <a:solidFill>
            <a:srgbClr val="FFFDB5"/>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srgbClr val="1F497D">
                    <a:lumMod val="50000"/>
                  </a:srgbClr>
                </a:solidFill>
                <a:effectLst/>
                <a:uLnTx/>
                <a:uFillTx/>
                <a:latin typeface="HG丸ｺﾞｼｯｸM-PRO" pitchFamily="50" charset="-128"/>
                <a:ea typeface="HG丸ｺﾞｼｯｸM-PRO" pitchFamily="50" charset="-128"/>
                <a:cs typeface="+mn-cs"/>
              </a:rPr>
              <a:t>普通の子育てがわからない！</a:t>
            </a:r>
            <a:endParaRPr kumimoji="0" lang="en-US" altLang="ja-JP" sz="1400" b="1" i="0" u="none" strike="noStrike" kern="0" cap="none" spc="0" normalizeH="0" baseline="0" noProof="0" dirty="0" smtClean="0">
              <a:ln>
                <a:noFill/>
              </a:ln>
              <a:solidFill>
                <a:srgbClr val="1F497D">
                  <a:lumMod val="50000"/>
                </a:srgbClr>
              </a:solidFill>
              <a:effectLst/>
              <a:uLnTx/>
              <a:uFillTx/>
              <a:latin typeface="HG丸ｺﾞｼｯｸM-PRO" pitchFamily="50" charset="-128"/>
              <a:ea typeface="HG丸ｺﾞｼｯｸM-PRO" pitchFamily="50" charset="-128"/>
              <a:cs typeface="+mn-cs"/>
            </a:endParaRPr>
          </a:p>
        </p:txBody>
      </p:sp>
      <p:sp>
        <p:nvSpPr>
          <p:cNvPr id="32" name="テキスト ボックス 31"/>
          <p:cNvSpPr txBox="1"/>
          <p:nvPr/>
        </p:nvSpPr>
        <p:spPr>
          <a:xfrm>
            <a:off x="179531" y="0"/>
            <a:ext cx="5134739" cy="400110"/>
          </a:xfrm>
          <a:prstGeom prst="rect">
            <a:avLst/>
          </a:prstGeom>
          <a:solidFill>
            <a:sysClr val="windowText" lastClr="0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prstClr val="white"/>
                </a:solidFill>
                <a:effectLst/>
                <a:uLnTx/>
                <a:uFillTx/>
                <a:latin typeface="Calibri"/>
                <a:ea typeface="ＭＳ Ｐゴシック"/>
                <a:cs typeface="+mn-cs"/>
              </a:rPr>
              <a:t>Ⅰ</a:t>
            </a:r>
            <a:r>
              <a:rPr kumimoji="0" lang="ja-JP" altLang="en-US" sz="2000" b="1" i="0" u="none" strike="noStrike" kern="0" cap="none" spc="0" normalizeH="0" baseline="0" noProof="0" dirty="0" err="1" smtClean="0">
                <a:ln>
                  <a:noFill/>
                </a:ln>
                <a:solidFill>
                  <a:prstClr val="white"/>
                </a:solidFill>
                <a:effectLst/>
                <a:uLnTx/>
                <a:uFillTx/>
                <a:latin typeface="Calibri"/>
                <a:ea typeface="ＭＳ Ｐゴシック"/>
                <a:cs typeface="+mn-cs"/>
              </a:rPr>
              <a:t>．</a:t>
            </a:r>
            <a:r>
              <a:rPr kumimoji="0" lang="ja-JP" altLang="en-US" sz="2000" b="1" i="0" u="none" strike="noStrike" kern="0" cap="none" spc="0" normalizeH="0" baseline="0" noProof="0" dirty="0" smtClean="0">
                <a:ln>
                  <a:noFill/>
                </a:ln>
                <a:solidFill>
                  <a:prstClr val="white"/>
                </a:solidFill>
                <a:effectLst/>
                <a:uLnTx/>
                <a:uFillTx/>
                <a:latin typeface="Calibri"/>
                <a:ea typeface="ＭＳ Ｐゴシック"/>
                <a:cs typeface="+mn-cs"/>
              </a:rPr>
              <a:t>アセスメントを実施する際の基本的な視点</a:t>
            </a:r>
          </a:p>
        </p:txBody>
      </p:sp>
      <p:sp>
        <p:nvSpPr>
          <p:cNvPr id="33" name="雲形吹き出し 32"/>
          <p:cNvSpPr/>
          <p:nvPr/>
        </p:nvSpPr>
        <p:spPr>
          <a:xfrm>
            <a:off x="3131842" y="3356992"/>
            <a:ext cx="2520280" cy="972688"/>
          </a:xfrm>
          <a:prstGeom prst="cloudCallout">
            <a:avLst>
              <a:gd name="adj1" fmla="val -62373"/>
              <a:gd name="adj2" fmla="val 37957"/>
            </a:avLst>
          </a:prstGeom>
          <a:solidFill>
            <a:srgbClr val="FFFDB5"/>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srgbClr val="1F497D">
                    <a:lumMod val="50000"/>
                  </a:srgbClr>
                </a:solidFill>
                <a:effectLst/>
                <a:uLnTx/>
                <a:uFillTx/>
                <a:latin typeface="HG丸ｺﾞｼｯｸM-PRO" pitchFamily="50" charset="-128"/>
                <a:ea typeface="HG丸ｺﾞｼｯｸM-PRO" pitchFamily="50" charset="-128"/>
                <a:cs typeface="+mn-cs"/>
              </a:rPr>
              <a:t>とまどう親！</a:t>
            </a:r>
            <a:endParaRPr kumimoji="0" lang="en-US" altLang="ja-JP" sz="1400" b="1" i="0" u="none" strike="noStrike" kern="0" cap="none" spc="0" normalizeH="0" baseline="0" noProof="0" dirty="0" smtClean="0">
              <a:ln>
                <a:noFill/>
              </a:ln>
              <a:solidFill>
                <a:srgbClr val="1F497D">
                  <a:lumMod val="50000"/>
                </a:srgbClr>
              </a:solidFill>
              <a:effectLst/>
              <a:uLnTx/>
              <a:uFillTx/>
              <a:latin typeface="HG丸ｺﾞｼｯｸM-PRO" pitchFamily="50" charset="-128"/>
              <a:ea typeface="HG丸ｺﾞｼｯｸM-PRO"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srgbClr val="1F497D">
                    <a:lumMod val="50000"/>
                  </a:srgbClr>
                </a:solidFill>
                <a:effectLst/>
                <a:uLnTx/>
                <a:uFillTx/>
                <a:latin typeface="HG丸ｺﾞｼｯｸM-PRO" pitchFamily="50" charset="-128"/>
                <a:ea typeface="HG丸ｺﾞｼｯｸM-PRO" pitchFamily="50" charset="-128"/>
                <a:cs typeface="+mn-cs"/>
              </a:rPr>
              <a:t>振り回される子！</a:t>
            </a:r>
            <a:endParaRPr kumimoji="0" lang="en-US" altLang="ja-JP" sz="1400" b="1" i="0" u="none" strike="noStrike" kern="0" cap="none" spc="0" normalizeH="0" baseline="0" noProof="0" dirty="0" smtClean="0">
              <a:ln>
                <a:noFill/>
              </a:ln>
              <a:solidFill>
                <a:srgbClr val="1F497D">
                  <a:lumMod val="50000"/>
                </a:srgbClr>
              </a:solidFill>
              <a:effectLst/>
              <a:uLnTx/>
              <a:uFillTx/>
              <a:latin typeface="HG丸ｺﾞｼｯｸM-PRO" pitchFamily="50" charset="-128"/>
              <a:ea typeface="HG丸ｺﾞｼｯｸM-PRO" pitchFamily="50" charset="-128"/>
              <a:cs typeface="+mn-cs"/>
            </a:endParaRPr>
          </a:p>
        </p:txBody>
      </p:sp>
      <p:sp>
        <p:nvSpPr>
          <p:cNvPr id="34"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93</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184907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1"/>
          <p:cNvSpPr txBox="1">
            <a:spLocks/>
          </p:cNvSpPr>
          <p:nvPr/>
        </p:nvSpPr>
        <p:spPr>
          <a:xfrm>
            <a:off x="683568" y="1124744"/>
            <a:ext cx="7992888" cy="43204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smtClean="0">
                <a:ln>
                  <a:noFill/>
                </a:ln>
                <a:solidFill>
                  <a:sysClr val="windowText" lastClr="000000"/>
                </a:solidFill>
                <a:effectLst/>
                <a:uLnTx/>
                <a:uFillTx/>
                <a:latin typeface="Calibri"/>
                <a:ea typeface="ＭＳ Ｐゴシック"/>
                <a:cs typeface="+mn-cs"/>
              </a:rPr>
              <a:t>障害児入所施設への入所理由</a:t>
            </a:r>
            <a:r>
              <a:rPr kumimoji="1" lang="ja-JP" altLang="en-US" sz="2100" b="0" i="0" u="none" strike="noStrike" kern="1200" cap="none" spc="0" normalizeH="0" baseline="0" noProof="0" smtClean="0">
                <a:ln>
                  <a:noFill/>
                </a:ln>
                <a:solidFill>
                  <a:sysClr val="windowText" lastClr="000000"/>
                </a:solidFill>
                <a:effectLst/>
                <a:uLnTx/>
                <a:uFillTx/>
                <a:latin typeface="ＭＳ Ｐゴシック"/>
                <a:ea typeface="ＭＳ Ｐゴシック"/>
                <a:cs typeface="+mn-cs"/>
              </a:rPr>
              <a:t>（</a:t>
            </a:r>
            <a:r>
              <a:rPr kumimoji="1" lang="en-US" altLang="ja-JP" sz="2100" b="0" i="0" u="none" strike="noStrike" kern="1200" cap="none" spc="0" normalizeH="0" baseline="0" noProof="0" smtClean="0">
                <a:ln>
                  <a:noFill/>
                </a:ln>
                <a:solidFill>
                  <a:sysClr val="windowText" lastClr="000000"/>
                </a:solidFill>
                <a:effectLst/>
                <a:uLnTx/>
                <a:uFillTx/>
                <a:latin typeface="ＭＳ Ｐゴシック"/>
                <a:ea typeface="ＭＳ Ｐゴシック"/>
                <a:cs typeface="+mn-cs"/>
              </a:rPr>
              <a:t>H</a:t>
            </a:r>
            <a:r>
              <a:rPr kumimoji="1" lang="ja-JP" altLang="en-US" sz="2100" b="0" i="0" u="none" strike="noStrike" kern="1200" cap="none" spc="0" normalizeH="0" baseline="0" noProof="0" smtClean="0">
                <a:ln>
                  <a:noFill/>
                </a:ln>
                <a:solidFill>
                  <a:sysClr val="windowText" lastClr="000000"/>
                </a:solidFill>
                <a:effectLst/>
                <a:uLnTx/>
                <a:uFillTx/>
                <a:latin typeface="ＭＳ Ｐゴシック"/>
                <a:ea typeface="ＭＳ Ｐゴシック"/>
                <a:cs typeface="+mn-cs"/>
              </a:rPr>
              <a:t>２８全国知的障害児施設実態調査）</a:t>
            </a:r>
            <a:endParaRPr kumimoji="1" lang="en-US" altLang="ja-JP" sz="2100" b="0" i="0" u="none" strike="noStrike" kern="1200" cap="none" spc="0" normalizeH="0" baseline="0" noProof="0" smtClean="0">
              <a:ln>
                <a:noFill/>
              </a:ln>
              <a:solidFill>
                <a:sysClr val="windowText" lastClr="000000"/>
              </a:solidFill>
              <a:effectLst/>
              <a:uLnTx/>
              <a:uFillTx/>
              <a:latin typeface="ＭＳ Ｐゴシック"/>
              <a:ea typeface="ＭＳ Ｐゴシック"/>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3200" b="0" i="0" u="none" strike="noStrike" kern="1200" cap="none" spc="0" normalizeH="0" baseline="0" noProof="0" dirty="0">
              <a:ln>
                <a:noFill/>
              </a:ln>
              <a:solidFill>
                <a:sysClr val="windowText" lastClr="000000"/>
              </a:solidFill>
              <a:effectLst/>
              <a:uLnTx/>
              <a:uFillTx/>
              <a:latin typeface="Calibri"/>
              <a:ea typeface="ＭＳ Ｐゴシック"/>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4282303667"/>
              </p:ext>
            </p:extLst>
          </p:nvPr>
        </p:nvGraphicFramePr>
        <p:xfrm>
          <a:off x="179518" y="1628800"/>
          <a:ext cx="8784976" cy="5073408"/>
        </p:xfrm>
        <a:graphic>
          <a:graphicData uri="http://schemas.openxmlformats.org/drawingml/2006/table">
            <a:tbl>
              <a:tblPr firstRow="1" bandRow="1"/>
              <a:tblGrid>
                <a:gridCol w="367965">
                  <a:extLst>
                    <a:ext uri="{9D8B030D-6E8A-4147-A177-3AD203B41FA5}">
                      <a16:colId xmlns:a16="http://schemas.microsoft.com/office/drawing/2014/main" xmlns="" val="20000"/>
                    </a:ext>
                  </a:extLst>
                </a:gridCol>
                <a:gridCol w="2585825">
                  <a:extLst>
                    <a:ext uri="{9D8B030D-6E8A-4147-A177-3AD203B41FA5}">
                      <a16:colId xmlns:a16="http://schemas.microsoft.com/office/drawing/2014/main" xmlns="" val="20001"/>
                    </a:ext>
                  </a:extLst>
                </a:gridCol>
                <a:gridCol w="1476895">
                  <a:extLst>
                    <a:ext uri="{9D8B030D-6E8A-4147-A177-3AD203B41FA5}">
                      <a16:colId xmlns:a16="http://schemas.microsoft.com/office/drawing/2014/main" xmlns="" val="20002"/>
                    </a:ext>
                  </a:extLst>
                </a:gridCol>
                <a:gridCol w="1476895">
                  <a:extLst>
                    <a:ext uri="{9D8B030D-6E8A-4147-A177-3AD203B41FA5}">
                      <a16:colId xmlns:a16="http://schemas.microsoft.com/office/drawing/2014/main" xmlns="" val="20003"/>
                    </a:ext>
                  </a:extLst>
                </a:gridCol>
                <a:gridCol w="814837">
                  <a:extLst>
                    <a:ext uri="{9D8B030D-6E8A-4147-A177-3AD203B41FA5}">
                      <a16:colId xmlns:a16="http://schemas.microsoft.com/office/drawing/2014/main" xmlns="" val="20004"/>
                    </a:ext>
                  </a:extLst>
                </a:gridCol>
                <a:gridCol w="2062559">
                  <a:extLst>
                    <a:ext uri="{9D8B030D-6E8A-4147-A177-3AD203B41FA5}">
                      <a16:colId xmlns:a16="http://schemas.microsoft.com/office/drawing/2014/main" xmlns="" val="20005"/>
                    </a:ext>
                  </a:extLst>
                </a:gridCol>
              </a:tblGrid>
              <a:tr h="379488">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endParaRPr kumimoji="1" lang="ja-JP" altLang="en-US" dirty="0"/>
                    </a:p>
                  </a:txBody>
                  <a:tcPr>
                    <a:lnL w="12700" cmpd="sng">
                      <a:solidFill>
                        <a:sysClr val="window" lastClr="FFFFFF"/>
                      </a:solidFill>
                    </a:lnL>
                    <a:lnR w="12700" cap="flat" cmpd="sng" algn="ctr">
                      <a:solidFill>
                        <a:srgbClr val="FF0000"/>
                      </a:solidFill>
                      <a:prstDash val="solid"/>
                      <a:round/>
                      <a:headEnd type="none" w="med" len="med"/>
                      <a:tailEnd type="none" w="med" len="med"/>
                    </a:lnR>
                    <a:lnT w="12700" cmpd="sng">
                      <a:solidFill>
                        <a:sysClr val="window" lastClr="FFFFFF"/>
                      </a:solid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dirty="0"/>
                        <a:t>理由</a:t>
                      </a:r>
                    </a:p>
                  </a:txBody>
                  <a:tcPr>
                    <a:lnL w="12700" cap="flat" cmpd="sng" algn="ctr">
                      <a:solidFill>
                        <a:srgbClr val="FF000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dirty="0"/>
                        <a:t>主たる要因</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dirty="0"/>
                        <a:t>従たる要因</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dirty="0"/>
                        <a:t>合計</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dirty="0"/>
                        <a:t>在籍者</a:t>
                      </a:r>
                      <a:r>
                        <a:rPr kumimoji="1" lang="ja-JP" altLang="en-US" sz="1400" dirty="0"/>
                        <a:t>（</a:t>
                      </a:r>
                      <a:r>
                        <a:rPr kumimoji="1" lang="en-US" altLang="ja-JP" sz="1400" dirty="0"/>
                        <a:t>4799</a:t>
                      </a:r>
                      <a:r>
                        <a:rPr kumimoji="1" lang="ja-JP" altLang="en-US" sz="1400" dirty="0"/>
                        <a:t>名）</a:t>
                      </a:r>
                      <a:r>
                        <a:rPr kumimoji="1" lang="ja-JP" altLang="en-US" dirty="0"/>
                        <a:t>比</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327790">
                <a:tc rowSpan="8">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400" dirty="0"/>
                        <a:t>　　　　　家族の状況等</a:t>
                      </a:r>
                    </a:p>
                  </a:txBody>
                  <a:tcPr>
                    <a:lnL w="12700" cmpd="sng">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dirty="0"/>
                        <a:t>親の離婚・死別</a:t>
                      </a:r>
                      <a:endParaRPr kumimoji="1" lang="en-US" altLang="ja-JP" sz="1400" dirty="0"/>
                    </a:p>
                  </a:txBody>
                  <a:tcPr>
                    <a:lnL w="12700" cap="flat" cmpd="sng" algn="ctr">
                      <a:solidFill>
                        <a:srgbClr val="FF0000"/>
                      </a:solidFill>
                      <a:prstDash val="solid"/>
                      <a:round/>
                      <a:headEnd type="none" w="med" len="med"/>
                      <a:tailEnd type="none" w="med" len="med"/>
                    </a:lnL>
                    <a:lnR w="12700" cmpd="sng">
                      <a:solidFill>
                        <a:sysClr val="window" lastClr="FFFFFF"/>
                      </a:solidFill>
                    </a:lnR>
                    <a:lnT w="12700" cap="flat" cmpd="sng" algn="ctr">
                      <a:solidFill>
                        <a:srgbClr val="FF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287</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rgbClr val="FF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206</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rgbClr val="FF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493</a:t>
                      </a:r>
                    </a:p>
                  </a:txBody>
                  <a:tcPr>
                    <a:lnL w="12700" cmpd="sng">
                      <a:solidFill>
                        <a:sysClr val="window" lastClr="FFFFFF"/>
                      </a:solidFill>
                    </a:lnL>
                    <a:lnR w="12700" cmpd="sng">
                      <a:solidFill>
                        <a:sysClr val="window" lastClr="FFFFFF"/>
                      </a:solidFill>
                    </a:lnR>
                    <a:lnT w="12700" cap="flat" cmpd="sng" algn="ctr">
                      <a:solidFill>
                        <a:srgbClr val="FF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10.3</a:t>
                      </a:r>
                      <a:r>
                        <a:rPr kumimoji="1" lang="ja-JP" altLang="en-US" sz="1600" dirty="0">
                          <a:solidFill>
                            <a:schemeClr val="tx1"/>
                          </a:solidFill>
                        </a:rPr>
                        <a:t>％</a:t>
                      </a:r>
                    </a:p>
                  </a:txBody>
                  <a:tcPr>
                    <a:lnL w="12700" cmpd="sng">
                      <a:solidFill>
                        <a:sysClr val="window" lastClr="FFFFFF"/>
                      </a:solidFill>
                    </a:lnL>
                    <a:lnR w="12700" cmpd="sng">
                      <a:solidFill>
                        <a:sysClr val="window" lastClr="FFFFFF"/>
                      </a:solidFill>
                    </a:lnR>
                    <a:lnT w="12700" cap="flat" cmpd="sng" algn="ctr">
                      <a:solidFill>
                        <a:srgbClr val="FF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r h="327790">
                <a:tc vMerge="1">
                  <a:txBody>
                    <a:bodyPr/>
                    <a:lstStyle/>
                    <a:p>
                      <a:endParaRPr kumimoji="1" lang="ja-JP" altLang="en-US" dirty="0"/>
                    </a:p>
                  </a:txBody>
                  <a:tcPr>
                    <a:lnL w="12700" cmpd="sng">
                      <a:noFill/>
                    </a:ln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dirty="0"/>
                        <a:t>家庭の経済的理由</a:t>
                      </a:r>
                    </a:p>
                  </a:txBody>
                  <a:tcPr>
                    <a:lnL w="12700" cap="flat" cmpd="sng" algn="ctr">
                      <a:solidFill>
                        <a:srgbClr val="FF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93</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223</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316</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6.6</a:t>
                      </a:r>
                      <a:r>
                        <a:rPr kumimoji="1" lang="ja-JP" altLang="en-US" sz="1600" dirty="0">
                          <a:solidFill>
                            <a:schemeClr val="tx1"/>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2"/>
                  </a:ext>
                </a:extLst>
              </a:tr>
              <a:tr h="327790">
                <a:tc vMerge="1">
                  <a:txBody>
                    <a:bodyPr/>
                    <a:lstStyle/>
                    <a:p>
                      <a:endParaRPr kumimoji="1" lang="ja-JP" altLang="en-US" dirty="0"/>
                    </a:p>
                  </a:txBody>
                  <a:tcPr>
                    <a:lnL w="12700" cmpd="sng">
                      <a:noFill/>
                    </a:ln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dirty="0"/>
                        <a:t>保護者の疾病・出産等</a:t>
                      </a:r>
                    </a:p>
                  </a:txBody>
                  <a:tcPr>
                    <a:lnL w="12700" cap="flat" cmpd="sng" algn="ctr">
                      <a:solidFill>
                        <a:srgbClr val="FF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261</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156</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417</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8.7</a:t>
                      </a:r>
                      <a:r>
                        <a:rPr kumimoji="1" lang="ja-JP" altLang="en-US" sz="1600" dirty="0">
                          <a:solidFill>
                            <a:schemeClr val="tx1"/>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3"/>
                  </a:ext>
                </a:extLst>
              </a:tr>
              <a:tr h="327790">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u="sng" dirty="0">
                          <a:solidFill>
                            <a:schemeClr val="tx1"/>
                          </a:solidFill>
                        </a:rPr>
                        <a:t>保護者の養育能力の欠如</a:t>
                      </a:r>
                    </a:p>
                  </a:txBody>
                  <a:tcPr>
                    <a:lnL w="12700" cap="flat" cmpd="sng" algn="ctr">
                      <a:solidFill>
                        <a:srgbClr val="FF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1472</a:t>
                      </a:r>
                      <a:endParaRPr kumimoji="1" lang="ja-JP" altLang="en-US" sz="1600" u="sng"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766</a:t>
                      </a:r>
                      <a:endParaRPr kumimoji="1" lang="ja-JP" altLang="en-US" sz="1600" u="sng"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2238</a:t>
                      </a:r>
                      <a:endParaRPr kumimoji="1" lang="ja-JP" altLang="en-US" sz="1600" u="sng"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46.6</a:t>
                      </a:r>
                      <a:r>
                        <a:rPr kumimoji="1" lang="ja-JP" altLang="en-US" sz="1600" u="sng" dirty="0">
                          <a:solidFill>
                            <a:schemeClr val="tx1"/>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4"/>
                  </a:ext>
                </a:extLst>
              </a:tr>
              <a:tr h="327790">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u="sng" dirty="0">
                          <a:solidFill>
                            <a:schemeClr val="tx1"/>
                          </a:solidFill>
                        </a:rPr>
                        <a:t>虐待・養育放棄</a:t>
                      </a:r>
                    </a:p>
                  </a:txBody>
                  <a:tcPr>
                    <a:lnL w="12700" cap="flat" cmpd="sng" algn="ctr">
                      <a:solidFill>
                        <a:srgbClr val="FF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1127</a:t>
                      </a:r>
                      <a:endParaRPr kumimoji="1" lang="ja-JP" altLang="en-US" sz="1600" u="sng"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166</a:t>
                      </a:r>
                      <a:endParaRPr kumimoji="1" lang="ja-JP" altLang="en-US" sz="1600" u="sng"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1293</a:t>
                      </a:r>
                      <a:endParaRPr kumimoji="1" lang="ja-JP" altLang="en-US" sz="1600" u="sng"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26.9</a:t>
                      </a:r>
                      <a:r>
                        <a:rPr kumimoji="1" lang="ja-JP" altLang="en-US" sz="1600" u="sng" dirty="0">
                          <a:solidFill>
                            <a:schemeClr val="tx1"/>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5"/>
                  </a:ext>
                </a:extLst>
              </a:tr>
              <a:tr h="327790">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dirty="0">
                          <a:solidFill>
                            <a:schemeClr val="tx1"/>
                          </a:solidFill>
                        </a:rPr>
                        <a:t>きょうだい等家族関係</a:t>
                      </a:r>
                    </a:p>
                  </a:txBody>
                  <a:tcPr>
                    <a:lnL w="12700" cap="flat" cmpd="sng" algn="ctr">
                      <a:solidFill>
                        <a:srgbClr val="FF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163</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177</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340</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7.1</a:t>
                      </a:r>
                      <a:r>
                        <a:rPr kumimoji="1" lang="ja-JP" altLang="en-US" sz="1600" dirty="0">
                          <a:solidFill>
                            <a:schemeClr val="tx1"/>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6"/>
                  </a:ext>
                </a:extLst>
              </a:tr>
              <a:tr h="32779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dirty="0">
                          <a:solidFill>
                            <a:schemeClr val="tx1"/>
                          </a:solidFill>
                        </a:rPr>
                        <a:t>住宅事情・地域でのトラブル</a:t>
                      </a:r>
                    </a:p>
                  </a:txBody>
                  <a:tcPr>
                    <a:lnL w="12700" cap="flat" cmpd="sng" algn="ctr">
                      <a:solidFill>
                        <a:srgbClr val="FF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126</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107</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233</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4.9</a:t>
                      </a:r>
                      <a:r>
                        <a:rPr kumimoji="1" lang="ja-JP" altLang="en-US" sz="1600" dirty="0">
                          <a:solidFill>
                            <a:schemeClr val="tx1"/>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7"/>
                  </a:ext>
                </a:extLst>
              </a:tr>
              <a:tr h="327790">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dirty="0">
                          <a:solidFill>
                            <a:schemeClr val="tx1"/>
                          </a:solidFill>
                        </a:rPr>
                        <a:t>その他</a:t>
                      </a:r>
                    </a:p>
                  </a:txBody>
                  <a:tcPr>
                    <a:lnL w="12700" cap="flat" cmpd="sng" algn="ctr">
                      <a:solidFill>
                        <a:srgbClr val="FF000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105</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30</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135</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2.8</a:t>
                      </a:r>
                      <a:r>
                        <a:rPr kumimoji="1" lang="ja-JP" altLang="en-US" sz="1600" dirty="0">
                          <a:solidFill>
                            <a:schemeClr val="tx1"/>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8"/>
                  </a:ext>
                </a:extLst>
              </a:tr>
              <a:tr h="327790">
                <a:tc rowSpan="6">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ja-JP" altLang="en-US" sz="1400" dirty="0"/>
                        <a:t>　本人の状況等</a:t>
                      </a:r>
                    </a:p>
                  </a:txBody>
                  <a:tcPr>
                    <a:lnL w="12700" cmpd="sng">
                      <a:solidFill>
                        <a:sysClr val="window" lastClr="FFFFFF"/>
                      </a:solid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u="sng" dirty="0">
                          <a:solidFill>
                            <a:schemeClr val="tx1"/>
                          </a:solidFill>
                        </a:rPr>
                        <a:t>ADL</a:t>
                      </a:r>
                      <a:r>
                        <a:rPr kumimoji="1" lang="ja-JP" altLang="en-US" sz="1400" u="sng" dirty="0">
                          <a:solidFill>
                            <a:schemeClr val="tx1"/>
                          </a:solidFill>
                        </a:rPr>
                        <a:t>・生活習慣の確立</a:t>
                      </a:r>
                    </a:p>
                  </a:txBody>
                  <a:tcPr>
                    <a:lnL w="12700" cap="flat" cmpd="sng" algn="ctr">
                      <a:solidFill>
                        <a:srgbClr val="FF0000"/>
                      </a:solidFill>
                      <a:prstDash val="solid"/>
                      <a:round/>
                      <a:headEnd type="none" w="med" len="med"/>
                      <a:tailEnd type="none" w="med" len="med"/>
                    </a:lnL>
                    <a:lnR w="12700" cmpd="sng">
                      <a:solidFill>
                        <a:sysClr val="window" lastClr="FFFFFF"/>
                      </a:solidFill>
                    </a:lnR>
                    <a:lnT w="12700" cap="flat" cmpd="sng" algn="ctr">
                      <a:solidFill>
                        <a:srgbClr val="FF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1345</a:t>
                      </a:r>
                      <a:endParaRPr kumimoji="1" lang="ja-JP" altLang="en-US" sz="1600" u="sng"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rgbClr val="FF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596</a:t>
                      </a:r>
                      <a:endParaRPr kumimoji="1" lang="ja-JP" altLang="en-US" sz="1600" u="sng"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rgbClr val="FF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2041</a:t>
                      </a:r>
                      <a:endParaRPr kumimoji="1" lang="ja-JP" altLang="en-US" sz="1600" u="sng"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rgbClr val="FF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42.5</a:t>
                      </a:r>
                      <a:r>
                        <a:rPr kumimoji="1" lang="ja-JP" altLang="en-US" sz="1600" u="sng" dirty="0">
                          <a:solidFill>
                            <a:schemeClr val="tx1"/>
                          </a:solidFill>
                        </a:rPr>
                        <a:t>％</a:t>
                      </a:r>
                    </a:p>
                  </a:txBody>
                  <a:tcPr>
                    <a:lnL w="12700" cmpd="sng">
                      <a:solidFill>
                        <a:sysClr val="window" lastClr="FFFFFF"/>
                      </a:solidFill>
                    </a:lnL>
                    <a:lnR w="12700" cmpd="sng">
                      <a:solidFill>
                        <a:sysClr val="window" lastClr="FFFFFF"/>
                      </a:solidFill>
                    </a:lnR>
                    <a:lnT w="12700" cap="flat" cmpd="sng" algn="ctr">
                      <a:solidFill>
                        <a:srgbClr val="FF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9"/>
                  </a:ext>
                </a:extLst>
              </a:tr>
              <a:tr h="327790">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dirty="0">
                          <a:solidFill>
                            <a:schemeClr val="tx1"/>
                          </a:solidFill>
                        </a:rPr>
                        <a:t>医療的ケア</a:t>
                      </a:r>
                    </a:p>
                  </a:txBody>
                  <a:tcPr>
                    <a:lnL w="12700" cap="flat" cmpd="sng" algn="ctr">
                      <a:solidFill>
                        <a:srgbClr val="FF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88</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115</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203</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4.2</a:t>
                      </a:r>
                      <a:r>
                        <a:rPr kumimoji="1" lang="ja-JP" altLang="en-US" sz="1600" dirty="0">
                          <a:solidFill>
                            <a:schemeClr val="tx1"/>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10"/>
                  </a:ext>
                </a:extLst>
              </a:tr>
              <a:tr h="327790">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u="sng" dirty="0">
                          <a:solidFill>
                            <a:schemeClr val="tx1"/>
                          </a:solidFill>
                        </a:rPr>
                        <a:t>行動上の課題改善</a:t>
                      </a:r>
                    </a:p>
                  </a:txBody>
                  <a:tcPr>
                    <a:lnL w="12700" cap="flat" cmpd="sng" algn="ctr">
                      <a:solidFill>
                        <a:srgbClr val="FF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908</a:t>
                      </a:r>
                      <a:endParaRPr kumimoji="1" lang="ja-JP" altLang="en-US" sz="1600" u="sng"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481</a:t>
                      </a:r>
                      <a:endParaRPr kumimoji="1" lang="ja-JP" altLang="en-US" sz="1600" u="sng"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1389</a:t>
                      </a:r>
                      <a:endParaRPr kumimoji="1" lang="ja-JP" altLang="en-US" sz="1600" u="sng"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u="sng" dirty="0">
                          <a:solidFill>
                            <a:schemeClr val="tx1"/>
                          </a:solidFill>
                        </a:rPr>
                        <a:t>28.9</a:t>
                      </a:r>
                      <a:r>
                        <a:rPr kumimoji="1" lang="ja-JP" altLang="en-US" sz="1600" u="sng" dirty="0">
                          <a:solidFill>
                            <a:schemeClr val="tx1"/>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11"/>
                  </a:ext>
                </a:extLst>
              </a:tr>
              <a:tr h="327790">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dirty="0">
                          <a:solidFill>
                            <a:schemeClr val="tx1"/>
                          </a:solidFill>
                        </a:rPr>
                        <a:t>学校での不適応・不登校</a:t>
                      </a:r>
                    </a:p>
                  </a:txBody>
                  <a:tcPr>
                    <a:lnL w="12700" cap="flat" cmpd="sng" algn="ctr">
                      <a:solidFill>
                        <a:srgbClr val="FF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64</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102</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166</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3.5</a:t>
                      </a:r>
                      <a:r>
                        <a:rPr kumimoji="1" lang="ja-JP" altLang="en-US" sz="1600" dirty="0">
                          <a:solidFill>
                            <a:schemeClr val="tx1"/>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12"/>
                  </a:ext>
                </a:extLst>
              </a:tr>
              <a:tr h="327790">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dirty="0"/>
                        <a:t>学校就学・通学</a:t>
                      </a:r>
                    </a:p>
                  </a:txBody>
                  <a:tcPr>
                    <a:lnL w="12700" cap="flat" cmpd="sng" algn="ctr">
                      <a:solidFill>
                        <a:srgbClr val="FF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458</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189</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647</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13.5</a:t>
                      </a:r>
                      <a:r>
                        <a:rPr kumimoji="1" lang="ja-JP" altLang="en-US" sz="1600" dirty="0">
                          <a:solidFill>
                            <a:schemeClr val="tx1"/>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13"/>
                  </a:ext>
                </a:extLst>
              </a:tr>
              <a:tr h="327790">
                <a:tc vMerge="1">
                  <a:txBody>
                    <a:bodyPr/>
                    <a:lstStyle/>
                    <a:p>
                      <a:pPr algn="r"/>
                      <a:endParaRPr kumimoji="1" lang="ja-JP" altLang="en-US" sz="1400" dirty="0"/>
                    </a:p>
                  </a:txBody>
                  <a:tcP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dirty="0"/>
                        <a:t>その他</a:t>
                      </a:r>
                    </a:p>
                  </a:txBody>
                  <a:tcPr>
                    <a:lnL w="12700" cap="flat" cmpd="sng" algn="ctr">
                      <a:solidFill>
                        <a:srgbClr val="FF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88</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68</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156</a:t>
                      </a:r>
                      <a:endParaRPr kumimoji="1" lang="ja-JP" alt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r"/>
                      <a:r>
                        <a:rPr kumimoji="1" lang="en-US" altLang="ja-JP" sz="1600" dirty="0">
                          <a:solidFill>
                            <a:schemeClr val="tx1"/>
                          </a:solidFill>
                        </a:rPr>
                        <a:t>3.3</a:t>
                      </a:r>
                      <a:r>
                        <a:rPr kumimoji="1" lang="ja-JP" altLang="en-US" sz="1600" dirty="0">
                          <a:solidFill>
                            <a:schemeClr val="tx1"/>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14"/>
                  </a:ext>
                </a:extLst>
              </a:tr>
            </a:tbl>
          </a:graphicData>
        </a:graphic>
      </p:graphicFrame>
      <p:sp>
        <p:nvSpPr>
          <p:cNvPr id="9" name="角丸四角形 8"/>
          <p:cNvSpPr/>
          <p:nvPr/>
        </p:nvSpPr>
        <p:spPr>
          <a:xfrm>
            <a:off x="179512" y="548680"/>
            <a:ext cx="8640960" cy="504056"/>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white"/>
                </a:solidFill>
                <a:effectLst/>
                <a:uLnTx/>
                <a:uFillTx/>
                <a:latin typeface="Calibri"/>
                <a:ea typeface="ＭＳ Ｐゴシック"/>
                <a:cs typeface="+mn-cs"/>
              </a:rPr>
              <a:t>児童期の様々な問題は、「障害児入所施設への入所理由」に集約されている</a:t>
            </a:r>
            <a:r>
              <a:rPr kumimoji="0" lang="en-US" altLang="ja-JP" sz="1800" b="1" i="0" u="none" strike="noStrike" kern="0" cap="none" spc="0" normalizeH="0" baseline="0" noProof="0" dirty="0" smtClean="0">
                <a:ln>
                  <a:noFill/>
                </a:ln>
                <a:solidFill>
                  <a:prstClr val="white"/>
                </a:solidFill>
                <a:effectLst/>
                <a:uLnTx/>
                <a:uFillTx/>
                <a:latin typeface="Calibri"/>
                <a:ea typeface="ＭＳ Ｐゴシック"/>
                <a:cs typeface="+mn-cs"/>
              </a:rPr>
              <a:t>!?</a:t>
            </a:r>
            <a:endParaRPr kumimoji="0" lang="ja-JP" altLang="en-US" sz="1800" b="1"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10" name="テキスト ボックス 9"/>
          <p:cNvSpPr txBox="1"/>
          <p:nvPr/>
        </p:nvSpPr>
        <p:spPr>
          <a:xfrm>
            <a:off x="179531" y="0"/>
            <a:ext cx="5134739" cy="400110"/>
          </a:xfrm>
          <a:prstGeom prst="rect">
            <a:avLst/>
          </a:prstGeom>
          <a:solidFill>
            <a:sysClr val="windowText" lastClr="0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prstClr val="white"/>
                </a:solidFill>
                <a:effectLst/>
                <a:uLnTx/>
                <a:uFillTx/>
                <a:latin typeface="Calibri"/>
                <a:ea typeface="ＭＳ Ｐゴシック"/>
                <a:cs typeface="+mn-cs"/>
              </a:rPr>
              <a:t>Ⅰ</a:t>
            </a:r>
            <a:r>
              <a:rPr kumimoji="0" lang="ja-JP" altLang="en-US" sz="2000" b="1" i="0" u="none" strike="noStrike" kern="0" cap="none" spc="0" normalizeH="0" baseline="0" noProof="0" dirty="0" err="1" smtClean="0">
                <a:ln>
                  <a:noFill/>
                </a:ln>
                <a:solidFill>
                  <a:prstClr val="white"/>
                </a:solidFill>
                <a:effectLst/>
                <a:uLnTx/>
                <a:uFillTx/>
                <a:latin typeface="Calibri"/>
                <a:ea typeface="ＭＳ Ｐゴシック"/>
                <a:cs typeface="+mn-cs"/>
              </a:rPr>
              <a:t>．</a:t>
            </a:r>
            <a:r>
              <a:rPr kumimoji="0" lang="ja-JP" altLang="en-US" sz="2000" b="1" i="0" u="none" strike="noStrike" kern="0" cap="none" spc="0" normalizeH="0" baseline="0" noProof="0" dirty="0" smtClean="0">
                <a:ln>
                  <a:noFill/>
                </a:ln>
                <a:solidFill>
                  <a:prstClr val="white"/>
                </a:solidFill>
                <a:effectLst/>
                <a:uLnTx/>
                <a:uFillTx/>
                <a:latin typeface="Calibri"/>
                <a:ea typeface="ＭＳ Ｐゴシック"/>
                <a:cs typeface="+mn-cs"/>
              </a:rPr>
              <a:t>アセスメントを実施する際の基本的な視点</a:t>
            </a:r>
          </a:p>
        </p:txBody>
      </p:sp>
      <p:sp>
        <p:nvSpPr>
          <p:cNvPr id="11"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94</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4012857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ChangeArrowheads="1"/>
          </p:cNvSpPr>
          <p:nvPr/>
        </p:nvSpPr>
        <p:spPr bwMode="auto">
          <a:xfrm>
            <a:off x="4479944" y="3298825"/>
            <a:ext cx="184731" cy="264688"/>
          </a:xfrm>
          <a:prstGeom prst="rect">
            <a:avLst/>
          </a:prstGeom>
          <a:noFill/>
          <a:ln w="9525">
            <a:noFill/>
            <a:miter lim="800000"/>
            <a:headEnd/>
            <a:tailEnd/>
          </a:ln>
          <a:effectLst/>
        </p:spPr>
        <p:txBody>
          <a:bodyPr wrap="none">
            <a:spAutoFit/>
          </a:bodyPr>
          <a:lstStyle/>
          <a:p>
            <a:pPr fontAlgn="auto">
              <a:lnSpc>
                <a:spcPct val="80000"/>
              </a:lnSpc>
              <a:spcBef>
                <a:spcPct val="20000"/>
              </a:spcBef>
              <a:spcAft>
                <a:spcPts val="0"/>
              </a:spcAft>
            </a:pPr>
            <a:endParaRPr lang="ja-JP" altLang="ja-JP" sz="1400">
              <a:solidFill>
                <a:prstClr val="black"/>
              </a:solidFill>
              <a:latin typeface="Calibri"/>
              <a:ea typeface="ＭＳ Ｐゴシック"/>
            </a:endParaRPr>
          </a:p>
        </p:txBody>
      </p:sp>
      <p:sp>
        <p:nvSpPr>
          <p:cNvPr id="24580" name="Rectangle 6"/>
          <p:cNvSpPr>
            <a:spLocks noChangeArrowheads="1"/>
          </p:cNvSpPr>
          <p:nvPr/>
        </p:nvSpPr>
        <p:spPr bwMode="auto">
          <a:xfrm>
            <a:off x="179512" y="620688"/>
            <a:ext cx="8712968" cy="5976664"/>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auto">
              <a:lnSpc>
                <a:spcPct val="80000"/>
              </a:lnSpc>
              <a:spcAft>
                <a:spcPts val="0"/>
              </a:spcAft>
              <a:buFontTx/>
              <a:buNone/>
              <a:defRPr/>
            </a:pPr>
            <a:r>
              <a:rPr lang="ja-JP" altLang="en-US" sz="1600" dirty="0" smtClean="0">
                <a:solidFill>
                  <a:prstClr val="black"/>
                </a:solidFill>
              </a:rPr>
              <a:t>　　　　　　　　　　　　　　　　　　　　　　　　　　　　　　　　　　　　　　　　　　　　　　　　　　　　　　　　　　　　　　　　　　　　　　　　　　　　　　　　　　　　　　　　　　　　　　　　　　　</a:t>
            </a:r>
            <a:r>
              <a:rPr lang="ja-JP" altLang="en-US" sz="2800" b="1" u="sng"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児童期の支援</a:t>
            </a:r>
            <a:r>
              <a:rPr lang="ja-JP" altLang="en-US" sz="2800" b="1" u="sng" dirty="0" smtClean="0">
                <a:ln w="12700" cmpd="dbl">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の基本的な視点</a:t>
            </a:r>
            <a:endParaRPr lang="ja-JP" altLang="en-US" sz="2400" u="sng" dirty="0" smtClean="0">
              <a:ln w="12700" cmpd="dbl">
                <a:solidFill>
                  <a:srgbClr val="1F497D">
                    <a:satMod val="155000"/>
                  </a:srgbClr>
                </a:solidFill>
                <a:prstDash val="solid"/>
              </a:ln>
              <a:solidFill>
                <a:srgbClr val="00A249"/>
              </a:solidFill>
            </a:endParaRPr>
          </a:p>
          <a:p>
            <a:pPr fontAlgn="auto">
              <a:lnSpc>
                <a:spcPct val="80000"/>
              </a:lnSpc>
              <a:spcAft>
                <a:spcPts val="0"/>
              </a:spcAft>
              <a:buFontTx/>
              <a:buNone/>
              <a:defRPr/>
            </a:pPr>
            <a:endParaRPr lang="ja-JP" altLang="en-US" sz="1300" u="sng" dirty="0" smtClean="0">
              <a:solidFill>
                <a:prstClr val="black"/>
              </a:solidFill>
            </a:endParaRPr>
          </a:p>
          <a:p>
            <a:pPr fontAlgn="auto">
              <a:lnSpc>
                <a:spcPct val="80000"/>
              </a:lnSpc>
              <a:spcAft>
                <a:spcPts val="0"/>
              </a:spcAft>
              <a:buFontTx/>
              <a:buNone/>
              <a:defRPr/>
            </a:pPr>
            <a:r>
              <a:rPr lang="ja-JP" altLang="en-US" sz="2400" dirty="0" smtClean="0">
                <a:solidFill>
                  <a:srgbClr val="C00000"/>
                </a:solidFill>
                <a:latin typeface="ＭＳ Ｐゴシック"/>
                <a:ea typeface="ＭＳ Ｐゴシック"/>
              </a:rPr>
              <a:t>　　</a:t>
            </a:r>
            <a:r>
              <a:rPr lang="ja-JP" altLang="en-US" sz="2000" dirty="0" smtClean="0">
                <a:solidFill>
                  <a:prstClr val="black"/>
                </a:solidFill>
                <a:latin typeface="ＭＳ Ｐゴシック"/>
                <a:ea typeface="ＭＳ Ｐゴシック"/>
              </a:rPr>
              <a:t>①</a:t>
            </a:r>
            <a:r>
              <a:rPr lang="ja-JP" altLang="en-US" sz="2000" dirty="0" smtClean="0">
                <a:solidFill>
                  <a:prstClr val="black"/>
                </a:solidFill>
                <a:latin typeface="ＭＳ Ｐゴシック"/>
              </a:rPr>
              <a:t>手帳を持たないグレイゾ－ンの子ども（</a:t>
            </a:r>
            <a:r>
              <a:rPr lang="ja-JP" altLang="en-US" sz="2000" u="sng" dirty="0" smtClean="0">
                <a:solidFill>
                  <a:prstClr val="black"/>
                </a:solidFill>
                <a:effectLst>
                  <a:outerShdw blurRad="38100" dist="38100" dir="2700000" algn="tl">
                    <a:srgbClr val="000000">
                      <a:alpha val="43137"/>
                    </a:srgbClr>
                  </a:outerShdw>
                </a:effectLst>
                <a:latin typeface="ＭＳ Ｐゴシック"/>
              </a:rPr>
              <a:t>発達が気になる子ども</a:t>
            </a:r>
            <a:r>
              <a:rPr lang="ja-JP" altLang="en-US" sz="2000" dirty="0" smtClean="0">
                <a:solidFill>
                  <a:prstClr val="black"/>
                </a:solidFill>
                <a:latin typeface="ＭＳ Ｐゴシック"/>
              </a:rPr>
              <a:t>）に対する支援も障害児支援の役割の一つである。</a:t>
            </a:r>
            <a:endParaRPr lang="ja-JP" altLang="en-US" sz="2000" dirty="0" smtClean="0">
              <a:solidFill>
                <a:prstClr val="black"/>
              </a:solidFill>
              <a:latin typeface="ＭＳ Ｐゴシック"/>
              <a:ea typeface="ＭＳ Ｐゴシック"/>
            </a:endParaRPr>
          </a:p>
          <a:p>
            <a:pPr fontAlgn="auto">
              <a:lnSpc>
                <a:spcPct val="80000"/>
              </a:lnSpc>
              <a:spcAft>
                <a:spcPts val="0"/>
              </a:spcAft>
              <a:buFontTx/>
              <a:buNone/>
              <a:defRPr/>
            </a:pPr>
            <a:r>
              <a:rPr lang="ja-JP" altLang="en-US" sz="2000" dirty="0" smtClean="0">
                <a:solidFill>
                  <a:prstClr val="black"/>
                </a:solidFill>
                <a:latin typeface="ＭＳ Ｐゴシック"/>
                <a:ea typeface="ＭＳ Ｐゴシック"/>
              </a:rPr>
              <a:t>  </a:t>
            </a:r>
          </a:p>
          <a:p>
            <a:pPr fontAlgn="auto">
              <a:lnSpc>
                <a:spcPct val="80000"/>
              </a:lnSpc>
              <a:spcAft>
                <a:spcPts val="0"/>
              </a:spcAft>
              <a:buFontTx/>
              <a:buNone/>
              <a:defRPr/>
            </a:pPr>
            <a:r>
              <a:rPr lang="ja-JP" altLang="en-US" sz="2000" dirty="0" smtClean="0">
                <a:solidFill>
                  <a:prstClr val="black"/>
                </a:solidFill>
                <a:latin typeface="ＭＳ Ｐゴシック"/>
                <a:ea typeface="ＭＳ Ｐゴシック"/>
              </a:rPr>
              <a:t>　　</a:t>
            </a:r>
            <a:r>
              <a:rPr lang="ja-JP" altLang="en-US" sz="2000" dirty="0" smtClean="0">
                <a:solidFill>
                  <a:prstClr val="black"/>
                </a:solidFill>
                <a:latin typeface="ＭＳ Ｐゴシック"/>
              </a:rPr>
              <a:t>②乳幼児期は発達が未分化である。また</a:t>
            </a:r>
            <a:r>
              <a:rPr lang="ja-JP" altLang="en-US" sz="2000" u="sng" dirty="0" smtClean="0">
                <a:solidFill>
                  <a:prstClr val="black"/>
                </a:solidFill>
                <a:effectLst>
                  <a:outerShdw blurRad="38100" dist="38100" dir="2700000" algn="tl">
                    <a:srgbClr val="000000">
                      <a:alpha val="43137"/>
                    </a:srgbClr>
                  </a:outerShdw>
                </a:effectLst>
                <a:latin typeface="ＭＳ Ｐゴシック"/>
              </a:rPr>
              <a:t>医療的な課題を多く</a:t>
            </a:r>
            <a:r>
              <a:rPr lang="ja-JP" altLang="en-US" sz="2000" dirty="0" smtClean="0">
                <a:solidFill>
                  <a:prstClr val="black"/>
                </a:solidFill>
                <a:latin typeface="ＭＳ Ｐゴシック"/>
              </a:rPr>
              <a:t>抱えている子も多い。そのため</a:t>
            </a:r>
            <a:r>
              <a:rPr lang="ja-JP" altLang="en-US" sz="2000" dirty="0" smtClean="0">
                <a:solidFill>
                  <a:srgbClr val="FF0000"/>
                </a:solidFill>
                <a:latin typeface="ＭＳ Ｐゴシック"/>
              </a:rPr>
              <a:t>、</a:t>
            </a:r>
            <a:r>
              <a:rPr lang="ja-JP" altLang="en-US" sz="2000" dirty="0" smtClean="0">
                <a:solidFill>
                  <a:prstClr val="black"/>
                </a:solidFill>
                <a:latin typeface="ＭＳ Ｐゴシック"/>
              </a:rPr>
              <a:t>子どもの成長・発達は周囲の環境に左右され易く，場合によっては命さえも大きな危機にさらされている時期であるとも言える。</a:t>
            </a:r>
          </a:p>
          <a:p>
            <a:pPr fontAlgn="auto">
              <a:lnSpc>
                <a:spcPct val="80000"/>
              </a:lnSpc>
              <a:spcAft>
                <a:spcPts val="0"/>
              </a:spcAft>
              <a:buFontTx/>
              <a:buNone/>
              <a:defRPr/>
            </a:pPr>
            <a:endParaRPr lang="en-US" altLang="ja-JP" sz="2000" dirty="0" smtClean="0">
              <a:solidFill>
                <a:prstClr val="black"/>
              </a:solidFill>
              <a:latin typeface="ＭＳ Ｐゴシック"/>
            </a:endParaRPr>
          </a:p>
          <a:p>
            <a:pPr fontAlgn="auto">
              <a:lnSpc>
                <a:spcPct val="80000"/>
              </a:lnSpc>
              <a:spcAft>
                <a:spcPts val="0"/>
              </a:spcAft>
              <a:buFontTx/>
              <a:buNone/>
              <a:defRPr/>
            </a:pPr>
            <a:r>
              <a:rPr lang="ja-JP" altLang="en-US" sz="2000" dirty="0" smtClean="0">
                <a:solidFill>
                  <a:prstClr val="black"/>
                </a:solidFill>
                <a:latin typeface="ＭＳ Ｐゴシック"/>
              </a:rPr>
              <a:t>　　③</a:t>
            </a:r>
            <a:r>
              <a:rPr lang="ja-JP" altLang="en-US" sz="2000" u="sng" dirty="0" smtClean="0">
                <a:solidFill>
                  <a:prstClr val="black"/>
                </a:solidFill>
                <a:effectLst>
                  <a:outerShdw blurRad="38100" dist="38100" dir="2700000" algn="tl">
                    <a:srgbClr val="000000">
                      <a:alpha val="43137"/>
                    </a:srgbClr>
                  </a:outerShdw>
                </a:effectLst>
                <a:latin typeface="ＭＳ Ｐゴシック"/>
              </a:rPr>
              <a:t>家族（母親を中心に）</a:t>
            </a:r>
            <a:r>
              <a:rPr lang="ja-JP" altLang="en-US" sz="2000" dirty="0" smtClean="0">
                <a:solidFill>
                  <a:prstClr val="black"/>
                </a:solidFill>
                <a:latin typeface="ＭＳ Ｐゴシック"/>
              </a:rPr>
              <a:t>は我が子の育ちに不安を抱え，心身共に不安定状態となりやすい。人・社会・知識・情報からの</a:t>
            </a:r>
            <a:r>
              <a:rPr lang="ja-JP" altLang="en-US" sz="2000" u="sng" dirty="0" smtClean="0">
                <a:solidFill>
                  <a:prstClr val="black"/>
                </a:solidFill>
                <a:effectLst>
                  <a:outerShdw blurRad="38100" dist="38100" dir="2700000" algn="tl">
                    <a:srgbClr val="000000">
                      <a:alpha val="43137"/>
                    </a:srgbClr>
                  </a:outerShdw>
                </a:effectLst>
                <a:latin typeface="ＭＳ Ｐゴシック"/>
              </a:rPr>
              <a:t>孤立状態</a:t>
            </a:r>
            <a:r>
              <a:rPr lang="ja-JP" altLang="en-US" sz="2000" dirty="0" smtClean="0">
                <a:solidFill>
                  <a:prstClr val="black"/>
                </a:solidFill>
                <a:latin typeface="ＭＳ Ｐゴシック"/>
              </a:rPr>
              <a:t>に陥りやすい。</a:t>
            </a:r>
            <a:endParaRPr lang="en-US" altLang="ja-JP" sz="2000" dirty="0" smtClean="0">
              <a:solidFill>
                <a:prstClr val="black"/>
              </a:solidFill>
              <a:latin typeface="ＭＳ Ｐゴシック"/>
            </a:endParaRPr>
          </a:p>
          <a:p>
            <a:pPr fontAlgn="auto">
              <a:lnSpc>
                <a:spcPct val="80000"/>
              </a:lnSpc>
              <a:spcAft>
                <a:spcPts val="0"/>
              </a:spcAft>
              <a:buFontTx/>
              <a:buNone/>
              <a:defRPr/>
            </a:pPr>
            <a:r>
              <a:rPr lang="ja-JP" altLang="en-US" sz="2000" dirty="0" smtClean="0">
                <a:solidFill>
                  <a:prstClr val="black"/>
                </a:solidFill>
                <a:latin typeface="ＭＳ Ｐゴシック"/>
                <a:ea typeface="ＭＳ Ｐゴシック"/>
              </a:rPr>
              <a:t>　　　　　　　　　　　　　　　　　　　　　　　　　　　　　　　　　　　　　　　　　　</a:t>
            </a:r>
          </a:p>
          <a:p>
            <a:pPr fontAlgn="auto">
              <a:lnSpc>
                <a:spcPct val="80000"/>
              </a:lnSpc>
              <a:spcAft>
                <a:spcPts val="0"/>
              </a:spcAft>
              <a:buFontTx/>
              <a:buNone/>
              <a:defRPr/>
            </a:pPr>
            <a:r>
              <a:rPr lang="ja-JP" altLang="en-US" sz="2000" dirty="0" smtClean="0">
                <a:solidFill>
                  <a:prstClr val="black"/>
                </a:solidFill>
                <a:latin typeface="ＭＳ Ｐゴシック"/>
                <a:ea typeface="ＭＳ Ｐゴシック"/>
              </a:rPr>
              <a:t>　　</a:t>
            </a:r>
            <a:r>
              <a:rPr lang="ja-JP" altLang="en-US" sz="2000" dirty="0" smtClean="0">
                <a:solidFill>
                  <a:prstClr val="black"/>
                </a:solidFill>
                <a:latin typeface="ＭＳ Ｐゴシック"/>
              </a:rPr>
              <a:t>④障害またはリスクのある</a:t>
            </a:r>
            <a:r>
              <a:rPr lang="ja-JP" altLang="en-US" sz="2000" u="sng" dirty="0" smtClean="0">
                <a:solidFill>
                  <a:prstClr val="black"/>
                </a:solidFill>
                <a:effectLst>
                  <a:outerShdw blurRad="38100" dist="38100" dir="2700000" algn="tl">
                    <a:srgbClr val="000000">
                      <a:alpha val="43137"/>
                    </a:srgbClr>
                  </a:outerShdw>
                </a:effectLst>
                <a:latin typeface="ＭＳ Ｐゴシック"/>
              </a:rPr>
              <a:t>我が子の受容と前向きな養育体制づくり</a:t>
            </a:r>
            <a:r>
              <a:rPr lang="ja-JP" altLang="en-US" sz="2000" dirty="0" smtClean="0">
                <a:solidFill>
                  <a:prstClr val="black"/>
                </a:solidFill>
                <a:latin typeface="ＭＳ Ｐゴシック"/>
              </a:rPr>
              <a:t>に親（家族）が第一歩を踏み出す時期である。</a:t>
            </a:r>
            <a:endParaRPr lang="ja-JP" altLang="en-US" sz="2000" dirty="0" smtClean="0">
              <a:solidFill>
                <a:prstClr val="black"/>
              </a:solidFill>
              <a:latin typeface="ＭＳ Ｐゴシック"/>
              <a:ea typeface="ＭＳ Ｐゴシック"/>
            </a:endParaRPr>
          </a:p>
          <a:p>
            <a:pPr fontAlgn="auto">
              <a:lnSpc>
                <a:spcPct val="80000"/>
              </a:lnSpc>
              <a:spcAft>
                <a:spcPts val="0"/>
              </a:spcAft>
              <a:buFontTx/>
              <a:buNone/>
              <a:defRPr/>
            </a:pPr>
            <a:r>
              <a:rPr lang="ja-JP" altLang="en-US" sz="2000" dirty="0" smtClean="0">
                <a:solidFill>
                  <a:prstClr val="black"/>
                </a:solidFill>
                <a:latin typeface="ＭＳ Ｐゴシック"/>
                <a:ea typeface="ＭＳ Ｐゴシック"/>
              </a:rPr>
              <a:t>  　　　　　　　　　　　　　　　　　　　　　　　　　　　　　　　　</a:t>
            </a:r>
            <a:endParaRPr lang="en-US" altLang="ja-JP" sz="2000" dirty="0" smtClean="0">
              <a:solidFill>
                <a:prstClr val="black"/>
              </a:solidFill>
              <a:latin typeface="ＭＳ Ｐゴシック"/>
              <a:ea typeface="ＭＳ Ｐゴシック"/>
            </a:endParaRPr>
          </a:p>
          <a:p>
            <a:pPr fontAlgn="auto">
              <a:lnSpc>
                <a:spcPct val="80000"/>
              </a:lnSpc>
              <a:spcAft>
                <a:spcPts val="0"/>
              </a:spcAft>
              <a:buFontTx/>
              <a:buNone/>
              <a:defRPr/>
            </a:pPr>
            <a:r>
              <a:rPr lang="ja-JP" altLang="en-US" sz="2000" dirty="0" smtClean="0">
                <a:solidFill>
                  <a:prstClr val="black"/>
                </a:solidFill>
                <a:latin typeface="ＭＳ Ｐゴシック"/>
                <a:ea typeface="ＭＳ Ｐゴシック"/>
              </a:rPr>
              <a:t>　　</a:t>
            </a:r>
            <a:r>
              <a:rPr lang="ja-JP" altLang="en-US" sz="2000" dirty="0" smtClean="0">
                <a:solidFill>
                  <a:prstClr val="black"/>
                </a:solidFill>
                <a:latin typeface="ＭＳ Ｐゴシック"/>
              </a:rPr>
              <a:t>⑤発達上に注意や興味の移りやすさや多動性，もたつき，発達領域間の偏りなどのある子どもは</a:t>
            </a:r>
            <a:r>
              <a:rPr lang="ja-JP" altLang="en-US" sz="2000" u="sng" dirty="0" smtClean="0">
                <a:solidFill>
                  <a:prstClr val="black"/>
                </a:solidFill>
                <a:effectLst>
                  <a:outerShdw blurRad="38100" dist="38100" dir="2700000" algn="tl">
                    <a:srgbClr val="000000">
                      <a:alpha val="43137"/>
                    </a:srgbClr>
                  </a:outerShdw>
                </a:effectLst>
                <a:latin typeface="ＭＳ Ｐゴシック"/>
              </a:rPr>
              <a:t>被虐待児になり易い</a:t>
            </a:r>
            <a:r>
              <a:rPr lang="ja-JP" altLang="en-US" sz="2000" dirty="0" smtClean="0">
                <a:solidFill>
                  <a:prstClr val="black"/>
                </a:solidFill>
                <a:latin typeface="ＭＳ Ｐゴシック"/>
              </a:rPr>
              <a:t>。</a:t>
            </a:r>
            <a:endParaRPr lang="en-US" altLang="ja-JP" sz="2000" dirty="0" smtClean="0">
              <a:solidFill>
                <a:prstClr val="black"/>
              </a:solidFill>
              <a:latin typeface="ＭＳ Ｐゴシック"/>
            </a:endParaRPr>
          </a:p>
        </p:txBody>
      </p:sp>
      <p:sp>
        <p:nvSpPr>
          <p:cNvPr id="4" name="テキスト ボックス 3"/>
          <p:cNvSpPr txBox="1"/>
          <p:nvPr/>
        </p:nvSpPr>
        <p:spPr>
          <a:xfrm>
            <a:off x="179531" y="0"/>
            <a:ext cx="5134739"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Ⅰ</a:t>
            </a:r>
            <a:r>
              <a:rPr lang="ja-JP" altLang="en-US" sz="2000" b="1" dirty="0" err="1" smtClean="0">
                <a:solidFill>
                  <a:prstClr val="white"/>
                </a:solidFill>
              </a:rPr>
              <a:t>．</a:t>
            </a:r>
            <a:r>
              <a:rPr lang="ja-JP" altLang="en-US" sz="2000" b="1" dirty="0" smtClean="0">
                <a:solidFill>
                  <a:prstClr val="white"/>
                </a:solidFill>
              </a:rPr>
              <a:t>アセスメントを実施する際の基本的な視点</a:t>
            </a:r>
            <a:endParaRPr lang="ja-JP" altLang="en-US" sz="2000" b="1" dirty="0">
              <a:solidFill>
                <a:prstClr val="white"/>
              </a:solidFill>
            </a:endParaRPr>
          </a:p>
        </p:txBody>
      </p:sp>
    </p:spTree>
    <p:extLst>
      <p:ext uri="{BB962C8B-B14F-4D97-AF65-F5344CB8AC3E}">
        <p14:creationId xmlns:p14="http://schemas.microsoft.com/office/powerpoint/2010/main" val="31773590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テキスト ボックス 28"/>
          <p:cNvSpPr txBox="1">
            <a:spLocks noChangeArrowheads="1"/>
          </p:cNvSpPr>
          <p:nvPr/>
        </p:nvSpPr>
        <p:spPr bwMode="auto">
          <a:xfrm>
            <a:off x="5391308" y="4437112"/>
            <a:ext cx="553998" cy="223224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0">
            <a:schemeClr val="accent4"/>
          </a:lnRef>
          <a:fillRef idx="3">
            <a:schemeClr val="accent4"/>
          </a:fillRef>
          <a:effectRef idx="3">
            <a:schemeClr val="accent4"/>
          </a:effectRef>
          <a:fontRef idx="minor">
            <a:schemeClr val="lt1"/>
          </a:fontRef>
        </p:style>
        <p:txBody>
          <a:bodyPr vert="eaVert" wrap="squar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体制　　　</a:t>
            </a:r>
            <a:r>
              <a:rPr lang="ja-JP" alt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づ</a:t>
            </a:r>
            <a:r>
              <a:rPr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くり</a:t>
            </a:r>
          </a:p>
        </p:txBody>
      </p:sp>
      <p:sp>
        <p:nvSpPr>
          <p:cNvPr id="28" name="角丸四角形 27"/>
          <p:cNvSpPr/>
          <p:nvPr/>
        </p:nvSpPr>
        <p:spPr bwMode="auto">
          <a:xfrm>
            <a:off x="6372204" y="548683"/>
            <a:ext cx="2400300" cy="6115075"/>
          </a:xfrm>
          <a:prstGeom prst="roundRect">
            <a:avLst/>
          </a:prstGeom>
          <a:solidFill>
            <a:srgbClr val="CEEAB0"/>
          </a:solidFill>
          <a:ln>
            <a:solidFill>
              <a:srgbClr val="92D050"/>
            </a:solidFill>
            <a:headEnd type="none" w="med" len="med"/>
            <a:tailEnd type="none" w="med" len="med"/>
          </a:ln>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a:lstStyle/>
          <a:p>
            <a:pPr>
              <a:defRPr/>
            </a:pPr>
            <a:endParaRPr kumimoji="0" lang="ja-JP" altLang="en-US" sz="4000">
              <a:solidFill>
                <a:srgbClr val="000000"/>
              </a:solidFill>
            </a:endParaRPr>
          </a:p>
        </p:txBody>
      </p:sp>
      <p:sp>
        <p:nvSpPr>
          <p:cNvPr id="4100" name="テキスト ボックス 12"/>
          <p:cNvSpPr txBox="1">
            <a:spLocks noChangeArrowheads="1"/>
          </p:cNvSpPr>
          <p:nvPr/>
        </p:nvSpPr>
        <p:spPr bwMode="auto">
          <a:xfrm>
            <a:off x="6516216" y="4941206"/>
            <a:ext cx="22161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dirty="0" smtClean="0">
                <a:solidFill>
                  <a:srgbClr val="000000"/>
                </a:solidFill>
              </a:rPr>
              <a:t>保育所、幼稚園、認定こども園</a:t>
            </a:r>
            <a:endParaRPr lang="en-US" altLang="ja-JP" sz="2000" b="1" dirty="0" smtClean="0">
              <a:solidFill>
                <a:srgbClr val="000000"/>
              </a:solidFill>
            </a:endParaRPr>
          </a:p>
          <a:p>
            <a:pPr eaLnBrk="1" hangingPunct="1">
              <a:spcBef>
                <a:spcPct val="0"/>
              </a:spcBef>
              <a:buFontTx/>
              <a:buNone/>
            </a:pPr>
            <a:r>
              <a:rPr lang="ja-JP" altLang="en-US" sz="2000" b="1" dirty="0" smtClean="0">
                <a:solidFill>
                  <a:srgbClr val="000000"/>
                </a:solidFill>
              </a:rPr>
              <a:t>学　校</a:t>
            </a:r>
            <a:endParaRPr lang="en-US" altLang="ja-JP" sz="2000" b="1" dirty="0" smtClean="0">
              <a:solidFill>
                <a:srgbClr val="000000"/>
              </a:solidFill>
            </a:endParaRPr>
          </a:p>
          <a:p>
            <a:pPr eaLnBrk="1" hangingPunct="1">
              <a:spcBef>
                <a:spcPct val="0"/>
              </a:spcBef>
              <a:buFontTx/>
              <a:buNone/>
            </a:pPr>
            <a:r>
              <a:rPr lang="ja-JP" altLang="en-US" sz="2000" b="1" dirty="0" smtClean="0">
                <a:solidFill>
                  <a:srgbClr val="000000"/>
                </a:solidFill>
              </a:rPr>
              <a:t>放課後児童クラブ</a:t>
            </a:r>
            <a:endParaRPr lang="en-US" altLang="ja-JP" sz="2800" b="1" dirty="0" smtClean="0">
              <a:solidFill>
                <a:srgbClr val="000000"/>
              </a:solidFill>
            </a:endParaRPr>
          </a:p>
        </p:txBody>
      </p:sp>
      <p:sp>
        <p:nvSpPr>
          <p:cNvPr id="4101" name="テキスト ボックス 52245"/>
          <p:cNvSpPr txBox="1">
            <a:spLocks noChangeArrowheads="1"/>
          </p:cNvSpPr>
          <p:nvPr/>
        </p:nvSpPr>
        <p:spPr bwMode="auto">
          <a:xfrm>
            <a:off x="6444208" y="3429004"/>
            <a:ext cx="22240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800" b="1" dirty="0" smtClean="0">
                <a:solidFill>
                  <a:srgbClr val="000000"/>
                </a:solidFill>
              </a:rPr>
              <a:t>ともに育つ</a:t>
            </a:r>
            <a:endParaRPr lang="en-US" altLang="ja-JP" sz="2800" b="1" dirty="0" smtClean="0">
              <a:solidFill>
                <a:srgbClr val="000000"/>
              </a:solidFill>
            </a:endParaRPr>
          </a:p>
          <a:p>
            <a:pPr eaLnBrk="1" hangingPunct="1">
              <a:spcBef>
                <a:spcPct val="0"/>
              </a:spcBef>
              <a:buFontTx/>
              <a:buNone/>
            </a:pPr>
            <a:r>
              <a:rPr lang="ja-JP" altLang="en-US" sz="2800" b="1" dirty="0" smtClean="0">
                <a:solidFill>
                  <a:srgbClr val="000000"/>
                </a:solidFill>
              </a:rPr>
              <a:t>ともに学ぶ</a:t>
            </a:r>
            <a:endParaRPr lang="en-US" altLang="ja-JP" sz="2800" b="1" dirty="0" smtClean="0">
              <a:solidFill>
                <a:srgbClr val="000000"/>
              </a:solidFill>
            </a:endParaRPr>
          </a:p>
          <a:p>
            <a:pPr eaLnBrk="1" hangingPunct="1">
              <a:spcBef>
                <a:spcPct val="0"/>
              </a:spcBef>
              <a:buFontTx/>
              <a:buNone/>
            </a:pPr>
            <a:r>
              <a:rPr lang="ja-JP" altLang="en-US" sz="2800" b="1" dirty="0" smtClean="0">
                <a:solidFill>
                  <a:srgbClr val="000000"/>
                </a:solidFill>
              </a:rPr>
              <a:t>ともに生きる</a:t>
            </a:r>
          </a:p>
        </p:txBody>
      </p:sp>
      <p:sp>
        <p:nvSpPr>
          <p:cNvPr id="3" name="円/楕円 2"/>
          <p:cNvSpPr/>
          <p:nvPr/>
        </p:nvSpPr>
        <p:spPr bwMode="auto">
          <a:xfrm>
            <a:off x="179388" y="836713"/>
            <a:ext cx="3519487" cy="2490691"/>
          </a:xfrm>
          <a:prstGeom prst="ellipse">
            <a:avLst/>
          </a:prstGeom>
          <a:noFill/>
          <a:ln w="28575">
            <a:solidFill>
              <a:srgbClr val="FF0000"/>
            </a:solidFill>
            <a:prstDash val="sysDash"/>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kumimoji="0" lang="ja-JP" altLang="en-US" sz="4000">
              <a:solidFill>
                <a:srgbClr val="000000"/>
              </a:solidFill>
            </a:endParaRPr>
          </a:p>
        </p:txBody>
      </p:sp>
      <p:pic>
        <p:nvPicPr>
          <p:cNvPr id="4103" name="Picture 3" descr="C:\Users\kirara\AppData\Local\Microsoft\Windows\Temporary Internet Files\Content.IE5\I9RSBJ16\lgi01a2014020516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2" y="1988840"/>
            <a:ext cx="720080" cy="112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テキスト ボックス 1"/>
          <p:cNvSpPr txBox="1">
            <a:spLocks noChangeArrowheads="1"/>
          </p:cNvSpPr>
          <p:nvPr/>
        </p:nvSpPr>
        <p:spPr bwMode="auto">
          <a:xfrm>
            <a:off x="683571" y="1484786"/>
            <a:ext cx="2506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400" b="1" dirty="0" smtClean="0">
                <a:solidFill>
                  <a:srgbClr val="000000"/>
                </a:solidFill>
              </a:rPr>
              <a:t>児童発達支援</a:t>
            </a:r>
            <a:endParaRPr lang="en-US" altLang="ja-JP" sz="2400" b="1" dirty="0" smtClean="0">
              <a:solidFill>
                <a:srgbClr val="000000"/>
              </a:solidFill>
            </a:endParaRPr>
          </a:p>
        </p:txBody>
      </p:sp>
      <p:pic>
        <p:nvPicPr>
          <p:cNvPr id="4105" name="図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35" y="2132894"/>
            <a:ext cx="1008739" cy="89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テキスト ボックス 17"/>
          <p:cNvSpPr txBox="1">
            <a:spLocks noChangeArrowheads="1"/>
          </p:cNvSpPr>
          <p:nvPr/>
        </p:nvSpPr>
        <p:spPr bwMode="auto">
          <a:xfrm>
            <a:off x="683568" y="1124782"/>
            <a:ext cx="2377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400" b="1" dirty="0" smtClean="0">
                <a:solidFill>
                  <a:srgbClr val="000000"/>
                </a:solidFill>
              </a:rPr>
              <a:t>障害児入所支援</a:t>
            </a:r>
          </a:p>
        </p:txBody>
      </p:sp>
      <p:cxnSp>
        <p:nvCxnSpPr>
          <p:cNvPr id="30" name="直線コネクタ 29"/>
          <p:cNvCxnSpPr/>
          <p:nvPr/>
        </p:nvCxnSpPr>
        <p:spPr bwMode="auto">
          <a:xfrm flipV="1">
            <a:off x="3707910" y="1772818"/>
            <a:ext cx="2651125" cy="20637"/>
          </a:xfrm>
          <a:prstGeom prst="line">
            <a:avLst/>
          </a:prstGeom>
          <a:ln w="101600">
            <a:solidFill>
              <a:srgbClr val="FFCCCC"/>
            </a:solidFill>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4108" name="テキスト ボックス 30"/>
          <p:cNvSpPr txBox="1">
            <a:spLocks noChangeArrowheads="1"/>
          </p:cNvSpPr>
          <p:nvPr/>
        </p:nvSpPr>
        <p:spPr bwMode="auto">
          <a:xfrm>
            <a:off x="4139952" y="548719"/>
            <a:ext cx="15351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800" b="1" dirty="0" smtClean="0">
                <a:solidFill>
                  <a:srgbClr val="000000"/>
                </a:solidFill>
              </a:rPr>
              <a:t>相　　　談</a:t>
            </a:r>
            <a:endParaRPr lang="en-US" altLang="ja-JP" sz="1800" b="1" dirty="0" smtClean="0">
              <a:solidFill>
                <a:srgbClr val="000000"/>
              </a:solidFill>
            </a:endParaRPr>
          </a:p>
          <a:p>
            <a:pPr eaLnBrk="1" hangingPunct="1">
              <a:spcBef>
                <a:spcPct val="0"/>
              </a:spcBef>
              <a:buFontTx/>
              <a:buNone/>
            </a:pPr>
            <a:r>
              <a:rPr lang="ja-JP" altLang="en-US" sz="1800" b="1" dirty="0" smtClean="0">
                <a:solidFill>
                  <a:srgbClr val="000000"/>
                </a:solidFill>
              </a:rPr>
              <a:t>育児支援</a:t>
            </a:r>
            <a:endParaRPr lang="en-US" altLang="ja-JP" sz="1800" b="1" dirty="0" smtClean="0">
              <a:solidFill>
                <a:srgbClr val="000000"/>
              </a:solidFill>
            </a:endParaRPr>
          </a:p>
          <a:p>
            <a:pPr eaLnBrk="1" hangingPunct="1">
              <a:spcBef>
                <a:spcPct val="0"/>
              </a:spcBef>
              <a:buFontTx/>
              <a:buNone/>
            </a:pPr>
            <a:r>
              <a:rPr lang="ja-JP" altLang="en-US" sz="1800" b="1" dirty="0" smtClean="0">
                <a:solidFill>
                  <a:srgbClr val="000000"/>
                </a:solidFill>
              </a:rPr>
              <a:t>家族支援</a:t>
            </a:r>
            <a:endParaRPr lang="en-US" altLang="ja-JP" sz="1800" b="1" dirty="0" smtClean="0">
              <a:solidFill>
                <a:srgbClr val="000000"/>
              </a:solidFill>
            </a:endParaRPr>
          </a:p>
          <a:p>
            <a:pPr eaLnBrk="1" hangingPunct="1">
              <a:spcBef>
                <a:spcPct val="0"/>
              </a:spcBef>
              <a:buFontTx/>
              <a:buNone/>
            </a:pPr>
            <a:r>
              <a:rPr lang="ja-JP" altLang="en-US" sz="1800" b="1" dirty="0" smtClean="0">
                <a:solidFill>
                  <a:srgbClr val="000000"/>
                </a:solidFill>
              </a:rPr>
              <a:t>福祉支援</a:t>
            </a:r>
            <a:endParaRPr lang="en-US" altLang="ja-JP" sz="1800" b="1" dirty="0" smtClean="0">
              <a:solidFill>
                <a:srgbClr val="000000"/>
              </a:solidFill>
            </a:endParaRPr>
          </a:p>
        </p:txBody>
      </p:sp>
      <p:cxnSp>
        <p:nvCxnSpPr>
          <p:cNvPr id="52233" name="直線矢印コネクタ 52232"/>
          <p:cNvCxnSpPr/>
          <p:nvPr/>
        </p:nvCxnSpPr>
        <p:spPr bwMode="auto">
          <a:xfrm>
            <a:off x="3590927" y="2679700"/>
            <a:ext cx="2781273" cy="1541388"/>
          </a:xfrm>
          <a:prstGeom prst="straightConnector1">
            <a:avLst/>
          </a:prstGeom>
          <a:ln w="101600">
            <a:solidFill>
              <a:srgbClr val="FFCCCC"/>
            </a:solidFill>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4110" name="テキスト ボックス 52240"/>
          <p:cNvSpPr txBox="1">
            <a:spLocks noChangeArrowheads="1"/>
          </p:cNvSpPr>
          <p:nvPr/>
        </p:nvSpPr>
        <p:spPr bwMode="auto">
          <a:xfrm>
            <a:off x="681039" y="3321055"/>
            <a:ext cx="2587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400" b="1" smtClean="0">
                <a:solidFill>
                  <a:srgbClr val="000000"/>
                </a:solidFill>
              </a:rPr>
              <a:t>地域資源との連携</a:t>
            </a:r>
          </a:p>
        </p:txBody>
      </p:sp>
      <p:sp>
        <p:nvSpPr>
          <p:cNvPr id="4111" name="テキスト ボックス 52243"/>
          <p:cNvSpPr txBox="1">
            <a:spLocks noChangeArrowheads="1"/>
          </p:cNvSpPr>
          <p:nvPr/>
        </p:nvSpPr>
        <p:spPr bwMode="auto">
          <a:xfrm>
            <a:off x="4211960" y="1916832"/>
            <a:ext cx="13468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algn="dist" eaLnBrk="1" hangingPunct="1">
              <a:spcBef>
                <a:spcPct val="0"/>
              </a:spcBef>
              <a:buFontTx/>
              <a:buNone/>
            </a:pPr>
            <a:r>
              <a:rPr lang="ja-JP" altLang="en-US" sz="1800" b="1" dirty="0" smtClean="0">
                <a:solidFill>
                  <a:srgbClr val="000000"/>
                </a:solidFill>
              </a:rPr>
              <a:t>発達支援</a:t>
            </a:r>
            <a:endParaRPr lang="en-US" altLang="ja-JP" sz="1800" b="1" dirty="0" smtClean="0">
              <a:solidFill>
                <a:srgbClr val="000000"/>
              </a:solidFill>
            </a:endParaRPr>
          </a:p>
          <a:p>
            <a:pPr algn="dist" eaLnBrk="1" hangingPunct="1">
              <a:spcBef>
                <a:spcPct val="0"/>
              </a:spcBef>
              <a:buFontTx/>
              <a:buNone/>
            </a:pPr>
            <a:r>
              <a:rPr lang="ja-JP" altLang="en-US" sz="1800" b="1" dirty="0" smtClean="0">
                <a:solidFill>
                  <a:srgbClr val="000000"/>
                </a:solidFill>
              </a:rPr>
              <a:t>医療的支援</a:t>
            </a:r>
            <a:endParaRPr lang="en-US" altLang="ja-JP" sz="1800" b="1" dirty="0" smtClean="0">
              <a:solidFill>
                <a:srgbClr val="000000"/>
              </a:solidFill>
            </a:endParaRPr>
          </a:p>
          <a:p>
            <a:pPr algn="dist" eaLnBrk="1" hangingPunct="1">
              <a:spcBef>
                <a:spcPct val="0"/>
              </a:spcBef>
              <a:buFontTx/>
              <a:buNone/>
            </a:pPr>
            <a:r>
              <a:rPr lang="ja-JP" altLang="en-US" sz="1800" b="1" dirty="0" smtClean="0">
                <a:solidFill>
                  <a:srgbClr val="000000"/>
                </a:solidFill>
              </a:rPr>
              <a:t>自立支援</a:t>
            </a:r>
          </a:p>
        </p:txBody>
      </p:sp>
      <p:sp>
        <p:nvSpPr>
          <p:cNvPr id="4112" name="テキスト ボックス 52241"/>
          <p:cNvSpPr txBox="1">
            <a:spLocks noChangeArrowheads="1"/>
          </p:cNvSpPr>
          <p:nvPr/>
        </p:nvSpPr>
        <p:spPr bwMode="auto">
          <a:xfrm>
            <a:off x="4139952" y="2996952"/>
            <a:ext cx="1114408" cy="369332"/>
          </a:xfrm>
          <a:prstGeom prst="rect">
            <a:avLst/>
          </a:prstGeom>
          <a:noFill/>
          <a:ln>
            <a:solidFill>
              <a:schemeClr val="tx1"/>
            </a:solidFill>
          </a:ln>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800" b="1" dirty="0" smtClean="0">
                <a:solidFill>
                  <a:srgbClr val="000000"/>
                </a:solidFill>
              </a:rPr>
              <a:t>訪問巡回</a:t>
            </a:r>
          </a:p>
        </p:txBody>
      </p:sp>
      <p:sp>
        <p:nvSpPr>
          <p:cNvPr id="4113" name="テキスト ボックス 18"/>
          <p:cNvSpPr txBox="1">
            <a:spLocks noChangeArrowheads="1"/>
          </p:cNvSpPr>
          <p:nvPr/>
        </p:nvSpPr>
        <p:spPr bwMode="auto">
          <a:xfrm>
            <a:off x="176219" y="4521316"/>
            <a:ext cx="54276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dirty="0" smtClean="0">
                <a:solidFill>
                  <a:srgbClr val="000000"/>
                </a:solidFill>
              </a:rPr>
              <a:t>地域の中での受け入れをバックアップ</a:t>
            </a:r>
            <a:endParaRPr lang="en-US" altLang="ja-JP" sz="2000" b="1" dirty="0" smtClean="0">
              <a:solidFill>
                <a:srgbClr val="000000"/>
              </a:solidFill>
            </a:endParaRPr>
          </a:p>
          <a:p>
            <a:pPr eaLnBrk="1" hangingPunct="1">
              <a:spcBef>
                <a:spcPct val="0"/>
              </a:spcBef>
              <a:buFontTx/>
              <a:buNone/>
            </a:pPr>
            <a:r>
              <a:rPr lang="ja-JP" altLang="en-US" sz="2000" b="1" dirty="0" smtClean="0">
                <a:solidFill>
                  <a:srgbClr val="000000"/>
                </a:solidFill>
              </a:rPr>
              <a:t>する後方支援として専門的な役割を担う</a:t>
            </a:r>
          </a:p>
        </p:txBody>
      </p:sp>
      <p:sp>
        <p:nvSpPr>
          <p:cNvPr id="4114" name="テキスト ボックス 28"/>
          <p:cNvSpPr txBox="1">
            <a:spLocks noChangeArrowheads="1"/>
          </p:cNvSpPr>
          <p:nvPr/>
        </p:nvSpPr>
        <p:spPr bwMode="auto">
          <a:xfrm>
            <a:off x="244552" y="5454650"/>
            <a:ext cx="4759515" cy="1016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dirty="0" smtClean="0">
                <a:solidFill>
                  <a:srgbClr val="000000"/>
                </a:solidFill>
              </a:rPr>
              <a:t>◆特別なニーズへの具体的な手立て</a:t>
            </a:r>
            <a:endParaRPr lang="en-US" altLang="ja-JP" sz="2000" b="1" dirty="0" smtClean="0">
              <a:solidFill>
                <a:srgbClr val="000000"/>
              </a:solidFill>
            </a:endParaRPr>
          </a:p>
          <a:p>
            <a:pPr eaLnBrk="1" hangingPunct="1">
              <a:spcBef>
                <a:spcPct val="0"/>
              </a:spcBef>
              <a:buFontTx/>
              <a:buNone/>
            </a:pPr>
            <a:r>
              <a:rPr lang="ja-JP" altLang="en-US" sz="2000" b="1" dirty="0" smtClean="0">
                <a:solidFill>
                  <a:srgbClr val="000000"/>
                </a:solidFill>
              </a:rPr>
              <a:t>◆環境（物的、人的、形態等）への支援</a:t>
            </a:r>
            <a:endParaRPr lang="en-US" altLang="ja-JP" sz="2000" b="1" dirty="0" smtClean="0">
              <a:solidFill>
                <a:srgbClr val="000000"/>
              </a:solidFill>
            </a:endParaRPr>
          </a:p>
          <a:p>
            <a:pPr eaLnBrk="1" hangingPunct="1">
              <a:spcBef>
                <a:spcPct val="0"/>
              </a:spcBef>
              <a:buFontTx/>
              <a:buNone/>
            </a:pPr>
            <a:r>
              <a:rPr lang="ja-JP" altLang="en-US" sz="2000" b="1" dirty="0" smtClean="0">
                <a:solidFill>
                  <a:srgbClr val="000000"/>
                </a:solidFill>
              </a:rPr>
              <a:t>◆障害に関する知識、技術等支援スキル</a:t>
            </a:r>
          </a:p>
        </p:txBody>
      </p:sp>
      <p:sp>
        <p:nvSpPr>
          <p:cNvPr id="4115" name="テキスト ボックス 5"/>
          <p:cNvSpPr txBox="1">
            <a:spLocks noChangeArrowheads="1"/>
          </p:cNvSpPr>
          <p:nvPr/>
        </p:nvSpPr>
        <p:spPr bwMode="auto">
          <a:xfrm>
            <a:off x="611579" y="2420888"/>
            <a:ext cx="2731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b="1" dirty="0" smtClean="0">
                <a:solidFill>
                  <a:srgbClr val="000000"/>
                </a:solidFill>
              </a:rPr>
              <a:t>放課後等デイサービス</a:t>
            </a:r>
          </a:p>
        </p:txBody>
      </p:sp>
      <p:sp>
        <p:nvSpPr>
          <p:cNvPr id="4116" name="テキスト ボックス 6"/>
          <p:cNvSpPr txBox="1">
            <a:spLocks noChangeArrowheads="1"/>
          </p:cNvSpPr>
          <p:nvPr/>
        </p:nvSpPr>
        <p:spPr bwMode="auto">
          <a:xfrm>
            <a:off x="683568" y="1916870"/>
            <a:ext cx="2659702" cy="46166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400" b="1" dirty="0" smtClean="0">
                <a:solidFill>
                  <a:srgbClr val="000000"/>
                </a:solidFill>
              </a:rPr>
              <a:t>保育所等訪問支援</a:t>
            </a:r>
          </a:p>
        </p:txBody>
      </p:sp>
      <p:sp>
        <p:nvSpPr>
          <p:cNvPr id="4117" name="テキスト ボックス 20"/>
          <p:cNvSpPr txBox="1">
            <a:spLocks noChangeArrowheads="1"/>
          </p:cNvSpPr>
          <p:nvPr/>
        </p:nvSpPr>
        <p:spPr bwMode="auto">
          <a:xfrm>
            <a:off x="3923948" y="3356999"/>
            <a:ext cx="17459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600" b="1" dirty="0" smtClean="0">
                <a:solidFill>
                  <a:srgbClr val="000000"/>
                </a:solidFill>
              </a:rPr>
              <a:t>育ちの場における</a:t>
            </a:r>
            <a:endParaRPr lang="en-US" altLang="ja-JP" sz="1600" b="1" dirty="0" smtClean="0">
              <a:solidFill>
                <a:srgbClr val="000000"/>
              </a:solidFill>
            </a:endParaRPr>
          </a:p>
          <a:p>
            <a:pPr eaLnBrk="1" hangingPunct="1">
              <a:spcBef>
                <a:spcPct val="0"/>
              </a:spcBef>
              <a:buFontTx/>
              <a:buNone/>
            </a:pPr>
            <a:r>
              <a:rPr lang="ja-JP" altLang="en-US" sz="1600" b="1" dirty="0" smtClean="0">
                <a:solidFill>
                  <a:srgbClr val="000000"/>
                </a:solidFill>
              </a:rPr>
              <a:t>こどもへの支援</a:t>
            </a:r>
            <a:endParaRPr lang="en-US" altLang="ja-JP" sz="1600" b="1" dirty="0" smtClean="0">
              <a:solidFill>
                <a:srgbClr val="000000"/>
              </a:solidFill>
            </a:endParaRPr>
          </a:p>
          <a:p>
            <a:pPr eaLnBrk="1" hangingPunct="1">
              <a:spcBef>
                <a:spcPct val="0"/>
              </a:spcBef>
              <a:buFontTx/>
              <a:buNone/>
            </a:pPr>
            <a:r>
              <a:rPr lang="ja-JP" altLang="en-US" sz="1600" b="1" dirty="0" smtClean="0">
                <a:solidFill>
                  <a:srgbClr val="000000"/>
                </a:solidFill>
              </a:rPr>
              <a:t>スタッフへの支援</a:t>
            </a:r>
          </a:p>
        </p:txBody>
      </p:sp>
      <p:sp>
        <p:nvSpPr>
          <p:cNvPr id="22" name="正方形/長方形 21"/>
          <p:cNvSpPr/>
          <p:nvPr/>
        </p:nvSpPr>
        <p:spPr bwMode="auto">
          <a:xfrm>
            <a:off x="3923928" y="3356992"/>
            <a:ext cx="1728192" cy="792088"/>
          </a:xfrm>
          <a:prstGeom prst="rect">
            <a:avLst/>
          </a:prstGeom>
          <a:noFill/>
          <a:ln>
            <a:prstDash val="sysDot"/>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kumimoji="0" lang="ja-JP" altLang="en-US" sz="4000">
              <a:solidFill>
                <a:srgbClr val="000000"/>
              </a:solidFill>
            </a:endParaRPr>
          </a:p>
        </p:txBody>
      </p:sp>
      <p:sp>
        <p:nvSpPr>
          <p:cNvPr id="27" name="右矢印 26"/>
          <p:cNvSpPr/>
          <p:nvPr/>
        </p:nvSpPr>
        <p:spPr bwMode="auto">
          <a:xfrm>
            <a:off x="5076062" y="4941168"/>
            <a:ext cx="1368152" cy="936104"/>
          </a:xfrm>
          <a:prstGeom prst="rightArrow">
            <a:avLst>
              <a:gd name="adj1" fmla="val 50000"/>
              <a:gd name="adj2" fmla="val 39794"/>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kumimoji="0" lang="ja-JP" altLang="en-US" sz="4000">
              <a:solidFill>
                <a:srgbClr val="000000"/>
              </a:solidFill>
            </a:endParaRPr>
          </a:p>
        </p:txBody>
      </p:sp>
      <p:cxnSp>
        <p:nvCxnSpPr>
          <p:cNvPr id="4122" name="直線コネクタ 52226"/>
          <p:cNvCxnSpPr>
            <a:cxnSpLocks noChangeShapeType="1"/>
          </p:cNvCxnSpPr>
          <p:nvPr/>
        </p:nvCxnSpPr>
        <p:spPr bwMode="auto">
          <a:xfrm>
            <a:off x="755578" y="5157192"/>
            <a:ext cx="3168352" cy="0"/>
          </a:xfrm>
          <a:prstGeom prst="line">
            <a:avLst/>
          </a:prstGeom>
          <a:noFill/>
          <a:ln w="38100" algn="ctr">
            <a:solidFill>
              <a:srgbClr val="FFC000"/>
            </a:solidFill>
            <a:round/>
            <a:headEnd/>
            <a:tailEnd/>
          </a:ln>
          <a:effectLst>
            <a:outerShdw kx="-3284103" algn="br" rotWithShape="0">
              <a:schemeClr val="bg2">
                <a:alpha val="50000"/>
              </a:schemeClr>
            </a:outerShdw>
          </a:effectLst>
          <a:extLst>
            <a:ext uri="{909E8E84-426E-40DD-AFC4-6F175D3DCCD1}">
              <a14:hiddenFill xmlns:a14="http://schemas.microsoft.com/office/drawing/2010/main">
                <a:noFill/>
              </a14:hiddenFill>
            </a:ext>
          </a:extLst>
        </p:spPr>
      </p:cxnSp>
      <p:sp>
        <p:nvSpPr>
          <p:cNvPr id="52230" name="下矢印 52229"/>
          <p:cNvSpPr/>
          <p:nvPr/>
        </p:nvSpPr>
        <p:spPr bwMode="auto">
          <a:xfrm>
            <a:off x="1475656" y="3861048"/>
            <a:ext cx="864096" cy="590124"/>
          </a:xfrm>
          <a:prstGeom prst="downArrow">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kumimoji="0" lang="ja-JP" altLang="en-US" sz="4000">
              <a:solidFill>
                <a:srgbClr val="000000"/>
              </a:solidFill>
            </a:endParaRPr>
          </a:p>
        </p:txBody>
      </p:sp>
      <p:sp>
        <p:nvSpPr>
          <p:cNvPr id="26" name="テキスト ボックス 25"/>
          <p:cNvSpPr txBox="1"/>
          <p:nvPr/>
        </p:nvSpPr>
        <p:spPr>
          <a:xfrm>
            <a:off x="179514" y="0"/>
            <a:ext cx="7654660"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Ⅰ</a:t>
            </a:r>
            <a:r>
              <a:rPr lang="ja-JP" altLang="en-US" sz="2000" b="1" dirty="0" err="1" smtClean="0">
                <a:solidFill>
                  <a:prstClr val="white"/>
                </a:solidFill>
              </a:rPr>
              <a:t>．</a:t>
            </a:r>
            <a:r>
              <a:rPr lang="ja-JP" altLang="en-US" sz="2000" b="1" dirty="0" smtClean="0">
                <a:solidFill>
                  <a:prstClr val="white"/>
                </a:solidFill>
              </a:rPr>
              <a:t>アセスメントを実施する際の基本的な視点～児童発達支援とは？</a:t>
            </a:r>
            <a:endParaRPr lang="ja-JP" altLang="en-US" sz="2000" b="1" dirty="0">
              <a:solidFill>
                <a:prstClr val="white"/>
              </a:solidFill>
            </a:endParaRPr>
          </a:p>
        </p:txBody>
      </p:sp>
      <p:sp>
        <p:nvSpPr>
          <p:cNvPr id="29" name="テキスト ボックス 28"/>
          <p:cNvSpPr txBox="1"/>
          <p:nvPr/>
        </p:nvSpPr>
        <p:spPr>
          <a:xfrm>
            <a:off x="6012160" y="620726"/>
            <a:ext cx="2938294" cy="954107"/>
          </a:xfrm>
          <a:prstGeom prst="rect">
            <a:avLst/>
          </a:prstGeom>
          <a:scene3d>
            <a:camera prst="orthographicFront">
              <a:rot lat="0" lon="0" rev="0"/>
            </a:camera>
            <a:lightRig rig="threePt" dir="t">
              <a:rot lat="0" lon="0" rev="1200000"/>
            </a:lightRig>
          </a:scene3d>
          <a:sp3d>
            <a:bevelT w="63500" h="25400" prst="softRound"/>
          </a:sp3d>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ja-JP" altLang="en-US" b="1" dirty="0" smtClean="0">
                <a:solidFill>
                  <a:prstClr val="white"/>
                </a:solidFill>
              </a:rPr>
              <a:t>インクルーシブ</a:t>
            </a:r>
            <a:endParaRPr lang="en-US" altLang="ja-JP" b="1" dirty="0" smtClean="0">
              <a:solidFill>
                <a:prstClr val="white"/>
              </a:solidFill>
            </a:endParaRPr>
          </a:p>
          <a:p>
            <a:pPr fontAlgn="auto">
              <a:spcBef>
                <a:spcPts val="0"/>
              </a:spcBef>
              <a:spcAft>
                <a:spcPts val="0"/>
              </a:spcAft>
            </a:pPr>
            <a:r>
              <a:rPr lang="ja-JP" altLang="en-US" b="1" dirty="0" smtClean="0">
                <a:solidFill>
                  <a:prstClr val="white"/>
                </a:solidFill>
              </a:rPr>
              <a:t>　　　　社会の実現</a:t>
            </a:r>
            <a:endParaRPr lang="ja-JP" altLang="en-US" b="1" dirty="0">
              <a:solidFill>
                <a:prstClr val="white"/>
              </a:solidFill>
            </a:endParaRPr>
          </a:p>
        </p:txBody>
      </p:sp>
      <p:sp>
        <p:nvSpPr>
          <p:cNvPr id="31"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96</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920292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左カーブ矢印 40"/>
          <p:cNvSpPr/>
          <p:nvPr/>
        </p:nvSpPr>
        <p:spPr>
          <a:xfrm rot="10800000" flipH="1">
            <a:off x="7164288" y="1412776"/>
            <a:ext cx="897330" cy="4680520"/>
          </a:xfrm>
          <a:prstGeom prst="curvedLeftArrow">
            <a:avLst>
              <a:gd name="adj1" fmla="val 11496"/>
              <a:gd name="adj2" fmla="val 25762"/>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endParaRPr lang="ja-JP" altLang="en-US" sz="1800">
              <a:solidFill>
                <a:prstClr val="black"/>
              </a:solidFill>
            </a:endParaRPr>
          </a:p>
        </p:txBody>
      </p:sp>
      <p:sp>
        <p:nvSpPr>
          <p:cNvPr id="4" name="タイトル 3"/>
          <p:cNvSpPr>
            <a:spLocks noGrp="1"/>
          </p:cNvSpPr>
          <p:nvPr>
            <p:ph type="title"/>
          </p:nvPr>
        </p:nvSpPr>
        <p:spPr>
          <a:xfrm>
            <a:off x="0" y="692696"/>
            <a:ext cx="9143998" cy="576064"/>
          </a:xfrm>
        </p:spPr>
        <p:txBody>
          <a:bodyPr>
            <a:noAutofit/>
          </a:bodyPr>
          <a:lstStyle/>
          <a:p>
            <a:r>
              <a:rPr lang="ja-JP" altLang="en-US" sz="2800" b="1" dirty="0" smtClean="0">
                <a:latin typeface="ＤＨＰ平成ゴシックW5" panose="020B0500000000000000" pitchFamily="50" charset="-128"/>
                <a:ea typeface="ＤＨＰ平成ゴシックW5" panose="020B0500000000000000" pitchFamily="50" charset="-128"/>
              </a:rPr>
              <a:t>子ども</a:t>
            </a:r>
            <a:r>
              <a:rPr lang="ja-JP" altLang="en-US" sz="2800" b="1" dirty="0">
                <a:latin typeface="ＤＨＰ平成ゴシックW5" panose="020B0500000000000000" pitchFamily="50" charset="-128"/>
                <a:ea typeface="ＤＨＰ平成ゴシックW5" panose="020B0500000000000000" pitchFamily="50" charset="-128"/>
              </a:rPr>
              <a:t>の</a:t>
            </a:r>
            <a:r>
              <a:rPr lang="ja-JP" altLang="en-US" sz="2800" b="1" dirty="0" smtClean="0">
                <a:latin typeface="ＤＨＰ平成ゴシックW5" panose="020B0500000000000000" pitchFamily="50" charset="-128"/>
                <a:ea typeface="ＤＨＰ平成ゴシックW5" panose="020B0500000000000000" pitchFamily="50" charset="-128"/>
              </a:rPr>
              <a:t>支援のプロセス</a:t>
            </a:r>
            <a:endParaRPr kumimoji="1" lang="ja-JP" altLang="en-US" sz="2800" dirty="0"/>
          </a:p>
        </p:txBody>
      </p:sp>
      <p:grpSp>
        <p:nvGrpSpPr>
          <p:cNvPr id="37" name="グループ化 36"/>
          <p:cNvGrpSpPr/>
          <p:nvPr/>
        </p:nvGrpSpPr>
        <p:grpSpPr>
          <a:xfrm>
            <a:off x="251520" y="1196790"/>
            <a:ext cx="6699594" cy="672109"/>
            <a:chOff x="272480" y="836711"/>
            <a:chExt cx="7257894" cy="672109"/>
          </a:xfrm>
        </p:grpSpPr>
        <p:sp>
          <p:nvSpPr>
            <p:cNvPr id="3" name="角丸四角形 2"/>
            <p:cNvSpPr/>
            <p:nvPr/>
          </p:nvSpPr>
          <p:spPr>
            <a:xfrm>
              <a:off x="272480" y="836711"/>
              <a:ext cx="6264696" cy="672109"/>
            </a:xfrm>
            <a:prstGeom prst="roundRect">
              <a:avLst/>
            </a:prstGeom>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fontAlgn="auto">
                <a:spcBef>
                  <a:spcPts val="0"/>
                </a:spcBef>
                <a:spcAft>
                  <a:spcPts val="0"/>
                </a:spcAft>
              </a:pPr>
              <a:r>
                <a:rPr lang="ja-JP" altLang="en-US" sz="1800" dirty="0" smtClean="0">
                  <a:solidFill>
                    <a:prstClr val="black"/>
                  </a:solidFill>
                </a:rPr>
                <a:t>子どもが示す現状をありのままにとらえる</a:t>
              </a:r>
              <a:endParaRPr lang="en-US" altLang="ja-JP" sz="1800" dirty="0" smtClean="0">
                <a:solidFill>
                  <a:prstClr val="black"/>
                </a:solidFill>
              </a:endParaRPr>
            </a:p>
            <a:p>
              <a:pPr algn="ctr" fontAlgn="auto">
                <a:spcBef>
                  <a:spcPts val="0"/>
                </a:spcBef>
                <a:spcAft>
                  <a:spcPts val="0"/>
                </a:spcAft>
              </a:pPr>
              <a:r>
                <a:rPr lang="ja-JP" altLang="en-US" sz="1800" dirty="0" smtClean="0">
                  <a:solidFill>
                    <a:prstClr val="black"/>
                  </a:solidFill>
                </a:rPr>
                <a:t>（知識と客観的視点）</a:t>
              </a:r>
              <a:endParaRPr lang="ja-JP" altLang="en-US" sz="1800" dirty="0">
                <a:solidFill>
                  <a:prstClr val="black"/>
                </a:solidFill>
              </a:endParaRPr>
            </a:p>
          </p:txBody>
        </p:sp>
        <p:sp>
          <p:nvSpPr>
            <p:cNvPr id="2" name="円/楕円 1"/>
            <p:cNvSpPr/>
            <p:nvPr/>
          </p:nvSpPr>
          <p:spPr>
            <a:xfrm>
              <a:off x="6609184" y="958403"/>
              <a:ext cx="921190" cy="510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prstClr val="black"/>
                  </a:solidFill>
                </a:rPr>
                <a:t>把握</a:t>
              </a:r>
              <a:endParaRPr lang="ja-JP" altLang="en-US" sz="1600" b="1" dirty="0">
                <a:solidFill>
                  <a:prstClr val="black"/>
                </a:solidFill>
              </a:endParaRPr>
            </a:p>
          </p:txBody>
        </p:sp>
      </p:grpSp>
      <p:grpSp>
        <p:nvGrpSpPr>
          <p:cNvPr id="36" name="グループ化 35"/>
          <p:cNvGrpSpPr/>
          <p:nvPr/>
        </p:nvGrpSpPr>
        <p:grpSpPr>
          <a:xfrm>
            <a:off x="251520" y="5013214"/>
            <a:ext cx="6682916" cy="672109"/>
            <a:chOff x="350554" y="5013175"/>
            <a:chExt cx="7239826" cy="672109"/>
          </a:xfrm>
        </p:grpSpPr>
        <p:sp>
          <p:nvSpPr>
            <p:cNvPr id="6" name="角丸四角形 5"/>
            <p:cNvSpPr/>
            <p:nvPr/>
          </p:nvSpPr>
          <p:spPr>
            <a:xfrm>
              <a:off x="350554" y="5013175"/>
              <a:ext cx="6264696" cy="672109"/>
            </a:xfrm>
            <a:prstGeom prst="roundRect">
              <a:avLst/>
            </a:prstGeom>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fontAlgn="auto">
                <a:spcBef>
                  <a:spcPts val="0"/>
                </a:spcBef>
                <a:spcAft>
                  <a:spcPts val="0"/>
                </a:spcAft>
              </a:pPr>
              <a:r>
                <a:rPr lang="ja-JP" altLang="en-US" sz="1800" dirty="0" smtClean="0">
                  <a:solidFill>
                    <a:prstClr val="black"/>
                  </a:solidFill>
                </a:rPr>
                <a:t>とらえた状況を障害特性、発達段階、生活環境と照合する</a:t>
              </a:r>
              <a:endParaRPr lang="en-US" altLang="ja-JP" sz="1800" dirty="0" smtClean="0">
                <a:solidFill>
                  <a:prstClr val="black"/>
                </a:solidFill>
              </a:endParaRPr>
            </a:p>
            <a:p>
              <a:pPr algn="ctr" fontAlgn="auto">
                <a:spcBef>
                  <a:spcPts val="0"/>
                </a:spcBef>
                <a:spcAft>
                  <a:spcPts val="0"/>
                </a:spcAft>
              </a:pPr>
              <a:r>
                <a:rPr lang="ja-JP" altLang="en-US" sz="1800" dirty="0" smtClean="0">
                  <a:solidFill>
                    <a:prstClr val="black"/>
                  </a:solidFill>
                </a:rPr>
                <a:t>（情報収集と評価と想定）</a:t>
              </a:r>
              <a:endParaRPr lang="ja-JP" altLang="en-US" sz="1800" dirty="0">
                <a:solidFill>
                  <a:prstClr val="black"/>
                </a:solidFill>
              </a:endParaRPr>
            </a:p>
          </p:txBody>
        </p:sp>
        <p:sp>
          <p:nvSpPr>
            <p:cNvPr id="31" name="円/楕円 30"/>
            <p:cNvSpPr/>
            <p:nvPr/>
          </p:nvSpPr>
          <p:spPr>
            <a:xfrm>
              <a:off x="6747265" y="5085183"/>
              <a:ext cx="843115" cy="510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prstClr val="black"/>
                  </a:solidFill>
                </a:rPr>
                <a:t>分析</a:t>
              </a:r>
              <a:endParaRPr lang="ja-JP" altLang="en-US" sz="1600" b="1" dirty="0">
                <a:solidFill>
                  <a:prstClr val="black"/>
                </a:solidFill>
              </a:endParaRPr>
            </a:p>
          </p:txBody>
        </p:sp>
      </p:grpSp>
      <p:grpSp>
        <p:nvGrpSpPr>
          <p:cNvPr id="38" name="グループ化 37"/>
          <p:cNvGrpSpPr/>
          <p:nvPr/>
        </p:nvGrpSpPr>
        <p:grpSpPr>
          <a:xfrm>
            <a:off x="251524" y="5805302"/>
            <a:ext cx="6754985" cy="672109"/>
            <a:chOff x="-2301752" y="6335836"/>
            <a:chExt cx="7317901" cy="672109"/>
          </a:xfrm>
        </p:grpSpPr>
        <p:sp>
          <p:nvSpPr>
            <p:cNvPr id="9" name="角丸四角形 8"/>
            <p:cNvSpPr/>
            <p:nvPr/>
          </p:nvSpPr>
          <p:spPr>
            <a:xfrm>
              <a:off x="-2301752" y="6335836"/>
              <a:ext cx="6264696" cy="672109"/>
            </a:xfrm>
            <a:prstGeom prst="roundRect">
              <a:avLst/>
            </a:prstGeom>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fontAlgn="auto">
                <a:spcBef>
                  <a:spcPts val="0"/>
                </a:spcBef>
                <a:spcAft>
                  <a:spcPts val="0"/>
                </a:spcAft>
              </a:pPr>
              <a:r>
                <a:rPr lang="ja-JP" altLang="en-US" sz="1600" dirty="0" smtClean="0">
                  <a:solidFill>
                    <a:prstClr val="black"/>
                  </a:solidFill>
                </a:rPr>
                <a:t>年齢相応の姿の</a:t>
              </a:r>
              <a:r>
                <a:rPr lang="ja-JP" altLang="en-US" sz="1600" dirty="0">
                  <a:solidFill>
                    <a:prstClr val="black"/>
                  </a:solidFill>
                </a:rPr>
                <a:t>想定</a:t>
              </a:r>
              <a:r>
                <a:rPr lang="ja-JP" altLang="en-US" sz="1600" dirty="0" smtClean="0">
                  <a:solidFill>
                    <a:prstClr val="black"/>
                  </a:solidFill>
                </a:rPr>
                <a:t>と状況を照合し、次の段階（姿）を創造する</a:t>
              </a:r>
              <a:endParaRPr lang="en-US" altLang="ja-JP" sz="1600" dirty="0" smtClean="0">
                <a:solidFill>
                  <a:prstClr val="black"/>
                </a:solidFill>
              </a:endParaRPr>
            </a:p>
            <a:p>
              <a:pPr algn="ctr" fontAlgn="auto">
                <a:spcBef>
                  <a:spcPts val="0"/>
                </a:spcBef>
                <a:spcAft>
                  <a:spcPts val="0"/>
                </a:spcAft>
              </a:pPr>
              <a:r>
                <a:rPr lang="ja-JP" altLang="en-US" sz="1600" dirty="0" smtClean="0">
                  <a:solidFill>
                    <a:prstClr val="black"/>
                  </a:solidFill>
                </a:rPr>
                <a:t>（創造と方針の決定）</a:t>
              </a:r>
              <a:endParaRPr lang="ja-JP" altLang="en-US" sz="1600" dirty="0">
                <a:solidFill>
                  <a:prstClr val="black"/>
                </a:solidFill>
              </a:endParaRPr>
            </a:p>
          </p:txBody>
        </p:sp>
        <p:sp>
          <p:nvSpPr>
            <p:cNvPr id="32" name="円/楕円 31"/>
            <p:cNvSpPr/>
            <p:nvPr/>
          </p:nvSpPr>
          <p:spPr>
            <a:xfrm>
              <a:off x="4094959" y="6407844"/>
              <a:ext cx="921190" cy="510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prstClr val="black"/>
                  </a:solidFill>
                </a:rPr>
                <a:t>計画</a:t>
              </a:r>
              <a:endParaRPr lang="ja-JP" altLang="en-US" sz="1600" b="1" dirty="0">
                <a:solidFill>
                  <a:prstClr val="black"/>
                </a:solidFill>
              </a:endParaRPr>
            </a:p>
          </p:txBody>
        </p:sp>
      </p:grpSp>
      <p:grpSp>
        <p:nvGrpSpPr>
          <p:cNvPr id="35" name="グループ化 34"/>
          <p:cNvGrpSpPr/>
          <p:nvPr/>
        </p:nvGrpSpPr>
        <p:grpSpPr>
          <a:xfrm>
            <a:off x="899595" y="1988840"/>
            <a:ext cx="5774478" cy="2928292"/>
            <a:chOff x="1784648" y="1508820"/>
            <a:chExt cx="6255684" cy="2928292"/>
          </a:xfrm>
        </p:grpSpPr>
        <p:sp>
          <p:nvSpPr>
            <p:cNvPr id="8" name="角丸四角形 7"/>
            <p:cNvSpPr/>
            <p:nvPr/>
          </p:nvSpPr>
          <p:spPr>
            <a:xfrm>
              <a:off x="1784648" y="1508820"/>
              <a:ext cx="6255684" cy="2928292"/>
            </a:xfrm>
            <a:prstGeom prst="roundRect">
              <a:avLst>
                <a:gd name="adj" fmla="val 9271"/>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ctr" fontAlgn="auto">
                <a:spcBef>
                  <a:spcPts val="0"/>
                </a:spcBef>
                <a:spcAft>
                  <a:spcPts val="0"/>
                </a:spcAft>
              </a:pPr>
              <a:r>
                <a:rPr lang="ja-JP" altLang="en-US" sz="1800" dirty="0" smtClean="0">
                  <a:solidFill>
                    <a:prstClr val="black"/>
                  </a:solidFill>
                </a:rPr>
                <a:t>因子を分類し、それぞれに分析しながら、深める</a:t>
              </a:r>
              <a:endParaRPr lang="ja-JP" altLang="en-US" sz="1800" dirty="0">
                <a:solidFill>
                  <a:prstClr val="black"/>
                </a:solidFill>
              </a:endParaRPr>
            </a:p>
          </p:txBody>
        </p:sp>
        <p:grpSp>
          <p:nvGrpSpPr>
            <p:cNvPr id="22" name="グループ化 21"/>
            <p:cNvGrpSpPr/>
            <p:nvPr/>
          </p:nvGrpSpPr>
          <p:grpSpPr>
            <a:xfrm>
              <a:off x="1880560" y="2060848"/>
              <a:ext cx="2916216" cy="1031200"/>
              <a:chOff x="3476944" y="4605506"/>
              <a:chExt cx="2916216" cy="1031200"/>
            </a:xfrm>
          </p:grpSpPr>
          <p:sp>
            <p:nvSpPr>
              <p:cNvPr id="23" name="角丸四角形 22"/>
              <p:cNvSpPr/>
              <p:nvPr/>
            </p:nvSpPr>
            <p:spPr>
              <a:xfrm>
                <a:off x="3476944" y="4605506"/>
                <a:ext cx="2913512" cy="1031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fontAlgn="auto">
                  <a:spcBef>
                    <a:spcPts val="0"/>
                  </a:spcBef>
                  <a:spcAft>
                    <a:spcPts val="0"/>
                  </a:spcAft>
                </a:pPr>
                <a:r>
                  <a:rPr lang="ja-JP" altLang="en-US" sz="1800" dirty="0">
                    <a:solidFill>
                      <a:prstClr val="black"/>
                    </a:solidFill>
                  </a:rPr>
                  <a:t>発達段階による因子</a:t>
                </a:r>
              </a:p>
            </p:txBody>
          </p:sp>
          <p:sp>
            <p:nvSpPr>
              <p:cNvPr id="24" name="角丸四角形 23"/>
              <p:cNvSpPr/>
              <p:nvPr/>
            </p:nvSpPr>
            <p:spPr>
              <a:xfrm>
                <a:off x="3476944" y="5055006"/>
                <a:ext cx="972000" cy="5749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ja-JP" altLang="en-US" sz="1200" dirty="0" smtClean="0">
                    <a:solidFill>
                      <a:prstClr val="black"/>
                    </a:solidFill>
                  </a:rPr>
                  <a:t>生活年齢</a:t>
                </a:r>
                <a:endParaRPr lang="ja-JP" altLang="en-US" sz="1200" dirty="0">
                  <a:solidFill>
                    <a:prstClr val="black"/>
                  </a:solidFill>
                </a:endParaRPr>
              </a:p>
            </p:txBody>
          </p:sp>
          <p:sp>
            <p:nvSpPr>
              <p:cNvPr id="25" name="角丸四角形 24"/>
              <p:cNvSpPr/>
              <p:nvPr/>
            </p:nvSpPr>
            <p:spPr>
              <a:xfrm>
                <a:off x="4448944" y="5061755"/>
                <a:ext cx="972000" cy="5749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ja-JP" altLang="en-US" sz="1200" dirty="0" smtClean="0">
                    <a:solidFill>
                      <a:prstClr val="black"/>
                    </a:solidFill>
                  </a:rPr>
                  <a:t>年齢特徴</a:t>
                </a:r>
                <a:endParaRPr lang="ja-JP" altLang="en-US" sz="1200" dirty="0">
                  <a:solidFill>
                    <a:prstClr val="black"/>
                  </a:solidFill>
                </a:endParaRPr>
              </a:p>
            </p:txBody>
          </p:sp>
          <p:sp>
            <p:nvSpPr>
              <p:cNvPr id="26" name="角丸四角形 25"/>
              <p:cNvSpPr/>
              <p:nvPr/>
            </p:nvSpPr>
            <p:spPr>
              <a:xfrm>
                <a:off x="5421160" y="5061755"/>
                <a:ext cx="972000" cy="5749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ja-JP" altLang="en-US" sz="1200" dirty="0" smtClean="0">
                    <a:solidFill>
                      <a:prstClr val="black"/>
                    </a:solidFill>
                  </a:rPr>
                  <a:t>認知特性</a:t>
                </a:r>
                <a:endParaRPr lang="ja-JP" altLang="en-US" sz="1200" dirty="0">
                  <a:solidFill>
                    <a:prstClr val="black"/>
                  </a:solidFill>
                </a:endParaRPr>
              </a:p>
            </p:txBody>
          </p:sp>
        </p:grpSp>
        <p:grpSp>
          <p:nvGrpSpPr>
            <p:cNvPr id="30" name="グループ化 29"/>
            <p:cNvGrpSpPr/>
            <p:nvPr/>
          </p:nvGrpSpPr>
          <p:grpSpPr>
            <a:xfrm>
              <a:off x="5049241" y="2060848"/>
              <a:ext cx="2916216" cy="1031200"/>
              <a:chOff x="3476944" y="4269668"/>
              <a:chExt cx="2916216" cy="1031200"/>
            </a:xfrm>
          </p:grpSpPr>
          <p:grpSp>
            <p:nvGrpSpPr>
              <p:cNvPr id="21" name="グループ化 20"/>
              <p:cNvGrpSpPr/>
              <p:nvPr/>
            </p:nvGrpSpPr>
            <p:grpSpPr>
              <a:xfrm>
                <a:off x="3476944" y="4269668"/>
                <a:ext cx="2916216" cy="1031200"/>
                <a:chOff x="3476944" y="4638470"/>
                <a:chExt cx="2916216" cy="1031200"/>
              </a:xfrm>
            </p:grpSpPr>
            <p:sp>
              <p:nvSpPr>
                <p:cNvPr id="11" name="角丸四角形 10"/>
                <p:cNvSpPr/>
                <p:nvPr/>
              </p:nvSpPr>
              <p:spPr>
                <a:xfrm>
                  <a:off x="3476944" y="4638470"/>
                  <a:ext cx="2913512" cy="1031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fontAlgn="auto">
                    <a:spcBef>
                      <a:spcPts val="0"/>
                    </a:spcBef>
                    <a:spcAft>
                      <a:spcPts val="0"/>
                    </a:spcAft>
                  </a:pPr>
                  <a:r>
                    <a:rPr lang="ja-JP" altLang="en-US" sz="1800" dirty="0" smtClean="0">
                      <a:solidFill>
                        <a:prstClr val="black"/>
                      </a:solidFill>
                    </a:rPr>
                    <a:t>障害特性による因子</a:t>
                  </a:r>
                  <a:endParaRPr lang="ja-JP" altLang="en-US" sz="1800" dirty="0">
                    <a:solidFill>
                      <a:prstClr val="black"/>
                    </a:solidFill>
                  </a:endParaRPr>
                </a:p>
              </p:txBody>
            </p:sp>
            <p:sp>
              <p:nvSpPr>
                <p:cNvPr id="18" name="角丸四角形 17"/>
                <p:cNvSpPr/>
                <p:nvPr/>
              </p:nvSpPr>
              <p:spPr>
                <a:xfrm>
                  <a:off x="3476944" y="5100779"/>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ja-JP" altLang="en-US" sz="1200" dirty="0" smtClean="0">
                      <a:solidFill>
                        <a:prstClr val="black"/>
                      </a:solidFill>
                    </a:rPr>
                    <a:t>発達年齢</a:t>
                  </a:r>
                  <a:endParaRPr lang="ja-JP" altLang="en-US" sz="1200" dirty="0">
                    <a:solidFill>
                      <a:prstClr val="black"/>
                    </a:solidFill>
                  </a:endParaRPr>
                </a:p>
              </p:txBody>
            </p:sp>
            <p:sp>
              <p:nvSpPr>
                <p:cNvPr id="19" name="角丸四角形 18"/>
                <p:cNvSpPr/>
                <p:nvPr/>
              </p:nvSpPr>
              <p:spPr>
                <a:xfrm>
                  <a:off x="4448944" y="5107528"/>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ja-JP" altLang="en-US" sz="1200" dirty="0" smtClean="0">
                      <a:solidFill>
                        <a:prstClr val="black"/>
                      </a:solidFill>
                    </a:rPr>
                    <a:t>運動特性</a:t>
                  </a:r>
                  <a:endParaRPr lang="ja-JP" altLang="en-US" sz="1200" dirty="0">
                    <a:solidFill>
                      <a:prstClr val="black"/>
                    </a:solidFill>
                  </a:endParaRPr>
                </a:p>
              </p:txBody>
            </p:sp>
            <p:sp>
              <p:nvSpPr>
                <p:cNvPr id="20" name="角丸四角形 19"/>
                <p:cNvSpPr/>
                <p:nvPr/>
              </p:nvSpPr>
              <p:spPr>
                <a:xfrm>
                  <a:off x="5421160" y="5107528"/>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ja-JP" altLang="en-US" sz="1200" dirty="0" smtClean="0">
                      <a:solidFill>
                        <a:prstClr val="black"/>
                      </a:solidFill>
                    </a:rPr>
                    <a:t>感覚特性</a:t>
                  </a:r>
                  <a:endParaRPr lang="ja-JP" altLang="en-US" sz="1200" dirty="0">
                    <a:solidFill>
                      <a:prstClr val="black"/>
                    </a:solidFill>
                  </a:endParaRPr>
                </a:p>
              </p:txBody>
            </p:sp>
          </p:grpSp>
          <p:sp>
            <p:nvSpPr>
              <p:cNvPr id="27" name="角丸四角形 26"/>
              <p:cNvSpPr/>
              <p:nvPr/>
            </p:nvSpPr>
            <p:spPr>
              <a:xfrm>
                <a:off x="3476944" y="5013176"/>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ja-JP" altLang="en-US" sz="1200" dirty="0" smtClean="0">
                    <a:solidFill>
                      <a:prstClr val="black"/>
                    </a:solidFill>
                  </a:rPr>
                  <a:t>認知特性</a:t>
                </a:r>
                <a:endParaRPr lang="ja-JP" altLang="en-US" sz="1200" dirty="0">
                  <a:solidFill>
                    <a:prstClr val="black"/>
                  </a:solidFill>
                </a:endParaRPr>
              </a:p>
            </p:txBody>
          </p:sp>
          <p:sp>
            <p:nvSpPr>
              <p:cNvPr id="28" name="角丸四角形 27"/>
              <p:cNvSpPr/>
              <p:nvPr/>
            </p:nvSpPr>
            <p:spPr>
              <a:xfrm>
                <a:off x="4448944" y="5019925"/>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ja-JP" altLang="en-US" sz="1200" dirty="0" smtClean="0">
                    <a:solidFill>
                      <a:prstClr val="black"/>
                    </a:solidFill>
                  </a:rPr>
                  <a:t>学習形態</a:t>
                </a:r>
                <a:endParaRPr lang="ja-JP" altLang="en-US" sz="1200" dirty="0">
                  <a:solidFill>
                    <a:prstClr val="black"/>
                  </a:solidFill>
                </a:endParaRPr>
              </a:p>
            </p:txBody>
          </p:sp>
          <p:sp>
            <p:nvSpPr>
              <p:cNvPr id="29" name="角丸四角形 28"/>
              <p:cNvSpPr/>
              <p:nvPr/>
            </p:nvSpPr>
            <p:spPr>
              <a:xfrm>
                <a:off x="5421160" y="5019925"/>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endParaRPr lang="ja-JP" altLang="en-US" sz="1400" dirty="0">
                  <a:solidFill>
                    <a:prstClr val="black"/>
                  </a:solidFill>
                </a:endParaRPr>
              </a:p>
            </p:txBody>
          </p:sp>
        </p:grpSp>
        <p:grpSp>
          <p:nvGrpSpPr>
            <p:cNvPr id="34" name="グループ化 33"/>
            <p:cNvGrpSpPr/>
            <p:nvPr/>
          </p:nvGrpSpPr>
          <p:grpSpPr>
            <a:xfrm>
              <a:off x="3482902" y="3217598"/>
              <a:ext cx="2908660" cy="1019826"/>
              <a:chOff x="1888116" y="3273270"/>
              <a:chExt cx="2908660" cy="1019826"/>
            </a:xfrm>
          </p:grpSpPr>
          <p:grpSp>
            <p:nvGrpSpPr>
              <p:cNvPr id="17" name="グループ化 16"/>
              <p:cNvGrpSpPr/>
              <p:nvPr/>
            </p:nvGrpSpPr>
            <p:grpSpPr>
              <a:xfrm>
                <a:off x="1888116" y="3273270"/>
                <a:ext cx="2905955" cy="1019826"/>
                <a:chOff x="6847656" y="4599531"/>
                <a:chExt cx="2905955" cy="1019826"/>
              </a:xfrm>
            </p:grpSpPr>
            <p:grpSp>
              <p:nvGrpSpPr>
                <p:cNvPr id="16" name="グループ化 15"/>
                <p:cNvGrpSpPr/>
                <p:nvPr/>
              </p:nvGrpSpPr>
              <p:grpSpPr>
                <a:xfrm>
                  <a:off x="6847656" y="4599531"/>
                  <a:ext cx="2905955" cy="1019826"/>
                  <a:chOff x="5623520" y="4750296"/>
                  <a:chExt cx="2905955" cy="1019826"/>
                </a:xfrm>
              </p:grpSpPr>
              <p:sp>
                <p:nvSpPr>
                  <p:cNvPr id="12" name="角丸四角形 11"/>
                  <p:cNvSpPr/>
                  <p:nvPr/>
                </p:nvSpPr>
                <p:spPr>
                  <a:xfrm>
                    <a:off x="5623520" y="4750296"/>
                    <a:ext cx="2905955" cy="10198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fontAlgn="auto">
                      <a:spcBef>
                        <a:spcPts val="0"/>
                      </a:spcBef>
                      <a:spcAft>
                        <a:spcPts val="0"/>
                      </a:spcAft>
                    </a:pPr>
                    <a:r>
                      <a:rPr lang="ja-JP" altLang="en-US" sz="1400" dirty="0" smtClean="0">
                        <a:solidFill>
                          <a:prstClr val="black"/>
                        </a:solidFill>
                      </a:rPr>
                      <a:t>環境</a:t>
                    </a:r>
                    <a:r>
                      <a:rPr lang="en-US" altLang="ja-JP" sz="1400" dirty="0">
                        <a:solidFill>
                          <a:prstClr val="black"/>
                        </a:solidFill>
                      </a:rPr>
                      <a:t>(</a:t>
                    </a:r>
                    <a:r>
                      <a:rPr lang="ja-JP" altLang="en-US" sz="1400" dirty="0" smtClean="0">
                        <a:solidFill>
                          <a:prstClr val="black"/>
                        </a:solidFill>
                      </a:rPr>
                      <a:t>人</a:t>
                    </a:r>
                    <a:r>
                      <a:rPr lang="en-US" altLang="ja-JP" sz="1400" dirty="0" smtClean="0">
                        <a:solidFill>
                          <a:prstClr val="black"/>
                        </a:solidFill>
                      </a:rPr>
                      <a:t>,</a:t>
                    </a:r>
                    <a:r>
                      <a:rPr lang="ja-JP" altLang="en-US" sz="1400" dirty="0" smtClean="0">
                        <a:solidFill>
                          <a:prstClr val="black"/>
                        </a:solidFill>
                      </a:rPr>
                      <a:t>場所</a:t>
                    </a:r>
                    <a:r>
                      <a:rPr lang="en-US" altLang="ja-JP" sz="1400" dirty="0" smtClean="0">
                        <a:solidFill>
                          <a:prstClr val="black"/>
                        </a:solidFill>
                      </a:rPr>
                      <a:t>,</a:t>
                    </a:r>
                    <a:r>
                      <a:rPr lang="ja-JP" altLang="en-US" sz="1400" dirty="0" smtClean="0">
                        <a:solidFill>
                          <a:prstClr val="black"/>
                        </a:solidFill>
                      </a:rPr>
                      <a:t>時間</a:t>
                    </a:r>
                    <a:r>
                      <a:rPr lang="en-US" altLang="ja-JP" sz="1400" dirty="0" smtClean="0">
                        <a:solidFill>
                          <a:prstClr val="black"/>
                        </a:solidFill>
                      </a:rPr>
                      <a:t>)</a:t>
                    </a:r>
                    <a:r>
                      <a:rPr lang="ja-JP" altLang="en-US" sz="1400" dirty="0" smtClean="0">
                        <a:solidFill>
                          <a:prstClr val="black"/>
                        </a:solidFill>
                      </a:rPr>
                      <a:t>による因子</a:t>
                    </a:r>
                    <a:endParaRPr lang="ja-JP" altLang="en-US" sz="1400" dirty="0">
                      <a:solidFill>
                        <a:prstClr val="black"/>
                      </a:solidFill>
                    </a:endParaRPr>
                  </a:p>
                </p:txBody>
              </p:sp>
              <p:sp>
                <p:nvSpPr>
                  <p:cNvPr id="14" name="角丸四角形 13"/>
                  <p:cNvSpPr/>
                  <p:nvPr/>
                </p:nvSpPr>
                <p:spPr>
                  <a:xfrm>
                    <a:off x="5623521" y="5205772"/>
                    <a:ext cx="964444" cy="5643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ja-JP" altLang="en-US" sz="1200" dirty="0" smtClean="0">
                        <a:solidFill>
                          <a:prstClr val="black"/>
                        </a:solidFill>
                      </a:rPr>
                      <a:t>家庭環境</a:t>
                    </a:r>
                    <a:endParaRPr lang="ja-JP" altLang="en-US" sz="1200" dirty="0">
                      <a:solidFill>
                        <a:prstClr val="black"/>
                      </a:solidFill>
                    </a:endParaRPr>
                  </a:p>
                </p:txBody>
              </p:sp>
            </p:grpSp>
            <p:sp>
              <p:nvSpPr>
                <p:cNvPr id="15" name="角丸四角形 14"/>
                <p:cNvSpPr/>
                <p:nvPr/>
              </p:nvSpPr>
              <p:spPr>
                <a:xfrm>
                  <a:off x="7812100" y="5055007"/>
                  <a:ext cx="957355" cy="5643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ja-JP" altLang="en-US" sz="1200" dirty="0" smtClean="0">
                      <a:solidFill>
                        <a:prstClr val="black"/>
                      </a:solidFill>
                    </a:rPr>
                    <a:t>友達関係</a:t>
                  </a:r>
                  <a:endParaRPr lang="ja-JP" altLang="en-US" sz="1200" dirty="0">
                    <a:solidFill>
                      <a:prstClr val="black"/>
                    </a:solidFill>
                  </a:endParaRPr>
                </a:p>
              </p:txBody>
            </p:sp>
          </p:grpSp>
          <p:sp>
            <p:nvSpPr>
              <p:cNvPr id="33" name="角丸四角形 32"/>
              <p:cNvSpPr/>
              <p:nvPr/>
            </p:nvSpPr>
            <p:spPr>
              <a:xfrm>
                <a:off x="3824560" y="3728746"/>
                <a:ext cx="972216" cy="5643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ja-JP" altLang="en-US" sz="1200" dirty="0">
                    <a:solidFill>
                      <a:prstClr val="black"/>
                    </a:solidFill>
                  </a:rPr>
                  <a:t>活動</a:t>
                </a:r>
                <a:r>
                  <a:rPr lang="ja-JP" altLang="en-US" sz="1200" dirty="0" smtClean="0">
                    <a:solidFill>
                      <a:prstClr val="black"/>
                    </a:solidFill>
                  </a:rPr>
                  <a:t>の場</a:t>
                </a:r>
                <a:endParaRPr lang="ja-JP" altLang="en-US" sz="1200" dirty="0">
                  <a:solidFill>
                    <a:prstClr val="black"/>
                  </a:solidFill>
                </a:endParaRPr>
              </a:p>
            </p:txBody>
          </p:sp>
        </p:grpSp>
      </p:grpSp>
      <p:sp>
        <p:nvSpPr>
          <p:cNvPr id="40" name="左カーブ矢印 39"/>
          <p:cNvSpPr/>
          <p:nvPr/>
        </p:nvSpPr>
        <p:spPr>
          <a:xfrm>
            <a:off x="7020272" y="5157192"/>
            <a:ext cx="465282" cy="1080120"/>
          </a:xfrm>
          <a:prstGeom prst="curvedLeftArrow">
            <a:avLst>
              <a:gd name="adj1" fmla="val 20194"/>
              <a:gd name="adj2" fmla="val 55913"/>
              <a:gd name="adj3" fmla="val 25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endParaRPr lang="ja-JP" altLang="en-US" sz="1800">
              <a:solidFill>
                <a:prstClr val="black"/>
              </a:solidFill>
            </a:endParaRPr>
          </a:p>
        </p:txBody>
      </p:sp>
      <p:sp>
        <p:nvSpPr>
          <p:cNvPr id="39" name="左カーブ矢印 38"/>
          <p:cNvSpPr/>
          <p:nvPr/>
        </p:nvSpPr>
        <p:spPr>
          <a:xfrm>
            <a:off x="6948264" y="1484784"/>
            <a:ext cx="465282" cy="3888432"/>
          </a:xfrm>
          <a:prstGeom prst="curvedLeftArrow">
            <a:avLst>
              <a:gd name="adj1" fmla="val 35766"/>
              <a:gd name="adj2" fmla="val 70697"/>
              <a:gd name="adj3" fmla="val 25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endParaRPr lang="ja-JP" altLang="en-US" sz="1800">
              <a:solidFill>
                <a:prstClr val="black"/>
              </a:solidFill>
            </a:endParaRPr>
          </a:p>
        </p:txBody>
      </p:sp>
      <p:sp>
        <p:nvSpPr>
          <p:cNvPr id="42" name="テキスト ボックス 41"/>
          <p:cNvSpPr txBox="1"/>
          <p:nvPr/>
        </p:nvSpPr>
        <p:spPr>
          <a:xfrm>
            <a:off x="8286754" y="620688"/>
            <a:ext cx="738664" cy="6237312"/>
          </a:xfrm>
          <a:prstGeom prst="rect">
            <a:avLst/>
          </a:prstGeom>
          <a:noFill/>
        </p:spPr>
        <p:txBody>
          <a:bodyPr vert="eaVert" wrap="square" rtlCol="0">
            <a:spAutoFit/>
          </a:bodyPr>
          <a:lstStyle/>
          <a:p>
            <a:pPr fontAlgn="auto">
              <a:spcBef>
                <a:spcPts val="0"/>
              </a:spcBef>
              <a:spcAft>
                <a:spcPts val="0"/>
              </a:spcAft>
            </a:pPr>
            <a:r>
              <a:rPr lang="ja-JP" altLang="en-US" sz="1800" dirty="0" smtClean="0">
                <a:solidFill>
                  <a:prstClr val="black"/>
                </a:solidFill>
                <a:latin typeface="Calibri"/>
                <a:ea typeface="ＭＳ Ｐゴシック"/>
              </a:rPr>
              <a:t>毎回の支援でも、一年間の関わりでもこのプロセスを繰り返す。</a:t>
            </a:r>
            <a:endParaRPr lang="en-US" altLang="ja-JP" sz="1800" dirty="0" smtClean="0">
              <a:solidFill>
                <a:prstClr val="black"/>
              </a:solidFill>
              <a:latin typeface="Calibri"/>
              <a:ea typeface="ＭＳ Ｐゴシック"/>
            </a:endParaRPr>
          </a:p>
          <a:p>
            <a:pPr fontAlgn="auto">
              <a:spcBef>
                <a:spcPts val="0"/>
              </a:spcBef>
              <a:spcAft>
                <a:spcPts val="0"/>
              </a:spcAft>
            </a:pPr>
            <a:r>
              <a:rPr lang="ja-JP" altLang="en-US" sz="1800" dirty="0" smtClean="0">
                <a:solidFill>
                  <a:prstClr val="black"/>
                </a:solidFill>
                <a:latin typeface="Calibri"/>
                <a:ea typeface="ＭＳ Ｐゴシック"/>
              </a:rPr>
              <a:t>（意図をもって過ごすと自然と　</a:t>
            </a:r>
            <a:r>
              <a:rPr lang="ja-JP" altLang="en-US" sz="1800" b="1" dirty="0" smtClean="0">
                <a:solidFill>
                  <a:prstClr val="black"/>
                </a:solidFill>
                <a:latin typeface="Calibri"/>
                <a:ea typeface="ＭＳ Ｐゴシック"/>
              </a:rPr>
              <a:t>ＰＤＣＡ</a:t>
            </a:r>
            <a:r>
              <a:rPr lang="ja-JP" altLang="en-US" sz="1800" dirty="0" smtClean="0">
                <a:solidFill>
                  <a:prstClr val="black"/>
                </a:solidFill>
                <a:latin typeface="Calibri"/>
                <a:ea typeface="ＭＳ Ｐゴシック"/>
              </a:rPr>
              <a:t>サイクルが生じる）</a:t>
            </a:r>
            <a:endParaRPr lang="ja-JP" altLang="en-US" sz="1800" dirty="0">
              <a:solidFill>
                <a:prstClr val="black"/>
              </a:solidFill>
              <a:latin typeface="Calibri"/>
              <a:ea typeface="ＭＳ Ｐゴシック"/>
            </a:endParaRPr>
          </a:p>
        </p:txBody>
      </p:sp>
      <p:sp>
        <p:nvSpPr>
          <p:cNvPr id="43" name="円/楕円 42"/>
          <p:cNvSpPr/>
          <p:nvPr/>
        </p:nvSpPr>
        <p:spPr>
          <a:xfrm>
            <a:off x="7524332" y="3429000"/>
            <a:ext cx="850329" cy="510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prstClr val="black"/>
                </a:solidFill>
              </a:rPr>
              <a:t>活動</a:t>
            </a:r>
            <a:endParaRPr lang="ja-JP" altLang="en-US" sz="1600" b="1" dirty="0">
              <a:solidFill>
                <a:prstClr val="black"/>
              </a:solidFill>
            </a:endParaRPr>
          </a:p>
        </p:txBody>
      </p:sp>
      <p:sp>
        <p:nvSpPr>
          <p:cNvPr id="44" name="テキスト ボックス 43"/>
          <p:cNvSpPr txBox="1"/>
          <p:nvPr/>
        </p:nvSpPr>
        <p:spPr>
          <a:xfrm>
            <a:off x="179518" y="0"/>
            <a:ext cx="7920880" cy="70788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fontAlgn="auto">
              <a:spcBef>
                <a:spcPts val="0"/>
              </a:spcBef>
              <a:spcAft>
                <a:spcPts val="0"/>
              </a:spcAft>
            </a:pPr>
            <a:r>
              <a:rPr lang="en-US" altLang="ja-JP" sz="2000" b="1" dirty="0" smtClean="0">
                <a:solidFill>
                  <a:prstClr val="white"/>
                </a:solidFill>
              </a:rPr>
              <a:t>Ⅰ</a:t>
            </a:r>
            <a:r>
              <a:rPr lang="ja-JP" altLang="en-US" sz="2000" b="1" dirty="0" err="1" smtClean="0">
                <a:solidFill>
                  <a:prstClr val="white"/>
                </a:solidFill>
              </a:rPr>
              <a:t>．</a:t>
            </a:r>
            <a:r>
              <a:rPr lang="ja-JP" altLang="en-US" sz="2000" b="1" dirty="0" smtClean="0">
                <a:solidFill>
                  <a:prstClr val="white"/>
                </a:solidFill>
              </a:rPr>
              <a:t>アセスメントを実施する際の基本的な視点</a:t>
            </a:r>
            <a:endParaRPr lang="en-US" altLang="ja-JP" sz="2000" b="1" dirty="0" smtClean="0">
              <a:solidFill>
                <a:prstClr val="white"/>
              </a:solidFill>
            </a:endParaRPr>
          </a:p>
          <a:p>
            <a:pPr fontAlgn="auto">
              <a:spcBef>
                <a:spcPts val="0"/>
              </a:spcBef>
              <a:spcAft>
                <a:spcPts val="0"/>
              </a:spcAft>
            </a:pPr>
            <a:r>
              <a:rPr lang="ja-JP" altLang="en-US" sz="2000" b="1" dirty="0" smtClean="0">
                <a:solidFill>
                  <a:prstClr val="white"/>
                </a:solidFill>
              </a:rPr>
              <a:t>　　　　　　　　　～子どもへの関わりに不可欠な視点とその支援プロセス</a:t>
            </a:r>
            <a:endParaRPr lang="ja-JP" altLang="en-US" sz="2000" b="1" dirty="0">
              <a:solidFill>
                <a:prstClr val="white"/>
              </a:solidFill>
            </a:endParaRPr>
          </a:p>
        </p:txBody>
      </p:sp>
      <p:sp>
        <p:nvSpPr>
          <p:cNvPr id="45"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97</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6573858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alpha val="41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4" y="764704"/>
            <a:ext cx="75914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円/楕円 7"/>
          <p:cNvSpPr/>
          <p:nvPr/>
        </p:nvSpPr>
        <p:spPr>
          <a:xfrm>
            <a:off x="6660232" y="2564904"/>
            <a:ext cx="158417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dirty="0" smtClean="0">
                <a:solidFill>
                  <a:prstClr val="white"/>
                </a:solidFill>
              </a:rPr>
              <a:t>移行支援</a:t>
            </a:r>
            <a:endParaRPr lang="ja-JP" altLang="en-US" sz="1800" dirty="0">
              <a:solidFill>
                <a:prstClr val="white"/>
              </a:solidFill>
            </a:endParaRPr>
          </a:p>
        </p:txBody>
      </p:sp>
      <p:sp>
        <p:nvSpPr>
          <p:cNvPr id="7" name="テキスト ボックス 6"/>
          <p:cNvSpPr txBox="1"/>
          <p:nvPr/>
        </p:nvSpPr>
        <p:spPr>
          <a:xfrm>
            <a:off x="1403648" y="836712"/>
            <a:ext cx="6359433" cy="707886"/>
          </a:xfrm>
          <a:prstGeom prst="rect">
            <a:avLst/>
          </a:prstGeom>
          <a:solidFill>
            <a:schemeClr val="bg1"/>
          </a:solidFill>
        </p:spPr>
        <p:txBody>
          <a:bodyPr wrap="square" rtlCol="0">
            <a:spAutoFit/>
          </a:bodyPr>
          <a:lstStyle/>
          <a:p>
            <a:pPr fontAlgn="auto">
              <a:spcBef>
                <a:spcPts val="0"/>
              </a:spcBef>
              <a:spcAft>
                <a:spcPts val="0"/>
              </a:spcAft>
            </a:pPr>
            <a:r>
              <a:rPr lang="ja-JP" altLang="en-US" sz="4000" b="1" dirty="0" smtClean="0">
                <a:solidFill>
                  <a:prstClr val="black"/>
                </a:solidFill>
                <a:latin typeface="HGｺﾞｼｯｸM" pitchFamily="49" charset="-128"/>
                <a:ea typeface="HGｺﾞｼｯｸM" pitchFamily="49" charset="-128"/>
              </a:rPr>
              <a:t>児童発達支援の３つの要素</a:t>
            </a:r>
            <a:endParaRPr lang="ja-JP" altLang="en-US" sz="4000" b="1" dirty="0">
              <a:solidFill>
                <a:prstClr val="black"/>
              </a:solidFill>
              <a:latin typeface="HGｺﾞｼｯｸM" pitchFamily="49" charset="-128"/>
              <a:ea typeface="HGｺﾞｼｯｸM" pitchFamily="49" charset="-128"/>
            </a:endParaRPr>
          </a:p>
        </p:txBody>
      </p:sp>
      <p:sp>
        <p:nvSpPr>
          <p:cNvPr id="9" name="テキスト ボックス 8"/>
          <p:cNvSpPr txBox="1"/>
          <p:nvPr/>
        </p:nvSpPr>
        <p:spPr>
          <a:xfrm>
            <a:off x="179514" y="0"/>
            <a:ext cx="7654660"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Ⅰ</a:t>
            </a:r>
            <a:r>
              <a:rPr lang="ja-JP" altLang="en-US" sz="2000" b="1" dirty="0" err="1" smtClean="0">
                <a:solidFill>
                  <a:prstClr val="white"/>
                </a:solidFill>
              </a:rPr>
              <a:t>．</a:t>
            </a:r>
            <a:r>
              <a:rPr lang="ja-JP" altLang="en-US" sz="2000" b="1" dirty="0" smtClean="0">
                <a:solidFill>
                  <a:prstClr val="white"/>
                </a:solidFill>
              </a:rPr>
              <a:t>アセスメントを実施する際の基本的な視点～児童発達支援とは？</a:t>
            </a:r>
            <a:endParaRPr lang="ja-JP" altLang="en-US" sz="2000" b="1" dirty="0">
              <a:solidFill>
                <a:prstClr val="white"/>
              </a:solidFill>
            </a:endParaRPr>
          </a:p>
        </p:txBody>
      </p:sp>
      <p:pic>
        <p:nvPicPr>
          <p:cNvPr id="10" name="図 9" descr="男の子３.gif"/>
          <p:cNvPicPr>
            <a:picLocks noChangeAspect="1"/>
          </p:cNvPicPr>
          <p:nvPr/>
        </p:nvPicPr>
        <p:blipFill>
          <a:blip r:embed="rId4" cstate="print"/>
          <a:stretch>
            <a:fillRect/>
          </a:stretch>
        </p:blipFill>
        <p:spPr>
          <a:xfrm>
            <a:off x="3995936" y="3754067"/>
            <a:ext cx="1080120" cy="953872"/>
          </a:xfrm>
          <a:prstGeom prst="rect">
            <a:avLst/>
          </a:prstGeom>
        </p:spPr>
      </p:pic>
      <p:sp>
        <p:nvSpPr>
          <p:cNvPr id="12" name="右矢印 11"/>
          <p:cNvSpPr/>
          <p:nvPr/>
        </p:nvSpPr>
        <p:spPr>
          <a:xfrm rot="20615192">
            <a:off x="5731968" y="2195075"/>
            <a:ext cx="978408" cy="196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3" name="右矢印 12"/>
          <p:cNvSpPr/>
          <p:nvPr/>
        </p:nvSpPr>
        <p:spPr>
          <a:xfrm rot="1336005">
            <a:off x="5724896" y="2526918"/>
            <a:ext cx="978408" cy="196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4" name="円/楕円 13"/>
          <p:cNvSpPr/>
          <p:nvPr/>
        </p:nvSpPr>
        <p:spPr>
          <a:xfrm>
            <a:off x="6660232" y="1700808"/>
            <a:ext cx="158417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dirty="0" smtClean="0">
                <a:solidFill>
                  <a:prstClr val="white"/>
                </a:solidFill>
              </a:rPr>
              <a:t>本人支援</a:t>
            </a:r>
            <a:endParaRPr lang="ja-JP" altLang="en-US" sz="1800" dirty="0">
              <a:solidFill>
                <a:prstClr val="white"/>
              </a:solidFill>
            </a:endParaRPr>
          </a:p>
        </p:txBody>
      </p:sp>
      <p:sp>
        <p:nvSpPr>
          <p:cNvPr id="11"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98</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815795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7170" name="図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3140968"/>
            <a:ext cx="8223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図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105" y="1268760"/>
            <a:ext cx="1163455"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角丸四角形吹き出し 45056"/>
          <p:cNvSpPr>
            <a:spLocks noChangeArrowheads="1"/>
          </p:cNvSpPr>
          <p:nvPr/>
        </p:nvSpPr>
        <p:spPr bwMode="auto">
          <a:xfrm>
            <a:off x="5868146" y="2132856"/>
            <a:ext cx="2232248" cy="864096"/>
          </a:xfrm>
          <a:prstGeom prst="wedgeRoundRectCallout">
            <a:avLst>
              <a:gd name="adj1" fmla="val -44408"/>
              <a:gd name="adj2" fmla="val -66686"/>
              <a:gd name="adj3" fmla="val 16667"/>
            </a:avLst>
          </a:prstGeom>
          <a:solidFill>
            <a:schemeClr val="bg1"/>
          </a:solidFill>
          <a:ln w="25400">
            <a:solidFill>
              <a:schemeClr val="accent1"/>
            </a:solidFill>
            <a:miter lim="800000"/>
            <a:headEnd/>
            <a:tailEnd/>
          </a:ln>
        </p:spPr>
        <p:txBody>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endParaRPr kumimoji="0" lang="ja-JP" altLang="en-US" sz="4000" smtClean="0">
              <a:solidFill>
                <a:srgbClr val="000000"/>
              </a:solidFill>
            </a:endParaRPr>
          </a:p>
        </p:txBody>
      </p:sp>
      <p:sp>
        <p:nvSpPr>
          <p:cNvPr id="7173" name="角丸四角形吹き出し 45055"/>
          <p:cNvSpPr>
            <a:spLocks noChangeArrowheads="1"/>
          </p:cNvSpPr>
          <p:nvPr/>
        </p:nvSpPr>
        <p:spPr bwMode="auto">
          <a:xfrm>
            <a:off x="4644010" y="4077110"/>
            <a:ext cx="3600400" cy="2479363"/>
          </a:xfrm>
          <a:prstGeom prst="wedgeRoundRectCallout">
            <a:avLst>
              <a:gd name="adj1" fmla="val -825"/>
              <a:gd name="adj2" fmla="val -67312"/>
              <a:gd name="adj3" fmla="val 16667"/>
            </a:avLst>
          </a:prstGeom>
          <a:solidFill>
            <a:schemeClr val="bg1"/>
          </a:solidFill>
          <a:ln w="25400">
            <a:solidFill>
              <a:schemeClr val="accent1"/>
            </a:solidFill>
            <a:miter lim="800000"/>
            <a:headEnd/>
            <a:tailEnd/>
          </a:ln>
        </p:spPr>
        <p:txBody>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endParaRPr kumimoji="0" lang="ja-JP" altLang="en-US" dirty="0" smtClean="0">
              <a:solidFill>
                <a:srgbClr val="000000"/>
              </a:solidFill>
            </a:endParaRPr>
          </a:p>
        </p:txBody>
      </p:sp>
      <p:sp>
        <p:nvSpPr>
          <p:cNvPr id="7174" name="円/楕円 14"/>
          <p:cNvSpPr>
            <a:spLocks noChangeArrowheads="1"/>
          </p:cNvSpPr>
          <p:nvPr/>
        </p:nvSpPr>
        <p:spPr bwMode="auto">
          <a:xfrm>
            <a:off x="179512" y="1484784"/>
            <a:ext cx="609600" cy="3973512"/>
          </a:xfrm>
          <a:prstGeom prst="ellipse">
            <a:avLst/>
          </a:prstGeom>
          <a:gradFill rotWithShape="1">
            <a:gsLst>
              <a:gs pos="0">
                <a:srgbClr val="9BB9BB">
                  <a:alpha val="64706"/>
                </a:srgbClr>
              </a:gs>
              <a:gs pos="80000">
                <a:srgbClr val="AFDEE2"/>
              </a:gs>
              <a:gs pos="100000">
                <a:srgbClr val="AFE0E4"/>
              </a:gs>
            </a:gsLst>
            <a:lin ang="5400000"/>
          </a:gradFill>
          <a:ln w="9525">
            <a:solidFill>
              <a:srgbClr val="B6DCDF"/>
            </a:solidFill>
            <a:round/>
            <a:headEnd/>
            <a:tailEnd/>
          </a:ln>
          <a:effectLst>
            <a:outerShdw dist="23000" dir="5400000" algn="ctr" rotWithShape="0">
              <a:srgbClr val="000000">
                <a:alpha val="34000"/>
              </a:srgbClr>
            </a:outerShdw>
          </a:effectLst>
        </p:spPr>
        <p:txBody>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endParaRPr kumimoji="0" lang="ja-JP" altLang="en-US" sz="4000" smtClean="0">
              <a:solidFill>
                <a:srgbClr val="000000"/>
              </a:solidFill>
            </a:endParaRPr>
          </a:p>
        </p:txBody>
      </p:sp>
      <p:sp>
        <p:nvSpPr>
          <p:cNvPr id="7175" name="テキスト ボックス 3"/>
          <p:cNvSpPr txBox="1">
            <a:spLocks noChangeArrowheads="1"/>
          </p:cNvSpPr>
          <p:nvPr/>
        </p:nvSpPr>
        <p:spPr bwMode="auto">
          <a:xfrm>
            <a:off x="395536" y="764704"/>
            <a:ext cx="1873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ja-JP" altLang="en-US" sz="2800" dirty="0" smtClean="0">
                <a:solidFill>
                  <a:srgbClr val="000000"/>
                </a:solidFill>
              </a:rPr>
              <a:t>乳幼児期</a:t>
            </a:r>
          </a:p>
        </p:txBody>
      </p:sp>
      <p:sp>
        <p:nvSpPr>
          <p:cNvPr id="7176" name="正方形/長方形 4"/>
          <p:cNvSpPr>
            <a:spLocks noChangeArrowheads="1"/>
          </p:cNvSpPr>
          <p:nvPr/>
        </p:nvSpPr>
        <p:spPr bwMode="auto">
          <a:xfrm>
            <a:off x="755576" y="2420888"/>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ja-JP" altLang="en-US" sz="2800" dirty="0" smtClean="0">
                <a:solidFill>
                  <a:srgbClr val="000000"/>
                </a:solidFill>
              </a:rPr>
              <a:t>学齢期</a:t>
            </a:r>
          </a:p>
        </p:txBody>
      </p:sp>
      <p:sp>
        <p:nvSpPr>
          <p:cNvPr id="7177" name="正方形/長方形 6"/>
          <p:cNvSpPr>
            <a:spLocks noChangeArrowheads="1"/>
          </p:cNvSpPr>
          <p:nvPr/>
        </p:nvSpPr>
        <p:spPr bwMode="auto">
          <a:xfrm>
            <a:off x="755576" y="4725144"/>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ja-JP" altLang="en-US" sz="2800" dirty="0" smtClean="0">
                <a:solidFill>
                  <a:srgbClr val="000000"/>
                </a:solidFill>
              </a:rPr>
              <a:t>成人期</a:t>
            </a:r>
          </a:p>
        </p:txBody>
      </p:sp>
      <p:grpSp>
        <p:nvGrpSpPr>
          <p:cNvPr id="7178" name="Group 10"/>
          <p:cNvGrpSpPr>
            <a:grpSpLocks/>
          </p:cNvGrpSpPr>
          <p:nvPr/>
        </p:nvGrpSpPr>
        <p:grpSpPr bwMode="auto">
          <a:xfrm>
            <a:off x="899592" y="2852936"/>
            <a:ext cx="841375" cy="1962720"/>
            <a:chOff x="0" y="0"/>
            <a:chExt cx="530" cy="1191"/>
          </a:xfrm>
        </p:grpSpPr>
        <p:pic>
          <p:nvPicPr>
            <p:cNvPr id="7194" name="V 字形矢印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530" cy="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5" name="Text Box 12"/>
            <p:cNvSpPr txBox="1">
              <a:spLocks noChangeArrowheads="1"/>
            </p:cNvSpPr>
            <p:nvPr/>
          </p:nvSpPr>
          <p:spPr bwMode="auto">
            <a:xfrm rot="5400000">
              <a:off x="-180" y="464"/>
              <a:ext cx="8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endParaRPr kumimoji="0" lang="ja-JP" altLang="en-US" sz="4000" smtClean="0">
                <a:solidFill>
                  <a:srgbClr val="000000"/>
                </a:solidFill>
              </a:endParaRPr>
            </a:p>
          </p:txBody>
        </p:sp>
      </p:grpSp>
      <p:pic>
        <p:nvPicPr>
          <p:cNvPr id="717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611" y="1196752"/>
            <a:ext cx="847725"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7613" y="5272088"/>
            <a:ext cx="84772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9" descr="C:\Users\kirara\AppData\Local\Microsoft\Windows\Temporary Internet Files\Content.IE5\BS6E6CYF\MC90044517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704" y="1268760"/>
            <a:ext cx="9334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9712" y="3789040"/>
            <a:ext cx="8128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図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9714" y="2564904"/>
            <a:ext cx="93610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図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23732" y="5517270"/>
            <a:ext cx="74453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テキスト ボックス 13"/>
          <p:cNvSpPr txBox="1">
            <a:spLocks noChangeArrowheads="1"/>
          </p:cNvSpPr>
          <p:nvPr/>
        </p:nvSpPr>
        <p:spPr bwMode="auto">
          <a:xfrm>
            <a:off x="179533" y="1772816"/>
            <a:ext cx="615553"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ja-JP" altLang="en-US" sz="2800" dirty="0" smtClean="0">
                <a:solidFill>
                  <a:srgbClr val="000000"/>
                </a:solidFill>
              </a:rPr>
              <a:t>自　立　へ　の　道　筋</a:t>
            </a:r>
          </a:p>
        </p:txBody>
      </p:sp>
      <p:sp>
        <p:nvSpPr>
          <p:cNvPr id="7187" name="テキスト ボックス 18"/>
          <p:cNvSpPr txBox="1">
            <a:spLocks noChangeArrowheads="1"/>
          </p:cNvSpPr>
          <p:nvPr/>
        </p:nvSpPr>
        <p:spPr bwMode="auto">
          <a:xfrm>
            <a:off x="2915835" y="1988878"/>
            <a:ext cx="2000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ja-JP" altLang="en-US" sz="2400" dirty="0" smtClean="0">
                <a:solidFill>
                  <a:srgbClr val="000000"/>
                </a:solidFill>
              </a:rPr>
              <a:t>自律の芽生え</a:t>
            </a:r>
          </a:p>
        </p:txBody>
      </p:sp>
      <p:sp>
        <p:nvSpPr>
          <p:cNvPr id="7188" name="テキスト ボックス 17"/>
          <p:cNvSpPr txBox="1">
            <a:spLocks noChangeArrowheads="1"/>
          </p:cNvSpPr>
          <p:nvPr/>
        </p:nvSpPr>
        <p:spPr bwMode="auto">
          <a:xfrm>
            <a:off x="6012167" y="2132856"/>
            <a:ext cx="19447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ja-JP" altLang="en-US" sz="2000" dirty="0" smtClean="0">
                <a:solidFill>
                  <a:srgbClr val="000000"/>
                </a:solidFill>
              </a:rPr>
              <a:t>基本的信頼感</a:t>
            </a:r>
          </a:p>
          <a:p>
            <a:pPr eaLnBrk="1" hangingPunct="1">
              <a:spcBef>
                <a:spcPct val="0"/>
              </a:spcBef>
              <a:buFontTx/>
              <a:buNone/>
            </a:pPr>
            <a:r>
              <a:rPr kumimoji="0" lang="ja-JP" altLang="en-US" sz="2000" dirty="0" smtClean="0">
                <a:solidFill>
                  <a:srgbClr val="000000"/>
                </a:solidFill>
              </a:rPr>
              <a:t>自尊感情の育ち</a:t>
            </a:r>
          </a:p>
        </p:txBody>
      </p:sp>
      <p:cxnSp>
        <p:nvCxnSpPr>
          <p:cNvPr id="7189" name="直線矢印コネクタ 24"/>
          <p:cNvCxnSpPr>
            <a:cxnSpLocks noChangeShapeType="1"/>
          </p:cNvCxnSpPr>
          <p:nvPr/>
        </p:nvCxnSpPr>
        <p:spPr bwMode="auto">
          <a:xfrm>
            <a:off x="3779912" y="2780966"/>
            <a:ext cx="0" cy="466725"/>
          </a:xfrm>
          <a:prstGeom prst="straightConnector1">
            <a:avLst/>
          </a:prstGeom>
          <a:noFill/>
          <a:ln w="38100">
            <a:solidFill>
              <a:schemeClr val="accent2"/>
            </a:solidFill>
            <a:round/>
            <a:headEnd/>
            <a:tailEnd type="arrow" w="med" len="med"/>
          </a:ln>
          <a:effectLst>
            <a:outerShdw dist="23000" dir="5400000" algn="ctr" rotWithShape="0">
              <a:srgbClr val="000000">
                <a:alpha val="34000"/>
              </a:srgbClr>
            </a:outerShdw>
          </a:effectLst>
          <a:extLst>
            <a:ext uri="{909E8E84-426E-40DD-AFC4-6F175D3DCCD1}">
              <a14:hiddenFill xmlns:a14="http://schemas.microsoft.com/office/drawing/2010/main">
                <a:noFill/>
              </a14:hiddenFill>
            </a:ext>
          </a:extLst>
        </p:spPr>
      </p:cxnSp>
      <p:sp>
        <p:nvSpPr>
          <p:cNvPr id="7190" name="テキスト ボックス 25"/>
          <p:cNvSpPr txBox="1">
            <a:spLocks noChangeArrowheads="1"/>
          </p:cNvSpPr>
          <p:nvPr/>
        </p:nvSpPr>
        <p:spPr bwMode="auto">
          <a:xfrm>
            <a:off x="3347868" y="3429003"/>
            <a:ext cx="800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algn="ctr" eaLnBrk="1" hangingPunct="1">
              <a:spcBef>
                <a:spcPct val="0"/>
              </a:spcBef>
              <a:buFontTx/>
              <a:buNone/>
            </a:pPr>
            <a:r>
              <a:rPr kumimoji="0" lang="ja-JP" altLang="en-US" sz="2400" dirty="0" smtClean="0">
                <a:solidFill>
                  <a:srgbClr val="000000"/>
                </a:solidFill>
              </a:rPr>
              <a:t>自律</a:t>
            </a:r>
          </a:p>
        </p:txBody>
      </p:sp>
      <p:pic>
        <p:nvPicPr>
          <p:cNvPr id="7191"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63907" y="4149118"/>
            <a:ext cx="414337"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テキスト ボックス 26"/>
          <p:cNvSpPr txBox="1">
            <a:spLocks noChangeArrowheads="1"/>
          </p:cNvSpPr>
          <p:nvPr/>
        </p:nvSpPr>
        <p:spPr bwMode="auto">
          <a:xfrm>
            <a:off x="3059832" y="5301246"/>
            <a:ext cx="1415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algn="ctr" eaLnBrk="1" hangingPunct="1">
              <a:spcBef>
                <a:spcPct val="0"/>
              </a:spcBef>
              <a:buFontTx/>
              <a:buNone/>
            </a:pPr>
            <a:r>
              <a:rPr kumimoji="0" lang="ja-JP" altLang="en-US" sz="2400" dirty="0" smtClean="0">
                <a:solidFill>
                  <a:srgbClr val="000000"/>
                </a:solidFill>
              </a:rPr>
              <a:t>自己実現</a:t>
            </a:r>
          </a:p>
          <a:p>
            <a:pPr algn="ctr" eaLnBrk="1" hangingPunct="1">
              <a:spcBef>
                <a:spcPct val="0"/>
              </a:spcBef>
              <a:buFontTx/>
              <a:buNone/>
            </a:pPr>
            <a:r>
              <a:rPr kumimoji="0" lang="ja-JP" altLang="en-US" sz="2400" dirty="0" smtClean="0">
                <a:solidFill>
                  <a:srgbClr val="000000"/>
                </a:solidFill>
              </a:rPr>
              <a:t>自立</a:t>
            </a:r>
          </a:p>
        </p:txBody>
      </p:sp>
      <p:sp>
        <p:nvSpPr>
          <p:cNvPr id="7193" name="テキスト ボックス 27"/>
          <p:cNvSpPr txBox="1">
            <a:spLocks noChangeArrowheads="1"/>
          </p:cNvSpPr>
          <p:nvPr/>
        </p:nvSpPr>
        <p:spPr bwMode="auto">
          <a:xfrm>
            <a:off x="4716016" y="4149118"/>
            <a:ext cx="352839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ja-JP" altLang="en-US" sz="2000" dirty="0" smtClean="0">
                <a:solidFill>
                  <a:srgbClr val="000000"/>
                </a:solidFill>
              </a:rPr>
              <a:t>意思決定への参加</a:t>
            </a:r>
          </a:p>
          <a:p>
            <a:pPr eaLnBrk="1" hangingPunct="1">
              <a:spcBef>
                <a:spcPct val="0"/>
              </a:spcBef>
              <a:buFontTx/>
              <a:buNone/>
            </a:pPr>
            <a:r>
              <a:rPr kumimoji="0" lang="ja-JP" altLang="en-US" sz="2000" dirty="0" smtClean="0">
                <a:solidFill>
                  <a:srgbClr val="000000"/>
                </a:solidFill>
              </a:rPr>
              <a:t>自主性の育ち</a:t>
            </a:r>
          </a:p>
          <a:p>
            <a:pPr eaLnBrk="1" hangingPunct="1">
              <a:spcBef>
                <a:spcPct val="0"/>
              </a:spcBef>
              <a:buFontTx/>
              <a:buNone/>
            </a:pPr>
            <a:r>
              <a:rPr kumimoji="0" lang="ja-JP" altLang="en-US" sz="2000" dirty="0" smtClean="0">
                <a:solidFill>
                  <a:srgbClr val="000000"/>
                </a:solidFill>
              </a:rPr>
              <a:t>役割の自覚と責任意識の育成</a:t>
            </a:r>
          </a:p>
          <a:p>
            <a:pPr eaLnBrk="1" hangingPunct="1">
              <a:spcBef>
                <a:spcPct val="0"/>
              </a:spcBef>
              <a:buFontTx/>
              <a:buNone/>
            </a:pPr>
            <a:r>
              <a:rPr kumimoji="0" lang="ja-JP" altLang="en-US" sz="2000" dirty="0" smtClean="0">
                <a:solidFill>
                  <a:srgbClr val="000000"/>
                </a:solidFill>
              </a:rPr>
              <a:t>自己決定に基づいた成功体験</a:t>
            </a:r>
          </a:p>
          <a:p>
            <a:pPr eaLnBrk="1" hangingPunct="1">
              <a:spcBef>
                <a:spcPct val="0"/>
              </a:spcBef>
              <a:buFontTx/>
              <a:buNone/>
            </a:pPr>
            <a:r>
              <a:rPr kumimoji="0" lang="ja-JP" altLang="en-US" sz="2000" dirty="0" smtClean="0">
                <a:solidFill>
                  <a:srgbClr val="000000"/>
                </a:solidFill>
              </a:rPr>
              <a:t>自己肯定感の育成</a:t>
            </a:r>
          </a:p>
          <a:p>
            <a:pPr eaLnBrk="1" hangingPunct="1">
              <a:spcBef>
                <a:spcPct val="0"/>
              </a:spcBef>
              <a:buFontTx/>
              <a:buNone/>
            </a:pPr>
            <a:r>
              <a:rPr kumimoji="0" lang="ja-JP" altLang="en-US" sz="2000" dirty="0" smtClean="0">
                <a:solidFill>
                  <a:srgbClr val="000000"/>
                </a:solidFill>
              </a:rPr>
              <a:t>自己概念の形成</a:t>
            </a:r>
          </a:p>
          <a:p>
            <a:pPr eaLnBrk="1" hangingPunct="1">
              <a:spcBef>
                <a:spcPct val="0"/>
              </a:spcBef>
              <a:buFontTx/>
              <a:buNone/>
            </a:pPr>
            <a:r>
              <a:rPr kumimoji="0" lang="ja-JP" altLang="en-US" sz="2000" dirty="0" smtClean="0">
                <a:solidFill>
                  <a:srgbClr val="000000"/>
                </a:solidFill>
              </a:rPr>
              <a:t>社会の一員として活動</a:t>
            </a:r>
          </a:p>
        </p:txBody>
      </p:sp>
      <p:sp>
        <p:nvSpPr>
          <p:cNvPr id="28" name="テキスト ボックス 16"/>
          <p:cNvSpPr txBox="1">
            <a:spLocks noChangeArrowheads="1"/>
          </p:cNvSpPr>
          <p:nvPr/>
        </p:nvSpPr>
        <p:spPr bwMode="auto">
          <a:xfrm>
            <a:off x="2915816" y="908758"/>
            <a:ext cx="25319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ja-JP" altLang="en-US" sz="2400" dirty="0" smtClean="0">
                <a:solidFill>
                  <a:prstClr val="black"/>
                </a:solidFill>
              </a:rPr>
              <a:t>関わりそのものが発達を促す</a:t>
            </a:r>
          </a:p>
        </p:txBody>
      </p:sp>
      <p:sp>
        <p:nvSpPr>
          <p:cNvPr id="29" name="角丸四角形吹き出し 45056"/>
          <p:cNvSpPr>
            <a:spLocks noChangeArrowheads="1"/>
          </p:cNvSpPr>
          <p:nvPr/>
        </p:nvSpPr>
        <p:spPr bwMode="auto">
          <a:xfrm>
            <a:off x="5940152" y="1124744"/>
            <a:ext cx="1277144" cy="484188"/>
          </a:xfrm>
          <a:prstGeom prst="wedgeRoundRectCallout">
            <a:avLst>
              <a:gd name="adj1" fmla="val -73568"/>
              <a:gd name="adj2" fmla="val -15221"/>
              <a:gd name="adj3" fmla="val 16667"/>
            </a:avLst>
          </a:prstGeom>
          <a:solidFill>
            <a:schemeClr val="bg1"/>
          </a:solidFill>
          <a:ln w="25400">
            <a:solidFill>
              <a:schemeClr val="accent1"/>
            </a:solidFill>
            <a:miter lim="800000"/>
            <a:headEnd/>
            <a:tailEnd/>
          </a:ln>
        </p:spPr>
        <p:txBody>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ja-JP" altLang="en-US" sz="2400" dirty="0" smtClean="0">
                <a:solidFill>
                  <a:prstClr val="black"/>
                </a:solidFill>
              </a:rPr>
              <a:t>安心感</a:t>
            </a:r>
          </a:p>
        </p:txBody>
      </p:sp>
      <p:sp>
        <p:nvSpPr>
          <p:cNvPr id="30" name="テキスト ボックス 29"/>
          <p:cNvSpPr txBox="1"/>
          <p:nvPr/>
        </p:nvSpPr>
        <p:spPr>
          <a:xfrm>
            <a:off x="179532" y="0"/>
            <a:ext cx="7329251" cy="70788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fontAlgn="auto">
              <a:spcBef>
                <a:spcPts val="0"/>
              </a:spcBef>
              <a:spcAft>
                <a:spcPts val="0"/>
              </a:spcAft>
            </a:pPr>
            <a:r>
              <a:rPr lang="en-US" altLang="ja-JP" sz="2000" b="1" dirty="0" smtClean="0">
                <a:solidFill>
                  <a:prstClr val="white"/>
                </a:solidFill>
              </a:rPr>
              <a:t>Ⅱ</a:t>
            </a:r>
            <a:r>
              <a:rPr lang="ja-JP" altLang="en-US" sz="2000" b="1" dirty="0" err="1" smtClean="0">
                <a:solidFill>
                  <a:prstClr val="white"/>
                </a:solidFill>
              </a:rPr>
              <a:t>．</a:t>
            </a:r>
            <a:r>
              <a:rPr lang="ja-JP" altLang="en-US" sz="2000" b="1" dirty="0" smtClean="0">
                <a:solidFill>
                  <a:prstClr val="white"/>
                </a:solidFill>
              </a:rPr>
              <a:t>児童発達支援におけるアセスメントのポイント</a:t>
            </a:r>
            <a:endParaRPr lang="en-US" altLang="ja-JP" sz="2000" b="1" dirty="0" smtClean="0">
              <a:solidFill>
                <a:prstClr val="white"/>
              </a:solidFill>
            </a:endParaRPr>
          </a:p>
          <a:p>
            <a:pPr fontAlgn="auto">
              <a:spcBef>
                <a:spcPts val="0"/>
              </a:spcBef>
              <a:spcAft>
                <a:spcPts val="0"/>
              </a:spcAft>
            </a:pPr>
            <a:r>
              <a:rPr lang="ja-JP" altLang="en-US" sz="2000" b="1" dirty="0" smtClean="0">
                <a:solidFill>
                  <a:prstClr val="white"/>
                </a:solidFill>
              </a:rPr>
              <a:t>　　　　　　　　～①中核的な機能は、将来の自立に向けた発達支援</a:t>
            </a:r>
            <a:endParaRPr lang="ja-JP" altLang="en-US" sz="2000" b="1" dirty="0">
              <a:solidFill>
                <a:prstClr val="white"/>
              </a:solidFill>
            </a:endParaRPr>
          </a:p>
        </p:txBody>
      </p:sp>
      <p:cxnSp>
        <p:nvCxnSpPr>
          <p:cNvPr id="31" name="直線矢印コネクタ 24"/>
          <p:cNvCxnSpPr>
            <a:cxnSpLocks noChangeShapeType="1"/>
          </p:cNvCxnSpPr>
          <p:nvPr/>
        </p:nvCxnSpPr>
        <p:spPr bwMode="auto">
          <a:xfrm>
            <a:off x="6804248" y="1628804"/>
            <a:ext cx="0" cy="466725"/>
          </a:xfrm>
          <a:prstGeom prst="straightConnector1">
            <a:avLst/>
          </a:prstGeom>
          <a:noFill/>
          <a:ln w="38100">
            <a:solidFill>
              <a:schemeClr val="accent2"/>
            </a:solidFill>
            <a:round/>
            <a:headEnd/>
            <a:tailEnd type="arrow" w="med" len="med"/>
          </a:ln>
          <a:effectLst>
            <a:outerShdw dist="23000" dir="5400000" algn="ctr" rotWithShape="0">
              <a:srgbClr val="000000">
                <a:alpha val="34000"/>
              </a:srgbClr>
            </a:outerShdw>
          </a:effectLst>
          <a:extLst>
            <a:ext uri="{909E8E84-426E-40DD-AFC4-6F175D3DCCD1}">
              <a14:hiddenFill xmlns:a14="http://schemas.microsoft.com/office/drawing/2010/main">
                <a:noFill/>
              </a14:hiddenFill>
            </a:ext>
          </a:extLst>
        </p:spPr>
      </p:cxnSp>
      <p:pic>
        <p:nvPicPr>
          <p:cNvPr id="32"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68163" y="2996953"/>
            <a:ext cx="41433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32" descr="喜ぶ女.png"/>
          <p:cNvPicPr>
            <a:picLocks noChangeAspect="1"/>
          </p:cNvPicPr>
          <p:nvPr/>
        </p:nvPicPr>
        <p:blipFill>
          <a:blip r:embed="rId12" cstate="print"/>
          <a:stretch>
            <a:fillRect/>
          </a:stretch>
        </p:blipFill>
        <p:spPr>
          <a:xfrm>
            <a:off x="8244410" y="188640"/>
            <a:ext cx="720080" cy="1469551"/>
          </a:xfrm>
          <a:prstGeom prst="rect">
            <a:avLst/>
          </a:prstGeom>
        </p:spPr>
      </p:pic>
      <p:sp>
        <p:nvSpPr>
          <p:cNvPr id="36" name="下矢印 35"/>
          <p:cNvSpPr/>
          <p:nvPr/>
        </p:nvSpPr>
        <p:spPr>
          <a:xfrm>
            <a:off x="8155312" y="1484784"/>
            <a:ext cx="988688" cy="3888432"/>
          </a:xfrm>
          <a:prstGeom prst="downArrow">
            <a:avLst>
              <a:gd name="adj1" fmla="val 69325"/>
              <a:gd name="adj2" fmla="val 50000"/>
            </a:avLst>
          </a:prstGeom>
          <a:blipFill>
            <a:blip r:embed="rId13" cstate="print"/>
            <a:tile tx="0" ty="0" sx="100000" sy="100000" flip="none" algn="tl"/>
          </a:blipFill>
          <a:ln w="41275" cap="rnd"/>
          <a:effectLst>
            <a:outerShdw blurRad="50800" dist="50800" dir="5400000" algn="ctr" rotWithShape="0">
              <a:srgbClr val="FFCCFF"/>
            </a:outerShdw>
          </a:effectLst>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auto">
              <a:spcBef>
                <a:spcPts val="0"/>
              </a:spcBef>
              <a:spcAft>
                <a:spcPts val="0"/>
              </a:spcAft>
            </a:pPr>
            <a:r>
              <a:rPr lang="ja-JP" altLang="en-US" dirty="0" smtClean="0">
                <a:solidFill>
                  <a:srgbClr val="1F497D"/>
                </a:solidFill>
              </a:rPr>
              <a:t>愛　情</a:t>
            </a:r>
            <a:r>
              <a:rPr lang="ja-JP" altLang="en-US" sz="1600" dirty="0" smtClean="0">
                <a:solidFill>
                  <a:srgbClr val="1F497D"/>
                </a:solidFill>
              </a:rPr>
              <a:t>（大人の温かなまなざし）</a:t>
            </a:r>
            <a:endParaRPr lang="ja-JP" altLang="en-US" sz="1600" dirty="0">
              <a:solidFill>
                <a:srgbClr val="1F497D"/>
              </a:solidFill>
            </a:endParaRPr>
          </a:p>
        </p:txBody>
      </p:sp>
      <p:sp>
        <p:nvSpPr>
          <p:cNvPr id="34" name="スライド番号プレースホルダ 3"/>
          <p:cNvSpPr txBox="1">
            <a:spLocks/>
          </p:cNvSpPr>
          <p:nvPr/>
        </p:nvSpPr>
        <p:spPr>
          <a:xfrm>
            <a:off x="6374060" y="642941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EA502C8F-DB77-4C7E-A505-3276664E3009}" type="slidenum">
              <a:rPr lang="en-US" altLang="ja-JP" smtClean="0">
                <a:solidFill>
                  <a:prstClr val="black">
                    <a:tint val="75000"/>
                  </a:prstClr>
                </a:solidFill>
                <a:latin typeface="Calibri" panose="020F0502020204030204"/>
              </a:rPr>
              <a:pPr fontAlgn="auto">
                <a:spcBef>
                  <a:spcPts val="0"/>
                </a:spcBef>
                <a:spcAft>
                  <a:spcPts val="0"/>
                </a:spcAft>
                <a:defRPr/>
              </a:pPr>
              <a:t>99</a:t>
            </a:fld>
            <a:endParaRPr lang="en-US" altLang="ja-JP" dirty="0">
              <a:solidFill>
                <a:prstClr val="black">
                  <a:tint val="75000"/>
                </a:prstClr>
              </a:solidFill>
              <a:latin typeface="Calibri" panose="020F0502020204030204"/>
            </a:endParaRPr>
          </a:p>
        </p:txBody>
      </p:sp>
    </p:spTree>
    <p:extLst>
      <p:ext uri="{BB962C8B-B14F-4D97-AF65-F5344CB8AC3E}">
        <p14:creationId xmlns:p14="http://schemas.microsoft.com/office/powerpoint/2010/main" val="657877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2"/>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2"/>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38100" cap="flat" cmpd="sng" algn="ctr">
          <a:solidFill>
            <a:schemeClr val="bg1"/>
          </a:solidFill>
          <a:prstDash val="solid"/>
          <a:round/>
          <a:headEnd type="none" w="med" len="med"/>
          <a:tailEnd type="none" w="med" len="med"/>
        </a:ln>
        <a:effectLst/>
      </a:spPr>
      <a:bodyPr rtlCol="0" anchor="ctr"/>
      <a:lstStyle>
        <a:defPPr algn="ctr">
          <a:defRPr kumimoji="1"/>
        </a:defPPr>
      </a:lstStyle>
    </a:spDef>
    <a:lnDef>
      <a:spPr bwMode="auto">
        <a:solidFill>
          <a:schemeClr val="bg1"/>
        </a:solidFill>
        <a:ln w="38100" cap="flat" cmpd="sng" algn="ctr">
          <a:solidFill>
            <a:srgbClr val="FFC000"/>
          </a:solidFill>
          <a:prstDash val="solid"/>
          <a:round/>
          <a:headEnd type="none" w="med" len="med"/>
          <a:tailEnd type="none" w="med" len="med"/>
        </a:ln>
        <a:effec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triangle" w="med" len="med"/>
          <a:tailEnd type="triangle" w="med" len="med"/>
        </a:ln>
        <a:effectLst/>
      </a:spPr>
      <a:bodyPr vert="horz" wrap="squar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triangle" w="med" len="med"/>
          <a:tailEnd type="triangle" w="med" len="med"/>
        </a:ln>
        <a:effectLst/>
      </a:spPr>
      <a:bodyPr vert="horz" wrap="squar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accent1">
              <a:lumMod val="25000"/>
            </a:schemeClr>
          </a:solidFill>
          <a:prstDash val="solid"/>
          <a:round/>
          <a:headEnd type="none" w="med" len="med"/>
          <a:tailEnd type="none" w="med" len="med"/>
        </a:ln>
        <a:effectLst/>
      </a:spPr>
      <a:bodyPr rtlCol="0" anchor="ctr"/>
      <a:lstStyle>
        <a:defPPr algn="ctr">
          <a:defRPr kumimoji="1"/>
        </a:defPPr>
      </a:lstStyle>
    </a:spDef>
    <a:lnDef>
      <a:spPr bwMode="auto">
        <a:solidFill>
          <a:schemeClr val="bg1"/>
        </a:solidFill>
        <a:ln w="12700" cap="flat" cmpd="sng" algn="ctr">
          <a:solidFill>
            <a:schemeClr val="accent2"/>
          </a:solidFill>
          <a:prstDash val="solid"/>
          <a:round/>
          <a:headEnd type="none" w="med" len="med"/>
          <a:tailEnd type="none" w="med" len="med"/>
        </a:ln>
        <a:effec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テーマ">
  <a:themeElements>
    <a:clrScheme name="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テーマ">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30" tIns="45714" rIns="91430" bIns="45714"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30" tIns="45714" rIns="91430" bIns="45714"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2"/>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2"/>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テーマ">
  <a:themeElements>
    <a:clrScheme name="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テーマ">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Watermark</Template>
  <TotalTime>9889</TotalTime>
  <Words>15234</Words>
  <Application>Microsoft Office PowerPoint</Application>
  <PresentationFormat>画面に合わせる (4:3)</PresentationFormat>
  <Paragraphs>2247</Paragraphs>
  <Slides>126</Slides>
  <Notes>71</Notes>
  <HiddenSlides>0</HiddenSlides>
  <MMClips>0</MMClips>
  <ScaleCrop>false</ScaleCrop>
  <HeadingPairs>
    <vt:vector size="4" baseType="variant">
      <vt:variant>
        <vt:lpstr>テーマ</vt:lpstr>
      </vt:variant>
      <vt:variant>
        <vt:i4>12</vt:i4>
      </vt:variant>
      <vt:variant>
        <vt:lpstr>スライド タイトル</vt:lpstr>
      </vt:variant>
      <vt:variant>
        <vt:i4>126</vt:i4>
      </vt:variant>
    </vt:vector>
  </HeadingPairs>
  <TitlesOfParts>
    <vt:vector size="138" baseType="lpstr">
      <vt:lpstr>標準デザイン</vt:lpstr>
      <vt:lpstr>1_標準デザイン</vt:lpstr>
      <vt:lpstr>3_Office ​​テーマ</vt:lpstr>
      <vt:lpstr>2_標準デザイン</vt:lpstr>
      <vt:lpstr>3_標準デザイン</vt:lpstr>
      <vt:lpstr>4_Office ​​テーマ</vt:lpstr>
      <vt:lpstr>5_Office ​​テーマ</vt:lpstr>
      <vt:lpstr>Office ​​テーマ</vt:lpstr>
      <vt:lpstr>1_Office ​​テーマ</vt:lpstr>
      <vt:lpstr>4_標準デザイン</vt:lpstr>
      <vt:lpstr>13_標準デザイン</vt:lpstr>
      <vt:lpstr>5_標準デザイン</vt:lpstr>
      <vt:lpstr>アセスメントのポイント （生活介護・療養介護）</vt:lpstr>
      <vt:lpstr>個別支援計画で自己決定を支援する</vt:lpstr>
      <vt:lpstr>アセスメント力を高める～支援の診立て力を高める</vt:lpstr>
      <vt:lpstr>生活介護・療養介護のアセスメントの留意点①</vt:lpstr>
      <vt:lpstr>PowerPoint プレゼンテーション</vt:lpstr>
      <vt:lpstr>サービスマニュアルの必要性</vt:lpstr>
      <vt:lpstr>PowerPoint プレゼンテーション</vt:lpstr>
      <vt:lpstr>PowerPoint プレゼンテーション</vt:lpstr>
      <vt:lpstr>PowerPoint プレゼンテーション</vt:lpstr>
      <vt:lpstr>アセスメントの留意点②</vt:lpstr>
      <vt:lpstr>アセスメントの留意点③ ～意思決定支援への配慮：支援の根幹～</vt:lpstr>
      <vt:lpstr>PowerPoint プレゼンテーション</vt:lpstr>
      <vt:lpstr>アセスメント力(観察力)を高めるため 人間のとる行動のほとんどには、理由があって行動する！</vt:lpstr>
      <vt:lpstr>行動を起こす背景（理由）は？</vt:lpstr>
      <vt:lpstr>PowerPoint プレゼンテーション</vt:lpstr>
      <vt:lpstr>①：利用者中心の考え方（サービス提供の基本姿勢）</vt:lpstr>
      <vt:lpstr>PowerPoint プレゼンテーション</vt:lpstr>
      <vt:lpstr>PowerPoint プレゼンテーション</vt:lpstr>
      <vt:lpstr>④事業所で提供するサービスの理解（サービス提供の基本姿勢）</vt:lpstr>
      <vt:lpstr>PowerPoint プレゼンテーション</vt:lpstr>
      <vt:lpstr>（１）小さな変化に気づく観察力を（サービス提供の視点）</vt:lpstr>
      <vt:lpstr>（３）利用者個々に応じた活動を創る（サービス提供の視点）</vt:lpstr>
      <vt:lpstr>PowerPoint プレゼンテーション</vt:lpstr>
      <vt:lpstr>アセスメントのポイント （自立訓練（機能訓練））</vt:lpstr>
      <vt:lpstr>PowerPoint プレゼンテーション</vt:lpstr>
      <vt:lpstr>PowerPoint プレゼンテーション</vt:lpstr>
      <vt:lpstr>PowerPoint プレゼンテーション</vt:lpstr>
      <vt:lpstr>PowerPoint プレゼンテーション</vt:lpstr>
      <vt:lpstr>点・線・面でとらえる人の理解</vt:lpstr>
      <vt:lpstr>ストレングスへの気づき</vt:lpstr>
      <vt:lpstr>ストレングスの活用を意識する</vt:lpstr>
      <vt:lpstr>PowerPoint プレゼンテーション</vt:lpstr>
      <vt:lpstr>アセスメント ～ニーズを明らかにするプロセス～</vt:lpstr>
      <vt:lpstr>ニーズの構造の理解</vt:lpstr>
      <vt:lpstr>アセスメントにおける サービス管理責任者の役割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アセスメントのポイント （共同生活援助、自立訓練（生活訓練））</vt:lpstr>
      <vt:lpstr>（相談支援専門員が作成する）サービス等利用計画</vt:lpstr>
      <vt:lpstr>（サービス管理責任者が作成する）個別支援計画</vt:lpstr>
      <vt:lpstr>PowerPoint プレゼンテーション</vt:lpstr>
      <vt:lpstr>PowerPoint プレゼンテーション</vt:lpstr>
      <vt:lpstr>PowerPoint プレゼンテーション</vt:lpstr>
      <vt:lpstr>機能訓練：訪問による訓練の具体例</vt:lpstr>
      <vt:lpstr>PowerPoint プレゼンテーション</vt:lpstr>
      <vt:lpstr>共同生活援助事業所利用者の場合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本体住居との関係と主な運営基準</vt:lpstr>
      <vt:lpstr>サテライト型住居の実際の利用者像</vt:lpstr>
      <vt:lpstr>PowerPoint プレゼンテーション</vt:lpstr>
      <vt:lpstr>PowerPoint プレゼンテーション</vt:lpstr>
      <vt:lpstr>（１）アセスメントとニーズの把握について</vt:lpstr>
      <vt:lpstr>（２）日常生活動作、健康、コミュニケーション、社会的活動等の生活全般にわたるアセスメント</vt:lpstr>
      <vt:lpstr>（３）その人に必要な生活訓練の軸を見立てる　　</vt:lpstr>
      <vt:lpstr>（４）地域生活移行後の自己実現と社会的関係の構築</vt:lpstr>
      <vt:lpstr>（５）権利擁護のために</vt:lpstr>
      <vt:lpstr>　　（６）地域社会資源の把握</vt:lpstr>
      <vt:lpstr>　　　（７）課題整理の工夫</vt:lpstr>
      <vt:lpstr>アセスメントのポイント （就労継続支援Ａ型・Ｂ型、就労移行支援）</vt:lpstr>
      <vt:lpstr>PowerPoint プレゼンテーション</vt:lpstr>
      <vt:lpstr>就労分野におけるサービス管理とは</vt:lpstr>
      <vt:lpstr>PowerPoint プレゼンテーション</vt:lpstr>
      <vt:lpstr>PowerPoint プレゼンテーション</vt:lpstr>
      <vt:lpstr>PowerPoint プレゼンテーション</vt:lpstr>
      <vt:lpstr>（２）ニーズを把握するアセスメント</vt:lpstr>
      <vt:lpstr>アセスメントの視点と項目</vt:lpstr>
      <vt:lpstr>PowerPoint プレゼンテーション</vt:lpstr>
      <vt:lpstr>職業準備性のピラミッド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アセスメントのポイント</vt:lpstr>
      <vt:lpstr>PowerPoint プレゼンテーション</vt:lpstr>
      <vt:lpstr>PowerPoint プレゼンテーション</vt:lpstr>
      <vt:lpstr>PowerPoint プレゼンテーション</vt:lpstr>
      <vt:lpstr>PowerPoint プレゼンテーション</vt:lpstr>
      <vt:lpstr>子どもの支援のプロセス</vt:lpstr>
      <vt:lpstr>PowerPoint プレゼンテーション</vt:lpstr>
      <vt:lpstr>PowerPoint プレゼンテーション</vt:lpstr>
      <vt:lpstr>PowerPoint プレゼンテーション</vt:lpstr>
      <vt:lpstr>発達支援におけるアセスメントの意義</vt:lpstr>
      <vt:lpstr>発達アセスメントの視点</vt:lpstr>
      <vt:lpstr>移行支援</vt:lpstr>
      <vt:lpstr>PowerPoint プレゼンテーション</vt:lpstr>
      <vt:lpstr>PowerPoint プレゼンテーション</vt:lpstr>
      <vt:lpstr>PowerPoint プレゼンテーション</vt:lpstr>
      <vt:lpstr>PowerPoint プレゼンテーション</vt:lpstr>
      <vt:lpstr>地域連携について</vt:lpstr>
      <vt:lpstr>PowerPoint プレゼンテーション</vt:lpstr>
      <vt:lpstr>PowerPoint プレゼンテーション</vt:lpstr>
      <vt:lpstr>PowerPoint プレゼンテーション</vt:lpstr>
      <vt:lpstr>児童期における主訴とは？</vt:lpstr>
      <vt:lpstr>児童期におけるストレングスアセスメントの留意点</vt:lpstr>
      <vt:lpstr>PowerPoint プレゼンテーション</vt:lpstr>
      <vt:lpstr>PowerPoint プレゼンテーション</vt:lpstr>
      <vt:lpstr>PowerPoint プレゼンテーション</vt:lpstr>
      <vt:lpstr>PowerPoint プレゼンテーション</vt:lpstr>
      <vt:lpstr>＜参考＞ 　　　　発達障害児・者への支援における 　　　　　　　　アセスメントのポイント </vt:lpstr>
      <vt:lpstr>PowerPoint プレゼンテーション</vt:lpstr>
      <vt:lpstr>PowerPoint プレゼンテーション</vt:lpstr>
      <vt:lpstr>PowerPoint プレゼンテーション</vt:lpstr>
      <vt:lpstr>PowerPoint プレゼンテーション</vt:lpstr>
      <vt:lpstr>行動を特性から理解する（氷山モデル）</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sakamoto yoichi</dc:creator>
  <cp:lastModifiedBy>admin</cp:lastModifiedBy>
  <cp:revision>312</cp:revision>
  <cp:lastPrinted>2017-08-29T05:08:16Z</cp:lastPrinted>
  <dcterms:created xsi:type="dcterms:W3CDTF">2009-04-22T19:24:48Z</dcterms:created>
  <dcterms:modified xsi:type="dcterms:W3CDTF">2017-10-03T05:44:08Z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1041</vt:i4>
  </property>
</Properties>
</file>