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7" r:id="rId3"/>
    <p:sldMasterId id="2147484279" r:id="rId4"/>
    <p:sldMasterId id="2147484756" r:id="rId5"/>
  </p:sldMasterIdLst>
  <p:notesMasterIdLst>
    <p:notesMasterId r:id="rId43"/>
  </p:notesMasterIdLst>
  <p:handoutMasterIdLst>
    <p:handoutMasterId r:id="rId44"/>
  </p:handoutMasterIdLst>
  <p:sldIdLst>
    <p:sldId id="694" r:id="rId6"/>
    <p:sldId id="695" r:id="rId7"/>
    <p:sldId id="733" r:id="rId8"/>
    <p:sldId id="734" r:id="rId9"/>
    <p:sldId id="740" r:id="rId10"/>
    <p:sldId id="741" r:id="rId11"/>
    <p:sldId id="742" r:id="rId12"/>
    <p:sldId id="743" r:id="rId13"/>
    <p:sldId id="744" r:id="rId14"/>
    <p:sldId id="745" r:id="rId15"/>
    <p:sldId id="746" r:id="rId16"/>
    <p:sldId id="747" r:id="rId17"/>
    <p:sldId id="748" r:id="rId18"/>
    <p:sldId id="749" r:id="rId19"/>
    <p:sldId id="750" r:id="rId20"/>
    <p:sldId id="751" r:id="rId21"/>
    <p:sldId id="752" r:id="rId22"/>
    <p:sldId id="753" r:id="rId23"/>
    <p:sldId id="754" r:id="rId24"/>
    <p:sldId id="755" r:id="rId25"/>
    <p:sldId id="756" r:id="rId26"/>
    <p:sldId id="757" r:id="rId27"/>
    <p:sldId id="758" r:id="rId28"/>
    <p:sldId id="759" r:id="rId29"/>
    <p:sldId id="760" r:id="rId30"/>
    <p:sldId id="761" r:id="rId31"/>
    <p:sldId id="762" r:id="rId32"/>
    <p:sldId id="763" r:id="rId33"/>
    <p:sldId id="764" r:id="rId34"/>
    <p:sldId id="765" r:id="rId35"/>
    <p:sldId id="766" r:id="rId36"/>
    <p:sldId id="767" r:id="rId37"/>
    <p:sldId id="768" r:id="rId38"/>
    <p:sldId id="769" r:id="rId39"/>
    <p:sldId id="770" r:id="rId40"/>
    <p:sldId id="771" r:id="rId41"/>
    <p:sldId id="772" r:id="rId42"/>
  </p:sldIdLst>
  <p:sldSz cx="9906000" cy="6858000" type="A4"/>
  <p:notesSz cx="6805613" cy="9939338"/>
  <p:defaultTextStyle>
    <a:defPPr>
      <a:defRPr lang="ja-JP"/>
    </a:defPPr>
    <a:lvl1pPr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5pPr>
    <a:lvl6pPr marL="2286000" algn="l" defTabSz="914400" rtl="0" eaLnBrk="1" latinLnBrk="0" hangingPunct="1">
      <a:defRPr kumimoji="1" b="1" kern="1200">
        <a:solidFill>
          <a:schemeClr val="tx1"/>
        </a:solidFill>
        <a:latin typeface="Arial" charset="0"/>
        <a:ea typeface="ＭＳ Ｐゴシック" pitchFamily="50" charset="-128"/>
        <a:cs typeface="+mn-cs"/>
      </a:defRPr>
    </a:lvl6pPr>
    <a:lvl7pPr marL="2743200" algn="l" defTabSz="914400" rtl="0" eaLnBrk="1" latinLnBrk="0" hangingPunct="1">
      <a:defRPr kumimoji="1" b="1" kern="1200">
        <a:solidFill>
          <a:schemeClr val="tx1"/>
        </a:solidFill>
        <a:latin typeface="Arial" charset="0"/>
        <a:ea typeface="ＭＳ Ｐゴシック" pitchFamily="50" charset="-128"/>
        <a:cs typeface="+mn-cs"/>
      </a:defRPr>
    </a:lvl7pPr>
    <a:lvl8pPr marL="3200400" algn="l" defTabSz="914400" rtl="0" eaLnBrk="1" latinLnBrk="0" hangingPunct="1">
      <a:defRPr kumimoji="1" b="1" kern="1200">
        <a:solidFill>
          <a:schemeClr val="tx1"/>
        </a:solidFill>
        <a:latin typeface="Arial" charset="0"/>
        <a:ea typeface="ＭＳ Ｐゴシック" pitchFamily="50" charset="-128"/>
        <a:cs typeface="+mn-cs"/>
      </a:defRPr>
    </a:lvl8pPr>
    <a:lvl9pPr marL="3657600" algn="l" defTabSz="914400" rtl="0" eaLnBrk="1" latinLnBrk="0" hangingPunct="1">
      <a:defRPr kumimoji="1"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FFFF99"/>
    <a:srgbClr val="FFFFFF"/>
    <a:srgbClr val="00FF00"/>
    <a:srgbClr val="D99694"/>
    <a:srgbClr val="4BACC6"/>
    <a:srgbClr val="0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77352" autoAdjust="0"/>
  </p:normalViewPr>
  <p:slideViewPr>
    <p:cSldViewPr>
      <p:cViewPr varScale="1">
        <p:scale>
          <a:sx n="56" d="100"/>
          <a:sy n="56" d="100"/>
        </p:scale>
        <p:origin x="-1464"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6083"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eaLnBrk="1" hangingPunct="1">
              <a:defRPr sz="1200" b="0">
                <a:latin typeface="Arial" pitchFamily="34" charset="0"/>
                <a:ea typeface="ＭＳ Ｐゴシック" pitchFamily="50" charset="-128"/>
              </a:defRPr>
            </a:lvl1pPr>
          </a:lstStyle>
          <a:p>
            <a:pPr>
              <a:defRPr/>
            </a:pPr>
            <a:endParaRPr lang="en-US" altLang="ja-JP"/>
          </a:p>
        </p:txBody>
      </p:sp>
      <p:sp>
        <p:nvSpPr>
          <p:cNvPr id="46084"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6085"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eaLnBrk="1" hangingPunct="1">
              <a:defRPr sz="1200" b="0"/>
            </a:lvl1pPr>
          </a:lstStyle>
          <a:p>
            <a:fld id="{7EF338A7-3AC8-49FB-ABDA-A40901560520}" type="slidenum">
              <a:rPr lang="en-US" altLang="ja-JP"/>
              <a:pPr/>
              <a:t>‹#›</a:t>
            </a:fld>
            <a:endParaRPr lang="en-US" altLang="ja-JP"/>
          </a:p>
        </p:txBody>
      </p:sp>
    </p:spTree>
    <p:extLst>
      <p:ext uri="{BB962C8B-B14F-4D97-AF65-F5344CB8AC3E}">
        <p14:creationId xmlns:p14="http://schemas.microsoft.com/office/powerpoint/2010/main" val="26047834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4035" name="Rectangle 3"/>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eaLnBrk="1" hangingPunct="1">
              <a:defRPr sz="1200" b="0">
                <a:latin typeface="Arial" pitchFamily="34" charset="0"/>
                <a:ea typeface="ＭＳ Ｐゴシック" pitchFamily="50" charset="-128"/>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681038" y="4721225"/>
            <a:ext cx="5443537" cy="447198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4038"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4039" name="Rectangle 7"/>
          <p:cNvSpPr>
            <a:spLocks noGrp="1" noChangeArrowheads="1"/>
          </p:cNvSpPr>
          <p:nvPr>
            <p:ph type="sldNum" sz="quarter" idx="5"/>
          </p:nvPr>
        </p:nvSpPr>
        <p:spPr bwMode="auto">
          <a:xfrm>
            <a:off x="3854450" y="9440863"/>
            <a:ext cx="2949575" cy="496887"/>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eaLnBrk="1" hangingPunct="1">
              <a:defRPr sz="1200" b="0"/>
            </a:lvl1pPr>
          </a:lstStyle>
          <a:p>
            <a:fld id="{F40D8147-283E-4544-9242-31B5D1BC3A3E}" type="slidenum">
              <a:rPr lang="en-US" altLang="ja-JP"/>
              <a:pPr/>
              <a:t>‹#›</a:t>
            </a:fld>
            <a:endParaRPr lang="en-US" altLang="ja-JP"/>
          </a:p>
        </p:txBody>
      </p:sp>
    </p:spTree>
    <p:extLst>
      <p:ext uri="{BB962C8B-B14F-4D97-AF65-F5344CB8AC3E}">
        <p14:creationId xmlns:p14="http://schemas.microsoft.com/office/powerpoint/2010/main" val="52042124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charset="0"/>
              </a:rPr>
              <a:t>個別支援計画の作成手順の実際と、そのポイントについて理解し、演習への準備とする。</a:t>
            </a:r>
          </a:p>
          <a:p>
            <a:r>
              <a:rPr lang="ja-JP" altLang="en-US">
                <a:latin typeface="Arial" charset="0"/>
              </a:rPr>
              <a:t>１．個別支援計画におけるＰＤＣＡサイクルにより標準的なサービス提供にいたる過程を理解する。</a:t>
            </a:r>
            <a:endParaRPr lang="en-US" altLang="ja-JP">
              <a:latin typeface="Arial" charset="0"/>
            </a:endParaRPr>
          </a:p>
          <a:p>
            <a:r>
              <a:rPr lang="ja-JP" altLang="en-US">
                <a:latin typeface="Arial" charset="0"/>
              </a:rPr>
              <a:t>　計画を作るということは、支援プロセスを</a:t>
            </a:r>
            <a:r>
              <a:rPr lang="en-US" altLang="ja-JP">
                <a:latin typeface="Arial" charset="0"/>
              </a:rPr>
              <a:t>PDCA</a:t>
            </a:r>
            <a:r>
              <a:rPr lang="ja-JP" altLang="en-US">
                <a:latin typeface="Arial" charset="0"/>
              </a:rPr>
              <a:t>サイクルに乗せていくことを意味します。</a:t>
            </a:r>
            <a:endParaRPr lang="en-US" altLang="ja-JP">
              <a:latin typeface="Arial" charset="0"/>
            </a:endParaRPr>
          </a:p>
          <a:p>
            <a:r>
              <a:rPr lang="ja-JP" altLang="en-US">
                <a:latin typeface="Arial" charset="0"/>
              </a:rPr>
              <a:t>　また計画を作り</a:t>
            </a:r>
            <a:r>
              <a:rPr lang="en-US" altLang="ja-JP">
                <a:latin typeface="Arial" charset="0"/>
              </a:rPr>
              <a:t>PDCA</a:t>
            </a:r>
            <a:r>
              <a:rPr lang="ja-JP" altLang="en-US">
                <a:latin typeface="Arial" charset="0"/>
              </a:rPr>
              <a:t>によるサービス提供を積み重ねることで「標準的なサービス」を確立していきます。</a:t>
            </a:r>
          </a:p>
          <a:p>
            <a:r>
              <a:rPr lang="ja-JP" altLang="en-US">
                <a:latin typeface="Arial" charset="0"/>
              </a:rPr>
              <a:t>２．精神障害者の地域移行の事例を通して、個別支援計画の作成手順の実際について学ぶ。</a:t>
            </a:r>
          </a:p>
          <a:p>
            <a:r>
              <a:rPr lang="ja-JP" altLang="en-US">
                <a:latin typeface="Arial" charset="0"/>
              </a:rPr>
              <a:t>３．個別支援計画の作成手順のポイントについて、サービス管理者が配慮するポイントについて理解する。　</a:t>
            </a:r>
          </a:p>
          <a:p>
            <a:endParaRPr lang="ja-JP" altLang="en-US">
              <a:latin typeface="Arial" charset="0"/>
            </a:endParaRPr>
          </a:p>
          <a:p>
            <a:endParaRPr lang="ja-JP" alt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400" dirty="0">
                <a:latin typeface="Arial" charset="0"/>
              </a:rPr>
              <a:t>（６）一人の住民へ誘う支援</a:t>
            </a:r>
          </a:p>
          <a:p>
            <a:pPr eaLnBrk="1" hangingPunct="1"/>
            <a:r>
              <a:rPr lang="ja-JP" altLang="en-US" sz="1400" dirty="0">
                <a:latin typeface="Arial" charset="0"/>
              </a:rPr>
              <a:t>　どこに住んでいても、どんなに重度の障害があっても地域の住民であることに変わりはありません。</a:t>
            </a:r>
          </a:p>
          <a:p>
            <a:pPr eaLnBrk="1" hangingPunct="1"/>
            <a:r>
              <a:rPr lang="ja-JP" altLang="en-US" sz="1400" dirty="0">
                <a:latin typeface="Arial" charset="0"/>
              </a:rPr>
              <a:t>　我々も働き盛りの間は地域とのつながりを作れないことも多いですが、子どもが学校に行っている間は輪番で横断歩道に立ったり、自治会で公園の掃除をしたりといった活動を通じてつながりを持つこともあると思います。</a:t>
            </a:r>
          </a:p>
          <a:p>
            <a:pPr eaLnBrk="1" hangingPunct="1"/>
            <a:r>
              <a:rPr lang="ja-JP" altLang="en-US" sz="1400" dirty="0">
                <a:latin typeface="Arial" charset="0"/>
              </a:rPr>
              <a:t>　あるグループホームで、重症心身障害の方々が小学生の横断歩道の見守りを行っているそうです。最初は小学生もその姿に驚いていたようでしたが、徐々にいるのが当たり前となり、声をかけてくれるようになり、交流が生まれているようです。</a:t>
            </a:r>
          </a:p>
          <a:p>
            <a:pPr eaLnBrk="1" hangingPunct="1"/>
            <a:r>
              <a:rPr lang="ja-JP" altLang="en-US" sz="1400" dirty="0">
                <a:latin typeface="Arial" charset="0"/>
              </a:rPr>
              <a:t>　つながりを持つということは、困ったときに相談できる人ができるということにもなります。</a:t>
            </a:r>
          </a:p>
          <a:p>
            <a:pPr eaLnBrk="1" hangingPunct="1"/>
            <a:r>
              <a:rPr lang="ja-JP" altLang="en-US" sz="1400" dirty="0">
                <a:latin typeface="Arial" charset="0"/>
              </a:rPr>
              <a:t>　障害を持つ方々が違う世界に生きているのではなく、同じ地域の住民であることを双方が気づけるような支援が重要です。</a:t>
            </a:r>
          </a:p>
          <a:p>
            <a:pPr eaLnBrk="1" hangingPunct="1"/>
            <a:endParaRPr lang="ja-JP" altLang="en-US" sz="1400" dirty="0">
              <a:latin typeface="Arial" charset="0"/>
            </a:endParaRPr>
          </a:p>
          <a:p>
            <a:pPr eaLnBrk="1" hangingPunct="1"/>
            <a:endParaRPr lang="ja-JP" altLang="en-US" sz="1400" dirty="0">
              <a:latin typeface="Arial" charset="0"/>
            </a:endParaRPr>
          </a:p>
          <a:p>
            <a:pPr eaLnBrk="1" hangingPunct="1"/>
            <a:endParaRPr lang="ja-JP" altLang="ja-JP" sz="1400"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３．サービス提供のポイントとしては以下の事項です。次のページから詳細を説明します。</a:t>
            </a:r>
            <a:endParaRPr lang="en-US" altLang="ja-JP" dirty="0">
              <a:latin typeface="Arial" charset="0"/>
            </a:endParaRPr>
          </a:p>
          <a:p>
            <a:pPr eaLnBrk="1" hangingPunct="1"/>
            <a:r>
              <a:rPr lang="ja-JP" altLang="en-US" dirty="0">
                <a:latin typeface="Arial" charset="0"/>
              </a:rPr>
              <a:t>（１）アセスメントとニーズの把握について</a:t>
            </a:r>
          </a:p>
          <a:p>
            <a:pPr eaLnBrk="1" hangingPunct="1"/>
            <a:r>
              <a:rPr lang="ja-JP" altLang="en-US" dirty="0">
                <a:latin typeface="Arial" charset="0"/>
              </a:rPr>
              <a:t>（２）日常生活動作、健康、コミュニケーション、社会的活動等の生活全般にわたるアセスメント</a:t>
            </a:r>
          </a:p>
          <a:p>
            <a:pPr eaLnBrk="1" hangingPunct="1"/>
            <a:r>
              <a:rPr lang="ja-JP" altLang="en-US" dirty="0">
                <a:latin typeface="Arial" charset="0"/>
              </a:rPr>
              <a:t>（３）その人に必要な生活訓練の軸を見立てる</a:t>
            </a:r>
          </a:p>
          <a:p>
            <a:pPr eaLnBrk="1" hangingPunct="1"/>
            <a:r>
              <a:rPr lang="ja-JP" altLang="en-US" dirty="0">
                <a:latin typeface="Arial" charset="0"/>
              </a:rPr>
              <a:t>（４）地域生活移行後の自己実現と社会的関係</a:t>
            </a:r>
          </a:p>
          <a:p>
            <a:pPr eaLnBrk="1" hangingPunct="1"/>
            <a:r>
              <a:rPr lang="ja-JP" altLang="en-US" dirty="0">
                <a:latin typeface="Arial" charset="0"/>
              </a:rPr>
              <a:t>（５）権利擁護のために</a:t>
            </a:r>
          </a:p>
          <a:p>
            <a:pPr eaLnBrk="1" hangingPunct="1"/>
            <a:r>
              <a:rPr lang="ja-JP" altLang="en-US" dirty="0">
                <a:latin typeface="Arial" charset="0"/>
              </a:rPr>
              <a:t>（６）地域社会資源の把握</a:t>
            </a:r>
          </a:p>
          <a:p>
            <a:pPr eaLnBrk="1" hangingPunct="1"/>
            <a:r>
              <a:rPr lang="ja-JP" altLang="en-US" dirty="0">
                <a:latin typeface="Arial" charset="0"/>
              </a:rPr>
              <a:t>（７）課題整理の工夫</a:t>
            </a:r>
          </a:p>
          <a:p>
            <a:pPr eaLnBrk="1" hangingPunct="1"/>
            <a:r>
              <a:rPr lang="ja-JP" altLang="en-US" dirty="0">
                <a:latin typeface="Arial" charset="0"/>
              </a:rPr>
              <a:t>（８）個別支援計画はプロセスシート</a:t>
            </a:r>
          </a:p>
          <a:p>
            <a:pPr eaLnBrk="1" hangingPunct="1"/>
            <a:r>
              <a:rPr lang="ja-JP" altLang="en-US" dirty="0">
                <a:latin typeface="Arial" charset="0"/>
              </a:rPr>
              <a:t>（９）きめ細やかなモニタリング</a:t>
            </a:r>
          </a:p>
          <a:p>
            <a:pPr eaLnBrk="1" hangingPunct="1"/>
            <a:r>
              <a:rPr lang="ja-JP" altLang="en-US" dirty="0">
                <a:latin typeface="Arial" charset="0"/>
              </a:rPr>
              <a:t>（</a:t>
            </a:r>
            <a:r>
              <a:rPr lang="en-US" altLang="ja-JP" dirty="0">
                <a:latin typeface="Arial" charset="0"/>
              </a:rPr>
              <a:t>10</a:t>
            </a:r>
            <a:r>
              <a:rPr lang="ja-JP" altLang="en-US" dirty="0">
                <a:latin typeface="Arial" charset="0"/>
              </a:rPr>
              <a:t>）相談支援専門員、地域の関係機関との連携</a:t>
            </a:r>
          </a:p>
          <a:p>
            <a:pPr eaLnBrk="1" hangingPunct="1"/>
            <a:endParaRPr lang="ja-JP" altLang="ja-JP"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（１）アセスメントとニーズの把握について</a:t>
            </a:r>
            <a:endParaRPr lang="en-US" altLang="ja-JP" dirty="0">
              <a:latin typeface="Arial" charset="0"/>
            </a:endParaRPr>
          </a:p>
          <a:p>
            <a:pPr eaLnBrk="1" hangingPunct="1"/>
            <a:r>
              <a:rPr lang="ja-JP" altLang="en-US" dirty="0">
                <a:latin typeface="Arial" charset="0"/>
              </a:rPr>
              <a:t>　アセスメントを行う際は、本人中心の生活を支援するためのアセスメントであることを念頭に置く必要があります。</a:t>
            </a:r>
          </a:p>
          <a:p>
            <a:pPr eaLnBrk="1" hangingPunct="1"/>
            <a:r>
              <a:rPr lang="ja-JP" altLang="en-US" dirty="0">
                <a:latin typeface="Arial" charset="0"/>
              </a:rPr>
              <a:t>　アセスメントにより、本人の障害特性と状態像を把握し理解します。</a:t>
            </a:r>
          </a:p>
          <a:p>
            <a:pPr eaLnBrk="1" hangingPunct="1"/>
            <a:r>
              <a:rPr lang="ja-JP" altLang="en-US" dirty="0">
                <a:latin typeface="Arial" charset="0"/>
              </a:rPr>
              <a:t>　また、本人から表出された言葉（主訴）と本人が望む生活を叶えるための本当の願い（ニーズ）の違いを理解する必要があります。</a:t>
            </a:r>
          </a:p>
          <a:p>
            <a:pPr eaLnBrk="1" hangingPunct="1"/>
            <a:r>
              <a:rPr lang="ja-JP" altLang="en-US" dirty="0">
                <a:latin typeface="Arial" charset="0"/>
              </a:rPr>
              <a:t>　その際、現実的でない主訴があっても、傾聴と共感の姿勢を持ち対話し関わりを持つ姿勢が重要です。</a:t>
            </a:r>
          </a:p>
          <a:p>
            <a:pPr eaLnBrk="1" hangingPunct="1"/>
            <a:r>
              <a:rPr lang="ja-JP" altLang="en-US" dirty="0">
                <a:latin typeface="Arial" charset="0"/>
              </a:rPr>
              <a:t>　「主語＝私」で始まる計画となるよう本人のニーズ中心となるよう心がけます。</a:t>
            </a:r>
          </a:p>
          <a:p>
            <a:pPr eaLnBrk="1" hangingPunct="1"/>
            <a:r>
              <a:rPr lang="ja-JP" altLang="en-US" dirty="0">
                <a:latin typeface="Arial" charset="0"/>
              </a:rPr>
              <a:t>　本人がまだ整理できず表出出来ないニーズの把握にも留意する必要があります。</a:t>
            </a:r>
          </a:p>
          <a:p>
            <a:pPr eaLnBrk="1" hangingPunct="1"/>
            <a:r>
              <a:rPr lang="ja-JP" altLang="en-US" dirty="0">
                <a:latin typeface="Arial" charset="0"/>
              </a:rPr>
              <a:t>　本人の発言（望み、不安、ストレス）を記録し、本人が整理できるよう援助しましょう。</a:t>
            </a:r>
          </a:p>
          <a:p>
            <a:pPr eaLnBrk="1" hangingPunct="1"/>
            <a:endParaRPr lang="ja-JP" altLang="ja-JP"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（２）日常生活動作、健康、コミュニケーション、社会的活動等の生活全般にわたるアセスメントを行ってください。</a:t>
            </a:r>
            <a:endParaRPr lang="en-US" altLang="ja-JP" dirty="0">
              <a:latin typeface="Arial" charset="0"/>
            </a:endParaRPr>
          </a:p>
          <a:p>
            <a:pPr eaLnBrk="1" hangingPunct="1"/>
            <a:r>
              <a:rPr lang="ja-JP" altLang="en-US" dirty="0">
                <a:latin typeface="Arial" charset="0"/>
              </a:rPr>
              <a:t>　アセスメントはソーシャルワークの過程で最も重要視されます。また、アセスメント自体が過程であり、本人への援助の過程、本人が社会へ参加する過程、環境との相互作用を把握する過程です。</a:t>
            </a:r>
          </a:p>
          <a:p>
            <a:pPr eaLnBrk="1" hangingPunct="1"/>
            <a:r>
              <a:rPr lang="ja-JP" altLang="en-US" dirty="0">
                <a:latin typeface="Arial" charset="0"/>
              </a:rPr>
              <a:t>　アセスメントの際は、本人のストレングスを把握することが重要となりますが、ストレングス４つの側面として、①性格・人柄／個人的特性、②才能・素質、③環境、④興味・関心／向上心があります。</a:t>
            </a:r>
          </a:p>
          <a:p>
            <a:pPr eaLnBrk="1" hangingPunct="1"/>
            <a:r>
              <a:rPr lang="ja-JP" altLang="en-US" dirty="0">
                <a:latin typeface="Arial" charset="0"/>
              </a:rPr>
              <a:t>　これらのストレングスは対話と関係性から導き出します。</a:t>
            </a:r>
          </a:p>
          <a:p>
            <a:pPr eaLnBrk="1" hangingPunct="1"/>
            <a:r>
              <a:rPr lang="ja-JP" altLang="en-US" dirty="0">
                <a:latin typeface="Arial" charset="0"/>
              </a:rPr>
              <a:t>　日常生活動作、ＩＡＤＬ、健康、生活基盤、コミュニケーションスキル、社会生活技能、社会参加、教育、就労などの生活全般にわたるアセスメントを行います。また、生活の場面（環境）の正確な把握もアセスメントの要素です。</a:t>
            </a:r>
          </a:p>
          <a:p>
            <a:pPr eaLnBrk="1" hangingPunct="1"/>
            <a:r>
              <a:rPr lang="ja-JP" altLang="en-US" dirty="0">
                <a:latin typeface="Arial" charset="0"/>
              </a:rPr>
              <a:t>　アセスメントの際は、本人との会話や生活状況の観察など現状の把握とともに、過去の支援記録も参考になります。</a:t>
            </a:r>
          </a:p>
          <a:p>
            <a:pPr eaLnBrk="1" hangingPunct="1"/>
            <a:r>
              <a:rPr lang="ja-JP" altLang="en-US" dirty="0">
                <a:latin typeface="Arial" charset="0"/>
              </a:rPr>
              <a:t>　自立訓練やグループホームなど、各事業毎に、重点的なアセスメント項目（自立訓練では各動作の遂行能力等、グループホームでは生活能力等）を選択しチェックすることになります。</a:t>
            </a:r>
          </a:p>
          <a:p>
            <a:pPr eaLnBrk="1" hangingPunct="1"/>
            <a:endParaRPr lang="ja-JP" altLang="ja-JP" dirty="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（３）その人に必要な生活訓練の軸を見立てる　</a:t>
            </a:r>
            <a:endParaRPr lang="en-US" altLang="ja-JP" dirty="0">
              <a:latin typeface="Arial" charset="0"/>
            </a:endParaRPr>
          </a:p>
          <a:p>
            <a:pPr eaLnBrk="1" hangingPunct="1"/>
            <a:r>
              <a:rPr lang="ja-JP" altLang="en-US" dirty="0">
                <a:latin typeface="Arial" charset="0"/>
              </a:rPr>
              <a:t>　本人の願いや望み、特性、現状能力等を把握し、将来的に、グループホームを目指すのか、一人暮らしを目指すのか、就労を目指すのか、生活習慣の確立を目指すのか、長期目標を置き、そのために必要な短期目標をスモールステップで設定し、支援内容を見立てます。</a:t>
            </a:r>
          </a:p>
          <a:p>
            <a:pPr eaLnBrk="1" hangingPunct="1"/>
            <a:r>
              <a:rPr lang="ja-JP" altLang="en-US" dirty="0">
                <a:latin typeface="Arial" charset="0"/>
              </a:rPr>
              <a:t>　目指す目標に向けての支援上の課題（ニーズ）を丁寧に把握し、本人とともにその優先順位を設定します。</a:t>
            </a:r>
          </a:p>
          <a:p>
            <a:pPr eaLnBrk="1" hangingPunct="1"/>
            <a:r>
              <a:rPr lang="ja-JP" altLang="en-US" dirty="0">
                <a:latin typeface="Arial" charset="0"/>
              </a:rPr>
              <a:t>　本人の不安やストレスの軽減を図りつつ、スモールステップで、小さな前進を一緒に確認しつつ進めます。</a:t>
            </a:r>
          </a:p>
          <a:p>
            <a:pPr eaLnBrk="1" hangingPunct="1"/>
            <a:endParaRPr lang="ja-JP" altLang="ja-JP" dirty="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（４）地域生活移行後の自己実現と社会的関係の構築</a:t>
            </a:r>
            <a:endParaRPr lang="en-US" altLang="ja-JP" dirty="0">
              <a:latin typeface="Arial" charset="0"/>
            </a:endParaRPr>
          </a:p>
          <a:p>
            <a:pPr eaLnBrk="1" hangingPunct="1"/>
            <a:r>
              <a:rPr lang="ja-JP" altLang="en-US" dirty="0">
                <a:latin typeface="Arial" charset="0"/>
              </a:rPr>
              <a:t>　本人が地域の中で普通に暮らすために何が必要か、本人の好みや関心事からどのような自己実現を図るのか考えていく必要があります。</a:t>
            </a:r>
          </a:p>
          <a:p>
            <a:pPr eaLnBrk="1" hangingPunct="1"/>
            <a:r>
              <a:rPr lang="ja-JP" altLang="en-US" dirty="0">
                <a:latin typeface="Arial" charset="0"/>
              </a:rPr>
              <a:t>　そのためには、本人の可能性やストレングスを把握することが必要です。</a:t>
            </a:r>
          </a:p>
          <a:p>
            <a:pPr eaLnBrk="1" hangingPunct="1"/>
            <a:endParaRPr lang="ja-JP" altLang="en-US" dirty="0">
              <a:latin typeface="Arial" charset="0"/>
            </a:endParaRPr>
          </a:p>
          <a:p>
            <a:pPr eaLnBrk="1" hangingPunct="1"/>
            <a:r>
              <a:rPr lang="ja-JP" altLang="en-US" dirty="0">
                <a:latin typeface="Arial" charset="0"/>
              </a:rPr>
              <a:t>　本人の地域での活動の場がどのように生活を支え、社会的関係の繋がりを拡げることが出来るのか、具体的に考えていく必要があります。</a:t>
            </a:r>
          </a:p>
          <a:p>
            <a:pPr eaLnBrk="1" hangingPunct="1"/>
            <a:r>
              <a:rPr lang="ja-JP" altLang="en-US" dirty="0">
                <a:latin typeface="Arial" charset="0"/>
              </a:rPr>
              <a:t>　「自分が何かをして、それを他人が認めてくれる」という社会的評価を得ることは、社会的関係の中において、はじめて出来ること。</a:t>
            </a:r>
          </a:p>
          <a:p>
            <a:pPr eaLnBrk="1" hangingPunct="1"/>
            <a:endParaRPr lang="ja-JP" altLang="en-US" dirty="0">
              <a:latin typeface="Arial" charset="0"/>
            </a:endParaRPr>
          </a:p>
          <a:p>
            <a:pPr eaLnBrk="1" hangingPunct="1"/>
            <a:endParaRPr lang="ja-JP" altLang="ja-JP" dirty="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（５）権利擁護のためになすべきことは何でしょうか。</a:t>
            </a:r>
            <a:endParaRPr lang="en-US" altLang="ja-JP" dirty="0">
              <a:latin typeface="Arial" charset="0"/>
            </a:endParaRPr>
          </a:p>
          <a:p>
            <a:pPr eaLnBrk="1" hangingPunct="1"/>
            <a:r>
              <a:rPr lang="ja-JP" altLang="en-US" dirty="0">
                <a:latin typeface="Arial" charset="0"/>
              </a:rPr>
              <a:t>　本人の意向を何よりも優先するという原則を大切にしましょう。</a:t>
            </a:r>
          </a:p>
          <a:p>
            <a:pPr eaLnBrk="1" hangingPunct="1"/>
            <a:r>
              <a:rPr lang="ja-JP" altLang="en-US" dirty="0">
                <a:latin typeface="Arial" charset="0"/>
              </a:rPr>
              <a:t>　それは、家族とのニーズをめぐるズレがあった場合にどう家族と向き合うかということが問われてきます。</a:t>
            </a:r>
            <a:endParaRPr lang="en-US" altLang="ja-JP" dirty="0">
              <a:latin typeface="Arial" charset="0"/>
            </a:endParaRPr>
          </a:p>
          <a:p>
            <a:pPr eaLnBrk="1" hangingPunct="1"/>
            <a:r>
              <a:rPr lang="ja-JP" altLang="en-US" dirty="0">
                <a:latin typeface="Arial" charset="0"/>
              </a:rPr>
              <a:t>　家族の思いも大切にしつつ、本人の思いを本人と一緒に伝える中で家族の変化を促していくことが必要です。　</a:t>
            </a:r>
          </a:p>
          <a:p>
            <a:pPr eaLnBrk="1" hangingPunct="1"/>
            <a:endParaRPr lang="ja-JP" altLang="en-US" dirty="0">
              <a:latin typeface="Arial" charset="0"/>
            </a:endParaRPr>
          </a:p>
          <a:p>
            <a:pPr eaLnBrk="1" hangingPunct="1"/>
            <a:r>
              <a:rPr lang="ja-JP" altLang="en-US" dirty="0">
                <a:latin typeface="Arial" charset="0"/>
              </a:rPr>
              <a:t>　家族関係、地域の人間関係、生活基盤や金銭管理状況などを正確に把握しておき、権利侵害が生じた際に気づけるようにしておくことが必要です。</a:t>
            </a:r>
          </a:p>
          <a:p>
            <a:pPr eaLnBrk="1" hangingPunct="1"/>
            <a:r>
              <a:rPr lang="ja-JP" altLang="en-US" dirty="0">
                <a:latin typeface="Arial" charset="0"/>
              </a:rPr>
              <a:t>　エコマップを本人と一緒に作成する際にこれらに留意しながら作成しましょう。</a:t>
            </a:r>
            <a:endParaRPr lang="ja-JP" altLang="ja-JP" dirty="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６）地域における社会資源の把握は、相談支援専門員だけが行えばよいというものではありません。例えばグループホームでは、近くのスーパーやコンビニなども社会資源の一つととらえ、利用者にわかりやすく情報提供することが求められます。</a:t>
            </a:r>
            <a:endParaRPr lang="en-US" altLang="ja-JP" dirty="0">
              <a:latin typeface="Arial" charset="0"/>
            </a:endParaRPr>
          </a:p>
          <a:p>
            <a:pPr eaLnBrk="1" hangingPunct="1"/>
            <a:r>
              <a:rPr lang="ja-JP" altLang="en-US" dirty="0">
                <a:latin typeface="Arial" charset="0"/>
              </a:rPr>
              <a:t>　まずは、自分の地域の社会資源を把握しましょう。</a:t>
            </a:r>
          </a:p>
          <a:p>
            <a:pPr eaLnBrk="1" hangingPunct="1"/>
            <a:r>
              <a:rPr lang="ja-JP" altLang="en-US" dirty="0">
                <a:latin typeface="Arial" charset="0"/>
              </a:rPr>
              <a:t>　次に、地域の社会資源を本人が理解出来るように支援します。</a:t>
            </a:r>
          </a:p>
          <a:p>
            <a:pPr eaLnBrk="1" hangingPunct="1"/>
            <a:r>
              <a:rPr lang="ja-JP" altLang="en-US" dirty="0">
                <a:latin typeface="Arial" charset="0"/>
              </a:rPr>
              <a:t>　例えば、知的障害者が利用者の場合、地域の資源をビジュアル化（近くの店、駅、目立つ建物等の写真を活用）し、どこに何があるのかわかりやすく提示します。（見る支援）</a:t>
            </a:r>
          </a:p>
          <a:p>
            <a:pPr eaLnBrk="1" hangingPunct="1"/>
            <a:r>
              <a:rPr lang="ja-JP" altLang="en-US" dirty="0">
                <a:latin typeface="Arial" charset="0"/>
              </a:rPr>
              <a:t>　さらに、資源をどのように活用するか、実際に体験していただくための支援をします。（体験の支援）</a:t>
            </a:r>
          </a:p>
          <a:p>
            <a:pPr eaLnBrk="1" hangingPunct="1"/>
            <a:r>
              <a:rPr lang="ja-JP" altLang="en-US" dirty="0">
                <a:latin typeface="Arial" charset="0"/>
              </a:rPr>
              <a:t>　　　・・・示す（される）からアクティブに利用（する）へ・・・</a:t>
            </a:r>
          </a:p>
          <a:p>
            <a:pPr eaLnBrk="1" hangingPunct="1"/>
            <a:r>
              <a:rPr lang="ja-JP" altLang="en-US" dirty="0">
                <a:latin typeface="Arial" charset="0"/>
              </a:rPr>
              <a:t>　（自立支援）協議会にも積極的に参画し、関係機関とのつながりを進め、いざというときに頼れる仲間を増やしましょう。</a:t>
            </a:r>
          </a:p>
          <a:p>
            <a:pPr eaLnBrk="1" hangingPunct="1"/>
            <a:endParaRPr lang="ja-JP" altLang="ja-JP" dirty="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（７）課題整理の工夫</a:t>
            </a:r>
            <a:endParaRPr kumimoji="1" lang="en-US" altLang="ja-JP" dirty="0"/>
          </a:p>
          <a:p>
            <a:r>
              <a:rPr kumimoji="1" lang="ja-JP" altLang="en-US" dirty="0"/>
              <a:t>　アセスメントでは、できることとできないことをチェックしているうちに、ご本人の全体像がぼやけてしまうことがあります。</a:t>
            </a:r>
          </a:p>
          <a:p>
            <a:r>
              <a:rPr kumimoji="1" lang="ja-JP" altLang="en-US" dirty="0"/>
              <a:t>　アセスメントを</a:t>
            </a:r>
            <a:r>
              <a:rPr kumimoji="1" lang="en-US" altLang="ja-JP" dirty="0"/>
              <a:t>100</a:t>
            </a:r>
            <a:r>
              <a:rPr kumimoji="1" lang="ja-JP" altLang="en-US" dirty="0"/>
              <a:t>字程度で要約し、本人の全体像を表してみましょう。</a:t>
            </a:r>
          </a:p>
          <a:p>
            <a:r>
              <a:rPr kumimoji="1" lang="ja-JP" altLang="en-US" dirty="0"/>
              <a:t>　ご本人の全体像をふまえて、ご本人の希望に即した支援を行うための解決すべき課題（ニーズ）を整理しましょう。</a:t>
            </a:r>
          </a:p>
          <a:p>
            <a:r>
              <a:rPr kumimoji="1" lang="ja-JP" altLang="en-US" dirty="0"/>
              <a:t>　ご本人の解決すべき課題から目標を導き出し、それが、なぜご本人にとって大切なのかを整理します。</a:t>
            </a:r>
          </a:p>
          <a:p>
            <a:r>
              <a:rPr kumimoji="1" lang="ja-JP" altLang="en-US" dirty="0"/>
              <a:t>　本人の目標が明確な場合は、まず目標を設定し、それに向けた支援内容をプログラムすることもあります。</a:t>
            </a:r>
          </a:p>
          <a:p>
            <a:endParaRPr kumimoji="1" lang="ja-JP" altLang="en-US" dirty="0"/>
          </a:p>
        </p:txBody>
      </p:sp>
    </p:spTree>
    <p:extLst>
      <p:ext uri="{BB962C8B-B14F-4D97-AF65-F5344CB8AC3E}">
        <p14:creationId xmlns:p14="http://schemas.microsoft.com/office/powerpoint/2010/main" val="3397306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dirty="0">
                <a:latin typeface="Arial" charset="0"/>
              </a:rPr>
              <a:t>（８）個別支援計画</a:t>
            </a:r>
            <a:endParaRPr lang="en-US" altLang="zh-TW" dirty="0">
              <a:latin typeface="Arial" charset="0"/>
            </a:endParaRPr>
          </a:p>
          <a:p>
            <a:pPr eaLnBrk="1" hangingPunct="1"/>
            <a:r>
              <a:rPr lang="ja-JP" altLang="en-US" dirty="0">
                <a:latin typeface="Arial" charset="0"/>
              </a:rPr>
              <a:t>　個別支援計画は、生活支援の現時点でのプロセスシートという位置づけになります。</a:t>
            </a:r>
          </a:p>
          <a:p>
            <a:pPr eaLnBrk="1" hangingPunct="1"/>
            <a:r>
              <a:rPr lang="ja-JP" altLang="en-US" dirty="0">
                <a:latin typeface="Arial" charset="0"/>
              </a:rPr>
              <a:t>　アセスメントと個別支援計画は援助過程において循環します。支援開始から日々アセスメントが行われ、中期の計画変更に反映されます。</a:t>
            </a:r>
          </a:p>
          <a:p>
            <a:pPr eaLnBrk="1" hangingPunct="1"/>
            <a:r>
              <a:rPr lang="ja-JP" altLang="en-US" dirty="0">
                <a:latin typeface="Arial" charset="0"/>
              </a:rPr>
              <a:t>　長期目標は、本人の希望から得られ、良い長期目標は、本人の情熱、希望、夢が反映されているものです。</a:t>
            </a:r>
          </a:p>
          <a:p>
            <a:pPr eaLnBrk="1" hangingPunct="1"/>
            <a:r>
              <a:rPr lang="ja-JP" altLang="en-US" dirty="0">
                <a:latin typeface="Arial" charset="0"/>
              </a:rPr>
              <a:t>　本人の目標を受け止め、そのために必要なことを一緒に考える姿勢が重要です。</a:t>
            </a:r>
          </a:p>
          <a:p>
            <a:pPr eaLnBrk="1" hangingPunct="1"/>
            <a:r>
              <a:rPr lang="ja-JP" altLang="en-US" dirty="0">
                <a:latin typeface="Arial" charset="0"/>
              </a:rPr>
              <a:t>　本人にとって成功の可能性が高い目標を一緒に考えます。</a:t>
            </a:r>
          </a:p>
          <a:p>
            <a:pPr eaLnBrk="1" hangingPunct="1"/>
            <a:r>
              <a:rPr lang="ja-JP" altLang="en-US" dirty="0">
                <a:latin typeface="Arial" charset="0"/>
              </a:rPr>
              <a:t>　短期目標は、本人とって肯定的で、成功の可能性が高く、経過がわかりやすいもので、さらに、目標達成のための小さなステップです。現実的でわかりやすく、期限があることも重要な要素です。</a:t>
            </a:r>
            <a:endParaRPr lang="en-US" altLang="ja-JP" dirty="0">
              <a:latin typeface="Arial" charset="0"/>
            </a:endParaRPr>
          </a:p>
          <a:p>
            <a:pPr eaLnBrk="1" hangingPunct="1"/>
            <a:r>
              <a:rPr lang="ja-JP" altLang="en-US" dirty="0">
                <a:latin typeface="Arial" charset="0"/>
              </a:rPr>
              <a:t>　計画書の書式をただ埋める作業になりがちですが、これらの基本姿勢を常に念頭に置きましょう。</a:t>
            </a:r>
          </a:p>
          <a:p>
            <a:pPr eaLnBrk="1" hangingPunct="1"/>
            <a:endParaRPr lang="ja-JP" altLang="ja-JP"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a:latin typeface="Arial" charset="0"/>
              </a:rPr>
              <a:t>個別支援計画作成の前提として重要なことは、以下のようなことになります。次のページから詳細について解説します。</a:t>
            </a:r>
            <a:endParaRPr lang="en-US" altLang="ja-JP">
              <a:latin typeface="Arial" charset="0"/>
            </a:endParaRPr>
          </a:p>
          <a:p>
            <a:pPr eaLnBrk="1" hangingPunct="1"/>
            <a:r>
              <a:rPr lang="ja-JP" altLang="en-US">
                <a:latin typeface="Arial" charset="0"/>
              </a:rPr>
              <a:t>（１）ケアマネジメントの基本的視点</a:t>
            </a:r>
            <a:endParaRPr lang="en-US" altLang="ja-JP">
              <a:latin typeface="Arial" charset="0"/>
            </a:endParaRPr>
          </a:p>
          <a:p>
            <a:pPr eaLnBrk="1" hangingPunct="1"/>
            <a:r>
              <a:rPr lang="ja-JP" altLang="en-US">
                <a:latin typeface="Arial" charset="0"/>
              </a:rPr>
              <a:t>（２）聴く・知ることから始まる支援（根拠）</a:t>
            </a:r>
            <a:endParaRPr lang="en-US" altLang="ja-JP">
              <a:latin typeface="Arial" charset="0"/>
            </a:endParaRPr>
          </a:p>
          <a:p>
            <a:pPr eaLnBrk="1" hangingPunct="1"/>
            <a:r>
              <a:rPr lang="ja-JP" altLang="en-US">
                <a:latin typeface="Arial" charset="0"/>
              </a:rPr>
              <a:t>（３）活用する支援</a:t>
            </a:r>
            <a:endParaRPr lang="en-US" altLang="ja-JP">
              <a:latin typeface="Arial" charset="0"/>
            </a:endParaRPr>
          </a:p>
          <a:p>
            <a:pPr eaLnBrk="1" hangingPunct="1"/>
            <a:r>
              <a:rPr lang="ja-JP" altLang="en-US">
                <a:latin typeface="Arial" charset="0"/>
              </a:rPr>
              <a:t>（４）固有ニーズへの支援</a:t>
            </a:r>
            <a:endParaRPr lang="en-US" altLang="ja-JP">
              <a:latin typeface="Arial" charset="0"/>
            </a:endParaRPr>
          </a:p>
          <a:p>
            <a:pPr eaLnBrk="1" hangingPunct="1"/>
            <a:r>
              <a:rPr lang="ja-JP" altLang="en-US">
                <a:latin typeface="Arial" charset="0"/>
              </a:rPr>
              <a:t>（５）生き方に関わる支援</a:t>
            </a:r>
            <a:endParaRPr lang="en-US" altLang="ja-JP">
              <a:latin typeface="Arial" charset="0"/>
            </a:endParaRPr>
          </a:p>
          <a:p>
            <a:pPr eaLnBrk="1" hangingPunct="1"/>
            <a:r>
              <a:rPr lang="ja-JP" altLang="en-US">
                <a:latin typeface="Arial" charset="0"/>
              </a:rPr>
              <a:t>（６）一人の住民へ誘う支援</a:t>
            </a:r>
          </a:p>
          <a:p>
            <a:pPr eaLnBrk="1" hangingPunct="1"/>
            <a:endParaRPr lang="ja-JP" altLang="ja-JP">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（９）きめ細やかなモニタリング</a:t>
            </a:r>
            <a:endParaRPr lang="en-US" altLang="ja-JP" dirty="0">
              <a:latin typeface="Arial" charset="0"/>
            </a:endParaRPr>
          </a:p>
          <a:p>
            <a:pPr eaLnBrk="1" hangingPunct="1"/>
            <a:r>
              <a:rPr lang="ja-JP" altLang="en-US" dirty="0">
                <a:latin typeface="Arial" charset="0"/>
              </a:rPr>
              <a:t>　モニタリング項目の確認（生活に直結したチェック項目を本人と一緒に確認）しましょう。</a:t>
            </a:r>
          </a:p>
          <a:p>
            <a:pPr eaLnBrk="1" hangingPunct="1"/>
            <a:r>
              <a:rPr lang="ja-JP" altLang="en-US" dirty="0">
                <a:latin typeface="Arial" charset="0"/>
              </a:rPr>
              <a:t>　本人のニーズや生活環境などに対してきめ細かいモニタリングを行い、小さな変化を見逃さず、個別支援計画の修正を繰り返しましょう。</a:t>
            </a:r>
          </a:p>
          <a:p>
            <a:pPr eaLnBrk="1" hangingPunct="1"/>
            <a:r>
              <a:rPr lang="ja-JP" altLang="en-US" dirty="0">
                <a:latin typeface="Arial" charset="0"/>
              </a:rPr>
              <a:t>　モニタリングは、権利侵害を防止する役割もあります。日々の支援がついつい効率を優先したものになりがちで、本人の権利が侵害されていることに気づけない場合もあります。日々の支援を立ち止まって振り返る機会となります。</a:t>
            </a:r>
          </a:p>
          <a:p>
            <a:pPr eaLnBrk="1" hangingPunct="1"/>
            <a:r>
              <a:rPr lang="ja-JP" altLang="en-US" dirty="0">
                <a:latin typeface="Arial" charset="0"/>
              </a:rPr>
              <a:t>　　気軽に相談出来る仲間などの人間関係の拡がりはどうか。といった利用者の人間関係の視点や、</a:t>
            </a:r>
          </a:p>
          <a:p>
            <a:pPr eaLnBrk="1" hangingPunct="1"/>
            <a:r>
              <a:rPr lang="ja-JP" altLang="en-US" dirty="0">
                <a:latin typeface="Arial" charset="0"/>
              </a:rPr>
              <a:t>　　個々の生活の場であるグループホーム等は閉鎖的になりやすい場であることを自覚し、権利侵害を防止する（集団管理の排除）。</a:t>
            </a:r>
            <a:endParaRPr lang="en-US" altLang="ja-JP" dirty="0">
              <a:latin typeface="Arial" charset="0"/>
            </a:endParaRPr>
          </a:p>
          <a:p>
            <a:pPr eaLnBrk="1" hangingPunct="1"/>
            <a:r>
              <a:rPr lang="ja-JP" altLang="en-US" dirty="0">
                <a:latin typeface="Arial" charset="0"/>
              </a:rPr>
              <a:t>　といった支援者の視点もあらためて問い直されます。</a:t>
            </a:r>
          </a:p>
          <a:p>
            <a:pPr eaLnBrk="1" hangingPunct="1"/>
            <a:endParaRPr lang="ja-JP" altLang="ja-JP" dirty="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a:t>
            </a:r>
            <a:r>
              <a:rPr lang="en-US" altLang="ja-JP" dirty="0">
                <a:latin typeface="Arial" charset="0"/>
              </a:rPr>
              <a:t>10</a:t>
            </a:r>
            <a:r>
              <a:rPr lang="ja-JP" altLang="en-US" dirty="0">
                <a:latin typeface="Arial" charset="0"/>
              </a:rPr>
              <a:t>）相談支援専門員、地域の関係機関との連携</a:t>
            </a:r>
            <a:endParaRPr lang="en-US" altLang="ja-JP" dirty="0">
              <a:latin typeface="Arial" charset="0"/>
            </a:endParaRPr>
          </a:p>
          <a:p>
            <a:pPr eaLnBrk="1" hangingPunct="1"/>
            <a:r>
              <a:rPr lang="ja-JP" altLang="en-US" dirty="0">
                <a:latin typeface="Arial" charset="0"/>
              </a:rPr>
              <a:t>　まずは相談支援専門員との役割分担と連携を意識しましょう。</a:t>
            </a:r>
          </a:p>
          <a:p>
            <a:pPr eaLnBrk="1" hangingPunct="1"/>
            <a:r>
              <a:rPr lang="ja-JP" altLang="en-US" dirty="0">
                <a:latin typeface="Arial" charset="0"/>
              </a:rPr>
              <a:t>　連携とは、縦ではなく横の関係、上下関係はない、お互いを尊重しあう関係です。</a:t>
            </a:r>
          </a:p>
          <a:p>
            <a:pPr eaLnBrk="1" hangingPunct="1"/>
            <a:r>
              <a:rPr lang="ja-JP" altLang="en-US" dirty="0">
                <a:latin typeface="Arial" charset="0"/>
              </a:rPr>
              <a:t>　個々が作り出す人間関係や、地域の社会資源との関係を丁寧に取り結ぶ支援が重要です。</a:t>
            </a:r>
          </a:p>
          <a:p>
            <a:pPr eaLnBrk="1" hangingPunct="1"/>
            <a:r>
              <a:rPr lang="ja-JP" altLang="en-US" dirty="0">
                <a:latin typeface="Arial" charset="0"/>
              </a:rPr>
              <a:t>　本人の社会的関係を拡げる地域の関係機関との連携も重要です。ここではボランティア組織などのインフォーマルサービスが登場してきます。</a:t>
            </a:r>
          </a:p>
          <a:p>
            <a:pPr eaLnBrk="1" hangingPunct="1"/>
            <a:r>
              <a:rPr lang="ja-JP" altLang="en-US" dirty="0">
                <a:latin typeface="Arial" charset="0"/>
              </a:rPr>
              <a:t>　地域生活に必要な地域の社会資源を改善、開発するために、協議会へ積極的に参画しましょう。</a:t>
            </a:r>
          </a:p>
          <a:p>
            <a:pPr eaLnBrk="1" hangingPunct="1"/>
            <a:r>
              <a:rPr lang="ja-JP" altLang="en-US" dirty="0">
                <a:latin typeface="Arial" charset="0"/>
              </a:rPr>
              <a:t>　協議会は、従来からあるインフォーマルなネットワークを組織化したものです。構える必要はありません。</a:t>
            </a:r>
            <a:endParaRPr lang="en-US" altLang="ja-JP" dirty="0">
              <a:latin typeface="Arial" charset="0"/>
            </a:endParaRPr>
          </a:p>
          <a:p>
            <a:pPr eaLnBrk="1" hangingPunct="1"/>
            <a:r>
              <a:rPr lang="ja-JP" altLang="en-US" dirty="0">
                <a:latin typeface="Arial" charset="0"/>
              </a:rPr>
              <a:t>　最近では、協議会で言ったのに改善されないから協議会は意味がないなどの声も聞かれますが、あくまで協議する場であり、行政も含めて地域課題を共有する場です。</a:t>
            </a:r>
            <a:endParaRPr lang="en-US" altLang="ja-JP" dirty="0">
              <a:latin typeface="Arial" charset="0"/>
            </a:endParaRPr>
          </a:p>
          <a:p>
            <a:pPr eaLnBrk="1" hangingPunct="1"/>
            <a:r>
              <a:rPr lang="ja-JP" altLang="en-US" dirty="0">
                <a:latin typeface="Arial" charset="0"/>
              </a:rPr>
              <a:t>　現状を変えるために、行政に訴えるだけではなく、関係者それぞれが何をなすべきか、みんなで考えていきましょうという場です。</a:t>
            </a:r>
            <a:endParaRPr lang="ja-JP" altLang="ja-JP" dirty="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C9FBB9A-17A8-44F3-A21A-6E274E2D0DFA}" type="slidenum">
              <a:rPr lang="en-US" altLang="ja-JP" sz="1200">
                <a:solidFill>
                  <a:srgbClr val="000000"/>
                </a:solidFill>
              </a:rPr>
              <a:pPr algn="r" eaLnBrk="1" hangingPunct="1"/>
              <a:t>23</a:t>
            </a:fld>
            <a:endParaRPr lang="en-US" altLang="ja-JP" sz="1200">
              <a:solidFill>
                <a:srgbClr val="000000"/>
              </a:solidFill>
            </a:endParaRPr>
          </a:p>
        </p:txBody>
      </p:sp>
      <p:sp>
        <p:nvSpPr>
          <p:cNvPr id="90115" name="Rectangle 1026"/>
          <p:cNvSpPr>
            <a:spLocks noGrp="1" noRot="1" noChangeAspect="1" noChangeArrowheads="1" noTextEdit="1"/>
          </p:cNvSpPr>
          <p:nvPr>
            <p:ph type="sldImg"/>
          </p:nvPr>
        </p:nvSpPr>
        <p:spPr>
          <a:ln/>
        </p:spPr>
      </p:sp>
      <p:sp>
        <p:nvSpPr>
          <p:cNvPr id="901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４．サービス提供プロセスの実際</a:t>
            </a:r>
            <a:endParaRPr lang="en-US" altLang="ja-JP" dirty="0">
              <a:latin typeface="Arial" charset="0"/>
            </a:endParaRPr>
          </a:p>
          <a:p>
            <a:r>
              <a:rPr lang="ja-JP" altLang="en-US" dirty="0">
                <a:latin typeface="Arial" charset="0"/>
              </a:rPr>
              <a:t>（１）サービス提供のプロセス</a:t>
            </a:r>
          </a:p>
          <a:p>
            <a:r>
              <a:rPr lang="ja-JP" altLang="en-US" dirty="0">
                <a:latin typeface="Arial" charset="0"/>
              </a:rPr>
              <a:t>（２）相談支援時の状況把握</a:t>
            </a:r>
          </a:p>
          <a:p>
            <a:r>
              <a:rPr lang="ja-JP" altLang="en-US" dirty="0">
                <a:latin typeface="Arial" charset="0"/>
              </a:rPr>
              <a:t>（３）アセスメント</a:t>
            </a:r>
          </a:p>
          <a:p>
            <a:r>
              <a:rPr lang="ja-JP" altLang="en-US" dirty="0">
                <a:latin typeface="Arial" charset="0"/>
              </a:rPr>
              <a:t>（４）個別支援計画の作成</a:t>
            </a:r>
          </a:p>
          <a:p>
            <a:r>
              <a:rPr lang="ja-JP" altLang="en-US" dirty="0">
                <a:latin typeface="Arial" charset="0"/>
              </a:rPr>
              <a:t>（５）個別支援計画の実施</a:t>
            </a:r>
          </a:p>
          <a:p>
            <a:r>
              <a:rPr lang="ja-JP" altLang="en-US" dirty="0">
                <a:latin typeface="Arial" charset="0"/>
              </a:rPr>
              <a:t>（６）中間評価と修正</a:t>
            </a:r>
          </a:p>
          <a:p>
            <a:r>
              <a:rPr lang="ja-JP" altLang="en-US" dirty="0">
                <a:latin typeface="Arial" charset="0"/>
              </a:rPr>
              <a:t>（７）終了時評価</a:t>
            </a:r>
          </a:p>
          <a:p>
            <a:endParaRPr lang="ja-JP" altLang="ja-JP" dirty="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F129C96B-2680-45EB-8B78-6E06F0CE60A6}" type="slidenum">
              <a:rPr lang="en-US" altLang="ja-JP" sz="1200">
                <a:solidFill>
                  <a:srgbClr val="000000"/>
                </a:solidFill>
              </a:rPr>
              <a:pPr algn="r" eaLnBrk="1" hangingPunct="1"/>
              <a:t>24</a:t>
            </a:fld>
            <a:endParaRPr lang="en-US" altLang="ja-JP" sz="1200">
              <a:solidFill>
                <a:srgbClr val="000000"/>
              </a:solidFill>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（１）サービス提供のプロセス</a:t>
            </a:r>
            <a:endParaRPr lang="ja-JP" altLang="ja-JP" dirty="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 1"/>
          <p:cNvSpPr>
            <a:spLocks noGrp="1" noRot="1" noChangeAspect="1" noTextEdit="1"/>
          </p:cNvSpPr>
          <p:nvPr>
            <p:ph type="sldImg"/>
          </p:nvPr>
        </p:nvSpPr>
        <p:spPr>
          <a:xfrm>
            <a:off x="712788" y="746125"/>
            <a:ext cx="5383212" cy="3725863"/>
          </a:xfrm>
          <a:ln/>
        </p:spPr>
      </p:sp>
      <p:sp>
        <p:nvSpPr>
          <p:cNvPr id="942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r>
              <a:rPr lang="ja-JP" altLang="en-US" sz="1000" dirty="0">
                <a:latin typeface="ＭＳ Ｐ明朝" pitchFamily="18" charset="-128"/>
              </a:rPr>
              <a:t>ここからは、事例を通してサービス利用計画と個別支援計画の連携をみていきましょう。</a:t>
            </a:r>
            <a:endParaRPr lang="en-US" altLang="ja-JP" sz="1000" dirty="0">
              <a:latin typeface="ＭＳ Ｐ明朝" pitchFamily="18" charset="-128"/>
            </a:endParaRPr>
          </a:p>
          <a:p>
            <a:pPr eaLnBrk="1" hangingPunct="1"/>
            <a:r>
              <a:rPr lang="ja-JP" altLang="en-US" sz="1000" dirty="0">
                <a:latin typeface="ＭＳ Ｐ明朝" pitchFamily="18" charset="-128"/>
              </a:rPr>
              <a:t>精神科病院に</a:t>
            </a:r>
            <a:r>
              <a:rPr lang="en-US" altLang="ja-JP" sz="1000" dirty="0">
                <a:latin typeface="ＭＳ Ｐ明朝" pitchFamily="18" charset="-128"/>
              </a:rPr>
              <a:t>20</a:t>
            </a:r>
            <a:r>
              <a:rPr lang="ja-JP" altLang="en-US" sz="1000" dirty="0">
                <a:latin typeface="ＭＳ Ｐ明朝" pitchFamily="18" charset="-128"/>
              </a:rPr>
              <a:t>年入信していた太郎さんは、相談支援専門員からのアセスメントを受け、サービス等利用計画で、グループホームへ入居しながらＢ型事業所への通所するという希望をプランにおとしました。</a:t>
            </a:r>
            <a:endParaRPr lang="en-US" altLang="ja-JP" sz="1000" dirty="0">
              <a:latin typeface="ＭＳ Ｐ明朝" pitchFamily="18" charset="-128"/>
            </a:endParaRPr>
          </a:p>
          <a:p>
            <a:pPr eaLnBrk="1" hangingPunct="1"/>
            <a:r>
              <a:rPr lang="ja-JP" altLang="en-US" sz="1000" dirty="0">
                <a:latin typeface="ＭＳ Ｐ明朝" pitchFamily="18" charset="-128"/>
              </a:rPr>
              <a:t>２つのサービス提供事業所のサービス管理責任者は、個別支援計画を作成して、連携が取れたサービスが提供されるように調整・支援することになりました。</a:t>
            </a:r>
            <a:endParaRPr lang="en-US" altLang="ja-JP" sz="1000" dirty="0">
              <a:latin typeface="ＭＳ Ｐ明朝" pitchFamily="18" charset="-128"/>
            </a:endParaRPr>
          </a:p>
        </p:txBody>
      </p:sp>
      <p:sp>
        <p:nvSpPr>
          <p:cNvPr id="94212" name="スライド番号プレースホルダ 3"/>
          <p:cNvSpPr txBox="1">
            <a:spLocks noGrp="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9CBEB493-44D6-4FCA-890B-240B99A2D997}" type="slidenum">
              <a:rPr lang="en-US" altLang="ja-JP" sz="1200" b="0">
                <a:solidFill>
                  <a:srgbClr val="000000"/>
                </a:solidFill>
                <a:latin typeface="Times New Roman" pitchFamily="18" charset="0"/>
              </a:rPr>
              <a:pPr algn="r" eaLnBrk="1" hangingPunct="1"/>
              <a:t>25</a:t>
            </a:fld>
            <a:endParaRPr lang="en-US" altLang="ja-JP" sz="1200" b="0">
              <a:solidFill>
                <a:srgbClr val="000000"/>
              </a:solidFill>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太郎さんの支援の流れです。</a:t>
            </a:r>
          </a:p>
        </p:txBody>
      </p:sp>
    </p:spTree>
    <p:extLst>
      <p:ext uri="{BB962C8B-B14F-4D97-AF65-F5344CB8AC3E}">
        <p14:creationId xmlns:p14="http://schemas.microsoft.com/office/powerpoint/2010/main" val="2509201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472BC30B-194A-41CC-9F87-D8F82E5DF7B4}" type="slidenum">
              <a:rPr lang="ja-JP" altLang="en-US" sz="1200" b="0">
                <a:solidFill>
                  <a:srgbClr val="000000"/>
                </a:solidFill>
              </a:rPr>
              <a:pPr algn="r" eaLnBrk="1" hangingPunct="1"/>
              <a:t>27</a:t>
            </a:fld>
            <a:endParaRPr lang="en-US" altLang="ja-JP" sz="1200" b="0">
              <a:solidFill>
                <a:srgbClr val="000000"/>
              </a:solidFill>
            </a:endParaRPr>
          </a:p>
        </p:txBody>
      </p:sp>
      <p:sp>
        <p:nvSpPr>
          <p:cNvPr id="97283" name="Rectangle 2"/>
          <p:cNvSpPr>
            <a:spLocks noGrp="1" noRot="1" noChangeAspect="1" noChangeArrowheads="1" noTextEdit="1"/>
          </p:cNvSpPr>
          <p:nvPr>
            <p:ph type="sldImg"/>
          </p:nvPr>
        </p:nvSpPr>
        <p:spPr>
          <a:xfrm>
            <a:off x="711200" y="746125"/>
            <a:ext cx="5383213" cy="37258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（２）相談支援時の状況把握</a:t>
            </a:r>
            <a:r>
              <a:rPr lang="en-US" altLang="ja-JP" dirty="0">
                <a:latin typeface="Arial" charset="0"/>
              </a:rPr>
              <a:t>--1</a:t>
            </a:r>
          </a:p>
          <a:p>
            <a:r>
              <a:rPr lang="ja-JP" altLang="en-US" dirty="0">
                <a:latin typeface="Arial" charset="0"/>
              </a:rPr>
              <a:t>　インテークでは、「思いを聴くこと」に重点を置きます。事例から</a:t>
            </a:r>
          </a:p>
          <a:p>
            <a:r>
              <a:rPr lang="ja-JP" altLang="en-US" dirty="0">
                <a:latin typeface="Arial" charset="0"/>
              </a:rPr>
              <a:t>　・「人生を取り戻す」と太郎さんが言っているのはどういう意味で言っているのか、言語化を促してみましょう。</a:t>
            </a:r>
            <a:endParaRPr lang="en-US" altLang="ja-JP" dirty="0">
              <a:latin typeface="Arial" charset="0"/>
            </a:endParaRPr>
          </a:p>
          <a:p>
            <a:r>
              <a:rPr lang="ja-JP" altLang="en-US" dirty="0">
                <a:latin typeface="Arial" charset="0"/>
              </a:rPr>
              <a:t>　・その際、共感的に聴くことが重要です。</a:t>
            </a:r>
          </a:p>
          <a:p>
            <a:r>
              <a:rPr lang="ja-JP" altLang="en-US" dirty="0">
                <a:latin typeface="Arial" charset="0"/>
              </a:rPr>
              <a:t>　・どんな暮らしをしたいのか、太郎さんの思いを傾聴しましょう。</a:t>
            </a:r>
          </a:p>
          <a:p>
            <a:r>
              <a:rPr lang="ja-JP" altLang="en-US" dirty="0">
                <a:latin typeface="Arial" charset="0"/>
              </a:rPr>
              <a:t>　・そして、整理して太郎さんに問い直してみましょう（再確認）</a:t>
            </a:r>
          </a:p>
          <a:p>
            <a:r>
              <a:rPr lang="ja-JP" altLang="en-US" dirty="0">
                <a:latin typeface="Arial" charset="0"/>
              </a:rPr>
              <a:t>　　「働くこと、楽しむこと、そして社会の役に立ちたい」ということを望んでいることがわかりました。</a:t>
            </a:r>
          </a:p>
          <a:p>
            <a:endParaRPr lang="ja-JP" altLang="en-US" dirty="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8CFDC3F-47F2-43C1-B95E-954F27C9F32B}" type="slidenum">
              <a:rPr lang="ja-JP" altLang="en-US" sz="1200" b="0">
                <a:solidFill>
                  <a:srgbClr val="000000"/>
                </a:solidFill>
              </a:rPr>
              <a:pPr algn="r" eaLnBrk="1" hangingPunct="1"/>
              <a:t>28</a:t>
            </a:fld>
            <a:endParaRPr lang="en-US" altLang="ja-JP" sz="1200" b="0">
              <a:solidFill>
                <a:srgbClr val="000000"/>
              </a:solidFill>
            </a:endParaRPr>
          </a:p>
        </p:txBody>
      </p:sp>
      <p:sp>
        <p:nvSpPr>
          <p:cNvPr id="99331" name="Rectangle 2"/>
          <p:cNvSpPr>
            <a:spLocks noGrp="1" noRot="1" noChangeAspect="1" noChangeArrowheads="1" noTextEdit="1"/>
          </p:cNvSpPr>
          <p:nvPr>
            <p:ph type="sldImg"/>
          </p:nvPr>
        </p:nvSpPr>
        <p:spPr>
          <a:xfrm>
            <a:off x="711200" y="746125"/>
            <a:ext cx="5383213" cy="3725863"/>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（２）相談支援時の状況把握</a:t>
            </a:r>
            <a:r>
              <a:rPr lang="en-US" altLang="ja-JP" dirty="0">
                <a:latin typeface="Arial" charset="0"/>
              </a:rPr>
              <a:t>--2</a:t>
            </a:r>
          </a:p>
          <a:p>
            <a:r>
              <a:rPr lang="ja-JP" altLang="en-US" dirty="0">
                <a:latin typeface="Arial" charset="0"/>
              </a:rPr>
              <a:t>　太郎さんの事例では、相談支援専門員が招集したＧＨ・就労継続</a:t>
            </a:r>
            <a:r>
              <a:rPr lang="en-US" altLang="ja-JP" dirty="0">
                <a:latin typeface="Arial" charset="0"/>
              </a:rPr>
              <a:t>B</a:t>
            </a:r>
            <a:r>
              <a:rPr lang="ja-JP" altLang="en-US" dirty="0">
                <a:latin typeface="Arial" charset="0"/>
              </a:rPr>
              <a:t>型のサービス管理責任者・行政・世話人・本人・家族によるサービス担当者会議に参加して、ニーズを整理し、キーパーソン・役割分担を確認しました。</a:t>
            </a:r>
            <a:endParaRPr lang="en-US" altLang="ja-JP" dirty="0">
              <a:latin typeface="Arial" charset="0"/>
            </a:endParaRPr>
          </a:p>
          <a:p>
            <a:r>
              <a:rPr lang="ja-JP" altLang="en-US" dirty="0">
                <a:latin typeface="Arial" charset="0"/>
              </a:rPr>
              <a:t>　サービス等利用計画に基づき、太郎さんの意向を確認しながら、個別支援計画の作成を準備します。</a:t>
            </a:r>
          </a:p>
          <a:p>
            <a:endParaRPr lang="ja-JP" altLang="en-US"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72E15251-0371-4072-9D6B-EBD2ACE31D78}" type="slidenum">
              <a:rPr lang="ja-JP" altLang="en-US" sz="1200" b="0">
                <a:solidFill>
                  <a:srgbClr val="000000"/>
                </a:solidFill>
              </a:rPr>
              <a:pPr algn="r" eaLnBrk="1" hangingPunct="1"/>
              <a:t>29</a:t>
            </a:fld>
            <a:endParaRPr lang="en-US" altLang="ja-JP" sz="1200" b="0">
              <a:solidFill>
                <a:srgbClr val="000000"/>
              </a:solidFill>
            </a:endParaRPr>
          </a:p>
        </p:txBody>
      </p:sp>
      <p:sp>
        <p:nvSpPr>
          <p:cNvPr id="101379" name="Rectangle 2"/>
          <p:cNvSpPr>
            <a:spLocks noGrp="1" noRot="1" noChangeAspect="1" noChangeArrowheads="1" noTextEdit="1"/>
          </p:cNvSpPr>
          <p:nvPr>
            <p:ph type="sldImg"/>
          </p:nvPr>
        </p:nvSpPr>
        <p:spPr>
          <a:xfrm>
            <a:off x="711200" y="746125"/>
            <a:ext cx="5383213" cy="3725863"/>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（２）アセスメント　①初期状態の把握</a:t>
            </a:r>
          </a:p>
          <a:p>
            <a:r>
              <a:rPr lang="ja-JP" altLang="en-US" dirty="0">
                <a:latin typeface="Arial" charset="0"/>
              </a:rPr>
              <a:t>グループホームの体験利用等を通して、以下の情報を得ました。</a:t>
            </a:r>
          </a:p>
          <a:p>
            <a:r>
              <a:rPr lang="ja-JP" altLang="en-US" dirty="0">
                <a:latin typeface="Arial" charset="0"/>
              </a:rPr>
              <a:t>・計画的な支出はどの程度できるか</a:t>
            </a:r>
          </a:p>
          <a:p>
            <a:r>
              <a:rPr lang="ja-JP" altLang="en-US" dirty="0">
                <a:latin typeface="Arial" charset="0"/>
              </a:rPr>
              <a:t>・預金管理は誰がしているのか？権利侵害の可能性はないか？</a:t>
            </a:r>
          </a:p>
          <a:p>
            <a:r>
              <a:rPr lang="ja-JP" altLang="en-US" dirty="0">
                <a:latin typeface="Arial" charset="0"/>
              </a:rPr>
              <a:t>・健康管理・家事はどこまでできるか？</a:t>
            </a:r>
          </a:p>
          <a:p>
            <a:r>
              <a:rPr lang="ja-JP" altLang="en-US" dirty="0">
                <a:latin typeface="Arial" charset="0"/>
              </a:rPr>
              <a:t>・余暇活動・仲間の状況確認</a:t>
            </a:r>
            <a:endParaRPr lang="en-US" altLang="ja-JP" dirty="0">
              <a:latin typeface="Arial" charset="0"/>
            </a:endParaRPr>
          </a:p>
          <a:p>
            <a:r>
              <a:rPr lang="ja-JP" altLang="en-US" dirty="0">
                <a:latin typeface="Arial" charset="0"/>
              </a:rPr>
              <a:t>その他、グループホーム、Ｂ型事業所の各評価表に基づきアセスメントを行います。</a:t>
            </a:r>
          </a:p>
          <a:p>
            <a:r>
              <a:rPr lang="ja-JP" altLang="en-US" dirty="0">
                <a:latin typeface="Arial" charset="0"/>
              </a:rPr>
              <a:t>・・・知ること（評価）</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64A35582-B8E4-4CAD-B304-53BBD34FFF34}" type="slidenum">
              <a:rPr lang="ja-JP" altLang="en-US" sz="1200" b="0">
                <a:solidFill>
                  <a:srgbClr val="000000"/>
                </a:solidFill>
              </a:rPr>
              <a:pPr algn="r" eaLnBrk="1" hangingPunct="1"/>
              <a:t>30</a:t>
            </a:fld>
            <a:endParaRPr lang="en-US" altLang="ja-JP" sz="1200" b="0">
              <a:solidFill>
                <a:srgbClr val="000000"/>
              </a:solidFill>
            </a:endParaRPr>
          </a:p>
        </p:txBody>
      </p:sp>
      <p:sp>
        <p:nvSpPr>
          <p:cNvPr id="103427" name="Rectangle 2"/>
          <p:cNvSpPr>
            <a:spLocks noGrp="1" noRot="1" noChangeAspect="1" noChangeArrowheads="1" noTextEdit="1"/>
          </p:cNvSpPr>
          <p:nvPr>
            <p:ph type="sldImg"/>
          </p:nvPr>
        </p:nvSpPr>
        <p:spPr>
          <a:xfrm>
            <a:off x="711200" y="746125"/>
            <a:ext cx="5383213" cy="3725863"/>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（２）アセスメント　②基本的ニーズの把握</a:t>
            </a:r>
          </a:p>
          <a:p>
            <a:r>
              <a:rPr lang="ja-JP" altLang="en-US" dirty="0">
                <a:latin typeface="Arial" charset="0"/>
              </a:rPr>
              <a:t>太郎さんの事例では、サービス等利用計画で把握されているニーズを土台に、望んでいる生活を具体的に確認していきます。</a:t>
            </a:r>
            <a:endParaRPr lang="en-US" altLang="ja-JP" dirty="0">
              <a:latin typeface="Arial" charset="0"/>
            </a:endParaRPr>
          </a:p>
          <a:p>
            <a:r>
              <a:rPr lang="ja-JP" altLang="en-US" dirty="0">
                <a:latin typeface="Arial" charset="0"/>
              </a:rPr>
              <a:t>・調理ができるようになりたい。計画的な金銭の使い方を身につけたい。というニーズが具体的にわかりました。</a:t>
            </a:r>
            <a:endParaRPr lang="en-US" altLang="ja-JP" dirty="0">
              <a:latin typeface="Arial" charset="0"/>
            </a:endParaRPr>
          </a:p>
          <a:p>
            <a:r>
              <a:rPr lang="ja-JP" altLang="en-US" dirty="0">
                <a:latin typeface="Arial" charset="0"/>
              </a:rPr>
              <a:t>その他の確認事項として</a:t>
            </a:r>
          </a:p>
          <a:p>
            <a:r>
              <a:rPr lang="ja-JP" altLang="en-US" dirty="0">
                <a:latin typeface="Arial" charset="0"/>
              </a:rPr>
              <a:t>・趣味は？何をしていると楽しいか。</a:t>
            </a:r>
          </a:p>
          <a:p>
            <a:r>
              <a:rPr lang="ja-JP" altLang="en-US" dirty="0">
                <a:latin typeface="Arial" charset="0"/>
              </a:rPr>
              <a:t>・どんな環境がしっくりくるのか。</a:t>
            </a:r>
          </a:p>
          <a:p>
            <a:r>
              <a:rPr lang="ja-JP" altLang="en-US" dirty="0">
                <a:latin typeface="Arial" charset="0"/>
              </a:rPr>
              <a:t>・人とのつきあい方は？</a:t>
            </a:r>
          </a:p>
          <a:p>
            <a:r>
              <a:rPr lang="ja-JP" altLang="en-US" dirty="0">
                <a:latin typeface="Arial" charset="0"/>
              </a:rPr>
              <a:t>・役に立つってどんことなのか。</a:t>
            </a:r>
          </a:p>
          <a:p>
            <a:r>
              <a:rPr lang="ja-JP" altLang="en-US" dirty="0">
                <a:latin typeface="Arial" charset="0"/>
              </a:rPr>
              <a:t>などを確認していきます。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p:cNvSpPr>
            <a:spLocks noGrp="1" noRot="1" noChangeAspect="1" noTextEdit="1"/>
          </p:cNvSpPr>
          <p:nvPr>
            <p:ph type="sldImg"/>
          </p:nvPr>
        </p:nvSpPr>
        <p:spPr>
          <a:ln/>
        </p:spPr>
      </p:sp>
      <p:sp>
        <p:nvSpPr>
          <p:cNvPr id="4915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（１）ケアマネジメントの基本的視点</a:t>
            </a:r>
            <a:endParaRPr lang="en-US" altLang="ja-JP" dirty="0">
              <a:latin typeface="Arial" charset="0"/>
            </a:endParaRPr>
          </a:p>
          <a:p>
            <a:r>
              <a:rPr lang="ja-JP" altLang="en-US" dirty="0">
                <a:latin typeface="Arial" charset="0"/>
              </a:rPr>
              <a:t>　　・個別性を重視しましょうというのはよく言われますが、多忙ななか一人一人に合わせた支援が大変なことも事実です。</a:t>
            </a:r>
            <a:endParaRPr lang="en-US" altLang="ja-JP" dirty="0">
              <a:latin typeface="Arial" charset="0"/>
            </a:endParaRPr>
          </a:p>
          <a:p>
            <a:r>
              <a:rPr lang="ja-JP" altLang="en-US" dirty="0">
                <a:latin typeface="Arial" charset="0"/>
              </a:rPr>
              <a:t>　　　しかし、だからこそ、個別支援計画が必要になります。日々の忙しさのなかで、立ち戻ることができ、拠り所となるものが個別支援計画です。</a:t>
            </a:r>
            <a:endParaRPr lang="en-US" altLang="ja-JP" dirty="0">
              <a:latin typeface="Arial" charset="0"/>
            </a:endParaRPr>
          </a:p>
          <a:p>
            <a:r>
              <a:rPr lang="ja-JP" altLang="en-US" dirty="0">
                <a:latin typeface="Arial" charset="0"/>
              </a:rPr>
              <a:t>　　・ニード中心、本人中心を裏返すと、事業所の都合中心、事業所職員の都合中心ということになります。こうなりがちであった過去からの反省に基づくものです。</a:t>
            </a:r>
            <a:endParaRPr lang="en-US" altLang="ja-JP" dirty="0">
              <a:latin typeface="Arial" charset="0"/>
            </a:endParaRPr>
          </a:p>
          <a:p>
            <a:r>
              <a:rPr lang="ja-JP" altLang="en-US" dirty="0">
                <a:latin typeface="Arial" charset="0"/>
              </a:rPr>
              <a:t>　　・利用者は障害があり生活しにくさを抱えてはいますが、生活者であるとの視点は重要であり、生活の質・人生の質の向上を目指す支援であるべきです。</a:t>
            </a:r>
            <a:endParaRPr lang="en-US" altLang="ja-JP" dirty="0">
              <a:latin typeface="Arial" charset="0"/>
            </a:endParaRPr>
          </a:p>
          <a:p>
            <a:r>
              <a:rPr lang="ja-JP" altLang="en-US" dirty="0">
                <a:latin typeface="Arial" charset="0"/>
              </a:rPr>
              <a:t>　　・本人がエンパワメントすることはすべての出発点です。抑圧された本人の心からはニーズすら聞きだすことが困難です。</a:t>
            </a:r>
            <a:endParaRPr lang="en-US" altLang="ja-JP" dirty="0">
              <a:latin typeface="Arial" charset="0"/>
            </a:endParaRPr>
          </a:p>
          <a:p>
            <a:r>
              <a:rPr lang="ja-JP" altLang="en-US" dirty="0">
                <a:latin typeface="Arial" charset="0"/>
              </a:rPr>
              <a:t>　　　「取るに足らない自分」から「社会における存在を自他ともに認める自分」へと高めることにより、困難にぶつかったときに周囲に働きかける力が生まれます。</a:t>
            </a:r>
            <a:endParaRPr lang="en-US" altLang="ja-JP" dirty="0">
              <a:latin typeface="Arial" charset="0"/>
            </a:endParaRPr>
          </a:p>
          <a:p>
            <a:r>
              <a:rPr lang="ja-JP" altLang="en-US" dirty="0">
                <a:latin typeface="Arial" charset="0"/>
              </a:rPr>
              <a:t>　　・エンパワメントにより自己決定することができるようにもなります。結局人は自ら決めたことしか責任を持って実行しません。支援者は本人の自己決定を尊重し、できる限り、本人が自分の人生を自分でコントロールできるよう支援します。</a:t>
            </a:r>
            <a:endParaRPr lang="en-US" altLang="ja-JP" dirty="0">
              <a:latin typeface="Arial" charset="0"/>
            </a:endParaRPr>
          </a:p>
          <a:p>
            <a:r>
              <a:rPr lang="ja-JP" altLang="en-US" dirty="0">
                <a:latin typeface="Arial" charset="0"/>
              </a:rPr>
              <a:t>　　・障害があるがゆえに権利侵害を受けやすいということがあります。事業所の職員や家族等からの権利侵害もありえます。常に本人の権利を擁護する立場であるべきです。</a:t>
            </a:r>
            <a:endParaRPr lang="en-US" altLang="ja-JP" dirty="0">
              <a:latin typeface="Arial" charset="0"/>
            </a:endParaRPr>
          </a:p>
          <a:p>
            <a:r>
              <a:rPr lang="ja-JP" altLang="en-US" dirty="0">
                <a:latin typeface="Arial" charset="0"/>
              </a:rPr>
              <a:t>　　　近年では、重度知的障害等で本人の意思表明が困難な場合の意思決定支援の重要性が叫ばれていますが、本人の権利擁護の観点からも意思の読み取りを丁寧に行っていく姿勢が重要です。</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3D87F71C-B540-4CDF-BC4A-631192AC25C4}" type="slidenum">
              <a:rPr lang="ja-JP" altLang="en-US" sz="1200" b="0">
                <a:solidFill>
                  <a:srgbClr val="000000"/>
                </a:solidFill>
              </a:rPr>
              <a:pPr algn="r" eaLnBrk="1" hangingPunct="1"/>
              <a:t>31</a:t>
            </a:fld>
            <a:endParaRPr lang="en-US" altLang="ja-JP" sz="1200" b="0">
              <a:solidFill>
                <a:srgbClr val="000000"/>
              </a:solidFill>
            </a:endParaRPr>
          </a:p>
        </p:txBody>
      </p:sp>
      <p:sp>
        <p:nvSpPr>
          <p:cNvPr id="105475" name="Rectangle 2"/>
          <p:cNvSpPr>
            <a:spLocks noGrp="1" noRot="1" noChangeAspect="1" noChangeArrowheads="1" noTextEdit="1"/>
          </p:cNvSpPr>
          <p:nvPr>
            <p:ph type="sldImg"/>
          </p:nvPr>
        </p:nvSpPr>
        <p:spPr>
          <a:xfrm>
            <a:off x="711200" y="746125"/>
            <a:ext cx="5383213" cy="3725863"/>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（３）アセスメント　③課題の整理</a:t>
            </a:r>
          </a:p>
          <a:p>
            <a:r>
              <a:rPr lang="ja-JP" altLang="en-US" dirty="0">
                <a:latin typeface="Arial" charset="0"/>
              </a:rPr>
              <a:t>太郎さんの事例では、</a:t>
            </a:r>
            <a:endParaRPr lang="en-US" altLang="ja-JP" dirty="0">
              <a:latin typeface="Arial" charset="0"/>
            </a:endParaRPr>
          </a:p>
          <a:p>
            <a:r>
              <a:rPr lang="ja-JP" altLang="en-US" dirty="0">
                <a:latin typeface="Arial" charset="0"/>
              </a:rPr>
              <a:t>・菊作りが趣味であること。</a:t>
            </a:r>
          </a:p>
          <a:p>
            <a:r>
              <a:rPr lang="ja-JP" altLang="en-US" dirty="0">
                <a:latin typeface="Arial" charset="0"/>
              </a:rPr>
              <a:t>・働く気持ちはあるが、頑張り過ぎて疲れやすいこと。</a:t>
            </a:r>
          </a:p>
          <a:p>
            <a:r>
              <a:rPr lang="ja-JP" altLang="en-US" dirty="0">
                <a:latin typeface="Arial" charset="0"/>
              </a:rPr>
              <a:t>・人の役に立つボランティア活動をしたいと思っていること。</a:t>
            </a:r>
            <a:endParaRPr lang="en-US" altLang="ja-JP" dirty="0">
              <a:latin typeface="Arial" charset="0"/>
            </a:endParaRPr>
          </a:p>
          <a:p>
            <a:r>
              <a:rPr lang="ja-JP" altLang="en-US" dirty="0">
                <a:latin typeface="Arial" charset="0"/>
              </a:rPr>
              <a:t>がわかってきました。</a:t>
            </a:r>
          </a:p>
          <a:p>
            <a:r>
              <a:rPr lang="ja-JP" altLang="en-US" dirty="0">
                <a:latin typeface="Arial" charset="0"/>
              </a:rPr>
              <a:t>・これらは太郎さんが望めばすぐにできることなのでしょうか、もしできないなら、阻む阻害要因は何なのでしょうか</a:t>
            </a:r>
            <a:endParaRPr lang="en-US" altLang="ja-JP" dirty="0">
              <a:latin typeface="Arial" charset="0"/>
            </a:endParaRPr>
          </a:p>
          <a:p>
            <a:r>
              <a:rPr lang="ja-JP" altLang="en-US" dirty="0">
                <a:latin typeface="Arial" charset="0"/>
              </a:rPr>
              <a:t>・・・「課題の整理」は、これらを見極めることが重要となります。</a:t>
            </a:r>
          </a:p>
          <a:p>
            <a:endParaRPr lang="ja-JP" altLang="en-US" dirty="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BEEE2459-28B6-496B-8A73-234667D6B14A}" type="slidenum">
              <a:rPr lang="ja-JP" altLang="en-US" sz="1200" b="0">
                <a:solidFill>
                  <a:srgbClr val="000000"/>
                </a:solidFill>
              </a:rPr>
              <a:pPr algn="r" eaLnBrk="1" hangingPunct="1"/>
              <a:t>32</a:t>
            </a:fld>
            <a:endParaRPr lang="en-US" altLang="ja-JP" sz="1200" b="0">
              <a:solidFill>
                <a:srgbClr val="000000"/>
              </a:solidFill>
            </a:endParaRPr>
          </a:p>
        </p:txBody>
      </p:sp>
      <p:sp>
        <p:nvSpPr>
          <p:cNvPr id="107523" name="Rectangle 2"/>
          <p:cNvSpPr>
            <a:spLocks noGrp="1" noRot="1" noChangeAspect="1" noChangeArrowheads="1" noTextEdit="1"/>
          </p:cNvSpPr>
          <p:nvPr>
            <p:ph type="sldImg"/>
          </p:nvPr>
        </p:nvSpPr>
        <p:spPr>
          <a:xfrm>
            <a:off x="711200" y="746125"/>
            <a:ext cx="5383213" cy="3725863"/>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（４）個別支援計画の作成</a:t>
            </a:r>
            <a:r>
              <a:rPr lang="en-US" altLang="ja-JP" dirty="0">
                <a:latin typeface="Arial" charset="0"/>
              </a:rPr>
              <a:t>-1</a:t>
            </a:r>
            <a:r>
              <a:rPr lang="ja-JP" altLang="en-US" dirty="0">
                <a:latin typeface="Arial" charset="0"/>
              </a:rPr>
              <a:t>（サービス等利用計画との連携）</a:t>
            </a:r>
          </a:p>
          <a:p>
            <a:r>
              <a:rPr lang="ja-JP" altLang="en-US" dirty="0">
                <a:latin typeface="Arial" charset="0"/>
              </a:rPr>
              <a:t>太郎さんの事例では、サービス等利用計画において「充実した生活を送る」という到達目標を掲げ、グループホームでは、調理と金銭管理と庭での菊づくり、Ｂ型では、頑張りすぎないよう働くことを支援しつつ、社会に役立つことをしたいというニーズに対して駅前清掃活動に参加するという計画を立案しました。</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77C70C03-B027-40B5-AD9A-7F42D81BD880}" type="slidenum">
              <a:rPr lang="ja-JP" altLang="en-US" sz="1200" b="0">
                <a:solidFill>
                  <a:srgbClr val="000000"/>
                </a:solidFill>
              </a:rPr>
              <a:pPr algn="r" eaLnBrk="1" hangingPunct="1"/>
              <a:t>33</a:t>
            </a:fld>
            <a:endParaRPr lang="en-US" altLang="ja-JP" sz="1200" b="0">
              <a:solidFill>
                <a:srgbClr val="000000"/>
              </a:solidFill>
            </a:endParaRPr>
          </a:p>
        </p:txBody>
      </p:sp>
      <p:sp>
        <p:nvSpPr>
          <p:cNvPr id="109571" name="Rectangle 2"/>
          <p:cNvSpPr>
            <a:spLocks noGrp="1" noRot="1" noChangeAspect="1" noChangeArrowheads="1" noTextEdit="1"/>
          </p:cNvSpPr>
          <p:nvPr>
            <p:ph type="sldImg"/>
          </p:nvPr>
        </p:nvSpPr>
        <p:spPr>
          <a:xfrm>
            <a:off x="711200" y="746125"/>
            <a:ext cx="5383213" cy="3725863"/>
          </a:xfrm>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（４）個別支援計画の作成</a:t>
            </a:r>
            <a:r>
              <a:rPr lang="en-US" altLang="ja-JP" dirty="0">
                <a:latin typeface="Arial" charset="0"/>
              </a:rPr>
              <a:t>-2</a:t>
            </a:r>
            <a:r>
              <a:rPr lang="ja-JP" altLang="en-US" dirty="0">
                <a:latin typeface="Arial" charset="0"/>
              </a:rPr>
              <a:t>（個別支援計画）</a:t>
            </a:r>
          </a:p>
          <a:p>
            <a:r>
              <a:rPr lang="ja-JP" altLang="en-US" dirty="0">
                <a:latin typeface="Arial" charset="0"/>
              </a:rPr>
              <a:t>グループホームのサービス管理責任者は、太郎さんのサービス等利用計画を土台に、個別支援計画を作成します。</a:t>
            </a:r>
            <a:endParaRPr lang="en-US" altLang="ja-JP" dirty="0">
              <a:latin typeface="Arial" charset="0"/>
            </a:endParaRPr>
          </a:p>
          <a:p>
            <a:r>
              <a:rPr lang="ja-JP" altLang="en-US" dirty="0">
                <a:latin typeface="Arial" charset="0"/>
              </a:rPr>
              <a:t>「生活上の力が身につき、楽しみが見つかり、人づきあいに広がりがみられる。」との到達目標を掲げ、</a:t>
            </a:r>
            <a:endParaRPr lang="en-US" altLang="ja-JP" dirty="0">
              <a:latin typeface="Arial" charset="0"/>
            </a:endParaRPr>
          </a:p>
          <a:p>
            <a:r>
              <a:rPr lang="ja-JP" altLang="en-US" dirty="0">
                <a:latin typeface="Arial" charset="0"/>
              </a:rPr>
              <a:t>調理、金銭管理、菊づくり、地域活動に関する支援を盛り込みました。</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97A8498-241A-4DAA-B376-31CFA83A6F62}" type="slidenum">
              <a:rPr lang="ja-JP" altLang="en-US" sz="1200" b="0">
                <a:solidFill>
                  <a:srgbClr val="000000"/>
                </a:solidFill>
              </a:rPr>
              <a:pPr algn="r" eaLnBrk="1" hangingPunct="1"/>
              <a:t>34</a:t>
            </a:fld>
            <a:endParaRPr lang="en-US" altLang="ja-JP" sz="1200" b="0">
              <a:solidFill>
                <a:srgbClr val="000000"/>
              </a:solidFill>
            </a:endParaRPr>
          </a:p>
        </p:txBody>
      </p:sp>
      <p:sp>
        <p:nvSpPr>
          <p:cNvPr id="111619" name="Rectangle 1026"/>
          <p:cNvSpPr>
            <a:spLocks noGrp="1" noRot="1" noChangeAspect="1" noChangeArrowheads="1" noTextEdit="1"/>
          </p:cNvSpPr>
          <p:nvPr>
            <p:ph type="sldImg"/>
          </p:nvPr>
        </p:nvSpPr>
        <p:spPr>
          <a:xfrm>
            <a:off x="711200" y="746125"/>
            <a:ext cx="5383213" cy="3725863"/>
          </a:xfrm>
          <a:ln/>
        </p:spPr>
      </p:sp>
      <p:sp>
        <p:nvSpPr>
          <p:cNvPr id="11162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（５）個別支援計画の実施</a:t>
            </a:r>
            <a:r>
              <a:rPr lang="en-US" altLang="ja-JP" dirty="0">
                <a:latin typeface="Arial" charset="0"/>
              </a:rPr>
              <a:t>-1</a:t>
            </a:r>
          </a:p>
          <a:p>
            <a:r>
              <a:rPr lang="ja-JP" altLang="en-US" dirty="0">
                <a:latin typeface="Arial" charset="0"/>
              </a:rPr>
              <a:t>　グループホームでの太郎さんの支援は、まず、世話人さんと一週間の献立をつくることから始めます。</a:t>
            </a:r>
            <a:endParaRPr lang="en-US" altLang="ja-JP" dirty="0">
              <a:latin typeface="Arial" charset="0"/>
            </a:endParaRPr>
          </a:p>
          <a:p>
            <a:r>
              <a:rPr lang="ja-JP" altLang="en-US" dirty="0">
                <a:latin typeface="Arial" charset="0"/>
              </a:rPr>
              <a:t>　夕食では調理の段取りを覚え、少しずつ自分で作れるよう支援します。</a:t>
            </a:r>
            <a:endParaRPr lang="en-US" altLang="ja-JP" dirty="0">
              <a:latin typeface="Arial" charset="0"/>
            </a:endParaRPr>
          </a:p>
          <a:p>
            <a:r>
              <a:rPr lang="ja-JP" altLang="en-US" dirty="0">
                <a:latin typeface="Arial" charset="0"/>
              </a:rPr>
              <a:t>　金銭の使い方は、出納帳に記録することから始めます。</a:t>
            </a:r>
            <a:endParaRPr lang="en-US" altLang="ja-JP" dirty="0">
              <a:latin typeface="Arial" charset="0"/>
            </a:endParaRPr>
          </a:p>
          <a:p>
            <a:r>
              <a:rPr lang="ja-JP" altLang="en-US" dirty="0">
                <a:latin typeface="Arial" charset="0"/>
              </a:rPr>
              <a:t>　実際の日々の支援の中で、具体的にできることと苦手なことを確認していきます。</a:t>
            </a:r>
            <a:endParaRPr lang="en-US" altLang="ja-JP" dirty="0">
              <a:latin typeface="Arial" charset="0"/>
            </a:endParaRPr>
          </a:p>
          <a:p>
            <a:r>
              <a:rPr lang="ja-JP" altLang="en-US" dirty="0">
                <a:latin typeface="Arial" charset="0"/>
              </a:rPr>
              <a:t>　日々の支援の中でも細かなアセスメント、スモールステップでの目標設定、できたことを一緒に確認を繰り返します。</a:t>
            </a:r>
          </a:p>
          <a:p>
            <a:endParaRPr lang="ja-JP" altLang="en-US" dirty="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9B09BC91-3BA0-4F35-A4AE-1F0BE8BD10A2}" type="slidenum">
              <a:rPr lang="ja-JP" altLang="en-US" sz="1200" b="0">
                <a:solidFill>
                  <a:srgbClr val="000000"/>
                </a:solidFill>
              </a:rPr>
              <a:pPr algn="r" eaLnBrk="1" hangingPunct="1"/>
              <a:t>35</a:t>
            </a:fld>
            <a:endParaRPr lang="en-US" altLang="ja-JP" sz="1200" b="0">
              <a:solidFill>
                <a:srgbClr val="000000"/>
              </a:solidFill>
            </a:endParaRPr>
          </a:p>
        </p:txBody>
      </p:sp>
      <p:sp>
        <p:nvSpPr>
          <p:cNvPr id="113667" name="Rectangle 1026"/>
          <p:cNvSpPr>
            <a:spLocks noGrp="1" noRot="1" noChangeAspect="1" noChangeArrowheads="1" noTextEdit="1"/>
          </p:cNvSpPr>
          <p:nvPr>
            <p:ph type="sldImg"/>
          </p:nvPr>
        </p:nvSpPr>
        <p:spPr>
          <a:xfrm>
            <a:off x="711200" y="746125"/>
            <a:ext cx="5383213" cy="3725863"/>
          </a:xfrm>
          <a:ln/>
        </p:spPr>
      </p:sp>
      <p:sp>
        <p:nvSpPr>
          <p:cNvPr id="1136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（６）中間評価と修正　①個別支援計画の評価</a:t>
            </a:r>
          </a:p>
          <a:p>
            <a:r>
              <a:rPr lang="ja-JP" altLang="en-US" dirty="0">
                <a:latin typeface="Arial" charset="0"/>
              </a:rPr>
              <a:t>　太郎さんへの支援開始から３か月がたち、</a:t>
            </a:r>
            <a:r>
              <a:rPr lang="en-US" altLang="ja-JP" dirty="0">
                <a:latin typeface="Arial" charset="0"/>
              </a:rPr>
              <a:t>GH</a:t>
            </a:r>
            <a:r>
              <a:rPr lang="ja-JP" altLang="en-US" dirty="0">
                <a:latin typeface="Arial" charset="0"/>
              </a:rPr>
              <a:t>のサービス管理責任者は個別支援計画の評価を行います。その際は本人も一緒に評価に参加していただきます。</a:t>
            </a:r>
          </a:p>
          <a:p>
            <a:r>
              <a:rPr lang="ja-JP" altLang="en-US" dirty="0">
                <a:latin typeface="Arial" charset="0"/>
              </a:rPr>
              <a:t>　目標をクリアした点、困難な点を、本人に充分に説明し、困難な目標については、ブレイクダウンした実現可能な当面の目標設定の検討をします。</a:t>
            </a:r>
          </a:p>
          <a:p>
            <a:r>
              <a:rPr lang="ja-JP" altLang="en-US" dirty="0">
                <a:latin typeface="Arial" charset="0"/>
              </a:rPr>
              <a:t>　当初のアセスメントで見落としていたことや、日々の支援を通して変化してきたことなどがあるはずです。当初とのズレを確認し修正します。</a:t>
            </a:r>
            <a:endParaRPr lang="en-US" altLang="ja-JP" dirty="0">
              <a:latin typeface="Arial" charset="0"/>
            </a:endParaRPr>
          </a:p>
          <a:p>
            <a:r>
              <a:rPr lang="ja-JP" altLang="en-US" dirty="0">
                <a:latin typeface="Arial" charset="0"/>
              </a:rPr>
              <a:t>　ズレが大きい場合や将来目標が変化した場合は相談支援専門員にも情報提供します。（必要に応じて事業所の個別支援会議に招集します。）</a:t>
            </a:r>
          </a:p>
          <a:p>
            <a:r>
              <a:rPr lang="ja-JP" altLang="en-US" dirty="0">
                <a:latin typeface="Arial" charset="0"/>
              </a:rPr>
              <a:t>　</a:t>
            </a:r>
            <a:r>
              <a:rPr lang="en-US" altLang="ja-JP" dirty="0">
                <a:latin typeface="Arial" charset="0"/>
              </a:rPr>
              <a:t>20</a:t>
            </a:r>
            <a:r>
              <a:rPr lang="ja-JP" altLang="en-US" dirty="0">
                <a:latin typeface="Arial" charset="0"/>
              </a:rPr>
              <a:t>年間入院生活を送ってきた太郎さんですから、退院後少しずつ自分本来の力を取り戻しつつあるはずです。初期計画の評価は、本人がエンパワメントしているという視点で行いましょう。</a:t>
            </a:r>
          </a:p>
          <a:p>
            <a:endParaRPr lang="ja-JP" altLang="en-US" dirty="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C45E58F4-8630-4D5A-81C3-AA1EF7431732}" type="slidenum">
              <a:rPr lang="ja-JP" altLang="en-US" sz="1200" b="0">
                <a:solidFill>
                  <a:srgbClr val="000000"/>
                </a:solidFill>
              </a:rPr>
              <a:pPr algn="r" eaLnBrk="1" hangingPunct="1"/>
              <a:t>36</a:t>
            </a:fld>
            <a:endParaRPr lang="en-US" altLang="ja-JP" sz="1200" b="0">
              <a:solidFill>
                <a:srgbClr val="000000"/>
              </a:solidFill>
            </a:endParaRPr>
          </a:p>
        </p:txBody>
      </p:sp>
      <p:sp>
        <p:nvSpPr>
          <p:cNvPr id="115715" name="Rectangle 1026"/>
          <p:cNvSpPr>
            <a:spLocks noGrp="1" noRot="1" noChangeAspect="1" noChangeArrowheads="1" noTextEdit="1"/>
          </p:cNvSpPr>
          <p:nvPr>
            <p:ph type="sldImg"/>
          </p:nvPr>
        </p:nvSpPr>
        <p:spPr>
          <a:xfrm>
            <a:off x="711200" y="746125"/>
            <a:ext cx="5383213" cy="3725863"/>
          </a:xfrm>
          <a:ln/>
        </p:spPr>
      </p:sp>
      <p:sp>
        <p:nvSpPr>
          <p:cNvPr id="1157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（６）中間評価と修正　②個別支援計画の修正</a:t>
            </a:r>
          </a:p>
          <a:p>
            <a:r>
              <a:rPr lang="ja-JP" altLang="en-US" dirty="0">
                <a:latin typeface="Arial" charset="0"/>
              </a:rPr>
              <a:t>　太郎さんの初期計画とのズレを修正する必要があります。</a:t>
            </a:r>
          </a:p>
          <a:p>
            <a:r>
              <a:rPr lang="ja-JP" altLang="en-US" dirty="0">
                <a:latin typeface="Arial" charset="0"/>
              </a:rPr>
              <a:t>　太郎さんからはこのような言葉を聴くことが出来ました。</a:t>
            </a:r>
            <a:endParaRPr lang="en-US" altLang="ja-JP" dirty="0">
              <a:latin typeface="Arial" charset="0"/>
            </a:endParaRPr>
          </a:p>
          <a:p>
            <a:r>
              <a:rPr lang="ja-JP" altLang="en-US" dirty="0">
                <a:latin typeface="Arial" charset="0"/>
              </a:rPr>
              <a:t>　調理は上達した。</a:t>
            </a:r>
          </a:p>
          <a:p>
            <a:r>
              <a:rPr lang="ja-JP" altLang="en-US" dirty="0">
                <a:latin typeface="Arial" charset="0"/>
              </a:rPr>
              <a:t>　働くことにも慣れてきたけれど物足りない。</a:t>
            </a:r>
          </a:p>
          <a:p>
            <a:r>
              <a:rPr lang="ja-JP" altLang="en-US" dirty="0">
                <a:latin typeface="Arial" charset="0"/>
              </a:rPr>
              <a:t>　菊作りは楽しい、同好会に入りたい。</a:t>
            </a:r>
          </a:p>
          <a:p>
            <a:r>
              <a:rPr lang="ja-JP" altLang="en-US" dirty="0">
                <a:latin typeface="Arial" charset="0"/>
              </a:rPr>
              <a:t>　グループホームの同居の人としっくりこない。</a:t>
            </a:r>
          </a:p>
          <a:p>
            <a:r>
              <a:rPr lang="ja-JP" altLang="en-US" dirty="0">
                <a:latin typeface="Arial" charset="0"/>
              </a:rPr>
              <a:t>　変更事由が発生したら、適時個別支援会議を開催し、本人も交えて事業所内で確認します。</a:t>
            </a:r>
            <a:endParaRPr lang="en-US" altLang="ja-JP" dirty="0">
              <a:latin typeface="Arial" charset="0"/>
            </a:endParaRPr>
          </a:p>
          <a:p>
            <a:r>
              <a:rPr lang="ja-JP" altLang="en-US" dirty="0">
                <a:latin typeface="Arial" charset="0"/>
              </a:rPr>
              <a:t>　相談支援専門員へ情報提供し、サービス担当者会議に参加、計画修正に関する意見を述べます。</a:t>
            </a:r>
          </a:p>
          <a:p>
            <a:endParaRPr lang="ja-JP" altLang="en-US" dirty="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EA3BAD2F-F1FA-4F6B-ADF7-6FEDEE7D7BEA}" type="slidenum">
              <a:rPr lang="ja-JP" altLang="en-US" sz="1200" b="0">
                <a:solidFill>
                  <a:srgbClr val="000000"/>
                </a:solidFill>
              </a:rPr>
              <a:pPr algn="r" eaLnBrk="1" hangingPunct="1"/>
              <a:t>37</a:t>
            </a:fld>
            <a:endParaRPr lang="en-US" altLang="ja-JP" sz="1200" b="0">
              <a:solidFill>
                <a:srgbClr val="000000"/>
              </a:solidFill>
            </a:endParaRPr>
          </a:p>
        </p:txBody>
      </p:sp>
      <p:sp>
        <p:nvSpPr>
          <p:cNvPr id="117763" name="Rectangle 2"/>
          <p:cNvSpPr>
            <a:spLocks noGrp="1" noRot="1" noChangeAspect="1" noChangeArrowheads="1" noTextEdit="1"/>
          </p:cNvSpPr>
          <p:nvPr>
            <p:ph type="sldImg"/>
          </p:nvPr>
        </p:nvSpPr>
        <p:spPr>
          <a:xfrm>
            <a:off x="711200" y="746125"/>
            <a:ext cx="5383213" cy="3725863"/>
          </a:xfrm>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dirty="0">
                <a:solidFill>
                  <a:srgbClr val="3333CC"/>
                </a:solidFill>
                <a:latin typeface="Arial" charset="0"/>
              </a:rPr>
              <a:t>（７）終了時評価</a:t>
            </a:r>
          </a:p>
          <a:p>
            <a:r>
              <a:rPr lang="ja-JP" altLang="en-US" dirty="0">
                <a:solidFill>
                  <a:srgbClr val="3333CC"/>
                </a:solidFill>
                <a:latin typeface="Arial" charset="0"/>
              </a:rPr>
              <a:t>　太郎さんは、グループホームを退所して、一人暮らしをしたいとの願望を持ちはじめました。</a:t>
            </a:r>
          </a:p>
          <a:p>
            <a:r>
              <a:rPr lang="ja-JP" altLang="en-US" dirty="0">
                <a:solidFill>
                  <a:srgbClr val="3333CC"/>
                </a:solidFill>
                <a:latin typeface="Arial" charset="0"/>
              </a:rPr>
              <a:t>　ＧＨのサービス管理責任者は再アセスメントし、個別支援計画を修正し、支援を行った結果、一人暮らしとなり、ＧＨの支援は終結を迎えます。</a:t>
            </a:r>
          </a:p>
          <a:p>
            <a:r>
              <a:rPr lang="ja-JP" altLang="en-US" dirty="0">
                <a:solidFill>
                  <a:srgbClr val="3333CC"/>
                </a:solidFill>
                <a:latin typeface="Arial" charset="0"/>
              </a:rPr>
              <a:t>　初期から中期（複数）の計画の変遷や日々の支援記録は、その事業所の貴重な財産です。　</a:t>
            </a:r>
            <a:endParaRPr lang="en-US" altLang="ja-JP" dirty="0">
              <a:solidFill>
                <a:srgbClr val="3333CC"/>
              </a:solidFill>
              <a:latin typeface="Arial" charset="0"/>
            </a:endParaRPr>
          </a:p>
          <a:p>
            <a:r>
              <a:rPr lang="ja-JP" altLang="en-US" dirty="0">
                <a:solidFill>
                  <a:srgbClr val="3333CC"/>
                </a:solidFill>
                <a:latin typeface="Arial" charset="0"/>
              </a:rPr>
              <a:t>　最終的な支援のふり返り（評価）のため、修了時評価をしっかり作成しておきましょう。</a:t>
            </a:r>
          </a:p>
          <a:p>
            <a:r>
              <a:rPr lang="ja-JP" altLang="en-US" dirty="0">
                <a:solidFill>
                  <a:srgbClr val="3333CC"/>
                </a:solidFill>
                <a:latin typeface="Arial" charset="0"/>
              </a:rPr>
              <a:t>　とはいえ、どのように支援をフェイディングしていくのかという視点も持たなくてはなりません。</a:t>
            </a:r>
          </a:p>
          <a:p>
            <a:r>
              <a:rPr lang="ja-JP" altLang="en-US" dirty="0">
                <a:solidFill>
                  <a:srgbClr val="3333CC"/>
                </a:solidFill>
                <a:latin typeface="Arial" charset="0"/>
              </a:rPr>
              <a:t>　相談支援専門員による見守り、つまり「地域定着支援」の活用も検討しましょう。</a:t>
            </a:r>
          </a:p>
          <a:p>
            <a:r>
              <a:rPr lang="ja-JP" altLang="en-US" dirty="0">
                <a:solidFill>
                  <a:srgbClr val="3333CC"/>
                </a:solidFill>
                <a:latin typeface="Arial" charset="0"/>
              </a:rPr>
              <a:t>　サービス管理責任者も、これまで濃密に関わったものとしてフォローアップしていく視点も必要です。</a:t>
            </a:r>
            <a:endParaRPr lang="en-US" altLang="ja-JP" dirty="0">
              <a:solidFill>
                <a:srgbClr val="3333CC"/>
              </a:solidFill>
              <a:latin typeface="Arial" charset="0"/>
            </a:endParaRPr>
          </a:p>
          <a:p>
            <a:r>
              <a:rPr lang="ja-JP" altLang="en-US" dirty="0">
                <a:solidFill>
                  <a:srgbClr val="3333CC"/>
                </a:solidFill>
                <a:latin typeface="Arial" charset="0"/>
              </a:rPr>
              <a:t>　平成</a:t>
            </a:r>
            <a:r>
              <a:rPr lang="en-US" altLang="ja-JP" dirty="0">
                <a:solidFill>
                  <a:srgbClr val="3333CC"/>
                </a:solidFill>
                <a:latin typeface="Arial" charset="0"/>
              </a:rPr>
              <a:t>30</a:t>
            </a:r>
            <a:r>
              <a:rPr lang="ja-JP" altLang="en-US" dirty="0">
                <a:solidFill>
                  <a:srgbClr val="3333CC"/>
                </a:solidFill>
                <a:latin typeface="Arial" charset="0"/>
              </a:rPr>
              <a:t>年度以降は障害者総合支援法改で「自立生活援助」の活用も可能となります。</a:t>
            </a:r>
          </a:p>
          <a:p>
            <a:r>
              <a:rPr lang="ja-JP" altLang="en-US" dirty="0">
                <a:solidFill>
                  <a:srgbClr val="3333CC"/>
                </a:solidFill>
                <a:latin typeface="Arial" charset="0"/>
              </a:rPr>
              <a:t>　地域の人的資源と関わり、太郎さんの地域生活を支えていける環境をつくる、つまり、太郎さんの地域生活におけるキーパーソンをつくっていく支援が必要です。</a:t>
            </a:r>
            <a:endParaRPr lang="en-US" altLang="ja-JP" dirty="0">
              <a:solidFill>
                <a:srgbClr val="3333CC"/>
              </a:solidFill>
              <a:latin typeface="Arial" charset="0"/>
            </a:endParaRPr>
          </a:p>
          <a:p>
            <a:endParaRPr lang="en-US" altLang="ja-JP" dirty="0">
              <a:solidFill>
                <a:srgbClr val="3333CC"/>
              </a:solidFill>
              <a:latin typeface="Arial" charset="0"/>
            </a:endParaRPr>
          </a:p>
          <a:p>
            <a:r>
              <a:rPr lang="ja-JP" altLang="en-US" dirty="0">
                <a:solidFill>
                  <a:srgbClr val="3333CC"/>
                </a:solidFill>
                <a:latin typeface="Arial" charset="0"/>
              </a:rPr>
              <a:t>以上、太郎さんのインテークから支援終結まで、サービス管理責任者が何をなすべきかという観点からみてきました。</a:t>
            </a:r>
            <a:endParaRPr lang="en-US" altLang="ja-JP" dirty="0">
              <a:solidFill>
                <a:srgbClr val="3333CC"/>
              </a:solidFill>
              <a:latin typeface="Arial" charset="0"/>
            </a:endParaRPr>
          </a:p>
          <a:p>
            <a:r>
              <a:rPr lang="ja-JP" altLang="en-US" dirty="0">
                <a:solidFill>
                  <a:srgbClr val="3333CC"/>
                </a:solidFill>
                <a:latin typeface="Arial" charset="0"/>
              </a:rPr>
              <a:t>繰り返しになりますが、初期から終結までの計画作成・見直しの過程、日々の支援記録はその事業所の財産です。</a:t>
            </a:r>
            <a:endParaRPr lang="en-US" altLang="ja-JP" dirty="0">
              <a:solidFill>
                <a:srgbClr val="3333CC"/>
              </a:solidFill>
              <a:latin typeface="Arial" charset="0"/>
            </a:endParaRPr>
          </a:p>
          <a:p>
            <a:r>
              <a:rPr lang="ja-JP" altLang="en-US" dirty="0">
                <a:solidFill>
                  <a:srgbClr val="3333CC"/>
                </a:solidFill>
                <a:latin typeface="Arial" charset="0"/>
              </a:rPr>
              <a:t>そこに新たな発見があるケースや望ましい支援ができたケース、失敗から学べるケースは、是非地域のなかで情報共有し、地域全体の支援力の底上げに役立てていって下さい。</a:t>
            </a:r>
          </a:p>
          <a:p>
            <a:endParaRPr lang="ja-JP" altLang="en-US" dirty="0">
              <a:solidFill>
                <a:srgbClr val="3333CC"/>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a:latin typeface="Arial" charset="0"/>
              </a:rPr>
              <a:t>（２）聴く・知ることから始まる支援（根拠）</a:t>
            </a:r>
          </a:p>
          <a:p>
            <a:pPr eaLnBrk="1" hangingPunct="1"/>
            <a:r>
              <a:rPr lang="ja-JP" altLang="en-US">
                <a:latin typeface="Arial" charset="0"/>
              </a:rPr>
              <a:t>　同じような特性を持つ方であっても、その背景や好みは個人個人異なります。計画作成はその方の人生に触れることにもなりますので、まずはその方を知るため、本人や周囲の方々からお話を伺うことから始めましょう。</a:t>
            </a:r>
          </a:p>
          <a:p>
            <a:pPr eaLnBrk="1" hangingPunct="1"/>
            <a:r>
              <a:rPr lang="ja-JP" altLang="en-US">
                <a:latin typeface="Arial" charset="0"/>
              </a:rPr>
              <a:t>　これはアセスメントの一環ともなります。アセスメントした中から根拠を持った目標設定や支援内容を計画しましょう。</a:t>
            </a:r>
          </a:p>
          <a:p>
            <a:pPr eaLnBrk="1" hangingPunct="1"/>
            <a:r>
              <a:rPr lang="ja-JP" altLang="en-US">
                <a:latin typeface="Arial" charset="0"/>
              </a:rPr>
              <a:t>　簡単にわかったつもりにならないこと、話を聴くことは権利擁護の基本であるということを忘れないようにしましょう。</a:t>
            </a:r>
            <a:endParaRPr lang="ja-JP" altLang="ja-JP">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本人の事を知る（聴く）ことから関係づくりはスタートするわけですが、関係を作っていくうえで重要な視点を挙げておきます。</a:t>
            </a:r>
            <a:endParaRPr kumimoji="1" lang="en-US" altLang="ja-JP" dirty="0"/>
          </a:p>
          <a:p>
            <a:endParaRPr kumimoji="1" lang="en-US" altLang="ja-JP" dirty="0"/>
          </a:p>
          <a:p>
            <a:r>
              <a:rPr kumimoji="1" lang="ja-JP" altLang="en-US" dirty="0"/>
              <a:t>目的にむかって進むこと</a:t>
            </a:r>
          </a:p>
          <a:p>
            <a:r>
              <a:rPr kumimoji="1" lang="ja-JP" altLang="en-US" dirty="0"/>
              <a:t>　　　支援者がご本人とともに目的にむかって進む存在であることを本人が理解し、目的達成のためにそれぞれがすべきことをあきらかにしていく過程が重要です。</a:t>
            </a:r>
          </a:p>
          <a:p>
            <a:r>
              <a:rPr kumimoji="1" lang="ja-JP" altLang="en-US" dirty="0"/>
              <a:t>相互に利益を得ること</a:t>
            </a:r>
          </a:p>
          <a:p>
            <a:r>
              <a:rPr kumimoji="1" lang="ja-JP" altLang="en-US" dirty="0"/>
              <a:t>　　　支援者が利用者から「生きた事例」として学ぶこともたくさんあります。あなたの目の前にいる利用者はまさに先生でもあるという姿勢を持ちましょう。お互いから学びあい、一緒に過ごす時間を楽しむことで、良好な関係が築かれていきます。</a:t>
            </a:r>
          </a:p>
          <a:p>
            <a:r>
              <a:rPr kumimoji="1" lang="ja-JP" altLang="en-US" dirty="0"/>
              <a:t>誠実な関係づくり　</a:t>
            </a:r>
          </a:p>
          <a:p>
            <a:r>
              <a:rPr kumimoji="1" lang="ja-JP" altLang="en-US" dirty="0"/>
              <a:t>　　　支援者はご本人に対して誠実で責任のある対応を行うこと、決して見下したり、嘘をついたり、はぐらかしたりしない・・・普通の人間関係と同様ですが重要なことです。</a:t>
            </a:r>
          </a:p>
          <a:p>
            <a:r>
              <a:rPr kumimoji="1" lang="ja-JP" altLang="en-US" dirty="0"/>
              <a:t>信頼のある関係づくり</a:t>
            </a:r>
          </a:p>
          <a:p>
            <a:r>
              <a:rPr kumimoji="1" lang="ja-JP" altLang="en-US" dirty="0"/>
              <a:t>　　　相互に信頼ができ、尊敬の念を抱くことができる関係を目指します。　その後ようやくご本人の希望、不安や夢を共有することができるのです。</a:t>
            </a:r>
          </a:p>
          <a:p>
            <a:r>
              <a:rPr kumimoji="1" lang="ja-JP" altLang="en-US" dirty="0"/>
              <a:t>エンパワメントを促す関係づくり</a:t>
            </a:r>
          </a:p>
          <a:p>
            <a:r>
              <a:rPr kumimoji="1" lang="ja-JP" altLang="en-US" dirty="0"/>
              <a:t>　　　ケアマネジメント（ケアを管理する）という言葉で誤解されるのですが、支援者は利用者の生活を管理する存在ではなく、ご本人が自分自身の支援プロセスの監督者となるための援助を行うという基本的姿勢は重要です。</a:t>
            </a:r>
          </a:p>
          <a:p>
            <a:endParaRPr kumimoji="1" lang="ja-JP" altLang="en-US" dirty="0"/>
          </a:p>
        </p:txBody>
      </p:sp>
    </p:spTree>
    <p:extLst>
      <p:ext uri="{BB962C8B-B14F-4D97-AF65-F5344CB8AC3E}">
        <p14:creationId xmlns:p14="http://schemas.microsoft.com/office/powerpoint/2010/main" val="774648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（３）活用する支援</a:t>
            </a:r>
          </a:p>
          <a:p>
            <a:pPr eaLnBrk="1" hangingPunct="1"/>
            <a:r>
              <a:rPr lang="ja-JP" altLang="en-US" dirty="0">
                <a:latin typeface="Arial" charset="0"/>
              </a:rPr>
              <a:t>　例えば、地域移行を考えた時、当然、各事業所で提供できるサービスには限界があります。</a:t>
            </a:r>
            <a:endParaRPr lang="en-US" altLang="ja-JP" dirty="0">
              <a:latin typeface="Arial" charset="0"/>
            </a:endParaRPr>
          </a:p>
          <a:p>
            <a:pPr eaLnBrk="1" hangingPunct="1"/>
            <a:r>
              <a:rPr lang="ja-JP" altLang="en-US" dirty="0">
                <a:latin typeface="Arial" charset="0"/>
              </a:rPr>
              <a:t>　施設であれば生活を丸抱えするため、単一法人でよかったのですが、アパート独居やグループホームに移行した場合、訪問系事業所、日中系事業所、短期入所、雇用先等、様々な事業所と力を合わせて支えていかなければなりませんし、より豊かな地域生活を送るためには、余暇や休日を過ごす場や友人を持つためのインフォーマルサービスが重要となります。</a:t>
            </a:r>
            <a:endParaRPr lang="en-US" altLang="ja-JP" dirty="0">
              <a:latin typeface="Arial" charset="0"/>
            </a:endParaRPr>
          </a:p>
          <a:p>
            <a:pPr eaLnBrk="1" hangingPunct="1"/>
            <a:r>
              <a:rPr lang="ja-JP" altLang="en-US" dirty="0">
                <a:latin typeface="Arial" charset="0"/>
              </a:rPr>
              <a:t>　福祉サービス、雇用先、インフォーマルサービス等の社会資源を本人を中心につなぎ、生活の組み立てを行うために相談支援専門員がいます。</a:t>
            </a:r>
            <a:endParaRPr lang="en-US" altLang="ja-JP" dirty="0">
              <a:latin typeface="Arial" charset="0"/>
            </a:endParaRPr>
          </a:p>
          <a:p>
            <a:pPr eaLnBrk="1" hangingPunct="1"/>
            <a:r>
              <a:rPr lang="ja-JP" altLang="en-US" dirty="0">
                <a:latin typeface="Arial" charset="0"/>
              </a:rPr>
              <a:t>　サービス管理責任者等は最初は「つながれる側」にいますが、サービス開始後は、日々濃密な時間を本人と過ごすことになりますから、本人のニーズの変化や次のステップへ移行する時期などの情報を積極的に相談支援専門員に伝え、むしろ本人とともに本人の計画変更をリードする存在となっていただきたいと思います。</a:t>
            </a:r>
            <a:endParaRPr lang="en-US" altLang="ja-JP" dirty="0">
              <a:latin typeface="Arial" charset="0"/>
            </a:endParaRPr>
          </a:p>
          <a:p>
            <a:pPr eaLnBrk="1" hangingPunct="1"/>
            <a:endParaRPr lang="en-US" altLang="ja-JP" dirty="0">
              <a:latin typeface="Arial" charset="0"/>
            </a:endParaRPr>
          </a:p>
          <a:p>
            <a:pPr eaLnBrk="1" hangingPunct="1"/>
            <a:endParaRPr lang="en-US" altLang="ja-JP" dirty="0">
              <a:latin typeface="Arial" charset="0"/>
            </a:endParaRPr>
          </a:p>
          <a:p>
            <a:pPr eaLnBrk="1" hangingPunct="1"/>
            <a:endParaRPr lang="ja-JP" altLang="en-US" dirty="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（４）固有ニーズへの支援</a:t>
            </a:r>
          </a:p>
          <a:p>
            <a:pPr eaLnBrk="1" hangingPunct="1"/>
            <a:r>
              <a:rPr lang="ja-JP" altLang="en-US" dirty="0">
                <a:latin typeface="Arial" charset="0"/>
              </a:rPr>
              <a:t>　ようやく地域移行を果たしたといっても、施設がグループホームになっただけで変わり映えがしないという事例もあるかもしれません。</a:t>
            </a:r>
            <a:endParaRPr lang="en-US" altLang="ja-JP" dirty="0">
              <a:latin typeface="Arial" charset="0"/>
            </a:endParaRPr>
          </a:p>
          <a:p>
            <a:pPr eaLnBrk="1" hangingPunct="1"/>
            <a:r>
              <a:rPr lang="ja-JP" altLang="en-US" dirty="0">
                <a:latin typeface="Arial" charset="0"/>
              </a:rPr>
              <a:t>　その後のより豊かな本人らしい生活を実現するためにも、昼間の活動の場を本人の固有の生活ニーズや生活パターンに応じたものとしなければなりません。</a:t>
            </a:r>
            <a:endParaRPr lang="en-US" altLang="ja-JP" dirty="0">
              <a:latin typeface="Arial" charset="0"/>
            </a:endParaRPr>
          </a:p>
          <a:p>
            <a:pPr eaLnBrk="1" hangingPunct="1"/>
            <a:r>
              <a:rPr lang="ja-JP" altLang="en-US" dirty="0">
                <a:latin typeface="Arial" charset="0"/>
              </a:rPr>
              <a:t>　通う場所がない重度障害者や、小さな町で事業所がないなど、各地域の課題もあると思いますが、移動支援で散歩にいくとか、インフォーマルサービスの創出など、そういうときこそ地域の関係者皆で知恵を絞ることが重要です。</a:t>
            </a:r>
            <a:endParaRPr lang="ja-JP" altLang="ja-JP" dirty="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charset="0"/>
              </a:rPr>
              <a:t>（５）生き方に関わる支援</a:t>
            </a:r>
          </a:p>
          <a:p>
            <a:pPr eaLnBrk="1" hangingPunct="1"/>
            <a:r>
              <a:rPr lang="ja-JP" altLang="en-US" dirty="0">
                <a:latin typeface="Arial" charset="0"/>
              </a:rPr>
              <a:t>　障害者も高齢となりますし、加齢に伴い病気がちにもなってきます。その際、入院・入所という安易な決定がなされがちですが、</a:t>
            </a:r>
            <a:endParaRPr lang="en-US" altLang="ja-JP" dirty="0">
              <a:latin typeface="Arial" charset="0"/>
            </a:endParaRPr>
          </a:p>
          <a:p>
            <a:pPr eaLnBrk="1" hangingPunct="1"/>
            <a:r>
              <a:rPr lang="ja-JP" altLang="en-US" dirty="0">
                <a:latin typeface="Arial" charset="0"/>
              </a:rPr>
              <a:t>　そうであれば、相談支援専門員もサービス管理責任者も存在意義がないことになってしまいます。</a:t>
            </a:r>
            <a:endParaRPr lang="en-US" altLang="ja-JP" dirty="0">
              <a:latin typeface="Arial" charset="0"/>
            </a:endParaRPr>
          </a:p>
          <a:p>
            <a:pPr eaLnBrk="1" hangingPunct="1"/>
            <a:r>
              <a:rPr lang="ja-JP" altLang="en-US" dirty="0">
                <a:latin typeface="Arial" charset="0"/>
              </a:rPr>
              <a:t>　例えば、在宅やグループホームのまま訪問診療や訪問看護で支えられないかといった、本人のニーズに即した選択肢も検討される必要があります。</a:t>
            </a:r>
            <a:endParaRPr lang="en-US" altLang="ja-JP" dirty="0">
              <a:latin typeface="Arial" charset="0"/>
            </a:endParaRPr>
          </a:p>
          <a:p>
            <a:pPr eaLnBrk="1" hangingPunct="1"/>
            <a:r>
              <a:rPr lang="ja-JP" altLang="en-US" dirty="0">
                <a:latin typeface="Arial" charset="0"/>
              </a:rPr>
              <a:t>　逆に、本人の意向を踏まえて、高齢者施設に入る選択もありえます。</a:t>
            </a:r>
            <a:endParaRPr lang="en-US" altLang="ja-JP" dirty="0">
              <a:latin typeface="Arial" charset="0"/>
            </a:endParaRPr>
          </a:p>
          <a:p>
            <a:pPr eaLnBrk="1" hangingPunct="1"/>
            <a:r>
              <a:rPr lang="ja-JP" altLang="en-US" dirty="0">
                <a:latin typeface="Arial" charset="0"/>
              </a:rPr>
              <a:t>　本人のライフステージとして最後のステージを本人と一緒に考えていく姿勢が求められます。　</a:t>
            </a:r>
            <a:endParaRPr lang="en-US" altLang="ja-JP" dirty="0">
              <a:latin typeface="Arial" charset="0"/>
            </a:endParaRPr>
          </a:p>
          <a:p>
            <a:pPr eaLnBrk="1" hangingPunct="1"/>
            <a:endParaRPr lang="en-US" altLang="ja-JP" dirty="0">
              <a:latin typeface="Arial" charset="0"/>
            </a:endParaRPr>
          </a:p>
          <a:p>
            <a:pPr eaLnBrk="1" hangingPunct="1"/>
            <a:endParaRPr lang="en-US" altLang="ja-JP"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（５）＋</a:t>
            </a:r>
            <a:r>
              <a:rPr kumimoji="1" lang="en-US" altLang="ja-JP" dirty="0"/>
              <a:t>α</a:t>
            </a:r>
            <a:r>
              <a:rPr kumimoji="1" lang="ja-JP" altLang="en-US" dirty="0"/>
              <a:t>　障害の重い人の生き方支援は</a:t>
            </a:r>
            <a:endParaRPr kumimoji="1" lang="en-US" altLang="ja-JP" dirty="0"/>
          </a:p>
          <a:p>
            <a:r>
              <a:rPr kumimoji="1" lang="ja-JP" altLang="en-US" dirty="0"/>
              <a:t>　重度障害者は入所施設にいるしかないのかという問題意識は以前からありました。</a:t>
            </a:r>
            <a:endParaRPr kumimoji="1" lang="en-US" altLang="ja-JP" dirty="0"/>
          </a:p>
          <a:p>
            <a:r>
              <a:rPr kumimoji="1" lang="ja-JP" altLang="en-US" dirty="0"/>
              <a:t>　入所施設や病院から抜け出すため、脳性麻痺、脊髄損傷、筋ジストロフィー、</a:t>
            </a:r>
            <a:r>
              <a:rPr kumimoji="1" lang="en-US" altLang="ja-JP" dirty="0"/>
              <a:t>ALS</a:t>
            </a:r>
            <a:r>
              <a:rPr kumimoji="1" lang="ja-JP" altLang="en-US" dirty="0"/>
              <a:t>等の方々が障害者運動を展開してきたことにより、障害者施策が変化してきたのです。</a:t>
            </a:r>
          </a:p>
          <a:p>
            <a:r>
              <a:rPr kumimoji="1" lang="ja-JP" altLang="en-US" dirty="0"/>
              <a:t>　これらの方々は、自分の意思をはっきりと表明できるという点が共通点でした。</a:t>
            </a:r>
            <a:endParaRPr kumimoji="1" lang="en-US" altLang="ja-JP" dirty="0"/>
          </a:p>
          <a:p>
            <a:r>
              <a:rPr kumimoji="1" lang="ja-JP" altLang="en-US" dirty="0"/>
              <a:t>　ようやく、意思の表明ができない方々にも、地域生活を送ることが基本であり当然のことであるという基本的な考え方が浸透してきました。</a:t>
            </a:r>
            <a:endParaRPr kumimoji="1" lang="en-US" altLang="ja-JP" dirty="0"/>
          </a:p>
          <a:p>
            <a:r>
              <a:rPr kumimoji="1" lang="ja-JP" altLang="en-US" dirty="0"/>
              <a:t>　意思決定支援の取組みの詳細は別の講義に譲りますが、意思表明が言葉で出来ない方々の地域移行をどのようにやっていくかが、今後の支援者の課題ともいえます。</a:t>
            </a:r>
            <a:endParaRPr kumimoji="1" lang="en-US" altLang="ja-JP" dirty="0"/>
          </a:p>
          <a:p>
            <a:r>
              <a:rPr kumimoji="1" lang="ja-JP" altLang="en-US" dirty="0"/>
              <a:t>　さらに重症心身障害の方々は、生活の中に医療による支援が必要です。筋ジスや</a:t>
            </a:r>
            <a:r>
              <a:rPr kumimoji="1" lang="en-US" altLang="ja-JP" dirty="0"/>
              <a:t>ALS</a:t>
            </a:r>
            <a:r>
              <a:rPr kumimoji="1" lang="ja-JP" altLang="en-US" dirty="0"/>
              <a:t>の方々がその道筋を作ってきた経緯もありますが、これも今後の大きな課題の一つです。</a:t>
            </a:r>
          </a:p>
          <a:p>
            <a:endParaRPr kumimoji="1" lang="ja-JP" altLang="en-US" dirty="0"/>
          </a:p>
        </p:txBody>
      </p:sp>
    </p:spTree>
    <p:extLst>
      <p:ext uri="{BB962C8B-B14F-4D97-AF65-F5344CB8AC3E}">
        <p14:creationId xmlns:p14="http://schemas.microsoft.com/office/powerpoint/2010/main" val="845494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4" y="2130701"/>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4" y="3886200"/>
            <a:ext cx="6934200" cy="1752600"/>
          </a:xfrm>
        </p:spPr>
        <p:txBody>
          <a:bodyPr/>
          <a:lstStyle>
            <a:lvl1pPr marL="0" indent="0" algn="ctr">
              <a:buNone/>
              <a:defRPr/>
            </a:lvl1pPr>
            <a:lvl2pPr marL="456980" indent="0" algn="ctr">
              <a:buNone/>
              <a:defRPr/>
            </a:lvl2pPr>
            <a:lvl3pPr marL="913960" indent="0" algn="ctr">
              <a:buNone/>
              <a:defRPr/>
            </a:lvl3pPr>
            <a:lvl4pPr marL="1370940" indent="0" algn="ctr">
              <a:buNone/>
              <a:defRPr/>
            </a:lvl4pPr>
            <a:lvl5pPr marL="1827921" indent="0" algn="ctr">
              <a:buNone/>
              <a:defRPr/>
            </a:lvl5pPr>
            <a:lvl6pPr marL="2284902" indent="0" algn="ctr">
              <a:buNone/>
              <a:defRPr/>
            </a:lvl6pPr>
            <a:lvl7pPr marL="2741885" indent="0" algn="ctr">
              <a:buNone/>
              <a:defRPr/>
            </a:lvl7pPr>
            <a:lvl8pPr marL="3198861" indent="0" algn="ctr">
              <a:buNone/>
              <a:defRPr/>
            </a:lvl8pPr>
            <a:lvl9pPr marL="365584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CAE5C858-22A2-4D89-831A-E43A0533A1F6}" type="slidenum">
              <a:rPr lang="en-US" altLang="ja-JP"/>
              <a:pPr/>
              <a:t>‹#›</a:t>
            </a:fld>
            <a:endParaRPr lang="en-US" altLang="ja-JP"/>
          </a:p>
        </p:txBody>
      </p:sp>
    </p:spTree>
    <p:extLst>
      <p:ext uri="{BB962C8B-B14F-4D97-AF65-F5344CB8AC3E}">
        <p14:creationId xmlns:p14="http://schemas.microsoft.com/office/powerpoint/2010/main" val="369288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2B7D99DE-6993-4EBC-B7B3-D4B2C6F7B4AE}" type="slidenum">
              <a:rPr lang="en-US" altLang="ja-JP"/>
              <a:pPr/>
              <a:t>‹#›</a:t>
            </a:fld>
            <a:endParaRPr lang="en-US" altLang="ja-JP"/>
          </a:p>
        </p:txBody>
      </p:sp>
    </p:spTree>
    <p:extLst>
      <p:ext uri="{BB962C8B-B14F-4D97-AF65-F5344CB8AC3E}">
        <p14:creationId xmlns:p14="http://schemas.microsoft.com/office/powerpoint/2010/main" val="384476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7"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8D13A38E-CE7F-4F3E-BD65-3B93AE88BE81}" type="slidenum">
              <a:rPr lang="en-US" altLang="ja-JP"/>
              <a:pPr/>
              <a:t>‹#›</a:t>
            </a:fld>
            <a:endParaRPr lang="en-US" altLang="ja-JP"/>
          </a:p>
        </p:txBody>
      </p:sp>
    </p:spTree>
    <p:extLst>
      <p:ext uri="{BB962C8B-B14F-4D97-AF65-F5344CB8AC3E}">
        <p14:creationId xmlns:p14="http://schemas.microsoft.com/office/powerpoint/2010/main" val="4015711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692"/>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b="1"/>
            </a:lvl1pPr>
          </a:lstStyle>
          <a:p>
            <a:pPr>
              <a:defRPr/>
            </a:pPr>
            <a:fld id="{23FFCF9C-AC5E-48FF-A5F1-5D7299D84F75}" type="datetime1">
              <a:rPr lang="ja-JP" altLang="en-US"/>
              <a:pPr>
                <a:defRPr/>
              </a:pPr>
              <a:t>2017/8/29</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5A7A296F-AD62-47B0-88A2-834DDDC4567E}" type="slidenum">
              <a:rPr lang="ja-JP" altLang="en-US"/>
              <a:pPr/>
              <a:t>‹#›</a:t>
            </a:fld>
            <a:endParaRPr lang="ja-JP" altLang="en-US"/>
          </a:p>
        </p:txBody>
      </p:sp>
    </p:spTree>
    <p:extLst>
      <p:ext uri="{BB962C8B-B14F-4D97-AF65-F5344CB8AC3E}">
        <p14:creationId xmlns:p14="http://schemas.microsoft.com/office/powerpoint/2010/main" val="1448983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FA9DD44A-C3E7-4A80-AEE8-1855EF33C6A1}" type="datetime1">
              <a:rPr lang="ja-JP" altLang="en-US"/>
              <a:pPr>
                <a:defRPr/>
              </a:pPr>
              <a:t>2017/8/29</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42C2D039-6338-4E1C-8E61-A6D1E80E0416}" type="slidenum">
              <a:rPr lang="ja-JP" altLang="en-US"/>
              <a:pPr/>
              <a:t>‹#›</a:t>
            </a:fld>
            <a:endParaRPr lang="ja-JP" altLang="en-US"/>
          </a:p>
        </p:txBody>
      </p:sp>
    </p:spTree>
    <p:extLst>
      <p:ext uri="{BB962C8B-B14F-4D97-AF65-F5344CB8AC3E}">
        <p14:creationId xmlns:p14="http://schemas.microsoft.com/office/powerpoint/2010/main" val="912006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6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b="1"/>
            </a:lvl1pPr>
          </a:lstStyle>
          <a:p>
            <a:pPr>
              <a:defRPr/>
            </a:pPr>
            <a:fld id="{41AB329B-0143-414C-A955-F28511B5D182}" type="datetime1">
              <a:rPr lang="ja-JP" altLang="en-US"/>
              <a:pPr>
                <a:defRPr/>
              </a:pPr>
              <a:t>2017/8/29</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64891F84-2526-4F9A-998D-5F8C7B83225F}" type="slidenum">
              <a:rPr lang="ja-JP" altLang="en-US"/>
              <a:pPr/>
              <a:t>‹#›</a:t>
            </a:fld>
            <a:endParaRPr lang="ja-JP" altLang="en-US"/>
          </a:p>
        </p:txBody>
      </p:sp>
    </p:spTree>
    <p:extLst>
      <p:ext uri="{BB962C8B-B14F-4D97-AF65-F5344CB8AC3E}">
        <p14:creationId xmlns:p14="http://schemas.microsoft.com/office/powerpoint/2010/main" val="1751160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2"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b="1"/>
            </a:lvl1pPr>
          </a:lstStyle>
          <a:p>
            <a:pPr>
              <a:defRPr/>
            </a:pPr>
            <a:fld id="{43496BFB-66C6-456F-8BE4-9938F42FE741}" type="datetime1">
              <a:rPr lang="ja-JP" altLang="en-US"/>
              <a:pPr>
                <a:defRPr/>
              </a:pPr>
              <a:t>2017/8/29</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6888021C-E0B3-4128-9572-DFC396E80E55}" type="slidenum">
              <a:rPr lang="ja-JP" altLang="en-US"/>
              <a:pPr/>
              <a:t>‹#›</a:t>
            </a:fld>
            <a:endParaRPr lang="ja-JP" altLang="en-US"/>
          </a:p>
        </p:txBody>
      </p:sp>
    </p:spTree>
    <p:extLst>
      <p:ext uri="{BB962C8B-B14F-4D97-AF65-F5344CB8AC3E}">
        <p14:creationId xmlns:p14="http://schemas.microsoft.com/office/powerpoint/2010/main" val="418693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7"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7"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b="1"/>
            </a:lvl1pPr>
          </a:lstStyle>
          <a:p>
            <a:pPr>
              <a:defRPr/>
            </a:pPr>
            <a:fld id="{9D2479FF-5BC4-48C2-B5A4-CC137E0812ED}" type="datetime1">
              <a:rPr lang="ja-JP" altLang="en-US"/>
              <a:pPr>
                <a:defRPr/>
              </a:pPr>
              <a:t>2017/8/29</a:t>
            </a:fld>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fld id="{ACF0CA7D-5C49-45DE-84C3-F72B2B8A6451}" type="slidenum">
              <a:rPr lang="ja-JP" altLang="en-US"/>
              <a:pPr/>
              <a:t>‹#›</a:t>
            </a:fld>
            <a:endParaRPr lang="ja-JP" altLang="en-US"/>
          </a:p>
        </p:txBody>
      </p:sp>
    </p:spTree>
    <p:extLst>
      <p:ext uri="{BB962C8B-B14F-4D97-AF65-F5344CB8AC3E}">
        <p14:creationId xmlns:p14="http://schemas.microsoft.com/office/powerpoint/2010/main" val="3650971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b="1"/>
            </a:lvl1pPr>
          </a:lstStyle>
          <a:p>
            <a:pPr>
              <a:defRPr/>
            </a:pPr>
            <a:fld id="{93DC69F0-0A30-4843-8339-F3076B9C32E3}" type="datetime1">
              <a:rPr lang="ja-JP" altLang="en-US"/>
              <a:pPr>
                <a:defRPr/>
              </a:pPr>
              <a:t>2017/8/29</a:t>
            </a:fld>
            <a:endParaRPr lang="ja-JP" altLang="en-US"/>
          </a:p>
        </p:txBody>
      </p:sp>
      <p:sp>
        <p:nvSpPr>
          <p:cNvPr id="4"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b="1"/>
            </a:lvl1pPr>
          </a:lstStyle>
          <a:p>
            <a:fld id="{BC6FF29A-4078-4195-AEF9-C69B882BE38E}" type="slidenum">
              <a:rPr lang="ja-JP" altLang="en-US"/>
              <a:pPr/>
              <a:t>‹#›</a:t>
            </a:fld>
            <a:endParaRPr lang="ja-JP" altLang="en-US"/>
          </a:p>
        </p:txBody>
      </p:sp>
    </p:spTree>
    <p:extLst>
      <p:ext uri="{BB962C8B-B14F-4D97-AF65-F5344CB8AC3E}">
        <p14:creationId xmlns:p14="http://schemas.microsoft.com/office/powerpoint/2010/main" val="1756464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fld id="{FF34F37C-9154-48E9-8690-8816D8CF1586}" type="datetime1">
              <a:rPr lang="ja-JP" altLang="en-US"/>
              <a:pPr>
                <a:defRPr/>
              </a:pPr>
              <a:t>2017/8/29</a:t>
            </a:fld>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fld id="{0B09B904-7B15-489C-B4F1-4230D4C9D664}" type="slidenum">
              <a:rPr lang="ja-JP" altLang="en-US"/>
              <a:pPr/>
              <a:t>‹#›</a:t>
            </a:fld>
            <a:endParaRPr lang="ja-JP" altLang="en-US"/>
          </a:p>
        </p:txBody>
      </p:sp>
    </p:spTree>
    <p:extLst>
      <p:ext uri="{BB962C8B-B14F-4D97-AF65-F5344CB8AC3E}">
        <p14:creationId xmlns:p14="http://schemas.microsoft.com/office/powerpoint/2010/main" val="34810102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4" y="27320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6E0920B0-BC09-488D-996C-1A13071BDEDB}" type="datetime1">
              <a:rPr lang="ja-JP" altLang="en-US"/>
              <a:pPr>
                <a:defRPr/>
              </a:pPr>
              <a:t>2017/8/29</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299F8757-F7C6-44E7-A219-17F4D8E48F2A}" type="slidenum">
              <a:rPr lang="ja-JP" altLang="en-US"/>
              <a:pPr/>
              <a:t>‹#›</a:t>
            </a:fld>
            <a:endParaRPr lang="ja-JP" altLang="en-US"/>
          </a:p>
        </p:txBody>
      </p:sp>
    </p:spTree>
    <p:extLst>
      <p:ext uri="{BB962C8B-B14F-4D97-AF65-F5344CB8AC3E}">
        <p14:creationId xmlns:p14="http://schemas.microsoft.com/office/powerpoint/2010/main" val="378319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F7408283-CE0C-4DD8-BBCF-0961D6B5371A}" type="slidenum">
              <a:rPr lang="en-US" altLang="ja-JP"/>
              <a:pPr/>
              <a:t>‹#›</a:t>
            </a:fld>
            <a:endParaRPr lang="en-US" altLang="ja-JP"/>
          </a:p>
        </p:txBody>
      </p:sp>
    </p:spTree>
    <p:extLst>
      <p:ext uri="{BB962C8B-B14F-4D97-AF65-F5344CB8AC3E}">
        <p14:creationId xmlns:p14="http://schemas.microsoft.com/office/powerpoint/2010/main" val="3014304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529AAC02-E2BA-44C8-A842-7C453242F002}" type="datetime1">
              <a:rPr lang="ja-JP" altLang="en-US"/>
              <a:pPr>
                <a:defRPr/>
              </a:pPr>
              <a:t>2017/8/29</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E2EC9C47-06F6-4BB8-AC18-D6702F6DDD91}" type="slidenum">
              <a:rPr lang="ja-JP" altLang="en-US"/>
              <a:pPr/>
              <a:t>‹#›</a:t>
            </a:fld>
            <a:endParaRPr lang="ja-JP" altLang="en-US"/>
          </a:p>
        </p:txBody>
      </p:sp>
    </p:spTree>
    <p:extLst>
      <p:ext uri="{BB962C8B-B14F-4D97-AF65-F5344CB8AC3E}">
        <p14:creationId xmlns:p14="http://schemas.microsoft.com/office/powerpoint/2010/main" val="3817849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419404AD-69C9-4317-82DC-B9814AA6C13C}" type="datetime1">
              <a:rPr lang="ja-JP" altLang="en-US"/>
              <a:pPr>
                <a:defRPr/>
              </a:pPr>
              <a:t>2017/8/29</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B1CE2F3D-C100-4E37-9DAF-364574883444}" type="slidenum">
              <a:rPr lang="ja-JP" altLang="en-US"/>
              <a:pPr/>
              <a:t>‹#›</a:t>
            </a:fld>
            <a:endParaRPr lang="ja-JP" altLang="en-US"/>
          </a:p>
        </p:txBody>
      </p:sp>
    </p:spTree>
    <p:extLst>
      <p:ext uri="{BB962C8B-B14F-4D97-AF65-F5344CB8AC3E}">
        <p14:creationId xmlns:p14="http://schemas.microsoft.com/office/powerpoint/2010/main" val="215373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791"/>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80" y="274791"/>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1C88B479-8362-4418-96CA-C71068F22984}" type="datetime1">
              <a:rPr lang="ja-JP" altLang="en-US"/>
              <a:pPr>
                <a:defRPr/>
              </a:pPr>
              <a:t>2017/8/29</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A0C3485C-3F62-4EEB-A8F7-31F098074920}" type="slidenum">
              <a:rPr lang="ja-JP" altLang="en-US"/>
              <a:pPr/>
              <a:t>‹#›</a:t>
            </a:fld>
            <a:endParaRPr lang="ja-JP" altLang="en-US"/>
          </a:p>
        </p:txBody>
      </p:sp>
    </p:spTree>
    <p:extLst>
      <p:ext uri="{BB962C8B-B14F-4D97-AF65-F5344CB8AC3E}">
        <p14:creationId xmlns:p14="http://schemas.microsoft.com/office/powerpoint/2010/main" val="1014202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4638"/>
            <a:ext cx="89154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95302" y="1600206"/>
            <a:ext cx="8915400" cy="4525963"/>
          </a:xfrm>
        </p:spPr>
        <p:txBody>
          <a:bodyPr rtlCol="0">
            <a:normAutofit/>
          </a:bodyPr>
          <a:lstStyle/>
          <a:p>
            <a:pPr lvl="0"/>
            <a:endParaRPr lang="ja-JP" altLang="en-US" noProof="0"/>
          </a:p>
        </p:txBody>
      </p:sp>
      <p:sp>
        <p:nvSpPr>
          <p:cNvPr id="4" name="Rectangle 4"/>
          <p:cNvSpPr>
            <a:spLocks noGrp="1" noChangeArrowheads="1"/>
          </p:cNvSpPr>
          <p:nvPr>
            <p:ph type="dt" sz="half" idx="10"/>
          </p:nvPr>
        </p:nvSpPr>
        <p:spPr/>
        <p:txBody>
          <a:bodyPr/>
          <a:lstStyle>
            <a:lvl1pPr>
              <a:defRPr b="1"/>
            </a:lvl1pPr>
          </a:lstStyle>
          <a:p>
            <a:pPr>
              <a:defRPr/>
            </a:pPr>
            <a:fld id="{AA89C76F-1AD0-47D5-8EBE-7F9D957E31E3}" type="datetime1">
              <a:rPr lang="ja-JP" altLang="en-US"/>
              <a:pPr>
                <a:defRPr/>
              </a:pPr>
              <a:t>2017/8/29</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B96E1D04-CCFD-4201-9885-FB42754E6731}" type="slidenum">
              <a:rPr lang="en-US" altLang="ja-JP"/>
              <a:pPr/>
              <a:t>‹#›</a:t>
            </a:fld>
            <a:endParaRPr lang="en-US" altLang="ja-JP"/>
          </a:p>
        </p:txBody>
      </p:sp>
    </p:spTree>
    <p:extLst>
      <p:ext uri="{BB962C8B-B14F-4D97-AF65-F5344CB8AC3E}">
        <p14:creationId xmlns:p14="http://schemas.microsoft.com/office/powerpoint/2010/main" val="1941851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89" y="2130555"/>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39"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6FD8FDC9-A09B-4275-B6EE-8511A5076CD1}" type="datetime1">
              <a:rPr lang="ja-JP" altLang="en-US"/>
              <a:pPr>
                <a:defRPr/>
              </a:pPr>
              <a:t>2017/8/29</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02D569E6-D7AD-445C-87D3-9591595EC816}" type="slidenum">
              <a:rPr lang="en-US" altLang="ja-JP"/>
              <a:pPr/>
              <a:t>‹#›</a:t>
            </a:fld>
            <a:endParaRPr lang="en-US" altLang="ja-JP"/>
          </a:p>
        </p:txBody>
      </p:sp>
    </p:spTree>
    <p:extLst>
      <p:ext uri="{BB962C8B-B14F-4D97-AF65-F5344CB8AC3E}">
        <p14:creationId xmlns:p14="http://schemas.microsoft.com/office/powerpoint/2010/main" val="4928229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0C3FC664-CC06-4D53-BE61-5149A328071B}" type="datetime1">
              <a:rPr lang="ja-JP" altLang="en-US"/>
              <a:pPr>
                <a:defRPr/>
              </a:pPr>
              <a:t>2017/8/29</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0D949F9D-E6FF-45EF-9054-B44127F59A21}" type="slidenum">
              <a:rPr lang="en-US" altLang="ja-JP"/>
              <a:pPr/>
              <a:t>‹#›</a:t>
            </a:fld>
            <a:endParaRPr lang="en-US" altLang="ja-JP"/>
          </a:p>
        </p:txBody>
      </p:sp>
    </p:spTree>
    <p:extLst>
      <p:ext uri="{BB962C8B-B14F-4D97-AF65-F5344CB8AC3E}">
        <p14:creationId xmlns:p14="http://schemas.microsoft.com/office/powerpoint/2010/main" val="3465092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44" y="440703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44"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BB2263C6-624F-4B9D-9804-1201BB9123A5}" type="datetime1">
              <a:rPr lang="ja-JP" altLang="en-US"/>
              <a:pPr>
                <a:defRPr/>
              </a:pPr>
              <a:t>2017/8/29</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9048C5E6-1933-4494-A481-B952A5F53957}" type="slidenum">
              <a:rPr lang="en-US" altLang="ja-JP"/>
              <a:pPr/>
              <a:t>‹#›</a:t>
            </a:fld>
            <a:endParaRPr lang="en-US" altLang="ja-JP"/>
          </a:p>
        </p:txBody>
      </p:sp>
    </p:spTree>
    <p:extLst>
      <p:ext uri="{BB962C8B-B14F-4D97-AF65-F5344CB8AC3E}">
        <p14:creationId xmlns:p14="http://schemas.microsoft.com/office/powerpoint/2010/main" val="7813330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4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8"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6279A588-FE7E-49B1-B738-CDB4EDC23C5D}" type="datetime1">
              <a:rPr lang="ja-JP" altLang="en-US"/>
              <a:pPr>
                <a:defRPr/>
              </a:pPr>
              <a:t>2017/8/29</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F1B6A016-7C0F-4A44-A547-F83EF7EFE6C3}" type="slidenum">
              <a:rPr lang="en-US" altLang="ja-JP"/>
              <a:pPr/>
              <a:t>‹#›</a:t>
            </a:fld>
            <a:endParaRPr lang="en-US" altLang="ja-JP"/>
          </a:p>
        </p:txBody>
      </p:sp>
    </p:spTree>
    <p:extLst>
      <p:ext uri="{BB962C8B-B14F-4D97-AF65-F5344CB8AC3E}">
        <p14:creationId xmlns:p14="http://schemas.microsoft.com/office/powerpoint/2010/main" val="13950369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4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4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5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5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defRPr b="1">
                <a:latin typeface="Arial" charset="0"/>
              </a:defRPr>
            </a:lvl1pPr>
          </a:lstStyle>
          <a:p>
            <a:pPr>
              <a:defRPr/>
            </a:pPr>
            <a:fld id="{AC462E8F-674C-4F34-B8C3-FFF584C6CA9A}" type="datetime1">
              <a:rPr lang="ja-JP" altLang="en-US"/>
              <a:pPr>
                <a:defRPr/>
              </a:pPr>
              <a:t>2017/8/29</a:t>
            </a:fld>
            <a:endParaRPr lang="en-US" altLang="ja-JP" dirty="0"/>
          </a:p>
        </p:txBody>
      </p:sp>
      <p:sp>
        <p:nvSpPr>
          <p:cNvPr id="8"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defRPr b="1"/>
            </a:lvl1pPr>
          </a:lstStyle>
          <a:p>
            <a:fld id="{04F8244C-A689-46BA-9445-D332F7AE4008}" type="slidenum">
              <a:rPr lang="en-US" altLang="ja-JP"/>
              <a:pPr/>
              <a:t>‹#›</a:t>
            </a:fld>
            <a:endParaRPr lang="en-US" altLang="ja-JP"/>
          </a:p>
        </p:txBody>
      </p:sp>
    </p:spTree>
    <p:extLst>
      <p:ext uri="{BB962C8B-B14F-4D97-AF65-F5344CB8AC3E}">
        <p14:creationId xmlns:p14="http://schemas.microsoft.com/office/powerpoint/2010/main" val="12835808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defRPr b="1">
                <a:latin typeface="Arial" charset="0"/>
              </a:defRPr>
            </a:lvl1pPr>
          </a:lstStyle>
          <a:p>
            <a:pPr>
              <a:defRPr/>
            </a:pPr>
            <a:fld id="{7A92CC52-73B3-4F5C-99A6-CA50F3690302}" type="datetime1">
              <a:rPr lang="ja-JP" altLang="en-US"/>
              <a:pPr>
                <a:defRPr/>
              </a:pPr>
              <a:t>2017/8/29</a:t>
            </a:fld>
            <a:endParaRPr lang="en-US" altLang="ja-JP" dirty="0"/>
          </a:p>
        </p:txBody>
      </p:sp>
      <p:sp>
        <p:nvSpPr>
          <p:cNvPr id="4"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b="1"/>
            </a:lvl1pPr>
          </a:lstStyle>
          <a:p>
            <a:fld id="{48BCF54A-8657-4712-8A4B-050B360D0CA2}" type="slidenum">
              <a:rPr lang="en-US" altLang="ja-JP"/>
              <a:pPr/>
              <a:t>‹#›</a:t>
            </a:fld>
            <a:endParaRPr lang="en-US" altLang="ja-JP"/>
          </a:p>
        </p:txBody>
      </p:sp>
    </p:spTree>
    <p:extLst>
      <p:ext uri="{BB962C8B-B14F-4D97-AF65-F5344CB8AC3E}">
        <p14:creationId xmlns:p14="http://schemas.microsoft.com/office/powerpoint/2010/main" val="277179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7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lvl1pPr>
            <a:lvl2pPr marL="456980" indent="0">
              <a:buNone/>
              <a:defRPr sz="1800"/>
            </a:lvl2pPr>
            <a:lvl3pPr marL="913960" indent="0">
              <a:buNone/>
              <a:defRPr sz="1600"/>
            </a:lvl3pPr>
            <a:lvl4pPr marL="1370940" indent="0">
              <a:buNone/>
              <a:defRPr sz="1400"/>
            </a:lvl4pPr>
            <a:lvl5pPr marL="1827921" indent="0">
              <a:buNone/>
              <a:defRPr sz="1400"/>
            </a:lvl5pPr>
            <a:lvl6pPr marL="2284902" indent="0">
              <a:buNone/>
              <a:defRPr sz="1400"/>
            </a:lvl6pPr>
            <a:lvl7pPr marL="2741885" indent="0">
              <a:buNone/>
              <a:defRPr sz="1400"/>
            </a:lvl7pPr>
            <a:lvl8pPr marL="3198861" indent="0">
              <a:buNone/>
              <a:defRPr sz="1400"/>
            </a:lvl8pPr>
            <a:lvl9pPr marL="3655844"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A339545C-B165-4C46-A34A-9101AF1C193B}" type="slidenum">
              <a:rPr lang="en-US" altLang="ja-JP"/>
              <a:pPr/>
              <a:t>‹#›</a:t>
            </a:fld>
            <a:endParaRPr lang="en-US" altLang="ja-JP"/>
          </a:p>
        </p:txBody>
      </p:sp>
    </p:spTree>
    <p:extLst>
      <p:ext uri="{BB962C8B-B14F-4D97-AF65-F5344CB8AC3E}">
        <p14:creationId xmlns:p14="http://schemas.microsoft.com/office/powerpoint/2010/main" val="188715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b="1">
                <a:latin typeface="Arial" charset="0"/>
              </a:defRPr>
            </a:lvl1pPr>
          </a:lstStyle>
          <a:p>
            <a:pPr>
              <a:defRPr/>
            </a:pPr>
            <a:fld id="{F1D98C87-8EC5-4F3D-AFA8-06D3C0C0C1DA}" type="datetime1">
              <a:rPr lang="ja-JP" altLang="en-US"/>
              <a:pPr>
                <a:defRPr/>
              </a:pPr>
              <a:t>2017/8/29</a:t>
            </a:fld>
            <a:endParaRPr lang="en-US" altLang="ja-JP" dirty="0"/>
          </a:p>
        </p:txBody>
      </p:sp>
      <p:sp>
        <p:nvSpPr>
          <p:cNvPr id="3"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defRPr b="1"/>
            </a:lvl1pPr>
          </a:lstStyle>
          <a:p>
            <a:fld id="{7B1580D4-F5F5-4CD7-B2D2-E0597DC438C2}" type="slidenum">
              <a:rPr lang="en-US" altLang="ja-JP"/>
              <a:pPr/>
              <a:t>‹#›</a:t>
            </a:fld>
            <a:endParaRPr lang="en-US" altLang="ja-JP"/>
          </a:p>
        </p:txBody>
      </p:sp>
    </p:spTree>
    <p:extLst>
      <p:ext uri="{BB962C8B-B14F-4D97-AF65-F5344CB8AC3E}">
        <p14:creationId xmlns:p14="http://schemas.microsoft.com/office/powerpoint/2010/main" val="2368439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1"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013" y="27316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21"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360CB2BD-C1A4-4CC3-A5B2-14590F618BC2}" type="datetime1">
              <a:rPr lang="ja-JP" altLang="en-US"/>
              <a:pPr>
                <a:defRPr/>
              </a:pPr>
              <a:t>2017/8/29</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ACDBB709-E221-4E59-80C5-A79B027054E6}" type="slidenum">
              <a:rPr lang="en-US" altLang="ja-JP"/>
              <a:pPr/>
              <a:t>‹#›</a:t>
            </a:fld>
            <a:endParaRPr lang="en-US" altLang="ja-JP"/>
          </a:p>
        </p:txBody>
      </p:sp>
    </p:spTree>
    <p:extLst>
      <p:ext uri="{BB962C8B-B14F-4D97-AF65-F5344CB8AC3E}">
        <p14:creationId xmlns:p14="http://schemas.microsoft.com/office/powerpoint/2010/main" val="10536077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606FFA35-91DA-4C98-BAD8-7F9C8D6D36D5}" type="datetime1">
              <a:rPr lang="ja-JP" altLang="en-US"/>
              <a:pPr>
                <a:defRPr/>
              </a:pPr>
              <a:t>2017/8/29</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12F88669-C934-4F2A-8F6E-028D5C3370D0}" type="slidenum">
              <a:rPr lang="en-US" altLang="ja-JP"/>
              <a:pPr/>
              <a:t>‹#›</a:t>
            </a:fld>
            <a:endParaRPr lang="en-US" altLang="ja-JP"/>
          </a:p>
        </p:txBody>
      </p:sp>
    </p:spTree>
    <p:extLst>
      <p:ext uri="{BB962C8B-B14F-4D97-AF65-F5344CB8AC3E}">
        <p14:creationId xmlns:p14="http://schemas.microsoft.com/office/powerpoint/2010/main" val="24660736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B1D59054-16AB-4D33-88E3-B262A27C3A60}" type="datetime1">
              <a:rPr lang="ja-JP" altLang="en-US"/>
              <a:pPr>
                <a:defRPr/>
              </a:pPr>
              <a:t>2017/8/29</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770B50E5-93EE-4654-AD87-E18AAD3AEE13}" type="slidenum">
              <a:rPr lang="en-US" altLang="ja-JP"/>
              <a:pPr/>
              <a:t>‹#›</a:t>
            </a:fld>
            <a:endParaRPr lang="en-US" altLang="ja-JP"/>
          </a:p>
        </p:txBody>
      </p:sp>
    </p:spTree>
    <p:extLst>
      <p:ext uri="{BB962C8B-B14F-4D97-AF65-F5344CB8AC3E}">
        <p14:creationId xmlns:p14="http://schemas.microsoft.com/office/powerpoint/2010/main" val="2956071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40" y="274758"/>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F89DBE80-84EC-41D4-B934-431C27470A75}" type="datetime1">
              <a:rPr lang="ja-JP" altLang="en-US"/>
              <a:pPr>
                <a:defRPr/>
              </a:pPr>
              <a:t>2017/8/29</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E4AB43FE-8B4E-4739-B261-EF30CF905680}" type="slidenum">
              <a:rPr lang="en-US" altLang="ja-JP"/>
              <a:pPr/>
              <a:t>‹#›</a:t>
            </a:fld>
            <a:endParaRPr lang="en-US" altLang="ja-JP"/>
          </a:p>
        </p:txBody>
      </p:sp>
    </p:spTree>
    <p:extLst>
      <p:ext uri="{BB962C8B-B14F-4D97-AF65-F5344CB8AC3E}">
        <p14:creationId xmlns:p14="http://schemas.microsoft.com/office/powerpoint/2010/main" val="41534408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10" y="27475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eaLnBrk="0" hangingPunct="0">
              <a:defRPr b="1">
                <a:latin typeface="Arial" charset="0"/>
              </a:defRPr>
            </a:lvl1pPr>
          </a:lstStyle>
          <a:p>
            <a:pPr>
              <a:defRPr/>
            </a:pPr>
            <a:fld id="{26ACE107-7E25-48DC-8BDD-1E19EF791F5D}" type="datetime1">
              <a:rPr lang="ja-JP" altLang="en-US"/>
              <a:pPr>
                <a:defRPr/>
              </a:pPr>
              <a:t>2017/8/29</a:t>
            </a:fld>
            <a:endParaRPr lang="en-US" altLang="ja-JP" dirty="0"/>
          </a:p>
        </p:txBody>
      </p:sp>
      <p:sp>
        <p:nvSpPr>
          <p:cNvPr id="4"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b="1"/>
            </a:lvl1pPr>
          </a:lstStyle>
          <a:p>
            <a:fld id="{848882AB-52CE-4C43-A70E-B72A6B61FEE7}" type="slidenum">
              <a:rPr lang="en-US" altLang="ja-JP"/>
              <a:pPr/>
              <a:t>‹#›</a:t>
            </a:fld>
            <a:endParaRPr lang="en-US" altLang="ja-JP"/>
          </a:p>
        </p:txBody>
      </p:sp>
    </p:spTree>
    <p:extLst>
      <p:ext uri="{BB962C8B-B14F-4D97-AF65-F5344CB8AC3E}">
        <p14:creationId xmlns:p14="http://schemas.microsoft.com/office/powerpoint/2010/main" val="320713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51D24BF1-E4CA-4D99-9CB0-6CF0EC9A3216}" type="slidenum">
              <a:rPr lang="en-US" altLang="ja-JP"/>
              <a:pPr/>
              <a:t>‹#›</a:t>
            </a:fld>
            <a:endParaRPr lang="en-US" altLang="ja-JP"/>
          </a:p>
        </p:txBody>
      </p:sp>
    </p:spTree>
    <p:extLst>
      <p:ext uri="{BB962C8B-B14F-4D97-AF65-F5344CB8AC3E}">
        <p14:creationId xmlns:p14="http://schemas.microsoft.com/office/powerpoint/2010/main" val="351433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7" y="1535113"/>
            <a:ext cx="437859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7"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b="1"/>
            </a:lvl1pPr>
          </a:lstStyle>
          <a:p>
            <a:pPr>
              <a:defRPr/>
            </a:pPr>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b="1"/>
            </a:lvl1pPr>
          </a:lstStyle>
          <a:p>
            <a:fld id="{57C93ED7-B8FB-49B4-98DB-84C27655143E}" type="slidenum">
              <a:rPr lang="en-US" altLang="ja-JP"/>
              <a:pPr/>
              <a:t>‹#›</a:t>
            </a:fld>
            <a:endParaRPr lang="en-US" altLang="ja-JP"/>
          </a:p>
        </p:txBody>
      </p:sp>
    </p:spTree>
    <p:extLst>
      <p:ext uri="{BB962C8B-B14F-4D97-AF65-F5344CB8AC3E}">
        <p14:creationId xmlns:p14="http://schemas.microsoft.com/office/powerpoint/2010/main" val="266133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defRPr b="1"/>
            </a:lvl1pPr>
          </a:lstStyle>
          <a:p>
            <a:pPr>
              <a:defRPr/>
            </a:pPr>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fld id="{75516A27-CABE-42DD-8D78-17779AE27D7D}" type="slidenum">
              <a:rPr lang="en-US" altLang="ja-JP"/>
              <a:pPr/>
              <a:t>‹#›</a:t>
            </a:fld>
            <a:endParaRPr lang="en-US" altLang="ja-JP"/>
          </a:p>
        </p:txBody>
      </p:sp>
    </p:spTree>
    <p:extLst>
      <p:ext uri="{BB962C8B-B14F-4D97-AF65-F5344CB8AC3E}">
        <p14:creationId xmlns:p14="http://schemas.microsoft.com/office/powerpoint/2010/main" val="134508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vl1pPr>
          </a:lstStyle>
          <a:p>
            <a:pPr>
              <a:defRPr/>
            </a:pPr>
            <a:endParaRPr lang="en-US" altLang="ja-JP"/>
          </a:p>
        </p:txBody>
      </p:sp>
      <p:sp>
        <p:nvSpPr>
          <p:cNvPr id="3"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b="1"/>
            </a:lvl1pPr>
          </a:lstStyle>
          <a:p>
            <a:fld id="{8E3508EC-F9B1-4C2D-AAFB-0D400A8BD09A}" type="slidenum">
              <a:rPr lang="en-US" altLang="ja-JP"/>
              <a:pPr/>
              <a:t>‹#›</a:t>
            </a:fld>
            <a:endParaRPr lang="en-US" altLang="ja-JP"/>
          </a:p>
        </p:txBody>
      </p:sp>
    </p:spTree>
    <p:extLst>
      <p:ext uri="{BB962C8B-B14F-4D97-AF65-F5344CB8AC3E}">
        <p14:creationId xmlns:p14="http://schemas.microsoft.com/office/powerpoint/2010/main" val="361399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1"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7" y="27310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1" y="1435103"/>
            <a:ext cx="3259006" cy="4691063"/>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DE95D178-B4C6-4E14-AB62-4846EE2A93BB}" type="slidenum">
              <a:rPr lang="en-US" altLang="ja-JP"/>
              <a:pPr/>
              <a:t>‹#›</a:t>
            </a:fld>
            <a:endParaRPr lang="en-US" altLang="ja-JP"/>
          </a:p>
        </p:txBody>
      </p:sp>
    </p:spTree>
    <p:extLst>
      <p:ext uri="{BB962C8B-B14F-4D97-AF65-F5344CB8AC3E}">
        <p14:creationId xmlns:p14="http://schemas.microsoft.com/office/powerpoint/2010/main" val="4434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6980" indent="0">
              <a:buNone/>
              <a:defRPr sz="2800"/>
            </a:lvl2pPr>
            <a:lvl3pPr marL="913960" indent="0">
              <a:buNone/>
              <a:defRPr sz="2400"/>
            </a:lvl3pPr>
            <a:lvl4pPr marL="1370940" indent="0">
              <a:buNone/>
              <a:defRPr sz="2000"/>
            </a:lvl4pPr>
            <a:lvl5pPr marL="1827921" indent="0">
              <a:buNone/>
              <a:defRPr sz="2000"/>
            </a:lvl5pPr>
            <a:lvl6pPr marL="2284902" indent="0">
              <a:buNone/>
              <a:defRPr sz="2000"/>
            </a:lvl6pPr>
            <a:lvl7pPr marL="2741885" indent="0">
              <a:buNone/>
              <a:defRPr sz="2000"/>
            </a:lvl7pPr>
            <a:lvl8pPr marL="3198861" indent="0">
              <a:buNone/>
              <a:defRPr sz="2000"/>
            </a:lvl8pPr>
            <a:lvl9pPr marL="3655844"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C05DFA6F-4212-4633-BCAC-0FCE93BE4FA4}" type="slidenum">
              <a:rPr lang="en-US" altLang="ja-JP"/>
              <a:pPr/>
              <a:t>‹#›</a:t>
            </a:fld>
            <a:endParaRPr lang="en-US" altLang="ja-JP"/>
          </a:p>
        </p:txBody>
      </p:sp>
    </p:spTree>
    <p:extLst>
      <p:ext uri="{BB962C8B-B14F-4D97-AF65-F5344CB8AC3E}">
        <p14:creationId xmlns:p14="http://schemas.microsoft.com/office/powerpoint/2010/main" val="1168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7" tIns="45694" rIns="91387" bIns="4569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7" tIns="45694" rIns="91387" bIns="4569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eaLnBrk="1" hangingPunct="1">
              <a:defRPr sz="1500" b="0">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ctr" eaLnBrk="1" hangingPunct="1">
              <a:defRPr sz="1500" b="0">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59700" y="6453188"/>
            <a:ext cx="2063750" cy="314325"/>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r" eaLnBrk="1" hangingPunct="1">
              <a:defRPr sz="1500" b="0">
                <a:solidFill>
                  <a:srgbClr val="000000"/>
                </a:solidFill>
                <a:latin typeface="ＭＳ Ｐゴシック" pitchFamily="50" charset="-128"/>
              </a:defRPr>
            </a:lvl1pPr>
          </a:lstStyle>
          <a:p>
            <a:fld id="{1B9A0AB4-1DC5-47F0-8C45-8F9D29A85FDD}"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698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396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094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7921"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39725" indent="-339725" algn="l" rtl="0" eaLnBrk="0" fontAlgn="base" hangingPunct="0">
        <a:spcBef>
          <a:spcPct val="20000"/>
        </a:spcBef>
        <a:spcAft>
          <a:spcPct val="0"/>
        </a:spcAft>
        <a:buChar char="•"/>
        <a:defRPr kumimoji="1" sz="3200">
          <a:solidFill>
            <a:schemeClr val="tx1"/>
          </a:solidFill>
          <a:latin typeface="+mn-lt"/>
          <a:ea typeface="+mn-ea"/>
          <a:cs typeface="+mn-cs"/>
        </a:defRPr>
      </a:lvl1pPr>
      <a:lvl2pPr marL="739775" indent="-284163" algn="l" rtl="0" eaLnBrk="0" fontAlgn="base" hangingPunct="0">
        <a:spcBef>
          <a:spcPct val="20000"/>
        </a:spcBef>
        <a:spcAft>
          <a:spcPct val="0"/>
        </a:spcAft>
        <a:buChar char="–"/>
        <a:defRPr kumimoji="1" sz="2800">
          <a:solidFill>
            <a:schemeClr val="tx1"/>
          </a:solidFill>
          <a:latin typeface="+mn-lt"/>
          <a:ea typeface="+mn-ea"/>
        </a:defRPr>
      </a:lvl2pPr>
      <a:lvl3pPr marL="1139825" indent="-225425" algn="l" rtl="0" eaLnBrk="0" fontAlgn="base" hangingPunct="0">
        <a:spcBef>
          <a:spcPct val="20000"/>
        </a:spcBef>
        <a:spcAft>
          <a:spcPct val="0"/>
        </a:spcAft>
        <a:buChar char="•"/>
        <a:defRPr kumimoji="1" sz="2400">
          <a:solidFill>
            <a:schemeClr val="tx1"/>
          </a:solidFill>
          <a:latin typeface="+mn-lt"/>
          <a:ea typeface="+mn-ea"/>
        </a:defRPr>
      </a:lvl3pPr>
      <a:lvl4pPr marL="1597025" indent="-225425" algn="l" rtl="0" eaLnBrk="0" fontAlgn="base" hangingPunct="0">
        <a:spcBef>
          <a:spcPct val="20000"/>
        </a:spcBef>
        <a:spcAft>
          <a:spcPct val="0"/>
        </a:spcAft>
        <a:buChar char="–"/>
        <a:defRPr kumimoji="1" sz="2000">
          <a:solidFill>
            <a:schemeClr val="tx1"/>
          </a:solidFill>
          <a:latin typeface="+mn-lt"/>
          <a:ea typeface="+mn-ea"/>
        </a:defRPr>
      </a:lvl4pPr>
      <a:lvl5pPr marL="2054225" indent="-227013" algn="l" rtl="0" eaLnBrk="0" fontAlgn="base" hangingPunct="0">
        <a:spcBef>
          <a:spcPct val="20000"/>
        </a:spcBef>
        <a:spcAft>
          <a:spcPct val="0"/>
        </a:spcAft>
        <a:buChar char="»"/>
        <a:defRPr kumimoji="1" sz="2000">
          <a:solidFill>
            <a:schemeClr val="tx1"/>
          </a:solidFill>
          <a:latin typeface="+mn-lt"/>
          <a:ea typeface="+mn-ea"/>
        </a:defRPr>
      </a:lvl5pPr>
      <a:lvl6pPr marL="2513391" indent="-230078" algn="l" rtl="0" fontAlgn="base">
        <a:spcBef>
          <a:spcPct val="20000"/>
        </a:spcBef>
        <a:spcAft>
          <a:spcPct val="0"/>
        </a:spcAft>
        <a:buChar char="»"/>
        <a:defRPr kumimoji="1" sz="2000">
          <a:solidFill>
            <a:schemeClr val="tx1"/>
          </a:solidFill>
          <a:latin typeface="+mn-lt"/>
          <a:ea typeface="+mn-ea"/>
        </a:defRPr>
      </a:lvl6pPr>
      <a:lvl7pPr marL="2970374" indent="-230078" algn="l" rtl="0" fontAlgn="base">
        <a:spcBef>
          <a:spcPct val="20000"/>
        </a:spcBef>
        <a:spcAft>
          <a:spcPct val="0"/>
        </a:spcAft>
        <a:buChar char="»"/>
        <a:defRPr kumimoji="1" sz="2000">
          <a:solidFill>
            <a:schemeClr val="tx1"/>
          </a:solidFill>
          <a:latin typeface="+mn-lt"/>
          <a:ea typeface="+mn-ea"/>
        </a:defRPr>
      </a:lvl7pPr>
      <a:lvl8pPr marL="3427353" indent="-230078" algn="l" rtl="0" fontAlgn="base">
        <a:spcBef>
          <a:spcPct val="20000"/>
        </a:spcBef>
        <a:spcAft>
          <a:spcPct val="0"/>
        </a:spcAft>
        <a:buChar char="»"/>
        <a:defRPr kumimoji="1" sz="2000">
          <a:solidFill>
            <a:schemeClr val="tx1"/>
          </a:solidFill>
          <a:latin typeface="+mn-lt"/>
          <a:ea typeface="+mn-ea"/>
        </a:defRPr>
      </a:lvl8pPr>
      <a:lvl9pPr marL="3884334" indent="-23007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0"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2" algn="l" defTabSz="913960" rtl="0" eaLnBrk="1" latinLnBrk="0" hangingPunct="1">
        <a:defRPr kumimoji="1" sz="1800" kern="1200">
          <a:solidFill>
            <a:schemeClr val="tx1"/>
          </a:solidFill>
          <a:latin typeface="+mn-lt"/>
          <a:ea typeface="+mn-ea"/>
          <a:cs typeface="+mn-cs"/>
        </a:defRPr>
      </a:lvl6pPr>
      <a:lvl7pPr marL="2741885" algn="l" defTabSz="913960" rtl="0" eaLnBrk="1" latinLnBrk="0" hangingPunct="1">
        <a:defRPr kumimoji="1" sz="1800" kern="1200">
          <a:solidFill>
            <a:schemeClr val="tx1"/>
          </a:solidFill>
          <a:latin typeface="+mn-lt"/>
          <a:ea typeface="+mn-ea"/>
          <a:cs typeface="+mn-cs"/>
        </a:defRPr>
      </a:lvl7pPr>
      <a:lvl8pPr marL="3198861" algn="l" defTabSz="913960" rtl="0" eaLnBrk="1" latinLnBrk="0" hangingPunct="1">
        <a:defRPr kumimoji="1" sz="1800" kern="1200">
          <a:solidFill>
            <a:schemeClr val="tx1"/>
          </a:solidFill>
          <a:latin typeface="+mn-lt"/>
          <a:ea typeface="+mn-ea"/>
          <a:cs typeface="+mn-cs"/>
        </a:defRPr>
      </a:lvl8pPr>
      <a:lvl9pPr marL="3655844" algn="l" defTabSz="91396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Calibri" pitchFamily="34" charset="0"/>
                <a:ea typeface="ＭＳ Ｐゴシック" charset="-128"/>
              </a:defRPr>
            </a:lvl1pPr>
          </a:lstStyle>
          <a:p>
            <a:pPr>
              <a:defRPr/>
            </a:pPr>
            <a:fld id="{EA0036A7-3B95-41AA-A24E-1D140283EAB0}" type="datetime1">
              <a:rPr lang="ja-JP" altLang="en-US"/>
              <a:pPr>
                <a:defRPr/>
              </a:pPr>
              <a:t>2017/8/29</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0">
                <a:solidFill>
                  <a:srgbClr val="898989"/>
                </a:solidFill>
                <a:latin typeface="Calibri" pitchFamily="34"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Calibri" pitchFamily="34" charset="0"/>
              </a:defRPr>
            </a:lvl1pPr>
          </a:lstStyle>
          <a:p>
            <a:fld id="{204276CF-E2AA-4CB5-8423-D3A477F359D7}"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5177" r:id="rId1"/>
    <p:sldLayoutId id="2147485178" r:id="rId2"/>
    <p:sldLayoutId id="2147485179" r:id="rId3"/>
    <p:sldLayoutId id="2147485180" r:id="rId4"/>
    <p:sldLayoutId id="2147485181" r:id="rId5"/>
    <p:sldLayoutId id="2147485182" r:id="rId6"/>
    <p:sldLayoutId id="2147485183" r:id="rId7"/>
    <p:sldLayoutId id="2147485184" r:id="rId8"/>
    <p:sldLayoutId id="2147485185" r:id="rId9"/>
    <p:sldLayoutId id="2147485186" r:id="rId10"/>
    <p:sldLayoutId id="2147485187" r:id="rId11"/>
    <p:sldLayoutId id="214748518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Arial"/>
                <a:ea typeface="ＭＳ Ｐゴシック" pitchFamily="50" charset="-128"/>
              </a:defRPr>
            </a:lvl1pPr>
          </a:lstStyle>
          <a:p>
            <a:pPr>
              <a:defRPr/>
            </a:pPr>
            <a:fld id="{EAFA9725-1B9E-436C-95AA-771BBBABB79B}" type="datetime1">
              <a:rPr lang="ja-JP" altLang="en-US"/>
              <a:pPr>
                <a:defRPr/>
              </a:pPr>
              <a:t>2017/8/29</a:t>
            </a:fld>
            <a:endParaRPr lang="en-US" altLang="ja-JP"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Arial"/>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94613" y="66198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defRPr>
            </a:lvl1pPr>
          </a:lstStyle>
          <a:p>
            <a:fld id="{1C4E88B6-A9E0-4EA6-A789-34887E115A3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189" r:id="rId1"/>
    <p:sldLayoutId id="2147485190" r:id="rId2"/>
    <p:sldLayoutId id="2147485191" r:id="rId3"/>
    <p:sldLayoutId id="2147485192" r:id="rId4"/>
    <p:sldLayoutId id="2147485193" r:id="rId5"/>
    <p:sldLayoutId id="2147485194" r:id="rId6"/>
    <p:sldLayoutId id="2147485195" r:id="rId7"/>
    <p:sldLayoutId id="2147485196" r:id="rId8"/>
    <p:sldLayoutId id="2147485197" r:id="rId9"/>
    <p:sldLayoutId id="2147485198" r:id="rId10"/>
    <p:sldLayoutId id="2147485199" r:id="rId11"/>
    <p:sldLayoutId id="214748520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30.xml"/><Relationship Id="rId6" Type="http://schemas.openxmlformats.org/officeDocument/2006/relationships/image" Target="../media/image4.png"/><Relationship Id="rId5" Type="http://schemas.openxmlformats.org/officeDocument/2006/relationships/image" Target="../media/image3.wmf"/><Relationship Id="rId10" Type="http://schemas.openxmlformats.org/officeDocument/2006/relationships/image" Target="../media/image8.emf"/><Relationship Id="rId4" Type="http://schemas.openxmlformats.org/officeDocument/2006/relationships/image" Target="../media/image2.wmf"/><Relationship Id="rId9"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30.xml"/><Relationship Id="rId5" Type="http://schemas.openxmlformats.org/officeDocument/2006/relationships/image" Target="../media/image6.wmf"/><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1.jpeg"/></Relationships>
</file>

<file path=ppt/slides/_rels/slide2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8.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0.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1.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2.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3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3.xml"/><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4.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4.wmf"/></Relationships>
</file>

<file path=ppt/slides/_rels/slide3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5.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3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6.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テキスト プレースホルダー 6"/>
          <p:cNvSpPr>
            <a:spLocks noGrp="1"/>
          </p:cNvSpPr>
          <p:nvPr>
            <p:ph type="body" idx="1"/>
          </p:nvPr>
        </p:nvSpPr>
        <p:spPr>
          <a:xfrm>
            <a:off x="1316038" y="2420888"/>
            <a:ext cx="7561262" cy="1500188"/>
          </a:xfrm>
        </p:spPr>
        <p:txBody>
          <a:bodyPr/>
          <a:lstStyle/>
          <a:p>
            <a:r>
              <a:rPr lang="ja-JP" altLang="en-US" sz="4400" b="1" dirty="0">
                <a:latin typeface="HGP創英角ｺﾞｼｯｸUB" pitchFamily="50" charset="-128"/>
                <a:ea typeface="HGP創英角ｺﾞｼｯｸUB" pitchFamily="50" charset="-128"/>
              </a:rPr>
              <a:t>　　　個別支援計画作成の</a:t>
            </a:r>
            <a:endParaRPr lang="en-US" altLang="ja-JP" sz="4400" b="1" dirty="0">
              <a:latin typeface="HGP創英角ｺﾞｼｯｸUB" pitchFamily="50" charset="-128"/>
              <a:ea typeface="HGP創英角ｺﾞｼｯｸUB" pitchFamily="50" charset="-128"/>
            </a:endParaRPr>
          </a:p>
          <a:p>
            <a:r>
              <a:rPr lang="ja-JP" altLang="en-US" sz="4400" b="1" dirty="0">
                <a:latin typeface="HGP創英角ｺﾞｼｯｸUB" pitchFamily="50" charset="-128"/>
                <a:ea typeface="HGP創英角ｺﾞｼｯｸUB" pitchFamily="50" charset="-128"/>
              </a:rPr>
              <a:t>　　手順とポイントについて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4"/>
          <p:cNvSpPr>
            <a:spLocks noChangeArrowheads="1"/>
          </p:cNvSpPr>
          <p:nvPr/>
        </p:nvSpPr>
        <p:spPr bwMode="auto">
          <a:xfrm rot="10800000">
            <a:off x="919163" y="333375"/>
            <a:ext cx="8066087" cy="5746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64515" name="Rectangle 2"/>
          <p:cNvSpPr>
            <a:spLocks noGrp="1" noChangeArrowheads="1"/>
          </p:cNvSpPr>
          <p:nvPr>
            <p:ph type="title"/>
          </p:nvPr>
        </p:nvSpPr>
        <p:spPr>
          <a:xfrm>
            <a:off x="357188" y="115888"/>
            <a:ext cx="9232900" cy="792162"/>
          </a:xfrm>
        </p:spPr>
        <p:txBody>
          <a:bodyPr/>
          <a:lstStyle/>
          <a:p>
            <a:r>
              <a:rPr lang="ja-JP" altLang="en-US" sz="4000" b="1" dirty="0"/>
              <a:t>（５）</a:t>
            </a:r>
            <a:r>
              <a:rPr lang="ja-JP" altLang="en-US" sz="2000" b="1" dirty="0"/>
              <a:t>＋</a:t>
            </a:r>
            <a:r>
              <a:rPr lang="en-US" altLang="ja-JP" sz="2000" b="1" dirty="0"/>
              <a:t>α</a:t>
            </a:r>
            <a:r>
              <a:rPr lang="ja-JP" altLang="en-US" sz="2400" b="1" dirty="0"/>
              <a:t>　</a:t>
            </a:r>
            <a:r>
              <a:rPr lang="ja-JP" altLang="en-US" sz="4000" b="1" dirty="0"/>
              <a:t>障害の重い人の生き方支援は</a:t>
            </a:r>
          </a:p>
        </p:txBody>
      </p:sp>
      <p:sp>
        <p:nvSpPr>
          <p:cNvPr id="3075" name="Rectangle 3"/>
          <p:cNvSpPr>
            <a:spLocks noGrp="1" noChangeArrowheads="1"/>
          </p:cNvSpPr>
          <p:nvPr>
            <p:ph type="body" sz="half" idx="1"/>
          </p:nvPr>
        </p:nvSpPr>
        <p:spPr>
          <a:xfrm>
            <a:off x="725488" y="1628775"/>
            <a:ext cx="3735387" cy="4608513"/>
          </a:xfrm>
          <a:solidFill>
            <a:srgbClr val="FFFFCD"/>
          </a:solidFill>
          <a:ln>
            <a:solidFill>
              <a:schemeClr val="tx1"/>
            </a:solidFill>
          </a:ln>
        </p:spPr>
        <p:txBody>
          <a:bodyPr/>
          <a:lstStyle/>
          <a:p>
            <a:pPr marL="92075" indent="-92075">
              <a:lnSpc>
                <a:spcPct val="90000"/>
              </a:lnSpc>
              <a:buFontTx/>
              <a:buNone/>
              <a:defRPr/>
            </a:pPr>
            <a:r>
              <a:rPr lang="ja-JP" altLang="en-US" sz="3200" b="1" dirty="0"/>
              <a:t>　</a:t>
            </a:r>
            <a:r>
              <a:rPr lang="ja-JP" altLang="en-US" sz="3200" b="1" dirty="0">
                <a:solidFill>
                  <a:srgbClr val="000000"/>
                </a:solidFill>
                <a:ea typeface="ＭＳ ゴシック" pitchFamily="49" charset="-128"/>
              </a:rPr>
              <a:t>入所施設だけが選択肢？グループホームは高嶺の花？</a:t>
            </a:r>
          </a:p>
          <a:p>
            <a:pPr marL="92075" indent="-92075">
              <a:lnSpc>
                <a:spcPct val="90000"/>
              </a:lnSpc>
              <a:buFontTx/>
              <a:buNone/>
              <a:defRPr/>
            </a:pPr>
            <a:endParaRPr lang="ja-JP" altLang="en-US" sz="1600" b="1" dirty="0">
              <a:solidFill>
                <a:srgbClr val="000000"/>
              </a:solidFill>
              <a:ea typeface="ＭＳ ゴシック" pitchFamily="49" charset="-128"/>
            </a:endParaRPr>
          </a:p>
          <a:p>
            <a:pPr marL="92075" indent="-11113">
              <a:lnSpc>
                <a:spcPct val="90000"/>
              </a:lnSpc>
              <a:buFontTx/>
              <a:buNone/>
              <a:defRPr/>
            </a:pPr>
            <a:r>
              <a:rPr lang="ja-JP" altLang="en-US" sz="2400" dirty="0">
                <a:solidFill>
                  <a:srgbClr val="000000"/>
                </a:solidFill>
                <a:ea typeface="ＭＳ ゴシック" pitchFamily="49" charset="-128"/>
              </a:rPr>
              <a:t>障害の重さ？というスケールに依存＝あきらめている。</a:t>
            </a:r>
          </a:p>
          <a:p>
            <a:pPr marL="92075" indent="-11113">
              <a:lnSpc>
                <a:spcPct val="90000"/>
              </a:lnSpc>
              <a:buFontTx/>
              <a:buNone/>
              <a:defRPr/>
            </a:pPr>
            <a:r>
              <a:rPr lang="ja-JP" altLang="en-US" sz="2400" dirty="0">
                <a:solidFill>
                  <a:srgbClr val="000000"/>
                </a:solidFill>
                <a:ea typeface="ＭＳ ゴシック" pitchFamily="49" charset="-128"/>
              </a:rPr>
              <a:t>（誰が本人を代弁するの</a:t>
            </a:r>
            <a:r>
              <a:rPr lang="en-US" altLang="ja-JP" sz="2400" dirty="0">
                <a:solidFill>
                  <a:srgbClr val="000000"/>
                </a:solidFill>
                <a:ea typeface="ＭＳ ゴシック" pitchFamily="49" charset="-128"/>
              </a:rPr>
              <a:t>?</a:t>
            </a:r>
          </a:p>
          <a:p>
            <a:pPr marL="92075" indent="-11113">
              <a:lnSpc>
                <a:spcPct val="90000"/>
              </a:lnSpc>
              <a:buFontTx/>
              <a:buNone/>
              <a:defRPr/>
            </a:pPr>
            <a:r>
              <a:rPr lang="ja-JP" altLang="en-US" sz="2400" dirty="0">
                <a:solidFill>
                  <a:srgbClr val="000000"/>
                </a:solidFill>
                <a:ea typeface="ＭＳ ゴシック" pitchFamily="49" charset="-128"/>
              </a:rPr>
              <a:t>家族が代弁するの</a:t>
            </a:r>
            <a:r>
              <a:rPr lang="en-US" altLang="ja-JP" sz="2400" dirty="0">
                <a:solidFill>
                  <a:srgbClr val="000000"/>
                </a:solidFill>
                <a:ea typeface="ＭＳ ゴシック" pitchFamily="49" charset="-128"/>
              </a:rPr>
              <a:t>?</a:t>
            </a:r>
            <a:r>
              <a:rPr lang="ja-JP" altLang="en-US" sz="2400" dirty="0">
                <a:solidFill>
                  <a:srgbClr val="000000"/>
                </a:solidFill>
                <a:ea typeface="ＭＳ ゴシック" pitchFamily="49" charset="-128"/>
              </a:rPr>
              <a:t>）</a:t>
            </a:r>
          </a:p>
        </p:txBody>
      </p:sp>
      <p:sp>
        <p:nvSpPr>
          <p:cNvPr id="3076" name="Rectangle 4"/>
          <p:cNvSpPr>
            <a:spLocks noGrp="1" noChangeArrowheads="1"/>
          </p:cNvSpPr>
          <p:nvPr>
            <p:ph type="body" sz="half" idx="2"/>
          </p:nvPr>
        </p:nvSpPr>
        <p:spPr>
          <a:xfrm>
            <a:off x="5457825" y="1600200"/>
            <a:ext cx="4132263" cy="4924425"/>
          </a:xfrm>
          <a:solidFill>
            <a:srgbClr val="FFE6CD"/>
          </a:solidFill>
          <a:ln>
            <a:solidFill>
              <a:schemeClr val="tx1"/>
            </a:solidFill>
          </a:ln>
        </p:spPr>
        <p:txBody>
          <a:bodyPr/>
          <a:lstStyle/>
          <a:p>
            <a:pPr marL="92075" indent="-79375">
              <a:lnSpc>
                <a:spcPct val="90000"/>
              </a:lnSpc>
              <a:buFontTx/>
              <a:buNone/>
              <a:defRPr/>
            </a:pPr>
            <a:r>
              <a:rPr lang="ja-JP" altLang="en-US" sz="3200" b="1" dirty="0">
                <a:solidFill>
                  <a:srgbClr val="000000"/>
                </a:solidFill>
                <a:ea typeface="ＭＳ ゴシック" pitchFamily="49" charset="-128"/>
              </a:rPr>
              <a:t> 入所施設からグループホームへ、医療支援体制も整える。</a:t>
            </a:r>
          </a:p>
          <a:p>
            <a:pPr marL="92075" indent="-79375">
              <a:lnSpc>
                <a:spcPct val="90000"/>
              </a:lnSpc>
              <a:buFontTx/>
              <a:buNone/>
              <a:defRPr/>
            </a:pPr>
            <a:r>
              <a:rPr lang="ja-JP" altLang="en-US" sz="1800" dirty="0"/>
              <a:t>　</a:t>
            </a:r>
          </a:p>
          <a:p>
            <a:pPr marL="92075" indent="-11113">
              <a:lnSpc>
                <a:spcPct val="90000"/>
              </a:lnSpc>
              <a:spcBef>
                <a:spcPct val="0"/>
              </a:spcBef>
              <a:buFontTx/>
              <a:buNone/>
              <a:defRPr/>
            </a:pPr>
            <a:r>
              <a:rPr lang="ja-JP" altLang="en-US" sz="2400" dirty="0">
                <a:solidFill>
                  <a:srgbClr val="000000"/>
                </a:solidFill>
                <a:ea typeface="ＭＳ ゴシック" pitchFamily="49" charset="-128"/>
              </a:rPr>
              <a:t>生活モデルを作ろう。　　</a:t>
            </a:r>
          </a:p>
          <a:p>
            <a:pPr marL="92075" indent="-11113">
              <a:lnSpc>
                <a:spcPct val="90000"/>
              </a:lnSpc>
              <a:spcBef>
                <a:spcPct val="0"/>
              </a:spcBef>
              <a:buFontTx/>
              <a:buNone/>
              <a:defRPr/>
            </a:pPr>
            <a:r>
              <a:rPr lang="ja-JP" altLang="en-US" sz="2400" dirty="0">
                <a:solidFill>
                  <a:srgbClr val="000000"/>
                </a:solidFill>
                <a:ea typeface="ＭＳ ゴシック" pitchFamily="49" charset="-128"/>
              </a:rPr>
              <a:t>自立訓練で見極めは出来る･･････表情から意思を汲み取れる。そのノウハウをどう活かすかが支援者の力量。</a:t>
            </a:r>
          </a:p>
          <a:p>
            <a:pPr marL="92075" indent="-11113">
              <a:lnSpc>
                <a:spcPct val="90000"/>
              </a:lnSpc>
              <a:spcBef>
                <a:spcPct val="0"/>
              </a:spcBef>
              <a:buFontTx/>
              <a:buNone/>
              <a:defRPr/>
            </a:pPr>
            <a:r>
              <a:rPr lang="ja-JP" altLang="en-US" sz="2400" dirty="0">
                <a:ea typeface="ＭＳ ゴシック" pitchFamily="49" charset="-128"/>
              </a:rPr>
              <a:t>あきらめず始めてみないと分からない。</a:t>
            </a:r>
            <a:endParaRPr lang="ja-JP" altLang="en-US" sz="2400" dirty="0"/>
          </a:p>
        </p:txBody>
      </p:sp>
      <p:sp>
        <p:nvSpPr>
          <p:cNvPr id="64518" name="AutoShape 5"/>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64519"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E54D7DAD-BE85-45CD-A761-331CB47EC7BA}" type="slidenum">
              <a:rPr lang="en-US" altLang="ja-JP" sz="1400">
                <a:solidFill>
                  <a:srgbClr val="000000"/>
                </a:solidFill>
              </a:rPr>
              <a:pPr>
                <a:spcBef>
                  <a:spcPct val="0"/>
                </a:spcBef>
                <a:buFontTx/>
                <a:buNone/>
              </a:pPr>
              <a:t>10</a:t>
            </a:fld>
            <a:endParaRPr lang="en-US" altLang="ja-JP" sz="1400">
              <a:solidFill>
                <a:srgbClr val="00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65539" name="Rectangle 3"/>
          <p:cNvSpPr>
            <a:spLocks noGrp="1" noChangeArrowheads="1"/>
          </p:cNvSpPr>
          <p:nvPr>
            <p:ph type="title"/>
          </p:nvPr>
        </p:nvSpPr>
        <p:spPr>
          <a:xfrm>
            <a:off x="622300" y="333375"/>
            <a:ext cx="8651875" cy="574675"/>
          </a:xfrm>
        </p:spPr>
        <p:txBody>
          <a:bodyPr/>
          <a:lstStyle/>
          <a:p>
            <a:pPr eaLnBrk="1" hangingPunct="1"/>
            <a:r>
              <a:rPr lang="ja-JP" altLang="en-US" sz="4000" b="1"/>
              <a:t>（６）ひとりの住民へ誘う支援</a:t>
            </a:r>
          </a:p>
        </p:txBody>
      </p:sp>
      <p:sp>
        <p:nvSpPr>
          <p:cNvPr id="21507" name="Rectangle 4"/>
          <p:cNvSpPr>
            <a:spLocks noGrp="1" noChangeArrowheads="1"/>
          </p:cNvSpPr>
          <p:nvPr>
            <p:ph type="body" sz="half" idx="1"/>
          </p:nvPr>
        </p:nvSpPr>
        <p:spPr>
          <a:xfrm>
            <a:off x="527050" y="1628775"/>
            <a:ext cx="3952875" cy="3943350"/>
          </a:xfrm>
          <a:solidFill>
            <a:srgbClr val="FFFFCD"/>
          </a:solidFill>
          <a:ln>
            <a:solidFill>
              <a:schemeClr val="tx1"/>
            </a:solidFill>
          </a:ln>
        </p:spPr>
        <p:txBody>
          <a:bodyPr/>
          <a:lstStyle/>
          <a:p>
            <a:pPr marL="92075" indent="-11113" eaLnBrk="1" hangingPunct="1">
              <a:buFont typeface="Wingdings" pitchFamily="2" charset="2"/>
              <a:buNone/>
              <a:defRPr/>
            </a:pPr>
            <a:r>
              <a:rPr lang="ja-JP" altLang="en-US" sz="3000" b="1" dirty="0">
                <a:solidFill>
                  <a:srgbClr val="000000"/>
                </a:solidFill>
                <a:latin typeface="Times New Roman" pitchFamily="18" charset="0"/>
                <a:ea typeface="ＭＳ ゴシック" pitchFamily="49" charset="-128"/>
              </a:rPr>
              <a:t>地域住民との交流を制限してしまう</a:t>
            </a:r>
          </a:p>
          <a:p>
            <a:pPr marL="92075" indent="-92075" eaLnBrk="1" hangingPunct="1">
              <a:buFont typeface="Wingdings" pitchFamily="2" charset="2"/>
              <a:buNone/>
              <a:defRPr/>
            </a:pPr>
            <a:r>
              <a:rPr lang="ja-JP" altLang="en-US" sz="1100" dirty="0"/>
              <a:t>　</a:t>
            </a:r>
            <a:r>
              <a:rPr lang="ja-JP" altLang="en-US" sz="1700" dirty="0"/>
              <a:t>　</a:t>
            </a:r>
            <a:r>
              <a:rPr lang="ja-JP" altLang="en-US" sz="1600" dirty="0"/>
              <a:t>  </a:t>
            </a:r>
            <a:endParaRPr lang="ja-JP" altLang="en-US" sz="2200" dirty="0"/>
          </a:p>
          <a:p>
            <a:pPr marL="92075" indent="-92075" eaLnBrk="1" hangingPunct="1">
              <a:buFont typeface="Wingdings" pitchFamily="2" charset="2"/>
              <a:buNone/>
              <a:defRPr/>
            </a:pPr>
            <a:r>
              <a:rPr lang="ja-JP" altLang="en-US" sz="2600" dirty="0">
                <a:solidFill>
                  <a:srgbClr val="000000"/>
                </a:solidFill>
                <a:latin typeface="Times New Roman" pitchFamily="18" charset="0"/>
                <a:ea typeface="ＭＳ ゴシック" pitchFamily="49" charset="-128"/>
              </a:rPr>
              <a:t> </a:t>
            </a:r>
            <a:r>
              <a:rPr lang="ja-JP" altLang="en-US" sz="2400" dirty="0">
                <a:solidFill>
                  <a:srgbClr val="000000"/>
                </a:solidFill>
                <a:latin typeface="Times New Roman" pitchFamily="18" charset="0"/>
                <a:ea typeface="ＭＳ ゴシック" pitchFamily="49" charset="-128"/>
              </a:rPr>
              <a:t>迷惑をかけないようにとの支援者側の思いが優先し、地域住民との交流の機会を制限し、地域住民の一人としての生活を質的に確保していない。</a:t>
            </a:r>
            <a:endParaRPr lang="ja-JP" altLang="en-US" sz="2600" dirty="0">
              <a:solidFill>
                <a:srgbClr val="000000"/>
              </a:solidFill>
              <a:latin typeface="Times New Roman" pitchFamily="18" charset="0"/>
              <a:ea typeface="ＭＳ ゴシック" pitchFamily="49" charset="-128"/>
            </a:endParaRPr>
          </a:p>
        </p:txBody>
      </p:sp>
      <p:sp>
        <p:nvSpPr>
          <p:cNvPr id="21508" name="Rectangle 5"/>
          <p:cNvSpPr>
            <a:spLocks noGrp="1" noChangeArrowheads="1"/>
          </p:cNvSpPr>
          <p:nvPr>
            <p:ph type="body" sz="half" idx="2"/>
          </p:nvPr>
        </p:nvSpPr>
        <p:spPr>
          <a:xfrm>
            <a:off x="5440363" y="1628775"/>
            <a:ext cx="4041775" cy="4586288"/>
          </a:xfrm>
          <a:solidFill>
            <a:srgbClr val="FFE6CD"/>
          </a:solidFill>
          <a:ln>
            <a:solidFill>
              <a:schemeClr val="tx1"/>
            </a:solidFill>
          </a:ln>
        </p:spPr>
        <p:txBody>
          <a:bodyPr/>
          <a:lstStyle/>
          <a:p>
            <a:pPr marL="92075" indent="-11113" eaLnBrk="1" hangingPunct="1">
              <a:buFont typeface="Wingdings" pitchFamily="2" charset="2"/>
              <a:buNone/>
              <a:defRPr/>
            </a:pPr>
            <a:r>
              <a:rPr lang="ja-JP" altLang="en-US" sz="3000" b="1" dirty="0">
                <a:solidFill>
                  <a:srgbClr val="000000"/>
                </a:solidFill>
                <a:latin typeface="Times New Roman" pitchFamily="18" charset="0"/>
                <a:ea typeface="ＭＳ ゴシック" pitchFamily="49" charset="-128"/>
              </a:rPr>
              <a:t>一人の地域住民としての生活</a:t>
            </a:r>
          </a:p>
          <a:p>
            <a:pPr marL="92075" indent="-79375" eaLnBrk="1" hangingPunct="1">
              <a:buFont typeface="Wingdings" pitchFamily="2" charset="2"/>
              <a:buNone/>
              <a:defRPr/>
            </a:pPr>
            <a:r>
              <a:rPr lang="ja-JP" altLang="en-US" sz="1100" dirty="0"/>
              <a:t>　</a:t>
            </a:r>
          </a:p>
          <a:p>
            <a:pPr marL="92075" indent="-79375">
              <a:spcBef>
                <a:spcPct val="0"/>
              </a:spcBef>
              <a:buFont typeface="Wingdings" pitchFamily="2" charset="2"/>
              <a:buNone/>
              <a:defRPr/>
            </a:pPr>
            <a:r>
              <a:rPr lang="ja-JP" altLang="en-US" sz="2200" dirty="0">
                <a:solidFill>
                  <a:srgbClr val="000000"/>
                </a:solidFill>
                <a:latin typeface="Times New Roman" pitchFamily="18" charset="0"/>
                <a:ea typeface="ＭＳ ゴシック" pitchFamily="49" charset="-128"/>
              </a:rPr>
              <a:t>　</a:t>
            </a:r>
            <a:r>
              <a:rPr lang="ja-JP" altLang="en-US" sz="2400" dirty="0">
                <a:solidFill>
                  <a:srgbClr val="000000"/>
                </a:solidFill>
                <a:latin typeface="Times New Roman" pitchFamily="18" charset="0"/>
                <a:ea typeface="ＭＳ ゴシック" pitchFamily="49" charset="-128"/>
              </a:rPr>
              <a:t>地域の住民たちがホームを訪問し、利用者が町内の資源・町内会活動・町内サークル等に参加する機会を用意し、相互の交流を通じ、利用者が一人の地域住民として生活が広がるよう支援する。</a:t>
            </a:r>
            <a:endParaRPr lang="ja-JP" altLang="en-US" sz="2000" dirty="0"/>
          </a:p>
        </p:txBody>
      </p:sp>
      <p:sp>
        <p:nvSpPr>
          <p:cNvPr id="65542" name="AutoShape 6"/>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65543" name="角丸四角形 6"/>
          <p:cNvSpPr>
            <a:spLocks noChangeArrowheads="1"/>
          </p:cNvSpPr>
          <p:nvPr/>
        </p:nvSpPr>
        <p:spPr bwMode="auto">
          <a:xfrm>
            <a:off x="258763" y="5661025"/>
            <a:ext cx="4271962"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地域をアセスメントしていますか？</a:t>
            </a:r>
            <a:endParaRPr lang="en-US" altLang="ja-JP" sz="1800">
              <a:solidFill>
                <a:srgbClr val="000000"/>
              </a:solidFill>
            </a:endParaRPr>
          </a:p>
          <a:p>
            <a:pPr eaLnBrk="1" hangingPunct="1">
              <a:spcBef>
                <a:spcPct val="0"/>
              </a:spcBef>
              <a:buFontTx/>
              <a:buNone/>
            </a:pPr>
            <a:r>
              <a:rPr lang="ja-JP" altLang="en-US" sz="1800">
                <a:solidFill>
                  <a:srgbClr val="000000"/>
                </a:solidFill>
              </a:rPr>
              <a:t>地域社会への参加の機会のつくりかたを</a:t>
            </a:r>
            <a:endParaRPr lang="en-US" altLang="ja-JP" sz="1800">
              <a:solidFill>
                <a:srgbClr val="000000"/>
              </a:solidFill>
            </a:endParaRPr>
          </a:p>
          <a:p>
            <a:pPr eaLnBrk="1" hangingPunct="1">
              <a:spcBef>
                <a:spcPct val="0"/>
              </a:spcBef>
              <a:buFontTx/>
              <a:buNone/>
            </a:pPr>
            <a:r>
              <a:rPr lang="ja-JP" altLang="en-US" sz="1800">
                <a:solidFill>
                  <a:srgbClr val="000000"/>
                </a:solidFill>
              </a:rPr>
              <a:t>持っていますか？</a:t>
            </a:r>
            <a:endParaRPr lang="en-US" altLang="ja-JP" sz="1800">
              <a:solidFill>
                <a:srgbClr val="000000"/>
              </a:solidFill>
            </a:endParaRPr>
          </a:p>
        </p:txBody>
      </p:sp>
      <p:sp>
        <p:nvSpPr>
          <p:cNvPr id="65544"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E4E22B01-8ECA-4761-9942-E573860984F1}" type="slidenum">
              <a:rPr lang="en-US" altLang="ja-JP" sz="1400">
                <a:solidFill>
                  <a:srgbClr val="000000"/>
                </a:solidFill>
              </a:rPr>
              <a:pPr>
                <a:spcBef>
                  <a:spcPct val="0"/>
                </a:spcBef>
                <a:buFontTx/>
                <a:buNone/>
              </a:pPr>
              <a:t>11</a:t>
            </a:fld>
            <a:endParaRPr lang="en-US" altLang="ja-JP" sz="1400">
              <a:solidFill>
                <a:srgbClr val="00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6"/>
          <p:cNvSpPr>
            <a:spLocks noChangeArrowheads="1"/>
          </p:cNvSpPr>
          <p:nvPr/>
        </p:nvSpPr>
        <p:spPr bwMode="auto">
          <a:xfrm>
            <a:off x="603250" y="333375"/>
            <a:ext cx="9002713" cy="107950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67587" name="Rectangle 4"/>
          <p:cNvSpPr>
            <a:spLocks noGrp="1" noChangeArrowheads="1"/>
          </p:cNvSpPr>
          <p:nvPr>
            <p:ph type="title"/>
          </p:nvPr>
        </p:nvSpPr>
        <p:spPr/>
        <p:txBody>
          <a:bodyPr/>
          <a:lstStyle/>
          <a:p>
            <a:pPr eaLnBrk="1" hangingPunct="1"/>
            <a:r>
              <a:rPr lang="ja-JP" altLang="en-US" b="1" dirty="0"/>
              <a:t>３．</a:t>
            </a:r>
            <a:r>
              <a:rPr lang="ja-JP" altLang="en-US" sz="4000" b="1" dirty="0"/>
              <a:t>サービス提供のポイント</a:t>
            </a:r>
          </a:p>
        </p:txBody>
      </p:sp>
      <p:sp>
        <p:nvSpPr>
          <p:cNvPr id="6" name="Rectangle 5"/>
          <p:cNvSpPr>
            <a:spLocks noGrp="1" noChangeArrowheads="1"/>
          </p:cNvSpPr>
          <p:nvPr>
            <p:ph idx="1"/>
          </p:nvPr>
        </p:nvSpPr>
        <p:spPr>
          <a:xfrm>
            <a:off x="603250" y="1425575"/>
            <a:ext cx="8915400" cy="4959350"/>
          </a:xfrm>
        </p:spPr>
        <p:txBody>
          <a:bodyPr/>
          <a:lstStyle/>
          <a:p>
            <a:pPr marL="0" indent="0" eaLnBrk="1" hangingPunct="1">
              <a:buFontTx/>
              <a:buNone/>
              <a:defRPr/>
            </a:pPr>
            <a:r>
              <a:rPr lang="ja-JP" altLang="en-US" sz="2400" dirty="0">
                <a:latin typeface="ＭＳ Ｐゴシック" pitchFamily="50" charset="-128"/>
              </a:rPr>
              <a:t>（１）アセスメントとニーズの把握について</a:t>
            </a:r>
          </a:p>
          <a:p>
            <a:pPr marL="0" indent="0">
              <a:buFontTx/>
              <a:buNone/>
              <a:defRPr/>
            </a:pPr>
            <a:r>
              <a:rPr lang="ja-JP" altLang="en-US" sz="2400" dirty="0">
                <a:latin typeface="ＭＳ Ｐゴシック" pitchFamily="50" charset="-128"/>
              </a:rPr>
              <a:t>（２）日常生活動作、健康、コミュニケーション、社会的活動等の生活全般にわたるアセスメント</a:t>
            </a:r>
            <a:endParaRPr lang="en-US" altLang="ja-JP" sz="2400" dirty="0">
              <a:latin typeface="ＭＳ Ｐゴシック" pitchFamily="50" charset="-128"/>
            </a:endParaRPr>
          </a:p>
          <a:p>
            <a:pPr marL="0" indent="0">
              <a:buFontTx/>
              <a:buNone/>
              <a:defRPr/>
            </a:pPr>
            <a:r>
              <a:rPr lang="ja-JP" altLang="en-US" sz="2400" dirty="0">
                <a:latin typeface="ＭＳ Ｐゴシック" pitchFamily="50" charset="-128"/>
              </a:rPr>
              <a:t>（３）その人に必要な生活訓練の軸を見立てる</a:t>
            </a:r>
          </a:p>
          <a:p>
            <a:pPr marL="0" indent="0">
              <a:buFontTx/>
              <a:buNone/>
              <a:defRPr/>
            </a:pPr>
            <a:r>
              <a:rPr lang="ja-JP" altLang="en-US" sz="2400" dirty="0">
                <a:latin typeface="ＭＳ Ｐゴシック" pitchFamily="50" charset="-128"/>
              </a:rPr>
              <a:t>（４）地域生活移行後の自己実現と社会的関係</a:t>
            </a:r>
          </a:p>
          <a:p>
            <a:pPr marL="0" indent="0">
              <a:buFontTx/>
              <a:buNone/>
              <a:defRPr/>
            </a:pPr>
            <a:r>
              <a:rPr lang="ja-JP" altLang="en-US" sz="2400" dirty="0">
                <a:latin typeface="ＭＳ Ｐゴシック" pitchFamily="50" charset="-128"/>
              </a:rPr>
              <a:t>（５）権利擁護のために</a:t>
            </a:r>
          </a:p>
          <a:p>
            <a:pPr marL="0" indent="0">
              <a:buFontTx/>
              <a:buNone/>
              <a:defRPr/>
            </a:pPr>
            <a:r>
              <a:rPr lang="ja-JP" altLang="en-US" sz="2400" dirty="0">
                <a:latin typeface="ＭＳ Ｐゴシック" pitchFamily="50" charset="-128"/>
              </a:rPr>
              <a:t>（６）地域社会資源の把握</a:t>
            </a:r>
            <a:endParaRPr lang="en-US" altLang="ja-JP" sz="2400" dirty="0">
              <a:latin typeface="ＭＳ Ｐゴシック" pitchFamily="50" charset="-128"/>
            </a:endParaRPr>
          </a:p>
          <a:p>
            <a:pPr marL="0" indent="0">
              <a:buFontTx/>
              <a:buNone/>
              <a:defRPr/>
            </a:pPr>
            <a:r>
              <a:rPr lang="ja-JP" altLang="en-US" sz="2400" dirty="0"/>
              <a:t>（７）課題整理の工夫</a:t>
            </a:r>
            <a:endParaRPr lang="en-US" altLang="ja-JP" sz="2400" dirty="0"/>
          </a:p>
          <a:p>
            <a:pPr marL="0" indent="0">
              <a:buFontTx/>
              <a:buNone/>
              <a:defRPr/>
            </a:pPr>
            <a:r>
              <a:rPr lang="ja-JP" altLang="en-US" sz="2400" dirty="0"/>
              <a:t>（８）個別支援計画はプロセスシート</a:t>
            </a:r>
            <a:endParaRPr lang="en-US" altLang="ja-JP" sz="2400" dirty="0"/>
          </a:p>
          <a:p>
            <a:pPr marL="0" indent="0">
              <a:buFontTx/>
              <a:buNone/>
              <a:defRPr/>
            </a:pPr>
            <a:r>
              <a:rPr lang="ja-JP" altLang="en-US" sz="2400" dirty="0">
                <a:latin typeface="ＭＳ Ｐゴシック" pitchFamily="50" charset="-128"/>
              </a:rPr>
              <a:t>（９）きめ細やかなモニタリング</a:t>
            </a:r>
            <a:endParaRPr lang="en-US" altLang="ja-JP" sz="2400" dirty="0">
              <a:latin typeface="ＭＳ Ｐゴシック" pitchFamily="50" charset="-128"/>
            </a:endParaRPr>
          </a:p>
          <a:p>
            <a:pPr marL="0" indent="0">
              <a:buFontTx/>
              <a:buNone/>
              <a:defRPr/>
            </a:pPr>
            <a:r>
              <a:rPr lang="ja-JP" altLang="en-US" sz="2400" dirty="0">
                <a:latin typeface="ＭＳ Ｐゴシック" pitchFamily="50" charset="-128"/>
              </a:rPr>
              <a:t>（</a:t>
            </a:r>
            <a:r>
              <a:rPr lang="en-US" altLang="ja-JP" sz="2400" dirty="0">
                <a:latin typeface="ＭＳ Ｐゴシック" pitchFamily="50" charset="-128"/>
              </a:rPr>
              <a:t>10</a:t>
            </a:r>
            <a:r>
              <a:rPr lang="ja-JP" altLang="en-US" sz="2400" dirty="0">
                <a:latin typeface="ＭＳ Ｐゴシック" pitchFamily="50" charset="-128"/>
              </a:rPr>
              <a:t>）相談支援専門員、地域の関係機関との連携</a:t>
            </a:r>
            <a:endParaRPr lang="en-US" altLang="ja-JP" sz="2400" dirty="0"/>
          </a:p>
          <a:p>
            <a:pPr marL="0" indent="0">
              <a:buFontTx/>
              <a:buNone/>
              <a:defRPr/>
            </a:pPr>
            <a:endParaRPr lang="ja-JP" altLang="en-US" sz="2800" dirty="0">
              <a:latin typeface="ＭＳ Ｐゴシック" pitchFamily="50" charset="-128"/>
            </a:endParaRPr>
          </a:p>
          <a:p>
            <a:pPr eaLnBrk="1" hangingPunct="1">
              <a:defRPr/>
            </a:pPr>
            <a:endParaRPr lang="ja-JP" altLang="en-US" b="1" dirty="0">
              <a:latin typeface="ＭＳ Ｐゴシック" pitchFamily="50" charset="-128"/>
            </a:endParaRPr>
          </a:p>
          <a:p>
            <a:pPr eaLnBrk="1" hangingPunct="1">
              <a:defRPr/>
            </a:pPr>
            <a:endParaRPr lang="ja-JP" altLang="ja-JP" dirty="0"/>
          </a:p>
        </p:txBody>
      </p:sp>
      <p:sp>
        <p:nvSpPr>
          <p:cNvPr id="67589"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354B8961-3D4E-439D-B9E0-16A37FFD994C}" type="slidenum">
              <a:rPr lang="en-US" altLang="ja-JP" sz="1400">
                <a:solidFill>
                  <a:srgbClr val="000000"/>
                </a:solidFill>
              </a:rPr>
              <a:pPr>
                <a:spcBef>
                  <a:spcPct val="0"/>
                </a:spcBef>
                <a:buFontTx/>
                <a:buNone/>
              </a:pPr>
              <a:t>12</a:t>
            </a:fld>
            <a:endParaRPr lang="en-US" altLang="ja-JP" sz="1400">
              <a:solidFill>
                <a:srgbClr val="00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4"/>
          <p:cNvSpPr>
            <a:spLocks noChangeArrowheads="1"/>
          </p:cNvSpPr>
          <p:nvPr/>
        </p:nvSpPr>
        <p:spPr bwMode="auto">
          <a:xfrm rot="10800000">
            <a:off x="919163" y="557213"/>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69635" name="Rectangle 2"/>
          <p:cNvSpPr>
            <a:spLocks noGrp="1" noChangeArrowheads="1"/>
          </p:cNvSpPr>
          <p:nvPr>
            <p:ph type="title"/>
          </p:nvPr>
        </p:nvSpPr>
        <p:spPr>
          <a:xfrm>
            <a:off x="0" y="269875"/>
            <a:ext cx="9906000" cy="855663"/>
          </a:xfrm>
        </p:spPr>
        <p:txBody>
          <a:bodyPr/>
          <a:lstStyle/>
          <a:p>
            <a:pPr eaLnBrk="1" hangingPunct="1"/>
            <a:r>
              <a:rPr lang="ja-JP" altLang="en-US" sz="3200" b="1" dirty="0">
                <a:latin typeface="ＭＳ Ｐゴシック" pitchFamily="50" charset="-128"/>
              </a:rPr>
              <a:t>（１）アセスメントとニーズの把握について</a:t>
            </a:r>
            <a:endParaRPr lang="ja-JP" altLang="en-US" sz="3200" b="1" dirty="0"/>
          </a:p>
        </p:txBody>
      </p:sp>
      <p:sp>
        <p:nvSpPr>
          <p:cNvPr id="69636" name="Rectangle 3"/>
          <p:cNvSpPr>
            <a:spLocks noGrp="1" noChangeArrowheads="1"/>
          </p:cNvSpPr>
          <p:nvPr>
            <p:ph type="body" idx="1"/>
          </p:nvPr>
        </p:nvSpPr>
        <p:spPr>
          <a:xfrm>
            <a:off x="495300" y="1268413"/>
            <a:ext cx="8915400" cy="5113337"/>
          </a:xfrm>
        </p:spPr>
        <p:txBody>
          <a:bodyPr/>
          <a:lstStyle/>
          <a:p>
            <a:pPr eaLnBrk="1" hangingPunct="1">
              <a:lnSpc>
                <a:spcPct val="90000"/>
              </a:lnSpc>
            </a:pPr>
            <a:r>
              <a:rPr lang="ja-JP" altLang="en-US" dirty="0"/>
              <a:t>本人中心の生活を支援するためのアセスメント。</a:t>
            </a:r>
            <a:endParaRPr lang="en-US" altLang="ja-JP" dirty="0"/>
          </a:p>
          <a:p>
            <a:pPr eaLnBrk="1" hangingPunct="1">
              <a:lnSpc>
                <a:spcPct val="90000"/>
              </a:lnSpc>
            </a:pPr>
            <a:r>
              <a:rPr lang="ja-JP" altLang="en-US" dirty="0"/>
              <a:t>本人の障害特性と状態像を理解する。</a:t>
            </a:r>
            <a:endParaRPr lang="en-US" altLang="ja-JP" dirty="0"/>
          </a:p>
          <a:p>
            <a:pPr eaLnBrk="1" hangingPunct="1">
              <a:lnSpc>
                <a:spcPct val="90000"/>
              </a:lnSpc>
            </a:pPr>
            <a:r>
              <a:rPr lang="ja-JP" altLang="en-US" dirty="0"/>
              <a:t>主訴とニーズの違いを理解する。</a:t>
            </a:r>
            <a:endParaRPr lang="en-US" altLang="ja-JP" dirty="0"/>
          </a:p>
          <a:p>
            <a:pPr eaLnBrk="1" hangingPunct="1">
              <a:lnSpc>
                <a:spcPct val="90000"/>
              </a:lnSpc>
            </a:pPr>
            <a:endParaRPr lang="en-US" altLang="ja-JP" dirty="0"/>
          </a:p>
          <a:p>
            <a:pPr eaLnBrk="1" hangingPunct="1">
              <a:lnSpc>
                <a:spcPct val="90000"/>
              </a:lnSpc>
            </a:pPr>
            <a:r>
              <a:rPr lang="ja-JP" altLang="en-US" dirty="0"/>
              <a:t>「主語＝私」で始まる計画となるよう本人のニーズに心がける。</a:t>
            </a:r>
            <a:endParaRPr lang="en-US" altLang="ja-JP" dirty="0"/>
          </a:p>
          <a:p>
            <a:pPr eaLnBrk="1" hangingPunct="1">
              <a:lnSpc>
                <a:spcPct val="90000"/>
              </a:lnSpc>
            </a:pPr>
            <a:r>
              <a:rPr lang="ja-JP" altLang="en-US" dirty="0"/>
              <a:t>表出出来ないニーズの把握にも留意する。</a:t>
            </a:r>
            <a:endParaRPr lang="en-US" altLang="ja-JP" dirty="0"/>
          </a:p>
          <a:p>
            <a:pPr lvl="1" eaLnBrk="1" hangingPunct="1">
              <a:lnSpc>
                <a:spcPct val="90000"/>
              </a:lnSpc>
            </a:pPr>
            <a:r>
              <a:rPr lang="ja-JP" altLang="en-US" dirty="0"/>
              <a:t>本人の声（ニーズ、不安、ストレス）を記録化する。</a:t>
            </a:r>
            <a:endParaRPr lang="en-US" altLang="ja-JP" dirty="0"/>
          </a:p>
        </p:txBody>
      </p:sp>
      <p:sp>
        <p:nvSpPr>
          <p:cNvPr id="69637" name="角丸四角形 5"/>
          <p:cNvSpPr>
            <a:spLocks noChangeArrowheads="1"/>
          </p:cNvSpPr>
          <p:nvPr/>
        </p:nvSpPr>
        <p:spPr bwMode="auto">
          <a:xfrm>
            <a:off x="6218238" y="2924175"/>
            <a:ext cx="3271837" cy="4572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傾聴と共感　対話とかかわり</a:t>
            </a:r>
            <a:endParaRPr lang="en-US" altLang="ja-JP" sz="1800">
              <a:solidFill>
                <a:srgbClr val="000000"/>
              </a:solidFill>
            </a:endParaRPr>
          </a:p>
        </p:txBody>
      </p:sp>
      <p:sp>
        <p:nvSpPr>
          <p:cNvPr id="69638"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89600707-AC64-43EB-B6F4-C150C4270D72}" type="slidenum">
              <a:rPr lang="en-US" altLang="ja-JP" sz="1400">
                <a:solidFill>
                  <a:srgbClr val="000000"/>
                </a:solidFill>
              </a:rPr>
              <a:pPr>
                <a:spcBef>
                  <a:spcPct val="0"/>
                </a:spcBef>
                <a:buFontTx/>
                <a:buNone/>
              </a:pPr>
              <a:t>13</a:t>
            </a:fld>
            <a:endParaRPr lang="en-US" altLang="ja-JP" sz="1400">
              <a:solidFill>
                <a:srgbClr val="00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4"/>
          <p:cNvSpPr>
            <a:spLocks noChangeArrowheads="1"/>
          </p:cNvSpPr>
          <p:nvPr/>
        </p:nvSpPr>
        <p:spPr bwMode="auto">
          <a:xfrm rot="10800000">
            <a:off x="919163" y="557213"/>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71683" name="Rectangle 2"/>
          <p:cNvSpPr>
            <a:spLocks noGrp="1" noChangeArrowheads="1"/>
          </p:cNvSpPr>
          <p:nvPr>
            <p:ph type="title"/>
          </p:nvPr>
        </p:nvSpPr>
        <p:spPr>
          <a:xfrm>
            <a:off x="0" y="269875"/>
            <a:ext cx="9906000" cy="855663"/>
          </a:xfrm>
        </p:spPr>
        <p:txBody>
          <a:bodyPr/>
          <a:lstStyle/>
          <a:p>
            <a:pPr eaLnBrk="1" hangingPunct="1"/>
            <a:r>
              <a:rPr lang="ja-JP" altLang="en-US" sz="3200" b="1" dirty="0">
                <a:latin typeface="ＭＳ Ｐゴシック" pitchFamily="50" charset="-128"/>
              </a:rPr>
              <a:t>（２）日常生活動作、健康、コミュニケーション、社会的活動等の生活全般にわたるアセスメント</a:t>
            </a:r>
            <a:endParaRPr lang="ja-JP" altLang="en-US" sz="3200" b="1" dirty="0"/>
          </a:p>
        </p:txBody>
      </p:sp>
      <p:sp>
        <p:nvSpPr>
          <p:cNvPr id="71684" name="Rectangle 3"/>
          <p:cNvSpPr>
            <a:spLocks noGrp="1" noChangeArrowheads="1"/>
          </p:cNvSpPr>
          <p:nvPr>
            <p:ph type="body" idx="1"/>
          </p:nvPr>
        </p:nvSpPr>
        <p:spPr>
          <a:xfrm>
            <a:off x="128464" y="1413594"/>
            <a:ext cx="9777535" cy="5111750"/>
          </a:xfrm>
        </p:spPr>
        <p:txBody>
          <a:bodyPr/>
          <a:lstStyle/>
          <a:p>
            <a:pPr eaLnBrk="1" hangingPunct="1"/>
            <a:r>
              <a:rPr lang="ja-JP" altLang="en-US" sz="2800" dirty="0"/>
              <a:t>援助過程、参加過程、環境との相互作用としてのアセスメント。</a:t>
            </a:r>
            <a:endParaRPr lang="en-US" altLang="ja-JP" sz="2800" dirty="0"/>
          </a:p>
          <a:p>
            <a:pPr eaLnBrk="1" fontAlgn="t" hangingPunct="1"/>
            <a:r>
              <a:rPr lang="ja-JP" altLang="en-US" sz="2800" dirty="0"/>
              <a:t>ストレングス４つの側面（①</a:t>
            </a:r>
            <a:r>
              <a:rPr lang="ja-JP" altLang="ja-JP" sz="2800" dirty="0"/>
              <a:t>性格・人柄／個人的特性</a:t>
            </a:r>
            <a:r>
              <a:rPr lang="ja-JP" altLang="en-US" sz="2800" dirty="0"/>
              <a:t>、②</a:t>
            </a:r>
            <a:r>
              <a:rPr lang="ja-JP" altLang="ja-JP" sz="2800" dirty="0"/>
              <a:t>才能・素質</a:t>
            </a:r>
            <a:r>
              <a:rPr lang="ja-JP" altLang="en-US" sz="2800" dirty="0"/>
              <a:t>、③</a:t>
            </a:r>
            <a:r>
              <a:rPr lang="ja-JP" altLang="ja-JP" sz="2800" dirty="0"/>
              <a:t>環境</a:t>
            </a:r>
            <a:r>
              <a:rPr lang="ja-JP" altLang="en-US" sz="2800" dirty="0"/>
              <a:t>、④</a:t>
            </a:r>
            <a:r>
              <a:rPr lang="ja-JP" altLang="ja-JP" sz="2800" dirty="0"/>
              <a:t>興味・関心／向上心</a:t>
            </a:r>
            <a:r>
              <a:rPr lang="ja-JP" altLang="en-US" sz="2800" dirty="0"/>
              <a:t>）。</a:t>
            </a:r>
            <a:endParaRPr lang="en-US" altLang="ja-JP" sz="2800" dirty="0"/>
          </a:p>
          <a:p>
            <a:pPr eaLnBrk="1" fontAlgn="t" hangingPunct="1"/>
            <a:r>
              <a:rPr lang="ja-JP" altLang="en-US" sz="2800" dirty="0"/>
              <a:t>ストレングスは対話と関係性から導き出す。</a:t>
            </a:r>
            <a:endParaRPr lang="en-US" altLang="ja-JP" sz="2800" dirty="0"/>
          </a:p>
          <a:p>
            <a:pPr eaLnBrk="1" hangingPunct="1">
              <a:lnSpc>
                <a:spcPct val="90000"/>
              </a:lnSpc>
            </a:pPr>
            <a:r>
              <a:rPr lang="ja-JP" altLang="en-US" sz="2800" dirty="0"/>
              <a:t>日常生活動作、ＩＡＤＬ、健康、生活基盤、コミュニケーションスキル、社会生活技能、社会参加、教育、就労などの生活全般にわたるアセスメント</a:t>
            </a:r>
            <a:r>
              <a:rPr lang="en-US" altLang="ja-JP" sz="2800" dirty="0"/>
              <a:t>‐</a:t>
            </a:r>
            <a:r>
              <a:rPr lang="ja-JP" altLang="en-US" sz="2800" dirty="0"/>
              <a:t>生活の場面（環境）の正確な把握。</a:t>
            </a:r>
            <a:endParaRPr lang="en-US" altLang="ja-JP" sz="2800" dirty="0"/>
          </a:p>
          <a:p>
            <a:pPr eaLnBrk="1" hangingPunct="1">
              <a:lnSpc>
                <a:spcPct val="90000"/>
              </a:lnSpc>
            </a:pPr>
            <a:r>
              <a:rPr lang="ja-JP" altLang="en-US" sz="2800" dirty="0"/>
              <a:t>アセスメントは現状の把握とともに、過去の支援記録も参考になる。</a:t>
            </a:r>
          </a:p>
          <a:p>
            <a:pPr eaLnBrk="1" hangingPunct="1">
              <a:lnSpc>
                <a:spcPct val="90000"/>
              </a:lnSpc>
            </a:pPr>
            <a:r>
              <a:rPr lang="ja-JP" altLang="en-US" sz="2800" dirty="0"/>
              <a:t>自立訓練、グループホームの各事業毎に、重点的なアセスメント項目を確認する。</a:t>
            </a:r>
            <a:endParaRPr lang="en-US" altLang="ja-JP" sz="2800" dirty="0"/>
          </a:p>
          <a:p>
            <a:pPr eaLnBrk="1" hangingPunct="1">
              <a:lnSpc>
                <a:spcPct val="90000"/>
              </a:lnSpc>
            </a:pPr>
            <a:endParaRPr lang="en-US" altLang="ja-JP" sz="2400" dirty="0"/>
          </a:p>
        </p:txBody>
      </p:sp>
      <p:sp>
        <p:nvSpPr>
          <p:cNvPr id="71685"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D4EC136A-BEE9-47F0-A089-787E01B52320}" type="slidenum">
              <a:rPr lang="en-US" altLang="ja-JP" sz="1400">
                <a:solidFill>
                  <a:srgbClr val="000000"/>
                </a:solidFill>
              </a:rPr>
              <a:pPr>
                <a:spcBef>
                  <a:spcPct val="0"/>
                </a:spcBef>
                <a:buFontTx/>
                <a:buNone/>
              </a:pPr>
              <a:t>14</a:t>
            </a:fld>
            <a:endParaRPr lang="en-US" altLang="ja-JP" sz="1400">
              <a:solidFill>
                <a:srgbClr val="000000"/>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73731" name="Rectangle 2"/>
          <p:cNvSpPr>
            <a:spLocks noGrp="1" noChangeArrowheads="1"/>
          </p:cNvSpPr>
          <p:nvPr>
            <p:ph type="title"/>
          </p:nvPr>
        </p:nvSpPr>
        <p:spPr>
          <a:xfrm>
            <a:off x="0" y="260350"/>
            <a:ext cx="9906000" cy="647700"/>
          </a:xfrm>
        </p:spPr>
        <p:txBody>
          <a:bodyPr/>
          <a:lstStyle/>
          <a:p>
            <a:pPr marL="342900" indent="-342900">
              <a:spcBef>
                <a:spcPct val="20000"/>
              </a:spcBef>
            </a:pPr>
            <a:r>
              <a:rPr lang="ja-JP" altLang="en-US" sz="3200" b="1" dirty="0">
                <a:latin typeface="ＭＳ Ｐゴシック" pitchFamily="50" charset="-128"/>
              </a:rPr>
              <a:t>（３）その人に必要な生活訓練の軸を見立てる　　</a:t>
            </a:r>
            <a:endParaRPr lang="ja-JP" altLang="en-US" sz="3200" b="1" dirty="0"/>
          </a:p>
        </p:txBody>
      </p:sp>
      <p:sp>
        <p:nvSpPr>
          <p:cNvPr id="54276" name="Rectangle 3"/>
          <p:cNvSpPr>
            <a:spLocks noGrp="1" noChangeArrowheads="1"/>
          </p:cNvSpPr>
          <p:nvPr>
            <p:ph type="body" idx="1"/>
          </p:nvPr>
        </p:nvSpPr>
        <p:spPr>
          <a:xfrm>
            <a:off x="495300" y="1268413"/>
            <a:ext cx="8915400" cy="4857750"/>
          </a:xfrm>
        </p:spPr>
        <p:txBody>
          <a:bodyPr/>
          <a:lstStyle/>
          <a:p>
            <a:pPr eaLnBrk="1" hangingPunct="1">
              <a:lnSpc>
                <a:spcPct val="90000"/>
              </a:lnSpc>
              <a:defRPr/>
            </a:pPr>
            <a:r>
              <a:rPr lang="ja-JP" altLang="en-US" dirty="0"/>
              <a:t>　将来的に、グループホームを目指すのか、一人暮らしを目指すのか、就労を目指すのか、生活習慣の確立を目指すのか、長期目標を設定し、そのために必要な短期目標をスモールステップで設定し、支援内容を見立てる。</a:t>
            </a:r>
          </a:p>
          <a:p>
            <a:pPr eaLnBrk="1" hangingPunct="1">
              <a:lnSpc>
                <a:spcPct val="90000"/>
              </a:lnSpc>
              <a:defRPr/>
            </a:pPr>
            <a:r>
              <a:rPr lang="ja-JP" altLang="en-US" dirty="0"/>
              <a:t>　目指す目標に向けての支援上の課題（ニーズ）を丁寧に把握し、本人とともにその優先順位を設定する。</a:t>
            </a:r>
          </a:p>
          <a:p>
            <a:pPr eaLnBrk="1" hangingPunct="1">
              <a:lnSpc>
                <a:spcPct val="90000"/>
              </a:lnSpc>
              <a:defRPr/>
            </a:pPr>
            <a:r>
              <a:rPr lang="ja-JP" altLang="en-US" dirty="0"/>
              <a:t>　本人の不安やストレスの軽減を図りつつ、小さな前進を一緒に確認しつつ進める。</a:t>
            </a:r>
          </a:p>
        </p:txBody>
      </p:sp>
      <p:sp>
        <p:nvSpPr>
          <p:cNvPr id="73733"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FE8A7EA2-2BE1-4F1E-A352-D04991523CF8}" type="slidenum">
              <a:rPr lang="en-US" altLang="ja-JP" sz="1400">
                <a:solidFill>
                  <a:srgbClr val="000000"/>
                </a:solidFill>
              </a:rPr>
              <a:pPr>
                <a:spcBef>
                  <a:spcPct val="0"/>
                </a:spcBef>
                <a:buFontTx/>
                <a:buNone/>
              </a:pPr>
              <a:t>15</a:t>
            </a:fld>
            <a:endParaRPr lang="en-US" altLang="ja-JP" sz="1400">
              <a:solidFill>
                <a:srgbClr val="000000"/>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4"/>
          <p:cNvSpPr>
            <a:spLocks noChangeArrowheads="1"/>
          </p:cNvSpPr>
          <p:nvPr/>
        </p:nvSpPr>
        <p:spPr bwMode="auto">
          <a:xfrm rot="10800000">
            <a:off x="919163" y="333375"/>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75779" name="Rectangle 2"/>
          <p:cNvSpPr>
            <a:spLocks noGrp="1" noChangeArrowheads="1"/>
          </p:cNvSpPr>
          <p:nvPr>
            <p:ph type="title"/>
          </p:nvPr>
        </p:nvSpPr>
        <p:spPr>
          <a:xfrm>
            <a:off x="71438" y="260350"/>
            <a:ext cx="9705975" cy="504825"/>
          </a:xfrm>
        </p:spPr>
        <p:txBody>
          <a:bodyPr/>
          <a:lstStyle/>
          <a:p>
            <a:pPr marL="342900" indent="-342900">
              <a:spcBef>
                <a:spcPct val="20000"/>
              </a:spcBef>
            </a:pPr>
            <a:r>
              <a:rPr lang="ja-JP" altLang="en-US" sz="3200" b="1" dirty="0">
                <a:latin typeface="ＭＳ Ｐゴシック" pitchFamily="50" charset="-128"/>
              </a:rPr>
              <a:t>（４）地域生活移行後の自己実現と社会的関係の構築</a:t>
            </a:r>
            <a:endParaRPr lang="ja-JP" altLang="en-US" sz="3200" b="1" dirty="0"/>
          </a:p>
        </p:txBody>
      </p:sp>
      <p:sp>
        <p:nvSpPr>
          <p:cNvPr id="75780" name="Rectangle 3"/>
          <p:cNvSpPr>
            <a:spLocks noGrp="1" noChangeArrowheads="1"/>
          </p:cNvSpPr>
          <p:nvPr>
            <p:ph type="body" idx="1"/>
          </p:nvPr>
        </p:nvSpPr>
        <p:spPr>
          <a:xfrm>
            <a:off x="415925" y="1341438"/>
            <a:ext cx="9074150" cy="4784725"/>
          </a:xfrm>
        </p:spPr>
        <p:txBody>
          <a:bodyPr/>
          <a:lstStyle/>
          <a:p>
            <a:pPr eaLnBrk="1" hangingPunct="1">
              <a:lnSpc>
                <a:spcPct val="90000"/>
              </a:lnSpc>
            </a:pPr>
            <a:r>
              <a:rPr lang="ja-JP" altLang="en-US" dirty="0"/>
              <a:t>地域の中で普通に暮らすために何が必要か、本人の好みや関心事からどのような自己実現を図るのか確認する。</a:t>
            </a:r>
            <a:endParaRPr lang="en-US" altLang="ja-JP" dirty="0"/>
          </a:p>
          <a:p>
            <a:pPr lvl="1" eaLnBrk="1" hangingPunct="1">
              <a:lnSpc>
                <a:spcPct val="90000"/>
              </a:lnSpc>
            </a:pPr>
            <a:r>
              <a:rPr lang="ja-JP" altLang="en-US" dirty="0"/>
              <a:t>本人の可能性やストレングスを把握する。</a:t>
            </a:r>
            <a:endParaRPr lang="en-US" altLang="ja-JP" dirty="0"/>
          </a:p>
          <a:p>
            <a:pPr eaLnBrk="1" hangingPunct="1">
              <a:lnSpc>
                <a:spcPct val="90000"/>
              </a:lnSpc>
            </a:pPr>
            <a:endParaRPr lang="en-US" altLang="ja-JP" sz="2000" dirty="0"/>
          </a:p>
          <a:p>
            <a:pPr eaLnBrk="1" hangingPunct="1">
              <a:lnSpc>
                <a:spcPct val="90000"/>
              </a:lnSpc>
            </a:pPr>
            <a:r>
              <a:rPr lang="ja-JP" altLang="en-US" dirty="0"/>
              <a:t>地域での活動の場がどのように生活を支え、社会的関係の繋がりを拡げることが出来るのか、具体的に確認する。</a:t>
            </a:r>
            <a:endParaRPr lang="en-US" altLang="ja-JP" dirty="0"/>
          </a:p>
          <a:p>
            <a:pPr lvl="1" eaLnBrk="1" hangingPunct="1">
              <a:lnSpc>
                <a:spcPct val="90000"/>
              </a:lnSpc>
            </a:pPr>
            <a:r>
              <a:rPr lang="ja-JP" altLang="en-US" dirty="0"/>
              <a:t>「自分が何かをして、それを他人が認めてくれる」ということは、社会的関係の中において、はじめて出来ること。</a:t>
            </a:r>
            <a:endParaRPr lang="en-US" altLang="ja-JP" dirty="0"/>
          </a:p>
          <a:p>
            <a:pPr eaLnBrk="1" hangingPunct="1">
              <a:lnSpc>
                <a:spcPct val="90000"/>
              </a:lnSpc>
            </a:pPr>
            <a:endParaRPr lang="en-US" altLang="ja-JP" dirty="0"/>
          </a:p>
          <a:p>
            <a:pPr eaLnBrk="1" hangingPunct="1">
              <a:lnSpc>
                <a:spcPct val="90000"/>
              </a:lnSpc>
            </a:pPr>
            <a:endParaRPr lang="en-US" altLang="ja-JP" dirty="0"/>
          </a:p>
        </p:txBody>
      </p:sp>
      <p:sp>
        <p:nvSpPr>
          <p:cNvPr id="75781"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C824E81D-0298-4D59-ACDC-4DD36CDDAC1F}" type="slidenum">
              <a:rPr lang="en-US" altLang="ja-JP" sz="1400">
                <a:solidFill>
                  <a:srgbClr val="000000"/>
                </a:solidFill>
              </a:rPr>
              <a:pPr>
                <a:spcBef>
                  <a:spcPct val="0"/>
                </a:spcBef>
                <a:buFontTx/>
                <a:buNone/>
              </a:pPr>
              <a:t>16</a:t>
            </a:fld>
            <a:endParaRPr lang="en-US" altLang="ja-JP" sz="1400">
              <a:solidFill>
                <a:srgbClr val="00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AutoShape 4"/>
          <p:cNvSpPr>
            <a:spLocks noChangeArrowheads="1"/>
          </p:cNvSpPr>
          <p:nvPr/>
        </p:nvSpPr>
        <p:spPr bwMode="auto">
          <a:xfrm rot="10800000">
            <a:off x="919163" y="333375"/>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77827" name="Rectangle 2"/>
          <p:cNvSpPr>
            <a:spLocks noGrp="1" noChangeArrowheads="1"/>
          </p:cNvSpPr>
          <p:nvPr>
            <p:ph type="title"/>
          </p:nvPr>
        </p:nvSpPr>
        <p:spPr>
          <a:xfrm>
            <a:off x="273050" y="260350"/>
            <a:ext cx="9288463" cy="504825"/>
          </a:xfrm>
        </p:spPr>
        <p:txBody>
          <a:bodyPr/>
          <a:lstStyle/>
          <a:p>
            <a:pPr marL="342900" indent="-342900">
              <a:spcBef>
                <a:spcPct val="20000"/>
              </a:spcBef>
            </a:pPr>
            <a:r>
              <a:rPr lang="ja-JP" altLang="en-US" sz="3200" b="1" dirty="0">
                <a:latin typeface="ＭＳ Ｐゴシック" pitchFamily="50" charset="-128"/>
              </a:rPr>
              <a:t>（５）権利擁護のために</a:t>
            </a:r>
            <a:endParaRPr lang="ja-JP" altLang="en-US" sz="3200" b="1" dirty="0"/>
          </a:p>
        </p:txBody>
      </p:sp>
      <p:sp>
        <p:nvSpPr>
          <p:cNvPr id="77828" name="Rectangle 3"/>
          <p:cNvSpPr>
            <a:spLocks noGrp="1" noChangeArrowheads="1"/>
          </p:cNvSpPr>
          <p:nvPr>
            <p:ph type="body" idx="1"/>
          </p:nvPr>
        </p:nvSpPr>
        <p:spPr>
          <a:xfrm>
            <a:off x="495300" y="1268413"/>
            <a:ext cx="8915400" cy="4857750"/>
          </a:xfrm>
        </p:spPr>
        <p:txBody>
          <a:bodyPr/>
          <a:lstStyle/>
          <a:p>
            <a:pPr eaLnBrk="1" hangingPunct="1">
              <a:lnSpc>
                <a:spcPct val="90000"/>
              </a:lnSpc>
            </a:pPr>
            <a:endParaRPr lang="en-US" altLang="ja-JP" dirty="0"/>
          </a:p>
          <a:p>
            <a:pPr eaLnBrk="1" hangingPunct="1">
              <a:lnSpc>
                <a:spcPct val="90000"/>
              </a:lnSpc>
            </a:pPr>
            <a:r>
              <a:rPr lang="ja-JP" altLang="en-US" dirty="0"/>
              <a:t>本人の意向優先を第一に。</a:t>
            </a:r>
            <a:endParaRPr lang="en-US" altLang="ja-JP" dirty="0"/>
          </a:p>
          <a:p>
            <a:pPr lvl="1" eaLnBrk="1" hangingPunct="1">
              <a:lnSpc>
                <a:spcPct val="90000"/>
              </a:lnSpc>
            </a:pPr>
            <a:r>
              <a:rPr lang="ja-JP" altLang="en-US" dirty="0"/>
              <a:t>家族とのニーズをめぐるズレにどう向き合うか。　</a:t>
            </a:r>
            <a:endParaRPr lang="en-US" altLang="ja-JP" dirty="0"/>
          </a:p>
          <a:p>
            <a:pPr eaLnBrk="1" hangingPunct="1">
              <a:lnSpc>
                <a:spcPct val="90000"/>
              </a:lnSpc>
            </a:pPr>
            <a:endParaRPr lang="en-US" altLang="ja-JP" dirty="0"/>
          </a:p>
          <a:p>
            <a:pPr eaLnBrk="1" hangingPunct="1">
              <a:lnSpc>
                <a:spcPct val="90000"/>
              </a:lnSpc>
            </a:pPr>
            <a:r>
              <a:rPr lang="ja-JP" altLang="en-US" dirty="0"/>
              <a:t>家族関係、地域の人間関係、生活基盤や金銭管理状況などの正確な把握。</a:t>
            </a:r>
            <a:endParaRPr lang="en-US" altLang="ja-JP" dirty="0"/>
          </a:p>
          <a:p>
            <a:pPr lvl="1" eaLnBrk="1" hangingPunct="1">
              <a:lnSpc>
                <a:spcPct val="90000"/>
              </a:lnSpc>
            </a:pPr>
            <a:r>
              <a:rPr lang="ja-JP" altLang="en-US" dirty="0"/>
              <a:t>エコマップを本人と一緒に作成する。</a:t>
            </a:r>
          </a:p>
        </p:txBody>
      </p:sp>
      <p:sp>
        <p:nvSpPr>
          <p:cNvPr id="77829" name="角丸四角形 4"/>
          <p:cNvSpPr>
            <a:spLocks noChangeArrowheads="1"/>
          </p:cNvSpPr>
          <p:nvPr/>
        </p:nvSpPr>
        <p:spPr bwMode="auto">
          <a:xfrm>
            <a:off x="2001838" y="5300663"/>
            <a:ext cx="7165975" cy="6731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rPr>
              <a:t>家族が「本人中心の支援」に移行するために、サービス管理責任者が</a:t>
            </a:r>
            <a:endParaRPr lang="en-US" altLang="ja-JP" sz="1800" dirty="0">
              <a:solidFill>
                <a:srgbClr val="000000"/>
              </a:solidFill>
            </a:endParaRPr>
          </a:p>
          <a:p>
            <a:pPr eaLnBrk="1" hangingPunct="1">
              <a:spcBef>
                <a:spcPct val="0"/>
              </a:spcBef>
              <a:buFontTx/>
              <a:buNone/>
            </a:pPr>
            <a:r>
              <a:rPr lang="ja-JP" altLang="en-US" sz="1800" dirty="0">
                <a:solidFill>
                  <a:srgbClr val="000000"/>
                </a:solidFill>
              </a:rPr>
              <a:t>できることを考えてみましょう。</a:t>
            </a:r>
            <a:endParaRPr lang="en-US" altLang="ja-JP" sz="1800" dirty="0">
              <a:solidFill>
                <a:srgbClr val="000000"/>
              </a:solidFill>
            </a:endParaRPr>
          </a:p>
        </p:txBody>
      </p:sp>
      <p:sp>
        <p:nvSpPr>
          <p:cNvPr id="77830"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A0F1BC7A-3614-45BB-B9BB-F0C383EF2CDE}" type="slidenum">
              <a:rPr lang="en-US" altLang="ja-JP" sz="1400">
                <a:solidFill>
                  <a:srgbClr val="000000"/>
                </a:solidFill>
              </a:rPr>
              <a:pPr>
                <a:spcBef>
                  <a:spcPct val="0"/>
                </a:spcBef>
                <a:buFontTx/>
                <a:buNone/>
              </a:pPr>
              <a:t>17</a:t>
            </a:fld>
            <a:endParaRPr lang="en-US" altLang="ja-JP" sz="1400">
              <a:solidFill>
                <a:srgbClr val="000000"/>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4"/>
          <p:cNvSpPr>
            <a:spLocks noChangeArrowheads="1"/>
          </p:cNvSpPr>
          <p:nvPr/>
        </p:nvSpPr>
        <p:spPr bwMode="auto">
          <a:xfrm rot="10800000">
            <a:off x="919163" y="333375"/>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79875" name="Rectangle 2"/>
          <p:cNvSpPr>
            <a:spLocks noGrp="1" noChangeArrowheads="1"/>
          </p:cNvSpPr>
          <p:nvPr>
            <p:ph type="title"/>
          </p:nvPr>
        </p:nvSpPr>
        <p:spPr>
          <a:xfrm>
            <a:off x="273050" y="260350"/>
            <a:ext cx="9288463" cy="504825"/>
          </a:xfrm>
        </p:spPr>
        <p:txBody>
          <a:bodyPr/>
          <a:lstStyle/>
          <a:p>
            <a:pPr marL="342900" indent="-342900">
              <a:spcBef>
                <a:spcPct val="20000"/>
              </a:spcBef>
            </a:pPr>
            <a:r>
              <a:rPr lang="ja-JP" altLang="en-US" sz="3200" b="1" dirty="0">
                <a:latin typeface="ＭＳ Ｐゴシック" pitchFamily="50" charset="-128"/>
              </a:rPr>
              <a:t>　　（６）地域社会資源の把握</a:t>
            </a:r>
            <a:endParaRPr lang="ja-JP" altLang="en-US" sz="3200" b="1" dirty="0"/>
          </a:p>
        </p:txBody>
      </p:sp>
      <p:sp>
        <p:nvSpPr>
          <p:cNvPr id="79876" name="Rectangle 3"/>
          <p:cNvSpPr>
            <a:spLocks noGrp="1" noChangeArrowheads="1"/>
          </p:cNvSpPr>
          <p:nvPr>
            <p:ph type="body" idx="1"/>
          </p:nvPr>
        </p:nvSpPr>
        <p:spPr>
          <a:xfrm>
            <a:off x="495300" y="907951"/>
            <a:ext cx="8915400" cy="5113337"/>
          </a:xfrm>
        </p:spPr>
        <p:txBody>
          <a:bodyPr/>
          <a:lstStyle/>
          <a:p>
            <a:pPr eaLnBrk="1" hangingPunct="1">
              <a:lnSpc>
                <a:spcPct val="90000"/>
              </a:lnSpc>
            </a:pPr>
            <a:r>
              <a:rPr lang="ja-JP" altLang="en-US" sz="2800" dirty="0"/>
              <a:t>地域の社会資源を把握する。</a:t>
            </a:r>
            <a:endParaRPr lang="en-US" altLang="ja-JP" sz="2800" dirty="0"/>
          </a:p>
          <a:p>
            <a:pPr eaLnBrk="1" hangingPunct="1">
              <a:lnSpc>
                <a:spcPct val="90000"/>
              </a:lnSpc>
            </a:pPr>
            <a:endParaRPr lang="en-US" altLang="ja-JP" sz="2800" dirty="0"/>
          </a:p>
          <a:p>
            <a:pPr eaLnBrk="1" hangingPunct="1">
              <a:lnSpc>
                <a:spcPct val="90000"/>
              </a:lnSpc>
            </a:pPr>
            <a:r>
              <a:rPr lang="ja-JP" altLang="en-US" sz="2800" dirty="0"/>
              <a:t>地域の社会資源を本人が理解出来るように支援する。</a:t>
            </a:r>
            <a:endParaRPr lang="en-US" altLang="ja-JP" sz="2800" dirty="0"/>
          </a:p>
          <a:p>
            <a:pPr lvl="1" eaLnBrk="1" hangingPunct="1">
              <a:lnSpc>
                <a:spcPct val="90000"/>
              </a:lnSpc>
            </a:pPr>
            <a:r>
              <a:rPr lang="ja-JP" altLang="en-US" dirty="0">
                <a:latin typeface="Times New Roman" pitchFamily="18" charset="0"/>
              </a:rPr>
              <a:t>例えば、知的障害者が利用者の場合、地域の資源をビジュアル化（近くの店、駅、目立つ建物等の写真を活用）し、どこに何があるのかわかりやすく提示。（見る支援）</a:t>
            </a:r>
          </a:p>
          <a:p>
            <a:pPr lvl="1" eaLnBrk="1" hangingPunct="1">
              <a:lnSpc>
                <a:spcPct val="90000"/>
              </a:lnSpc>
            </a:pPr>
            <a:r>
              <a:rPr lang="ja-JP" altLang="en-US" dirty="0">
                <a:latin typeface="Times New Roman" pitchFamily="18" charset="0"/>
              </a:rPr>
              <a:t>　さらに、資源をどのように活用するか、実際に体験していただくための支援。（体験の支援）</a:t>
            </a:r>
          </a:p>
          <a:p>
            <a:pPr>
              <a:lnSpc>
                <a:spcPct val="80000"/>
              </a:lnSpc>
              <a:buFontTx/>
              <a:buNone/>
            </a:pPr>
            <a:r>
              <a:rPr lang="ja-JP" altLang="en-US" sz="2800" dirty="0">
                <a:latin typeface="Times New Roman" pitchFamily="18" charset="0"/>
              </a:rPr>
              <a:t>　　　・・・示す（される）からアクティブに利用（する）へ・・・</a:t>
            </a:r>
            <a:endParaRPr lang="en-US" altLang="ja-JP" sz="2800" dirty="0">
              <a:latin typeface="Times New Roman" pitchFamily="18" charset="0"/>
            </a:endParaRPr>
          </a:p>
          <a:p>
            <a:pPr>
              <a:lnSpc>
                <a:spcPct val="80000"/>
              </a:lnSpc>
              <a:buFontTx/>
              <a:buNone/>
            </a:pPr>
            <a:endParaRPr lang="en-US" altLang="ja-JP" sz="2800" dirty="0"/>
          </a:p>
          <a:p>
            <a:pPr eaLnBrk="1" hangingPunct="1">
              <a:lnSpc>
                <a:spcPct val="90000"/>
              </a:lnSpc>
            </a:pPr>
            <a:r>
              <a:rPr lang="ja-JP" altLang="en-US" sz="2800" dirty="0"/>
              <a:t>（自立支援）協議会にも積極的に参画し、関係機関とのつながりを進め、いざというときに頼れる仲間を増やす。</a:t>
            </a:r>
          </a:p>
        </p:txBody>
      </p:sp>
      <p:sp>
        <p:nvSpPr>
          <p:cNvPr id="79877"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E353BD3D-AEC5-4CA8-8B11-7DD980185F4A}" type="slidenum">
              <a:rPr lang="en-US" altLang="ja-JP" sz="1400">
                <a:solidFill>
                  <a:srgbClr val="000000"/>
                </a:solidFill>
              </a:rPr>
              <a:pPr>
                <a:spcBef>
                  <a:spcPct val="0"/>
                </a:spcBef>
                <a:buFontTx/>
                <a:buNone/>
              </a:pPr>
              <a:t>18</a:t>
            </a:fld>
            <a:endParaRPr lang="en-US" altLang="ja-JP" sz="1400">
              <a:solidFill>
                <a:srgbClr val="000000"/>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4"/>
          <p:cNvSpPr>
            <a:spLocks noChangeArrowheads="1"/>
          </p:cNvSpPr>
          <p:nvPr/>
        </p:nvSpPr>
        <p:spPr bwMode="auto">
          <a:xfrm rot="10800000">
            <a:off x="1230313" y="465138"/>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CCCC"/>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81923" name="タイトル 1"/>
          <p:cNvSpPr>
            <a:spLocks noGrp="1"/>
          </p:cNvSpPr>
          <p:nvPr>
            <p:ph type="title"/>
          </p:nvPr>
        </p:nvSpPr>
        <p:spPr>
          <a:xfrm>
            <a:off x="382588" y="325438"/>
            <a:ext cx="8915400" cy="1143000"/>
          </a:xfrm>
        </p:spPr>
        <p:txBody>
          <a:bodyPr anchor="t"/>
          <a:lstStyle/>
          <a:p>
            <a:r>
              <a:rPr lang="ja-JP" altLang="en-US" sz="2800" b="1" dirty="0"/>
              <a:t>　　</a:t>
            </a:r>
            <a:r>
              <a:rPr lang="ja-JP" altLang="en-US" sz="3200" b="1" dirty="0"/>
              <a:t>　（７）課題整理の工夫</a:t>
            </a:r>
            <a:endParaRPr lang="ja-JP" altLang="en-US" sz="3200" dirty="0"/>
          </a:p>
        </p:txBody>
      </p:sp>
      <p:sp>
        <p:nvSpPr>
          <p:cNvPr id="3" name="コンテンツ プレースホルダ 2"/>
          <p:cNvSpPr>
            <a:spLocks noGrp="1"/>
          </p:cNvSpPr>
          <p:nvPr>
            <p:ph idx="1"/>
          </p:nvPr>
        </p:nvSpPr>
        <p:spPr>
          <a:xfrm>
            <a:off x="382588" y="1125538"/>
            <a:ext cx="9250932" cy="5543550"/>
          </a:xfrm>
        </p:spPr>
        <p:style>
          <a:lnRef idx="2">
            <a:schemeClr val="accent3"/>
          </a:lnRef>
          <a:fillRef idx="1">
            <a:schemeClr val="lt1"/>
          </a:fillRef>
          <a:effectRef idx="0">
            <a:schemeClr val="accent3"/>
          </a:effectRef>
          <a:fontRef idx="minor">
            <a:schemeClr val="dk1"/>
          </a:fontRef>
        </p:style>
        <p:txBody>
          <a:bodyPr>
            <a:noAutofit/>
          </a:bodyPr>
          <a:lstStyle/>
          <a:p>
            <a:pPr>
              <a:spcBef>
                <a:spcPts val="0"/>
              </a:spcBef>
              <a:tabLst>
                <a:tab pos="536575" algn="l"/>
                <a:tab pos="715963" algn="l"/>
              </a:tabLst>
              <a:defRPr/>
            </a:pPr>
            <a:r>
              <a:rPr lang="ja-JP" altLang="en-US" b="1" dirty="0"/>
              <a:t>アセスメントでは、できることとできないことをチェックしているうちに、ご本人の全体像がぼやけてしまうことがある。</a:t>
            </a:r>
            <a:endParaRPr lang="en-US" altLang="ja-JP" b="1" dirty="0"/>
          </a:p>
          <a:p>
            <a:pPr marL="0" indent="0">
              <a:spcBef>
                <a:spcPts val="0"/>
              </a:spcBef>
              <a:buNone/>
              <a:tabLst>
                <a:tab pos="536575" algn="l"/>
                <a:tab pos="715963" algn="l"/>
              </a:tabLst>
              <a:defRPr/>
            </a:pPr>
            <a:r>
              <a:rPr lang="ja-JP" altLang="en-US" b="1" dirty="0"/>
              <a:t>　⇒</a:t>
            </a:r>
            <a:r>
              <a:rPr lang="ja-JP" altLang="en-US" b="1" u="sng" dirty="0">
                <a:solidFill>
                  <a:srgbClr val="0000CC"/>
                </a:solidFill>
              </a:rPr>
              <a:t>アセスメントを１００字程度で要約してみる。</a:t>
            </a:r>
            <a:endParaRPr lang="en-US" altLang="ja-JP" b="1" u="sng" dirty="0">
              <a:solidFill>
                <a:srgbClr val="0000CC"/>
              </a:solidFill>
            </a:endParaRPr>
          </a:p>
          <a:p>
            <a:pPr marL="0" indent="0">
              <a:spcBef>
                <a:spcPts val="0"/>
              </a:spcBef>
              <a:buNone/>
              <a:tabLst>
                <a:tab pos="536575" algn="l"/>
                <a:tab pos="715963" algn="l"/>
              </a:tabLst>
              <a:defRPr/>
            </a:pPr>
            <a:endParaRPr lang="en-US" altLang="ja-JP" b="1" u="sng" dirty="0">
              <a:solidFill>
                <a:srgbClr val="0000CC"/>
              </a:solidFill>
            </a:endParaRPr>
          </a:p>
          <a:p>
            <a:pPr>
              <a:spcBef>
                <a:spcPts val="0"/>
              </a:spcBef>
              <a:tabLst>
                <a:tab pos="536575" algn="l"/>
                <a:tab pos="715963" algn="l"/>
              </a:tabLst>
              <a:defRPr/>
            </a:pPr>
            <a:r>
              <a:rPr lang="ja-JP" altLang="en-US" b="1" dirty="0"/>
              <a:t>ご本人の全体像をふまえて、ご本人の希望に即した支援を行うための解決すべき課題を整理する。</a:t>
            </a:r>
            <a:endParaRPr lang="en-US" altLang="ja-JP" b="1" dirty="0"/>
          </a:p>
          <a:p>
            <a:pPr>
              <a:spcBef>
                <a:spcPts val="0"/>
              </a:spcBef>
              <a:tabLst>
                <a:tab pos="536575" algn="l"/>
                <a:tab pos="715963" algn="l"/>
              </a:tabLst>
              <a:defRPr/>
            </a:pPr>
            <a:endParaRPr lang="en-US" altLang="ja-JP" b="1" dirty="0"/>
          </a:p>
          <a:p>
            <a:pPr>
              <a:spcBef>
                <a:spcPts val="0"/>
              </a:spcBef>
              <a:tabLst>
                <a:tab pos="536575" algn="l"/>
                <a:tab pos="715963" algn="l"/>
              </a:tabLst>
              <a:defRPr/>
            </a:pPr>
            <a:r>
              <a:rPr lang="ja-JP" altLang="en-US" b="1" dirty="0"/>
              <a:t>ご本人の解決すべき課題から目標を導き出し、それが、なぜご本人にとって大切なのかを整理する。</a:t>
            </a:r>
            <a:endParaRPr lang="en-US" altLang="ja-JP" b="1" dirty="0"/>
          </a:p>
          <a:p>
            <a:pPr>
              <a:spcBef>
                <a:spcPts val="0"/>
              </a:spcBef>
              <a:tabLst>
                <a:tab pos="536575" algn="l"/>
                <a:tab pos="715963" algn="l"/>
              </a:tabLst>
              <a:defRPr/>
            </a:pPr>
            <a:endParaRPr lang="en-US" altLang="ja-JP" b="1" dirty="0"/>
          </a:p>
          <a:p>
            <a:pPr>
              <a:spcBef>
                <a:spcPts val="0"/>
              </a:spcBef>
              <a:buFontTx/>
              <a:buNone/>
              <a:tabLst>
                <a:tab pos="536575" algn="l"/>
                <a:tab pos="715963" algn="l"/>
              </a:tabLst>
              <a:defRPr/>
            </a:pPr>
            <a:endParaRPr lang="en-US" altLang="ja-JP" b="1" dirty="0"/>
          </a:p>
          <a:p>
            <a:pPr>
              <a:spcBef>
                <a:spcPts val="0"/>
              </a:spcBef>
              <a:tabLst>
                <a:tab pos="536575" algn="l"/>
                <a:tab pos="715963" algn="l"/>
              </a:tabLst>
              <a:defRPr/>
            </a:pPr>
            <a:endParaRPr lang="en-US" altLang="ja-JP" b="1" dirty="0"/>
          </a:p>
        </p:txBody>
      </p:sp>
      <p:sp>
        <p:nvSpPr>
          <p:cNvPr id="81925"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5153E550-9930-452F-8324-AF1941221E51}" type="slidenum">
              <a:rPr lang="en-US" altLang="ja-JP" sz="1400">
                <a:solidFill>
                  <a:srgbClr val="000000"/>
                </a:solidFill>
              </a:rPr>
              <a:pPr>
                <a:spcBef>
                  <a:spcPct val="0"/>
                </a:spcBef>
                <a:buFontTx/>
                <a:buNone/>
              </a:pPr>
              <a:t>19</a:t>
            </a:fld>
            <a:endParaRPr lang="en-US" altLang="ja-JP" sz="1400">
              <a:solidFill>
                <a:srgbClr val="00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4"/>
          <p:cNvSpPr>
            <a:spLocks noGrp="1"/>
          </p:cNvSpPr>
          <p:nvPr>
            <p:ph type="title"/>
          </p:nvPr>
        </p:nvSpPr>
        <p:spPr/>
        <p:txBody>
          <a:bodyPr/>
          <a:lstStyle/>
          <a:p>
            <a:r>
              <a:rPr lang="ja-JP" altLang="en-US">
                <a:latin typeface="HGS創英角ﾎﾟｯﾌﾟ体" pitchFamily="50" charset="-128"/>
                <a:ea typeface="HGS創英角ﾎﾟｯﾌﾟ体" pitchFamily="50" charset="-128"/>
              </a:rPr>
              <a:t>この講義のねらい</a:t>
            </a:r>
          </a:p>
        </p:txBody>
      </p:sp>
      <p:sp>
        <p:nvSpPr>
          <p:cNvPr id="44035" name="コンテンツ プレースホルダー 5"/>
          <p:cNvSpPr>
            <a:spLocks noGrp="1"/>
          </p:cNvSpPr>
          <p:nvPr>
            <p:ph idx="1"/>
          </p:nvPr>
        </p:nvSpPr>
        <p:spPr>
          <a:xfrm>
            <a:off x="631825" y="1246188"/>
            <a:ext cx="8569325" cy="3911600"/>
          </a:xfrm>
        </p:spPr>
        <p:txBody>
          <a:bodyPr/>
          <a:lstStyle/>
          <a:p>
            <a:pPr marL="0" indent="0">
              <a:buFont typeface="Arial" panose="020B0604020202020204" pitchFamily="34" charset="0"/>
              <a:buNone/>
              <a:defRPr/>
            </a:pPr>
            <a:r>
              <a:rPr lang="ja-JP" altLang="en-US" sz="2400" b="1" dirty="0"/>
              <a:t>　個別支援計画の作成手順の実際と、そのポイントについて理解し、演習への準備とする。</a:t>
            </a:r>
            <a:endParaRPr lang="en-US" altLang="ja-JP" sz="2400" b="1" dirty="0"/>
          </a:p>
          <a:p>
            <a:pPr marL="0" indent="0">
              <a:buFont typeface="Arial" panose="020B0604020202020204" pitchFamily="34" charset="0"/>
              <a:buNone/>
              <a:defRPr/>
            </a:pPr>
            <a:endParaRPr lang="en-US" altLang="ja-JP" sz="2400" b="1" dirty="0"/>
          </a:p>
          <a:p>
            <a:pPr marL="0" indent="0">
              <a:buFont typeface="Arial" panose="020B0604020202020204" pitchFamily="34" charset="0"/>
              <a:buNone/>
              <a:defRPr/>
            </a:pPr>
            <a:r>
              <a:rPr lang="ja-JP" altLang="en-US" sz="2400" b="1" dirty="0">
                <a:solidFill>
                  <a:srgbClr val="000000"/>
                </a:solidFill>
              </a:rPr>
              <a:t>（内容）</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１．個別支援計画におけるＰＤＣＡサイクルにより標準的なサービス提供にいたる過程を理解する。</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２． 精神障害者の地域移行の事例を通して、個別支援計画の作成手順の実際について学ぶ。</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３．個別支援計画の作成手順のポイントについて、サービス管理者が配慮するポイントについて理解する。　　　</a:t>
            </a:r>
            <a:endParaRPr lang="en-US" altLang="ja-JP" sz="2400" b="1" dirty="0">
              <a:solidFill>
                <a:srgbClr val="000000"/>
              </a:solidFill>
            </a:endParaRPr>
          </a:p>
          <a:p>
            <a:pPr marL="0" indent="0">
              <a:buFont typeface="Arial" panose="020B0604020202020204" pitchFamily="34" charset="0"/>
              <a:buNone/>
              <a:defRPr/>
            </a:pPr>
            <a:endParaRPr lang="ja-JP" altLang="en-US" sz="2400" dirty="0"/>
          </a:p>
        </p:txBody>
      </p:sp>
      <p:sp>
        <p:nvSpPr>
          <p:cNvPr id="44036" name="スライド番号プレースホルダー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fld id="{619BFB40-D148-4F2B-A227-CBF0EE139DDA}" type="slidenum">
              <a:rPr lang="ja-JP" altLang="en-US" sz="1200">
                <a:solidFill>
                  <a:srgbClr val="898989"/>
                </a:solidFill>
              </a:rPr>
              <a:pPr>
                <a:spcBef>
                  <a:spcPct val="0"/>
                </a:spcBef>
                <a:buFontTx/>
                <a:buNone/>
              </a:pPr>
              <a:t>2</a:t>
            </a:fld>
            <a:endParaRPr lang="ja-JP" altLang="en-US" sz="1200">
              <a:solidFill>
                <a:srgbClr val="898989"/>
              </a:solidFill>
            </a:endParaRPr>
          </a:p>
        </p:txBody>
      </p:sp>
      <p:sp>
        <p:nvSpPr>
          <p:cNvPr id="7" name="正方形/長方形 6"/>
          <p:cNvSpPr/>
          <p:nvPr/>
        </p:nvSpPr>
        <p:spPr>
          <a:xfrm>
            <a:off x="508000" y="1268413"/>
            <a:ext cx="8890000" cy="52562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4"/>
          <p:cNvSpPr>
            <a:spLocks noChangeArrowheads="1"/>
          </p:cNvSpPr>
          <p:nvPr/>
        </p:nvSpPr>
        <p:spPr bwMode="auto">
          <a:xfrm rot="10800000">
            <a:off x="919163" y="557213"/>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82947" name="Rectangle 2"/>
          <p:cNvSpPr>
            <a:spLocks noGrp="1" noChangeArrowheads="1"/>
          </p:cNvSpPr>
          <p:nvPr>
            <p:ph type="title"/>
          </p:nvPr>
        </p:nvSpPr>
        <p:spPr>
          <a:xfrm>
            <a:off x="144463" y="333375"/>
            <a:ext cx="9561512" cy="647700"/>
          </a:xfrm>
        </p:spPr>
        <p:txBody>
          <a:bodyPr/>
          <a:lstStyle/>
          <a:p>
            <a:pPr marL="358775" indent="-358775" eaLnBrk="1" hangingPunct="1">
              <a:lnSpc>
                <a:spcPct val="80000"/>
              </a:lnSpc>
            </a:pPr>
            <a:r>
              <a:rPr lang="ja-JP" altLang="en-US" sz="3600" b="1" dirty="0">
                <a:latin typeface="ＭＳ Ｐゴシック" pitchFamily="50" charset="-128"/>
              </a:rPr>
              <a:t>（８）個別支援計画</a:t>
            </a:r>
            <a:endParaRPr lang="ja-JP" altLang="en-US" sz="3600" b="1" dirty="0"/>
          </a:p>
        </p:txBody>
      </p:sp>
      <p:sp>
        <p:nvSpPr>
          <p:cNvPr id="82948" name="Rectangle 3"/>
          <p:cNvSpPr>
            <a:spLocks noGrp="1" noChangeArrowheads="1"/>
          </p:cNvSpPr>
          <p:nvPr>
            <p:ph type="body" idx="1"/>
          </p:nvPr>
        </p:nvSpPr>
        <p:spPr>
          <a:xfrm>
            <a:off x="176213" y="1341438"/>
            <a:ext cx="9483725" cy="5040312"/>
          </a:xfrm>
        </p:spPr>
        <p:txBody>
          <a:bodyPr/>
          <a:lstStyle/>
          <a:p>
            <a:r>
              <a:rPr lang="ja-JP" altLang="en-US" sz="2800" dirty="0"/>
              <a:t>個別支援計画は、生活支援の現時点でのプロセスシート</a:t>
            </a:r>
          </a:p>
          <a:p>
            <a:r>
              <a:rPr lang="ja-JP" altLang="en-US" sz="2800" dirty="0"/>
              <a:t>アセスメントと個別支援計画は援助過程において循環する。</a:t>
            </a:r>
          </a:p>
          <a:p>
            <a:pPr eaLnBrk="1" hangingPunct="1">
              <a:lnSpc>
                <a:spcPct val="90000"/>
              </a:lnSpc>
            </a:pPr>
            <a:r>
              <a:rPr lang="ja-JP" altLang="en-US" sz="2800" dirty="0"/>
              <a:t>長期目標は、本人の希望から得られる。良い長期目標は、本人の情熱、希望、夢が反映されている。</a:t>
            </a:r>
            <a:endParaRPr lang="en-US" altLang="ja-JP" sz="2800" dirty="0"/>
          </a:p>
          <a:p>
            <a:pPr eaLnBrk="1" hangingPunct="1">
              <a:lnSpc>
                <a:spcPct val="90000"/>
              </a:lnSpc>
            </a:pPr>
            <a:r>
              <a:rPr lang="ja-JP" altLang="en-US" sz="2800" dirty="0"/>
              <a:t>本人の目標を受け止め、そのために必要なことを一緒に考える。</a:t>
            </a:r>
            <a:endParaRPr lang="en-US" altLang="ja-JP" sz="2800" dirty="0"/>
          </a:p>
          <a:p>
            <a:pPr eaLnBrk="1" hangingPunct="1">
              <a:lnSpc>
                <a:spcPct val="90000"/>
              </a:lnSpc>
            </a:pPr>
            <a:r>
              <a:rPr lang="ja-JP" altLang="en-US" sz="2800" dirty="0"/>
              <a:t>本人にとって成功の可能性が高い目標であること。</a:t>
            </a:r>
            <a:endParaRPr lang="en-US" altLang="ja-JP" sz="2800" dirty="0"/>
          </a:p>
          <a:p>
            <a:pPr eaLnBrk="1" hangingPunct="1">
              <a:lnSpc>
                <a:spcPct val="90000"/>
              </a:lnSpc>
            </a:pPr>
            <a:r>
              <a:rPr lang="ja-JP" altLang="en-US" sz="2800" dirty="0"/>
              <a:t>短期目標は、本人とって肯定的で、成功の可能性が高く、経過がわかりやすいもの。</a:t>
            </a:r>
            <a:endParaRPr lang="en-US" altLang="ja-JP" sz="2800" dirty="0"/>
          </a:p>
          <a:p>
            <a:pPr eaLnBrk="1" hangingPunct="1">
              <a:lnSpc>
                <a:spcPct val="90000"/>
              </a:lnSpc>
            </a:pPr>
            <a:r>
              <a:rPr lang="ja-JP" altLang="en-US" sz="2800" dirty="0"/>
              <a:t>さらに、目標達成のための小さなステップをつくる。その際は、現実的でわかりやすく、期限があること。</a:t>
            </a:r>
            <a:endParaRPr lang="en-US" altLang="ja-JP" sz="2800" dirty="0"/>
          </a:p>
        </p:txBody>
      </p:sp>
      <p:sp>
        <p:nvSpPr>
          <p:cNvPr id="82949" name="角丸四角形 5"/>
          <p:cNvSpPr>
            <a:spLocks noChangeArrowheads="1"/>
          </p:cNvSpPr>
          <p:nvPr/>
        </p:nvSpPr>
        <p:spPr bwMode="auto">
          <a:xfrm>
            <a:off x="5443538" y="965200"/>
            <a:ext cx="4011612" cy="4572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計画をつくることが目的ではありません。</a:t>
            </a:r>
            <a:endParaRPr lang="en-US" altLang="ja-JP" sz="1800">
              <a:solidFill>
                <a:srgbClr val="000000"/>
              </a:solidFill>
            </a:endParaRPr>
          </a:p>
        </p:txBody>
      </p:sp>
      <p:sp>
        <p:nvSpPr>
          <p:cNvPr id="82950"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F03FD28-3731-4E34-AF8B-F2909E63377A}" type="slidenum">
              <a:rPr lang="en-US" altLang="ja-JP" sz="1400">
                <a:solidFill>
                  <a:srgbClr val="000000"/>
                </a:solidFill>
              </a:rPr>
              <a:pPr>
                <a:spcBef>
                  <a:spcPct val="0"/>
                </a:spcBef>
                <a:buFontTx/>
                <a:buNone/>
              </a:pPr>
              <a:t>20</a:t>
            </a:fld>
            <a:endParaRPr lang="en-US" altLang="ja-JP" sz="1400">
              <a:solidFill>
                <a:srgbClr val="000000"/>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4"/>
          <p:cNvSpPr>
            <a:spLocks noChangeArrowheads="1"/>
          </p:cNvSpPr>
          <p:nvPr/>
        </p:nvSpPr>
        <p:spPr bwMode="auto">
          <a:xfrm rot="10800000">
            <a:off x="919163" y="557213"/>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84995" name="Rectangle 2"/>
          <p:cNvSpPr>
            <a:spLocks noGrp="1" noChangeArrowheads="1"/>
          </p:cNvSpPr>
          <p:nvPr>
            <p:ph type="title"/>
          </p:nvPr>
        </p:nvSpPr>
        <p:spPr>
          <a:xfrm>
            <a:off x="144463" y="333375"/>
            <a:ext cx="9561512" cy="647700"/>
          </a:xfrm>
        </p:spPr>
        <p:txBody>
          <a:bodyPr/>
          <a:lstStyle/>
          <a:p>
            <a:pPr marL="358775" indent="-358775" eaLnBrk="1" hangingPunct="1">
              <a:lnSpc>
                <a:spcPct val="80000"/>
              </a:lnSpc>
            </a:pPr>
            <a:r>
              <a:rPr lang="ja-JP" altLang="en-US" sz="3600" b="1" dirty="0">
                <a:latin typeface="ＭＳ Ｐゴシック" pitchFamily="50" charset="-128"/>
              </a:rPr>
              <a:t>（９）きめ細やかなモニタリング</a:t>
            </a:r>
            <a:endParaRPr lang="ja-JP" altLang="en-US" sz="3600" b="1" dirty="0"/>
          </a:p>
        </p:txBody>
      </p:sp>
      <p:sp>
        <p:nvSpPr>
          <p:cNvPr id="84996" name="Rectangle 3"/>
          <p:cNvSpPr>
            <a:spLocks noGrp="1" noChangeArrowheads="1"/>
          </p:cNvSpPr>
          <p:nvPr>
            <p:ph type="body" idx="1"/>
          </p:nvPr>
        </p:nvSpPr>
        <p:spPr>
          <a:xfrm>
            <a:off x="246063" y="1341438"/>
            <a:ext cx="9413875" cy="5040312"/>
          </a:xfrm>
        </p:spPr>
        <p:txBody>
          <a:bodyPr/>
          <a:lstStyle/>
          <a:p>
            <a:pPr eaLnBrk="1" hangingPunct="1">
              <a:lnSpc>
                <a:spcPct val="90000"/>
              </a:lnSpc>
            </a:pPr>
            <a:r>
              <a:rPr lang="ja-JP" altLang="en-US" dirty="0"/>
              <a:t>モニタリング項目の確認（生活に直結したチェック項目を本人と一緒に確認）。</a:t>
            </a:r>
            <a:endParaRPr lang="en-US" altLang="ja-JP" dirty="0"/>
          </a:p>
          <a:p>
            <a:pPr eaLnBrk="1" hangingPunct="1">
              <a:lnSpc>
                <a:spcPct val="90000"/>
              </a:lnSpc>
            </a:pPr>
            <a:r>
              <a:rPr lang="ja-JP" altLang="en-US" dirty="0"/>
              <a:t>本人のニーズや生活環境などに対してきめ細かいモニタリングを行い、小さな変化を見逃さず、個別支援計画の修正を繰り返す。</a:t>
            </a:r>
            <a:endParaRPr lang="en-US" altLang="ja-JP" dirty="0"/>
          </a:p>
          <a:p>
            <a:pPr eaLnBrk="1" hangingPunct="1">
              <a:lnSpc>
                <a:spcPct val="90000"/>
              </a:lnSpc>
            </a:pPr>
            <a:r>
              <a:rPr lang="ja-JP" altLang="en-US" dirty="0"/>
              <a:t>モニタリングは、権利侵害を防止する。</a:t>
            </a:r>
            <a:endParaRPr lang="en-US" altLang="ja-JP" dirty="0"/>
          </a:p>
          <a:p>
            <a:pPr lvl="1" eaLnBrk="1" hangingPunct="1">
              <a:lnSpc>
                <a:spcPct val="90000"/>
              </a:lnSpc>
            </a:pPr>
            <a:r>
              <a:rPr lang="ja-JP" altLang="en-US" dirty="0"/>
              <a:t>気軽に相談出来る仲間などの人間関係の拡がりはどうか。</a:t>
            </a:r>
            <a:endParaRPr lang="en-US" altLang="ja-JP" dirty="0"/>
          </a:p>
          <a:p>
            <a:pPr lvl="1" eaLnBrk="1" hangingPunct="1">
              <a:lnSpc>
                <a:spcPct val="90000"/>
              </a:lnSpc>
            </a:pPr>
            <a:r>
              <a:rPr lang="ja-JP" altLang="en-US" dirty="0"/>
              <a:t>個々の生活の場であるグループホームは閉鎖的になりやすい場であることを自覚し、権利侵害を防止する（集団管理の排除）。</a:t>
            </a:r>
            <a:endParaRPr lang="en-US" altLang="ja-JP" dirty="0"/>
          </a:p>
        </p:txBody>
      </p:sp>
      <p:sp>
        <p:nvSpPr>
          <p:cNvPr id="84997" name="角丸四角形 5"/>
          <p:cNvSpPr>
            <a:spLocks noChangeArrowheads="1"/>
          </p:cNvSpPr>
          <p:nvPr/>
        </p:nvSpPr>
        <p:spPr bwMode="auto">
          <a:xfrm>
            <a:off x="5514975" y="3311525"/>
            <a:ext cx="4011613" cy="4572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計画をつくることが目的ではありません。</a:t>
            </a:r>
            <a:endParaRPr lang="en-US" altLang="ja-JP" sz="1800">
              <a:solidFill>
                <a:srgbClr val="000000"/>
              </a:solidFill>
            </a:endParaRPr>
          </a:p>
        </p:txBody>
      </p:sp>
      <p:sp>
        <p:nvSpPr>
          <p:cNvPr id="84998"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DE8250A-F8BA-421D-AE91-E78DCB363CBC}" type="slidenum">
              <a:rPr lang="en-US" altLang="ja-JP" sz="1400">
                <a:solidFill>
                  <a:srgbClr val="000000"/>
                </a:solidFill>
              </a:rPr>
              <a:pPr>
                <a:spcBef>
                  <a:spcPct val="0"/>
                </a:spcBef>
                <a:buFontTx/>
                <a:buNone/>
              </a:pPr>
              <a:t>21</a:t>
            </a:fld>
            <a:endParaRPr lang="en-US" altLang="ja-JP" sz="1400">
              <a:solidFill>
                <a:srgbClr val="000000"/>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AutoShape 4"/>
          <p:cNvSpPr>
            <a:spLocks noChangeArrowheads="1"/>
          </p:cNvSpPr>
          <p:nvPr/>
        </p:nvSpPr>
        <p:spPr bwMode="auto">
          <a:xfrm rot="10800000">
            <a:off x="919163" y="557213"/>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87043" name="Rectangle 2"/>
          <p:cNvSpPr>
            <a:spLocks noGrp="1" noChangeArrowheads="1"/>
          </p:cNvSpPr>
          <p:nvPr>
            <p:ph type="title"/>
          </p:nvPr>
        </p:nvSpPr>
        <p:spPr>
          <a:xfrm>
            <a:off x="12700" y="233363"/>
            <a:ext cx="9906000" cy="647700"/>
          </a:xfrm>
        </p:spPr>
        <p:txBody>
          <a:bodyPr/>
          <a:lstStyle/>
          <a:p>
            <a:pPr marL="358775" indent="-358775" eaLnBrk="1" hangingPunct="1">
              <a:lnSpc>
                <a:spcPct val="80000"/>
              </a:lnSpc>
            </a:pPr>
            <a:r>
              <a:rPr lang="ja-JP" altLang="en-US" sz="3600" b="1" dirty="0">
                <a:latin typeface="ＭＳ Ｐゴシック" pitchFamily="50" charset="-128"/>
              </a:rPr>
              <a:t>（</a:t>
            </a:r>
            <a:r>
              <a:rPr lang="en-US" altLang="ja-JP" sz="3600" b="1" dirty="0">
                <a:latin typeface="ＭＳ Ｐゴシック" pitchFamily="50" charset="-128"/>
              </a:rPr>
              <a:t>10</a:t>
            </a:r>
            <a:r>
              <a:rPr lang="ja-JP" altLang="en-US" sz="3600" b="1" dirty="0">
                <a:latin typeface="ＭＳ Ｐゴシック" pitchFamily="50" charset="-128"/>
              </a:rPr>
              <a:t>）相談支援専門員、地域の関係機関との連携</a:t>
            </a:r>
            <a:endParaRPr lang="ja-JP" altLang="en-US" sz="3600" b="1" dirty="0"/>
          </a:p>
        </p:txBody>
      </p:sp>
      <p:sp>
        <p:nvSpPr>
          <p:cNvPr id="49156" name="Rectangle 3"/>
          <p:cNvSpPr>
            <a:spLocks noGrp="1" noChangeArrowheads="1"/>
          </p:cNvSpPr>
          <p:nvPr>
            <p:ph type="body" idx="1"/>
          </p:nvPr>
        </p:nvSpPr>
        <p:spPr>
          <a:xfrm>
            <a:off x="495300" y="1268413"/>
            <a:ext cx="8915400" cy="4857750"/>
          </a:xfrm>
        </p:spPr>
        <p:txBody>
          <a:bodyPr/>
          <a:lstStyle/>
          <a:p>
            <a:pPr eaLnBrk="1" hangingPunct="1">
              <a:lnSpc>
                <a:spcPct val="90000"/>
              </a:lnSpc>
              <a:defRPr/>
            </a:pPr>
            <a:r>
              <a:rPr lang="ja-JP" altLang="en-US" dirty="0"/>
              <a:t>相談支援専門員との役割分担と連携。</a:t>
            </a:r>
            <a:endParaRPr lang="en-US" altLang="ja-JP" dirty="0"/>
          </a:p>
          <a:p>
            <a:pPr eaLnBrk="1" hangingPunct="1">
              <a:lnSpc>
                <a:spcPct val="90000"/>
              </a:lnSpc>
              <a:defRPr/>
            </a:pPr>
            <a:endParaRPr lang="en-US" altLang="ja-JP" dirty="0"/>
          </a:p>
          <a:p>
            <a:pPr eaLnBrk="1" hangingPunct="1">
              <a:lnSpc>
                <a:spcPct val="90000"/>
              </a:lnSpc>
              <a:defRPr/>
            </a:pPr>
            <a:endParaRPr lang="en-US" altLang="ja-JP" sz="1200" dirty="0">
              <a:solidFill>
                <a:srgbClr val="C00000"/>
              </a:solidFill>
            </a:endParaRPr>
          </a:p>
          <a:p>
            <a:pPr eaLnBrk="1" hangingPunct="1">
              <a:lnSpc>
                <a:spcPct val="90000"/>
              </a:lnSpc>
              <a:defRPr/>
            </a:pPr>
            <a:r>
              <a:rPr lang="ja-JP" altLang="en-US" dirty="0"/>
              <a:t>個々が作り出す人間関係、地域の社会資源との関係を丁寧に取り結ぶ支援。</a:t>
            </a:r>
            <a:endParaRPr lang="en-US" altLang="ja-JP" dirty="0"/>
          </a:p>
          <a:p>
            <a:pPr eaLnBrk="1" hangingPunct="1">
              <a:lnSpc>
                <a:spcPct val="90000"/>
              </a:lnSpc>
              <a:defRPr/>
            </a:pPr>
            <a:endParaRPr lang="en-US" altLang="ja-JP" sz="1200" dirty="0"/>
          </a:p>
          <a:p>
            <a:pPr eaLnBrk="1" hangingPunct="1">
              <a:lnSpc>
                <a:spcPct val="90000"/>
              </a:lnSpc>
              <a:defRPr/>
            </a:pPr>
            <a:r>
              <a:rPr lang="ja-JP" altLang="en-US" dirty="0"/>
              <a:t>本人の社会的関係を拡げる地域の関係機関との連携。</a:t>
            </a:r>
            <a:endParaRPr lang="en-US" altLang="ja-JP" dirty="0"/>
          </a:p>
          <a:p>
            <a:pPr eaLnBrk="1" hangingPunct="1">
              <a:lnSpc>
                <a:spcPct val="90000"/>
              </a:lnSpc>
              <a:defRPr/>
            </a:pPr>
            <a:endParaRPr lang="en-US" altLang="ja-JP" sz="1200" dirty="0"/>
          </a:p>
          <a:p>
            <a:pPr eaLnBrk="1" hangingPunct="1">
              <a:lnSpc>
                <a:spcPct val="90000"/>
              </a:lnSpc>
              <a:defRPr/>
            </a:pPr>
            <a:r>
              <a:rPr lang="ja-JP" altLang="en-US" dirty="0"/>
              <a:t>地域生活に必要な地域の社会資源を改善、開発するために、協議会への参画。</a:t>
            </a:r>
            <a:endParaRPr lang="en-US" altLang="ja-JP" dirty="0"/>
          </a:p>
          <a:p>
            <a:pPr marL="0" indent="0" eaLnBrk="1" hangingPunct="1">
              <a:lnSpc>
                <a:spcPct val="90000"/>
              </a:lnSpc>
              <a:buFontTx/>
              <a:buNone/>
              <a:defRPr/>
            </a:pPr>
            <a:endParaRPr lang="en-US" altLang="ja-JP" dirty="0"/>
          </a:p>
        </p:txBody>
      </p:sp>
      <p:sp>
        <p:nvSpPr>
          <p:cNvPr id="87045" name="角丸四角形 4"/>
          <p:cNvSpPr>
            <a:spLocks noChangeArrowheads="1"/>
          </p:cNvSpPr>
          <p:nvPr/>
        </p:nvSpPr>
        <p:spPr bwMode="auto">
          <a:xfrm>
            <a:off x="5629275" y="1922463"/>
            <a:ext cx="4075113" cy="4572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連携とは？大切なことはなんですか。</a:t>
            </a:r>
            <a:endParaRPr lang="en-US" altLang="ja-JP" sz="1800">
              <a:solidFill>
                <a:srgbClr val="000000"/>
              </a:solidFill>
            </a:endParaRPr>
          </a:p>
        </p:txBody>
      </p:sp>
      <p:sp>
        <p:nvSpPr>
          <p:cNvPr id="87046" name="角丸四角形 5"/>
          <p:cNvSpPr>
            <a:spLocks noChangeArrowheads="1"/>
          </p:cNvSpPr>
          <p:nvPr/>
        </p:nvSpPr>
        <p:spPr bwMode="auto">
          <a:xfrm>
            <a:off x="919163" y="5949950"/>
            <a:ext cx="8248650" cy="574675"/>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協議会とは、新しい仕組みではありません。旧来のさまざまなサービスを生み出して</a:t>
            </a:r>
            <a:endParaRPr lang="en-US" altLang="ja-JP" sz="1800">
              <a:solidFill>
                <a:srgbClr val="000000"/>
              </a:solidFill>
            </a:endParaRPr>
          </a:p>
          <a:p>
            <a:pPr eaLnBrk="1" hangingPunct="1">
              <a:spcBef>
                <a:spcPct val="0"/>
              </a:spcBef>
              <a:buFontTx/>
              <a:buNone/>
            </a:pPr>
            <a:r>
              <a:rPr lang="ja-JP" altLang="en-US" sz="1800">
                <a:solidFill>
                  <a:srgbClr val="000000"/>
                </a:solidFill>
              </a:rPr>
              <a:t>きたインフォーマルなネットワークを組織化したもです。</a:t>
            </a:r>
            <a:endParaRPr lang="en-US" altLang="ja-JP" sz="1800">
              <a:solidFill>
                <a:srgbClr val="000000"/>
              </a:solidFill>
            </a:endParaRPr>
          </a:p>
        </p:txBody>
      </p:sp>
      <p:sp>
        <p:nvSpPr>
          <p:cNvPr id="87047"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8CD975A3-0101-4500-940A-0AE6AFCB20C8}" type="slidenum">
              <a:rPr lang="en-US" altLang="ja-JP" sz="1400">
                <a:solidFill>
                  <a:srgbClr val="000000"/>
                </a:solidFill>
              </a:rPr>
              <a:pPr>
                <a:spcBef>
                  <a:spcPct val="0"/>
                </a:spcBef>
                <a:buFontTx/>
                <a:buNone/>
              </a:pPr>
              <a:t>22</a:t>
            </a:fld>
            <a:endParaRPr lang="en-US" altLang="ja-JP" sz="1400">
              <a:solidFill>
                <a:srgbClr val="000000"/>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6"/>
          <p:cNvSpPr>
            <a:spLocks noChangeArrowheads="1"/>
          </p:cNvSpPr>
          <p:nvPr/>
        </p:nvSpPr>
        <p:spPr bwMode="auto">
          <a:xfrm>
            <a:off x="631825" y="549275"/>
            <a:ext cx="9002713" cy="107950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ja-JP" sz="1800">
              <a:solidFill>
                <a:srgbClr val="000000"/>
              </a:solidFill>
            </a:endParaRPr>
          </a:p>
        </p:txBody>
      </p:sp>
      <p:sp>
        <p:nvSpPr>
          <p:cNvPr id="89091" name="Rectangle 4"/>
          <p:cNvSpPr>
            <a:spLocks noGrp="1" noChangeArrowheads="1"/>
          </p:cNvSpPr>
          <p:nvPr>
            <p:ph type="title"/>
          </p:nvPr>
        </p:nvSpPr>
        <p:spPr>
          <a:xfrm>
            <a:off x="527050" y="260350"/>
            <a:ext cx="8915400" cy="1143000"/>
          </a:xfrm>
        </p:spPr>
        <p:txBody>
          <a:bodyPr/>
          <a:lstStyle/>
          <a:p>
            <a:r>
              <a:rPr lang="ja-JP" altLang="en-US" b="1" dirty="0"/>
              <a:t>４．サービス提供プロセスの実際</a:t>
            </a:r>
          </a:p>
        </p:txBody>
      </p:sp>
      <p:sp>
        <p:nvSpPr>
          <p:cNvPr id="2" name="コンテンツ プレースホルダー 1"/>
          <p:cNvSpPr>
            <a:spLocks noGrp="1"/>
          </p:cNvSpPr>
          <p:nvPr>
            <p:ph idx="1"/>
          </p:nvPr>
        </p:nvSpPr>
        <p:spPr>
          <a:xfrm>
            <a:off x="631825" y="1910715"/>
            <a:ext cx="8913813" cy="4525962"/>
          </a:xfrm>
        </p:spPr>
        <p:txBody>
          <a:bodyPr/>
          <a:lstStyle/>
          <a:p>
            <a:pPr marL="0" indent="0">
              <a:buFontTx/>
              <a:buNone/>
              <a:defRPr/>
            </a:pPr>
            <a:r>
              <a:rPr lang="ja-JP" altLang="en-US" dirty="0">
                <a:latin typeface="ＭＳ Ｐゴシック" pitchFamily="50" charset="-128"/>
              </a:rPr>
              <a:t>（１）サービス提供のプロセス</a:t>
            </a:r>
            <a:endParaRPr lang="en-US" altLang="ja-JP" dirty="0">
              <a:latin typeface="ＭＳ Ｐゴシック" pitchFamily="50" charset="-128"/>
            </a:endParaRPr>
          </a:p>
          <a:p>
            <a:pPr marL="0" indent="0">
              <a:buFontTx/>
              <a:buNone/>
              <a:defRPr/>
            </a:pPr>
            <a:r>
              <a:rPr lang="ja-JP" altLang="en-US" dirty="0">
                <a:latin typeface="ＭＳ Ｐゴシック" pitchFamily="50" charset="-128"/>
              </a:rPr>
              <a:t>（２）相談支援時の状況把握</a:t>
            </a:r>
            <a:endParaRPr lang="en-US" altLang="ja-JP" dirty="0">
              <a:latin typeface="ＭＳ Ｐゴシック" pitchFamily="50" charset="-128"/>
            </a:endParaRPr>
          </a:p>
          <a:p>
            <a:pPr marL="0" indent="0">
              <a:buFontTx/>
              <a:buNone/>
              <a:defRPr/>
            </a:pPr>
            <a:r>
              <a:rPr lang="ja-JP" altLang="en-US" dirty="0">
                <a:latin typeface="ＭＳ Ｐゴシック" pitchFamily="50" charset="-128"/>
              </a:rPr>
              <a:t>（３）アセスメント</a:t>
            </a:r>
          </a:p>
          <a:p>
            <a:pPr marL="0" indent="0">
              <a:buFontTx/>
              <a:buNone/>
              <a:defRPr/>
            </a:pPr>
            <a:r>
              <a:rPr lang="ja-JP" altLang="en-US" dirty="0">
                <a:latin typeface="ＭＳ Ｐゴシック" pitchFamily="50" charset="-128"/>
              </a:rPr>
              <a:t>（４）個別支援計画の作成</a:t>
            </a:r>
          </a:p>
          <a:p>
            <a:pPr marL="0" indent="0">
              <a:buFontTx/>
              <a:buNone/>
              <a:defRPr/>
            </a:pPr>
            <a:r>
              <a:rPr lang="ja-JP" altLang="en-US" dirty="0">
                <a:latin typeface="ＭＳ Ｐゴシック" pitchFamily="50" charset="-128"/>
              </a:rPr>
              <a:t>（５）個別支援計画の実施</a:t>
            </a:r>
          </a:p>
          <a:p>
            <a:pPr marL="0" indent="0">
              <a:buFontTx/>
              <a:buNone/>
              <a:defRPr/>
            </a:pPr>
            <a:r>
              <a:rPr lang="ja-JP" altLang="en-US" dirty="0">
                <a:latin typeface="ＭＳ Ｐゴシック" pitchFamily="50" charset="-128"/>
              </a:rPr>
              <a:t>（６）中間評価と修正</a:t>
            </a:r>
          </a:p>
          <a:p>
            <a:pPr marL="0" indent="0">
              <a:buFontTx/>
              <a:buNone/>
              <a:defRPr/>
            </a:pPr>
            <a:r>
              <a:rPr lang="ja-JP" altLang="en-US" dirty="0">
                <a:latin typeface="ＭＳ Ｐゴシック" pitchFamily="50" charset="-128"/>
              </a:rPr>
              <a:t>（７）終了時評価</a:t>
            </a:r>
            <a:endParaRPr lang="ja-JP" altLang="ja-JP" dirty="0"/>
          </a:p>
          <a:p>
            <a:pPr>
              <a:defRPr/>
            </a:pPr>
            <a:endParaRPr lang="ja-JP" altLang="en-US" dirty="0"/>
          </a:p>
        </p:txBody>
      </p:sp>
      <p:sp>
        <p:nvSpPr>
          <p:cNvPr id="8909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68B2C80B-6752-463E-8A97-656C5388F88A}" type="slidenum">
              <a:rPr lang="en-US" altLang="ja-JP" sz="1400">
                <a:solidFill>
                  <a:srgbClr val="000000"/>
                </a:solidFill>
              </a:rPr>
              <a:pPr>
                <a:spcBef>
                  <a:spcPct val="0"/>
                </a:spcBef>
                <a:buFontTx/>
                <a:buNone/>
              </a:pPr>
              <a:t>23</a:t>
            </a:fld>
            <a:endParaRPr lang="en-US" altLang="ja-JP" sz="1400">
              <a:solidFill>
                <a:srgbClr val="000000"/>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2168525" y="1689100"/>
            <a:ext cx="465138" cy="29638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  （２）アセスメント</a:t>
            </a:r>
          </a:p>
        </p:txBody>
      </p:sp>
      <p:sp>
        <p:nvSpPr>
          <p:cNvPr id="91139" name="Rectangle 3"/>
          <p:cNvSpPr>
            <a:spLocks noChangeArrowheads="1"/>
          </p:cNvSpPr>
          <p:nvPr/>
        </p:nvSpPr>
        <p:spPr bwMode="auto">
          <a:xfrm>
            <a:off x="4549775"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（３）個別支援計画の作成　</a:t>
            </a:r>
          </a:p>
        </p:txBody>
      </p:sp>
      <p:sp>
        <p:nvSpPr>
          <p:cNvPr id="91140" name="Rectangle 4"/>
          <p:cNvSpPr>
            <a:spLocks noChangeArrowheads="1"/>
          </p:cNvSpPr>
          <p:nvPr/>
        </p:nvSpPr>
        <p:spPr bwMode="auto">
          <a:xfrm>
            <a:off x="5053013" y="317341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到達目標の設定　　　　</a:t>
            </a:r>
          </a:p>
        </p:txBody>
      </p:sp>
      <p:sp>
        <p:nvSpPr>
          <p:cNvPr id="91141" name="Rectangle 5"/>
          <p:cNvSpPr>
            <a:spLocks noChangeArrowheads="1"/>
          </p:cNvSpPr>
          <p:nvPr/>
        </p:nvSpPr>
        <p:spPr bwMode="auto">
          <a:xfrm>
            <a:off x="3378200" y="3205163"/>
            <a:ext cx="466725"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基本的ニーズの把握　</a:t>
            </a:r>
          </a:p>
        </p:txBody>
      </p:sp>
      <p:sp>
        <p:nvSpPr>
          <p:cNvPr id="91142" name="Rectangle 6"/>
          <p:cNvSpPr>
            <a:spLocks noChangeArrowheads="1"/>
          </p:cNvSpPr>
          <p:nvPr/>
        </p:nvSpPr>
        <p:spPr bwMode="auto">
          <a:xfrm>
            <a:off x="3922713" y="320516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③</a:t>
            </a:r>
            <a:r>
              <a:rPr lang="ja-JP" altLang="en-US" sz="1800">
                <a:solidFill>
                  <a:srgbClr val="000000"/>
                </a:solidFill>
              </a:rPr>
              <a:t>課題の整理　　　　　　</a:t>
            </a:r>
          </a:p>
        </p:txBody>
      </p:sp>
      <p:sp>
        <p:nvSpPr>
          <p:cNvPr id="91143" name="Line 7"/>
          <p:cNvSpPr>
            <a:spLocks noChangeShapeType="1"/>
          </p:cNvSpPr>
          <p:nvPr/>
        </p:nvSpPr>
        <p:spPr bwMode="auto">
          <a:xfrm>
            <a:off x="1930400" y="2657475"/>
            <a:ext cx="2381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4" name="Line 8"/>
          <p:cNvSpPr>
            <a:spLocks noChangeShapeType="1"/>
          </p:cNvSpPr>
          <p:nvPr/>
        </p:nvSpPr>
        <p:spPr bwMode="auto">
          <a:xfrm>
            <a:off x="2879725" y="2657475"/>
            <a:ext cx="15128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5" name="Line 9"/>
          <p:cNvSpPr>
            <a:spLocks noChangeShapeType="1"/>
          </p:cNvSpPr>
          <p:nvPr/>
        </p:nvSpPr>
        <p:spPr bwMode="auto">
          <a:xfrm>
            <a:off x="5230813" y="2700338"/>
            <a:ext cx="9937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6" name="Rectangle 10"/>
          <p:cNvSpPr>
            <a:spLocks noChangeArrowheads="1"/>
          </p:cNvSpPr>
          <p:nvPr/>
        </p:nvSpPr>
        <p:spPr bwMode="auto">
          <a:xfrm>
            <a:off x="6286500"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（４）個別支援計画の実施　</a:t>
            </a:r>
          </a:p>
        </p:txBody>
      </p:sp>
      <p:sp>
        <p:nvSpPr>
          <p:cNvPr id="91147" name="Line 11"/>
          <p:cNvSpPr>
            <a:spLocks noChangeShapeType="1"/>
          </p:cNvSpPr>
          <p:nvPr/>
        </p:nvSpPr>
        <p:spPr bwMode="auto">
          <a:xfrm>
            <a:off x="7872413" y="2686050"/>
            <a:ext cx="1066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8" name="Rectangle 12"/>
          <p:cNvSpPr>
            <a:spLocks noChangeArrowheads="1"/>
          </p:cNvSpPr>
          <p:nvPr/>
        </p:nvSpPr>
        <p:spPr bwMode="auto">
          <a:xfrm>
            <a:off x="5610225" y="317341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個別支援計画の作成　</a:t>
            </a:r>
          </a:p>
        </p:txBody>
      </p:sp>
      <p:sp>
        <p:nvSpPr>
          <p:cNvPr id="91149" name="Rectangle 13"/>
          <p:cNvSpPr>
            <a:spLocks noChangeArrowheads="1"/>
          </p:cNvSpPr>
          <p:nvPr/>
        </p:nvSpPr>
        <p:spPr bwMode="auto">
          <a:xfrm>
            <a:off x="2840038" y="3200400"/>
            <a:ext cx="469900"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初期状態の把握　　　</a:t>
            </a:r>
          </a:p>
        </p:txBody>
      </p:sp>
      <p:sp>
        <p:nvSpPr>
          <p:cNvPr id="91150" name="Line 14"/>
          <p:cNvSpPr>
            <a:spLocks noChangeShapeType="1"/>
          </p:cNvSpPr>
          <p:nvPr/>
        </p:nvSpPr>
        <p:spPr bwMode="auto">
          <a:xfrm>
            <a:off x="6919913" y="2679700"/>
            <a:ext cx="2317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51" name="Rectangle 15"/>
          <p:cNvSpPr>
            <a:spLocks noChangeArrowheads="1"/>
          </p:cNvSpPr>
          <p:nvPr/>
        </p:nvSpPr>
        <p:spPr bwMode="auto">
          <a:xfrm>
            <a:off x="7270750"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（５）中間評価と修正　　　　</a:t>
            </a:r>
          </a:p>
        </p:txBody>
      </p:sp>
      <p:sp>
        <p:nvSpPr>
          <p:cNvPr id="91152" name="Rectangle 16"/>
          <p:cNvSpPr>
            <a:spLocks noChangeArrowheads="1"/>
          </p:cNvSpPr>
          <p:nvPr/>
        </p:nvSpPr>
        <p:spPr bwMode="auto">
          <a:xfrm>
            <a:off x="1463675" y="1663700"/>
            <a:ext cx="465138" cy="29638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（１）相談支援時の状況把握</a:t>
            </a:r>
          </a:p>
        </p:txBody>
      </p:sp>
      <p:sp>
        <p:nvSpPr>
          <p:cNvPr id="91153" name="Rectangle 17"/>
          <p:cNvSpPr>
            <a:spLocks noChangeArrowheads="1"/>
          </p:cNvSpPr>
          <p:nvPr/>
        </p:nvSpPr>
        <p:spPr bwMode="auto">
          <a:xfrm>
            <a:off x="9024938" y="1804988"/>
            <a:ext cx="463550"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（６）終了時評価　　　　　　　</a:t>
            </a:r>
          </a:p>
        </p:txBody>
      </p:sp>
      <p:sp>
        <p:nvSpPr>
          <p:cNvPr id="91154" name="Rectangle 18"/>
          <p:cNvSpPr>
            <a:spLocks noChangeArrowheads="1"/>
          </p:cNvSpPr>
          <p:nvPr/>
        </p:nvSpPr>
        <p:spPr bwMode="auto">
          <a:xfrm>
            <a:off x="2840038" y="5681663"/>
            <a:ext cx="6648450" cy="360362"/>
          </a:xfrm>
          <a:prstGeom prst="rect">
            <a:avLst/>
          </a:prstGeom>
          <a:solidFill>
            <a:schemeClr val="accent1"/>
          </a:solidFill>
          <a:ln w="9525" algn="ctr">
            <a:solidFill>
              <a:schemeClr val="tx1"/>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支　　　　　援　　　　　会　　　　　議</a:t>
            </a:r>
          </a:p>
        </p:txBody>
      </p:sp>
      <p:sp>
        <p:nvSpPr>
          <p:cNvPr id="91155" name="AutoShape 19"/>
          <p:cNvSpPr>
            <a:spLocks noGrp="1" noChangeArrowheads="1"/>
          </p:cNvSpPr>
          <p:nvPr>
            <p:ph type="title" idx="4294967295"/>
          </p:nvPr>
        </p:nvSpPr>
        <p:spPr>
          <a:xfrm>
            <a:off x="415925" y="188913"/>
            <a:ext cx="9074150" cy="79216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a:lstStyle/>
          <a:p>
            <a:r>
              <a:rPr lang="ja-JP" altLang="en-US" sz="4000" b="1" dirty="0">
                <a:solidFill>
                  <a:srgbClr val="A50021"/>
                </a:solidFill>
              </a:rPr>
              <a:t>（１）サービス提供のプロセス</a:t>
            </a:r>
          </a:p>
        </p:txBody>
      </p:sp>
      <p:sp>
        <p:nvSpPr>
          <p:cNvPr id="91156" name="Rectangle 20"/>
          <p:cNvSpPr>
            <a:spLocks noChangeArrowheads="1"/>
          </p:cNvSpPr>
          <p:nvPr/>
        </p:nvSpPr>
        <p:spPr bwMode="auto">
          <a:xfrm>
            <a:off x="7872413" y="3213100"/>
            <a:ext cx="468312"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支援計画の中間評価　　　　　　　　　</a:t>
            </a:r>
          </a:p>
        </p:txBody>
      </p:sp>
      <p:sp>
        <p:nvSpPr>
          <p:cNvPr id="91157" name="Rectangle 21"/>
          <p:cNvSpPr>
            <a:spLocks noChangeArrowheads="1"/>
          </p:cNvSpPr>
          <p:nvPr/>
        </p:nvSpPr>
        <p:spPr bwMode="auto">
          <a:xfrm>
            <a:off x="8464550" y="3213100"/>
            <a:ext cx="468313"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支援計画の修正　　　　</a:t>
            </a:r>
          </a:p>
        </p:txBody>
      </p:sp>
      <p:sp>
        <p:nvSpPr>
          <p:cNvPr id="22" name="Rectangle 50"/>
          <p:cNvSpPr>
            <a:spLocks noChangeArrowheads="1"/>
          </p:cNvSpPr>
          <p:nvPr/>
        </p:nvSpPr>
        <p:spPr bwMode="auto">
          <a:xfrm>
            <a:off x="0" y="2081213"/>
            <a:ext cx="898525" cy="360045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b="0" dirty="0">
                <a:solidFill>
                  <a:srgbClr val="000000"/>
                </a:solidFill>
                <a:latin typeface="HG創英角ﾎﾟｯﾌﾟ体" pitchFamily="49" charset="-128"/>
                <a:ea typeface="HG創英角ﾎﾟｯﾌﾟ体" pitchFamily="49" charset="-128"/>
              </a:rPr>
              <a:t>相談支援時事業者　</a:t>
            </a:r>
            <a:endParaRPr lang="en-US" altLang="ja-JP" sz="2000" b="0" dirty="0">
              <a:solidFill>
                <a:srgbClr val="000000"/>
              </a:solidFill>
              <a:latin typeface="HG創英角ﾎﾟｯﾌﾟ体" pitchFamily="49" charset="-128"/>
              <a:ea typeface="HG創英角ﾎﾟｯﾌﾟ体" pitchFamily="49" charset="-128"/>
            </a:endParaRPr>
          </a:p>
          <a:p>
            <a:pPr algn="ctr" eaLnBrk="1" hangingPunct="1">
              <a:defRPr/>
            </a:pPr>
            <a:r>
              <a:rPr lang="ja-JP" altLang="en-US" sz="2000" b="0" dirty="0">
                <a:solidFill>
                  <a:srgbClr val="000000"/>
                </a:solidFill>
                <a:latin typeface="HG創英角ﾎﾟｯﾌﾟ体" pitchFamily="49" charset="-128"/>
                <a:ea typeface="HG創英角ﾎﾟｯﾌﾟ体" pitchFamily="49" charset="-128"/>
              </a:rPr>
              <a:t>（サービス等利用計画）</a:t>
            </a:r>
          </a:p>
        </p:txBody>
      </p:sp>
      <p:sp>
        <p:nvSpPr>
          <p:cNvPr id="23" name="右矢印 22"/>
          <p:cNvSpPr/>
          <p:nvPr/>
        </p:nvSpPr>
        <p:spPr>
          <a:xfrm>
            <a:off x="968375" y="3068638"/>
            <a:ext cx="331788" cy="1081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rgbClr val="FFFFFF"/>
              </a:solidFill>
            </a:endParaRPr>
          </a:p>
        </p:txBody>
      </p:sp>
      <p:sp>
        <p:nvSpPr>
          <p:cNvPr id="91160"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77FC3745-9948-4727-A525-01827C000D18}" type="slidenum">
              <a:rPr lang="en-US" altLang="ja-JP" sz="1400">
                <a:solidFill>
                  <a:srgbClr val="000000"/>
                </a:solidFill>
              </a:rPr>
              <a:pPr>
                <a:spcBef>
                  <a:spcPct val="0"/>
                </a:spcBef>
                <a:buFontTx/>
                <a:buNone/>
              </a:pPr>
              <a:t>24</a:t>
            </a:fld>
            <a:endParaRPr lang="en-US" altLang="ja-JP" sz="1400">
              <a:solidFill>
                <a:srgbClr val="000000"/>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円/楕円 35"/>
          <p:cNvSpPr>
            <a:spLocks noChangeArrowheads="1"/>
          </p:cNvSpPr>
          <p:nvPr/>
        </p:nvSpPr>
        <p:spPr bwMode="auto">
          <a:xfrm>
            <a:off x="6032500" y="3213100"/>
            <a:ext cx="3457575" cy="2879725"/>
          </a:xfrm>
          <a:prstGeom prst="ellipse">
            <a:avLst/>
          </a:prstGeom>
          <a:noFill/>
          <a:ln w="635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93187" name="AutoShape 2"/>
          <p:cNvSpPr>
            <a:spLocks noChangeArrowheads="1"/>
          </p:cNvSpPr>
          <p:nvPr/>
        </p:nvSpPr>
        <p:spPr bwMode="auto">
          <a:xfrm>
            <a:off x="465138" y="428625"/>
            <a:ext cx="9001125" cy="287338"/>
          </a:xfrm>
          <a:prstGeom prst="parallelogram">
            <a:avLst>
              <a:gd name="adj" fmla="val 113846"/>
            </a:avLst>
          </a:prstGeom>
          <a:gradFill rotWithShape="1">
            <a:gsLst>
              <a:gs pos="0">
                <a:srgbClr val="97FFB8"/>
              </a:gs>
              <a:gs pos="50000">
                <a:srgbClr val="BFFFD2"/>
              </a:gs>
              <a:gs pos="100000">
                <a:srgbClr val="DFFFE8"/>
              </a:gs>
            </a:gsLst>
            <a:lin ang="16200000" scaled="1"/>
          </a:gradFill>
          <a:ln w="12700" algn="ctr">
            <a:solidFill>
              <a:schemeClr val="bg1"/>
            </a:solidFill>
            <a:miter lim="800000"/>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2400" b="0">
              <a:solidFill>
                <a:srgbClr val="000000"/>
              </a:solidFill>
              <a:latin typeface="Times New Roman" pitchFamily="18" charset="0"/>
            </a:endParaRPr>
          </a:p>
        </p:txBody>
      </p:sp>
      <p:sp>
        <p:nvSpPr>
          <p:cNvPr id="93188" name="タイトル 1"/>
          <p:cNvSpPr>
            <a:spLocks noGrp="1"/>
          </p:cNvSpPr>
          <p:nvPr>
            <p:ph type="title" idx="4294967295"/>
          </p:nvPr>
        </p:nvSpPr>
        <p:spPr>
          <a:xfrm>
            <a:off x="117475" y="44450"/>
            <a:ext cx="9632950" cy="647700"/>
          </a:xfrm>
        </p:spPr>
        <p:txBody>
          <a:bodyPr lIns="91432" tIns="45716" rIns="91432" bIns="45716"/>
          <a:lstStyle/>
          <a:p>
            <a:r>
              <a:rPr lang="ja-JP" altLang="en-US" sz="2800" dirty="0">
                <a:ea typeface="HGP創英角ﾎﾟｯﾌﾟ体" pitchFamily="50" charset="-128"/>
              </a:rPr>
              <a:t>太郎さんを支えるサービス利用計画と個別支援計画の連携</a:t>
            </a:r>
            <a:endParaRPr lang="ja-JP" altLang="en-US" sz="2400" dirty="0">
              <a:ea typeface="HGP創英角ﾎﾟｯﾌﾟ体" pitchFamily="50" charset="-128"/>
            </a:endParaRPr>
          </a:p>
        </p:txBody>
      </p:sp>
      <p:sp>
        <p:nvSpPr>
          <p:cNvPr id="93189" name="1 つの角を切り取った四角形 11"/>
          <p:cNvSpPr>
            <a:spLocks noChangeArrowheads="1"/>
          </p:cNvSpPr>
          <p:nvPr/>
        </p:nvSpPr>
        <p:spPr bwMode="auto">
          <a:xfrm>
            <a:off x="231775" y="836613"/>
            <a:ext cx="9442450" cy="1223962"/>
          </a:xfrm>
          <a:custGeom>
            <a:avLst/>
            <a:gdLst>
              <a:gd name="T0" fmla="*/ 22648730 w 8715375"/>
              <a:gd name="T1" fmla="*/ 21544809 h 857250"/>
              <a:gd name="T2" fmla="*/ 11324373 w 8715375"/>
              <a:gd name="T3" fmla="*/ 43089568 h 857250"/>
              <a:gd name="T4" fmla="*/ 0 w 8715375"/>
              <a:gd name="T5" fmla="*/ 21544809 h 857250"/>
              <a:gd name="T6" fmla="*/ 11324373 w 8715375"/>
              <a:gd name="T7" fmla="*/ 0 h 857250"/>
              <a:gd name="T8" fmla="*/ 0 60000 65536"/>
              <a:gd name="T9" fmla="*/ 5898240 60000 65536"/>
              <a:gd name="T10" fmla="*/ 11796480 60000 65536"/>
              <a:gd name="T11" fmla="*/ 17694720 60000 65536"/>
              <a:gd name="T12" fmla="*/ 0 w 8715375"/>
              <a:gd name="T13" fmla="*/ 71439 h 857250"/>
              <a:gd name="T14" fmla="*/ 8643935 w 8715375"/>
              <a:gd name="T15" fmla="*/ 857250 h 857250"/>
            </a:gdLst>
            <a:ahLst/>
            <a:cxnLst>
              <a:cxn ang="T8">
                <a:pos x="T0" y="T1"/>
              </a:cxn>
              <a:cxn ang="T9">
                <a:pos x="T2" y="T3"/>
              </a:cxn>
              <a:cxn ang="T10">
                <a:pos x="T4" y="T5"/>
              </a:cxn>
              <a:cxn ang="T11">
                <a:pos x="T6" y="T7"/>
              </a:cxn>
            </a:cxnLst>
            <a:rect l="T12" t="T13" r="T14" b="T15"/>
            <a:pathLst>
              <a:path w="8715375" h="857250">
                <a:moveTo>
                  <a:pt x="0" y="0"/>
                </a:moveTo>
                <a:lnTo>
                  <a:pt x="8572497" y="0"/>
                </a:lnTo>
                <a:lnTo>
                  <a:pt x="8715375" y="142878"/>
                </a:lnTo>
                <a:lnTo>
                  <a:pt x="8715375" y="857250"/>
                </a:lnTo>
                <a:lnTo>
                  <a:pt x="0" y="857250"/>
                </a:lnTo>
                <a:lnTo>
                  <a:pt x="0" y="0"/>
                </a:lnTo>
                <a:close/>
              </a:path>
            </a:pathLst>
          </a:custGeom>
          <a:solidFill>
            <a:srgbClr val="CCFFCC"/>
          </a:solidFill>
          <a:ln w="25400" algn="ctr">
            <a:solidFill>
              <a:srgbClr val="00956F"/>
            </a:solidFill>
            <a:miter lim="800000"/>
            <a:headEnd/>
            <a:tailEnd/>
          </a:ln>
        </p:spPr>
        <p:txBody>
          <a:bodyPr tIns="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latin typeface="Times New Roman" pitchFamily="18" charset="0"/>
              </a:rPr>
              <a:t>太郎さんは、地域相談（地域移行支援）を利用して、２０年間入院した精神科病院からグループホームに入居することを希望しています。退院後は、日中は就労継続</a:t>
            </a:r>
            <a:r>
              <a:rPr lang="en-US" altLang="ja-JP" sz="1800" dirty="0">
                <a:solidFill>
                  <a:srgbClr val="000000"/>
                </a:solidFill>
                <a:latin typeface="ＭＳ Ｐゴシック" pitchFamily="50" charset="-128"/>
              </a:rPr>
              <a:t>B</a:t>
            </a:r>
            <a:r>
              <a:rPr lang="ja-JP" altLang="en-US" sz="1800" dirty="0">
                <a:solidFill>
                  <a:srgbClr val="000000"/>
                </a:solidFill>
                <a:latin typeface="ＭＳ Ｐゴシック" pitchFamily="50" charset="-128"/>
              </a:rPr>
              <a:t>型</a:t>
            </a:r>
            <a:r>
              <a:rPr lang="ja-JP" altLang="en-US" sz="1800" dirty="0">
                <a:solidFill>
                  <a:srgbClr val="000000"/>
                </a:solidFill>
                <a:latin typeface="Times New Roman" pitchFamily="18" charset="0"/>
              </a:rPr>
              <a:t>事業を利用しながら、自分の人生を取り戻していきたいと希望しています。</a:t>
            </a:r>
          </a:p>
        </p:txBody>
      </p:sp>
      <p:grpSp>
        <p:nvGrpSpPr>
          <p:cNvPr id="93190" name="Group 6"/>
          <p:cNvGrpSpPr>
            <a:grpSpLocks/>
          </p:cNvGrpSpPr>
          <p:nvPr/>
        </p:nvGrpSpPr>
        <p:grpSpPr bwMode="auto">
          <a:xfrm>
            <a:off x="8455025" y="5272088"/>
            <a:ext cx="1162050" cy="1333500"/>
            <a:chOff x="3420" y="1440"/>
            <a:chExt cx="675" cy="559"/>
          </a:xfrm>
        </p:grpSpPr>
        <p:pic>
          <p:nvPicPr>
            <p:cNvPr id="93218" name="Picture 4" descr="C:\Users\TNUYJ\Pictures\1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5" y="1440"/>
              <a:ext cx="40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9" name="テキスト ボックス 22"/>
            <p:cNvSpPr txBox="1">
              <a:spLocks noChangeArrowheads="1"/>
            </p:cNvSpPr>
            <p:nvPr/>
          </p:nvSpPr>
          <p:spPr bwMode="auto">
            <a:xfrm>
              <a:off x="3420" y="1858"/>
              <a:ext cx="67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行政職員</a:t>
              </a:r>
            </a:p>
          </p:txBody>
        </p:sp>
      </p:grpSp>
      <p:sp>
        <p:nvSpPr>
          <p:cNvPr id="93191" name="テキスト ボックス 8"/>
          <p:cNvSpPr txBox="1">
            <a:spLocks noChangeArrowheads="1"/>
          </p:cNvSpPr>
          <p:nvPr/>
        </p:nvSpPr>
        <p:spPr bwMode="auto">
          <a:xfrm>
            <a:off x="317500" y="5373688"/>
            <a:ext cx="8191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ＭＳ Ｐゴシック" pitchFamily="50" charset="-128"/>
              </a:rPr>
              <a:t>太郎</a:t>
            </a:r>
            <a:r>
              <a:rPr lang="ja-JP" altLang="en-US" sz="1400">
                <a:solidFill>
                  <a:srgbClr val="000000"/>
                </a:solidFill>
                <a:latin typeface="ＭＳ ゴシック" pitchFamily="49" charset="-128"/>
                <a:ea typeface="ＭＳ ゴシック" pitchFamily="49" charset="-128"/>
              </a:rPr>
              <a:t>さん</a:t>
            </a:r>
            <a:r>
              <a:rPr lang="en-US" altLang="ja-JP" sz="1400">
                <a:solidFill>
                  <a:srgbClr val="000000"/>
                </a:solidFill>
                <a:latin typeface="Times New Roman" pitchFamily="18" charset="0"/>
              </a:rPr>
              <a:t> </a:t>
            </a:r>
            <a:endParaRPr lang="ja-JP" altLang="en-US" sz="1400">
              <a:solidFill>
                <a:srgbClr val="000000"/>
              </a:solidFill>
              <a:latin typeface="Times New Roman" pitchFamily="18" charset="0"/>
            </a:endParaRPr>
          </a:p>
        </p:txBody>
      </p:sp>
      <p:grpSp>
        <p:nvGrpSpPr>
          <p:cNvPr id="93192" name="Group 48"/>
          <p:cNvGrpSpPr>
            <a:grpSpLocks/>
          </p:cNvGrpSpPr>
          <p:nvPr/>
        </p:nvGrpSpPr>
        <p:grpSpPr bwMode="auto">
          <a:xfrm>
            <a:off x="3351213" y="2190750"/>
            <a:ext cx="2106612" cy="2066925"/>
            <a:chOff x="2427" y="1380"/>
            <a:chExt cx="1360" cy="1302"/>
          </a:xfrm>
        </p:grpSpPr>
        <p:pic>
          <p:nvPicPr>
            <p:cNvPr id="93213" name="Picture 13" descr="person_008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3" y="1692"/>
              <a:ext cx="421"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14" name="Picture 10" descr="MCj0079127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6" y="2021"/>
              <a:ext cx="81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5" name="テキスト ボックス 13"/>
            <p:cNvSpPr txBox="1">
              <a:spLocks noChangeArrowheads="1"/>
            </p:cNvSpPr>
            <p:nvPr/>
          </p:nvSpPr>
          <p:spPr bwMode="auto">
            <a:xfrm>
              <a:off x="2427" y="2469"/>
              <a:ext cx="131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就労継続</a:t>
              </a:r>
              <a:r>
                <a:rPr lang="en-US" altLang="ja-JP" sz="1600">
                  <a:solidFill>
                    <a:srgbClr val="000000"/>
                  </a:solidFill>
                  <a:latin typeface="ＭＳ Ｐゴシック" pitchFamily="50" charset="-128"/>
                </a:rPr>
                <a:t>B</a:t>
              </a:r>
              <a:r>
                <a:rPr lang="ja-JP" altLang="en-US" sz="1600">
                  <a:solidFill>
                    <a:srgbClr val="000000"/>
                  </a:solidFill>
                  <a:latin typeface="Times New Roman" pitchFamily="18" charset="0"/>
                </a:rPr>
                <a:t>型事業所</a:t>
              </a:r>
            </a:p>
          </p:txBody>
        </p:sp>
        <p:sp>
          <p:nvSpPr>
            <p:cNvPr id="93216" name="テキスト ボックス 15"/>
            <p:cNvSpPr txBox="1">
              <a:spLocks noChangeArrowheads="1"/>
            </p:cNvSpPr>
            <p:nvPr/>
          </p:nvSpPr>
          <p:spPr bwMode="auto">
            <a:xfrm>
              <a:off x="2427" y="1380"/>
              <a:ext cx="1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a:solidFill>
                    <a:srgbClr val="000000"/>
                  </a:solidFill>
                  <a:latin typeface="Times New Roman" pitchFamily="18" charset="0"/>
                </a:rPr>
                <a:t>就労継続</a:t>
              </a:r>
              <a:r>
                <a:rPr lang="en-US" altLang="ja-JP" sz="1400">
                  <a:solidFill>
                    <a:srgbClr val="000000"/>
                  </a:solidFill>
                  <a:latin typeface="ＭＳ Ｐゴシック" pitchFamily="50" charset="-128"/>
                </a:rPr>
                <a:t>B</a:t>
              </a:r>
              <a:r>
                <a:rPr lang="ja-JP" altLang="en-US" sz="1400">
                  <a:solidFill>
                    <a:srgbClr val="000000"/>
                  </a:solidFill>
                  <a:latin typeface="ＭＳ Ｐゴシック" pitchFamily="50" charset="-128"/>
                </a:rPr>
                <a:t>型</a:t>
              </a:r>
              <a:r>
                <a:rPr lang="ja-JP" altLang="en-US" sz="1400">
                  <a:solidFill>
                    <a:srgbClr val="000000"/>
                  </a:solidFill>
                  <a:latin typeface="Times New Roman" pitchFamily="18" charset="0"/>
                </a:rPr>
                <a:t>事業所のサービス管理責任者</a:t>
              </a:r>
            </a:p>
          </p:txBody>
        </p:sp>
        <p:sp>
          <p:nvSpPr>
            <p:cNvPr id="34" name="角丸四角形 33"/>
            <p:cNvSpPr/>
            <p:nvPr/>
          </p:nvSpPr>
          <p:spPr>
            <a:xfrm>
              <a:off x="2593" y="2069"/>
              <a:ext cx="1031" cy="18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個別支援計画</a:t>
              </a:r>
            </a:p>
          </p:txBody>
        </p:sp>
      </p:grpSp>
      <p:grpSp>
        <p:nvGrpSpPr>
          <p:cNvPr id="93193" name="Group 49"/>
          <p:cNvGrpSpPr>
            <a:grpSpLocks/>
          </p:cNvGrpSpPr>
          <p:nvPr/>
        </p:nvGrpSpPr>
        <p:grpSpPr bwMode="auto">
          <a:xfrm>
            <a:off x="1300163" y="2190750"/>
            <a:ext cx="1924050" cy="2078038"/>
            <a:chOff x="839" y="1344"/>
            <a:chExt cx="1243" cy="1309"/>
          </a:xfrm>
        </p:grpSpPr>
        <p:pic>
          <p:nvPicPr>
            <p:cNvPr id="93208" name="Picture 6" descr="C:\Users\TNUYJ\Pictures\010106midwo01st-tran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8" y="1593"/>
              <a:ext cx="785" cy="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09" name="Picture 6" descr="MCj0433918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6" y="1751"/>
              <a:ext cx="959"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0" name="テキスト ボックス 7"/>
            <p:cNvSpPr txBox="1">
              <a:spLocks noChangeArrowheads="1"/>
            </p:cNvSpPr>
            <p:nvPr/>
          </p:nvSpPr>
          <p:spPr bwMode="auto">
            <a:xfrm>
              <a:off x="973" y="2441"/>
              <a:ext cx="110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グループホーム</a:t>
              </a:r>
            </a:p>
          </p:txBody>
        </p:sp>
        <p:sp>
          <p:nvSpPr>
            <p:cNvPr id="93211" name="テキスト ボックス 10"/>
            <p:cNvSpPr txBox="1">
              <a:spLocks noChangeArrowheads="1"/>
            </p:cNvSpPr>
            <p:nvPr/>
          </p:nvSpPr>
          <p:spPr bwMode="auto">
            <a:xfrm>
              <a:off x="839" y="1344"/>
              <a:ext cx="124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a:solidFill>
                    <a:srgbClr val="000000"/>
                  </a:solidFill>
                  <a:latin typeface="Times New Roman" pitchFamily="18" charset="0"/>
                </a:rPr>
                <a:t>グループホームの</a:t>
              </a:r>
              <a:endParaRPr lang="en-US" altLang="ja-JP" sz="1400">
                <a:solidFill>
                  <a:srgbClr val="000000"/>
                </a:solidFill>
                <a:latin typeface="Times New Roman" pitchFamily="18" charset="0"/>
              </a:endParaRPr>
            </a:p>
            <a:p>
              <a:pPr algn="ctr" eaLnBrk="1" hangingPunct="1">
                <a:spcBef>
                  <a:spcPct val="0"/>
                </a:spcBef>
                <a:buFontTx/>
                <a:buNone/>
              </a:pPr>
              <a:r>
                <a:rPr lang="ja-JP" altLang="en-US" sz="1400">
                  <a:solidFill>
                    <a:srgbClr val="000000"/>
                  </a:solidFill>
                  <a:latin typeface="Times New Roman" pitchFamily="18" charset="0"/>
                </a:rPr>
                <a:t>サービス管理責任者</a:t>
              </a:r>
            </a:p>
          </p:txBody>
        </p:sp>
        <p:sp>
          <p:nvSpPr>
            <p:cNvPr id="35" name="角丸四角形 34"/>
            <p:cNvSpPr/>
            <p:nvPr/>
          </p:nvSpPr>
          <p:spPr>
            <a:xfrm>
              <a:off x="928" y="2024"/>
              <a:ext cx="1152" cy="19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個別支援計画</a:t>
              </a:r>
            </a:p>
          </p:txBody>
        </p:sp>
      </p:grpSp>
      <p:sp>
        <p:nvSpPr>
          <p:cNvPr id="93194" name="角丸四角形 35"/>
          <p:cNvSpPr>
            <a:spLocks noChangeArrowheads="1"/>
          </p:cNvSpPr>
          <p:nvPr/>
        </p:nvSpPr>
        <p:spPr bwMode="auto">
          <a:xfrm>
            <a:off x="1208088" y="4365625"/>
            <a:ext cx="5448300" cy="2303463"/>
          </a:xfrm>
          <a:prstGeom prst="roundRect">
            <a:avLst>
              <a:gd name="adj" fmla="val 16667"/>
            </a:avLst>
          </a:prstGeom>
          <a:solidFill>
            <a:srgbClr val="FFCCFF"/>
          </a:solidFill>
          <a:ln w="25400" algn="ctr">
            <a:solidFill>
              <a:srgbClr val="C00000"/>
            </a:solidFill>
            <a:round/>
            <a:headEnd/>
            <a:tailEnd/>
          </a:ln>
        </p:spPr>
        <p:txBody>
          <a:bodyPr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latin typeface="Times New Roman" pitchFamily="18" charset="0"/>
              </a:rPr>
              <a:t>太郎さんの地域生活を支えていくために、相談支援専門員は、トータルプランとしてのサービス等利用計画を作成し、２つのサービス提供事業所のサービス管理責任者は、個別支援計画を作成して、連携が取れたサービスが提供されるように調整・支援している。</a:t>
            </a:r>
            <a:endParaRPr lang="en-US" altLang="ja-JP" sz="1800" dirty="0">
              <a:solidFill>
                <a:srgbClr val="000000"/>
              </a:solidFill>
              <a:latin typeface="Times New Roman" pitchFamily="18" charset="0"/>
            </a:endParaRPr>
          </a:p>
        </p:txBody>
      </p:sp>
      <p:grpSp>
        <p:nvGrpSpPr>
          <p:cNvPr id="93195" name="Group 31"/>
          <p:cNvGrpSpPr>
            <a:grpSpLocks/>
          </p:cNvGrpSpPr>
          <p:nvPr/>
        </p:nvGrpSpPr>
        <p:grpSpPr bwMode="auto">
          <a:xfrm>
            <a:off x="6537325" y="4508500"/>
            <a:ext cx="1873250" cy="1209675"/>
            <a:chOff x="4113" y="3361"/>
            <a:chExt cx="1035" cy="726"/>
          </a:xfrm>
        </p:grpSpPr>
        <p:sp>
          <p:nvSpPr>
            <p:cNvPr id="93206" name="テキスト ボックス 17"/>
            <p:cNvSpPr txBox="1">
              <a:spLocks noChangeArrowheads="1"/>
            </p:cNvSpPr>
            <p:nvPr/>
          </p:nvSpPr>
          <p:spPr bwMode="auto">
            <a:xfrm>
              <a:off x="4113" y="3884"/>
              <a:ext cx="1035"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相談支援専門員</a:t>
              </a:r>
            </a:p>
          </p:txBody>
        </p:sp>
        <p:pic>
          <p:nvPicPr>
            <p:cNvPr id="93207" name="Picture 17" descr="person_010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83" y="3361"/>
              <a:ext cx="495" cy="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3196" name="AutoShape 35"/>
          <p:cNvSpPr>
            <a:spLocks noChangeArrowheads="1"/>
          </p:cNvSpPr>
          <p:nvPr/>
        </p:nvSpPr>
        <p:spPr bwMode="auto">
          <a:xfrm>
            <a:off x="6800850" y="5661025"/>
            <a:ext cx="1319213" cy="579438"/>
          </a:xfrm>
          <a:prstGeom prst="roundRect">
            <a:avLst>
              <a:gd name="adj" fmla="val 16667"/>
            </a:avLst>
          </a:prstGeom>
          <a:solidFill>
            <a:srgbClr val="CCFF33"/>
          </a:solidFill>
          <a:ln w="9525">
            <a:solidFill>
              <a:schemeClr val="tx1"/>
            </a:solidFill>
            <a:round/>
            <a:headEnd/>
            <a:tailEnd/>
          </a:ln>
        </p:spPr>
        <p:txBody>
          <a:bodyPr anchor="ct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b="0">
                <a:solidFill>
                  <a:srgbClr val="000000"/>
                </a:solidFill>
              </a:rPr>
              <a:t>指定相談支援</a:t>
            </a:r>
            <a:endParaRPr lang="en-US" altLang="ja-JP" sz="1400" b="0">
              <a:solidFill>
                <a:srgbClr val="000000"/>
              </a:solidFill>
            </a:endParaRPr>
          </a:p>
          <a:p>
            <a:pPr algn="ctr" eaLnBrk="1" hangingPunct="1">
              <a:spcBef>
                <a:spcPct val="0"/>
              </a:spcBef>
              <a:buFontTx/>
              <a:buNone/>
            </a:pPr>
            <a:r>
              <a:rPr lang="ja-JP" altLang="en-US" sz="1400" b="0">
                <a:solidFill>
                  <a:srgbClr val="000000"/>
                </a:solidFill>
              </a:rPr>
              <a:t>事業所</a:t>
            </a:r>
          </a:p>
        </p:txBody>
      </p:sp>
      <p:grpSp>
        <p:nvGrpSpPr>
          <p:cNvPr id="93197" name="Group 46"/>
          <p:cNvGrpSpPr>
            <a:grpSpLocks/>
          </p:cNvGrpSpPr>
          <p:nvPr/>
        </p:nvGrpSpPr>
        <p:grpSpPr bwMode="auto">
          <a:xfrm>
            <a:off x="6470650" y="2130425"/>
            <a:ext cx="3265488" cy="844550"/>
            <a:chOff x="4113" y="1591"/>
            <a:chExt cx="2108" cy="508"/>
          </a:xfrm>
        </p:grpSpPr>
        <p:sp>
          <p:nvSpPr>
            <p:cNvPr id="93204" name="AutoShape 44"/>
            <p:cNvSpPr>
              <a:spLocks noChangeArrowheads="1"/>
            </p:cNvSpPr>
            <p:nvPr/>
          </p:nvSpPr>
          <p:spPr bwMode="auto">
            <a:xfrm>
              <a:off x="5450" y="1820"/>
              <a:ext cx="771" cy="279"/>
            </a:xfrm>
            <a:prstGeom prst="wedgeRoundRectCallout">
              <a:avLst>
                <a:gd name="adj1" fmla="val 1241"/>
                <a:gd name="adj2" fmla="val 126644"/>
                <a:gd name="adj3" fmla="val 16667"/>
              </a:avLst>
            </a:prstGeom>
            <a:solidFill>
              <a:srgbClr val="FFFFFF"/>
            </a:solidFill>
            <a:ln w="9525">
              <a:solidFill>
                <a:srgbClr val="000000"/>
              </a:solidFill>
              <a:miter lim="800000"/>
              <a:headEnd/>
              <a:tailEnd/>
            </a:ln>
          </p:spPr>
          <p:txBody>
            <a:bodyPr lIns="89534" tIns="44767" rIns="89534" bIns="44767"/>
            <a:lstStyle>
              <a:lvl1pPr defTabSz="895350">
                <a:spcBef>
                  <a:spcPct val="20000"/>
                </a:spcBef>
                <a:buChar char="•"/>
                <a:defRPr kumimoji="1" sz="3200">
                  <a:solidFill>
                    <a:schemeClr val="tx1"/>
                  </a:solidFill>
                  <a:latin typeface="Arial" charset="0"/>
                  <a:ea typeface="ＭＳ Ｐゴシック" pitchFamily="50" charset="-128"/>
                </a:defRPr>
              </a:lvl1pPr>
              <a:lvl2pPr marL="742950" indent="-285750" defTabSz="895350">
                <a:spcBef>
                  <a:spcPct val="20000"/>
                </a:spcBef>
                <a:buChar char="–"/>
                <a:defRPr kumimoji="1" sz="2800">
                  <a:solidFill>
                    <a:schemeClr val="tx1"/>
                  </a:solidFill>
                  <a:latin typeface="Arial" charset="0"/>
                  <a:ea typeface="ＭＳ Ｐゴシック" pitchFamily="50" charset="-128"/>
                </a:defRPr>
              </a:lvl2pPr>
              <a:lvl3pPr marL="1143000" indent="-228600" defTabSz="895350">
                <a:spcBef>
                  <a:spcPct val="20000"/>
                </a:spcBef>
                <a:buChar char="•"/>
                <a:defRPr kumimoji="1" sz="2400">
                  <a:solidFill>
                    <a:schemeClr val="tx1"/>
                  </a:solidFill>
                  <a:latin typeface="Arial" charset="0"/>
                  <a:ea typeface="ＭＳ Ｐゴシック" pitchFamily="50" charset="-128"/>
                </a:defRPr>
              </a:lvl3pPr>
              <a:lvl4pPr marL="1600200" indent="-228600" defTabSz="895350">
                <a:spcBef>
                  <a:spcPct val="20000"/>
                </a:spcBef>
                <a:buChar char="–"/>
                <a:defRPr kumimoji="1" sz="2000">
                  <a:solidFill>
                    <a:schemeClr val="tx1"/>
                  </a:solidFill>
                  <a:latin typeface="Arial" charset="0"/>
                  <a:ea typeface="ＭＳ Ｐゴシック" pitchFamily="50" charset="-128"/>
                </a:defRPr>
              </a:lvl4pPr>
              <a:lvl5pPr marL="2057400" indent="-228600" defTabSz="895350">
                <a:spcBef>
                  <a:spcPct val="20000"/>
                </a:spcBef>
                <a:buChar char="»"/>
                <a:defRPr kumimoji="1" sz="2000">
                  <a:solidFill>
                    <a:schemeClr val="tx1"/>
                  </a:solidFill>
                  <a:latin typeface="Arial" charset="0"/>
                  <a:ea typeface="ＭＳ Ｐゴシック" pitchFamily="50" charset="-128"/>
                </a:defRPr>
              </a:lvl5pPr>
              <a:lvl6pPr marL="25146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b="0">
                  <a:solidFill>
                    <a:srgbClr val="000000"/>
                  </a:solidFill>
                  <a:latin typeface="Times New Roman" pitchFamily="18" charset="0"/>
                </a:rPr>
                <a:t>退院したい。</a:t>
              </a:r>
              <a:endParaRPr lang="en-US" altLang="ja-JP" sz="1200" b="0">
                <a:solidFill>
                  <a:srgbClr val="000000"/>
                </a:solidFill>
                <a:latin typeface="Times New Roman" pitchFamily="18" charset="0"/>
              </a:endParaRPr>
            </a:p>
          </p:txBody>
        </p:sp>
        <p:sp>
          <p:nvSpPr>
            <p:cNvPr id="93205" name="Oval 45"/>
            <p:cNvSpPr>
              <a:spLocks noChangeArrowheads="1"/>
            </p:cNvSpPr>
            <p:nvPr/>
          </p:nvSpPr>
          <p:spPr bwMode="auto">
            <a:xfrm>
              <a:off x="4113" y="1591"/>
              <a:ext cx="1441" cy="317"/>
            </a:xfrm>
            <a:prstGeom prst="ellipse">
              <a:avLst/>
            </a:prstGeom>
            <a:solidFill>
              <a:srgbClr val="FFC39B"/>
            </a:solidFill>
            <a:ln w="9525">
              <a:solidFill>
                <a:srgbClr val="FF6600"/>
              </a:solidFill>
              <a:round/>
              <a:headEnd/>
              <a:tailEnd/>
            </a:ln>
          </p:spPr>
          <p:txBody>
            <a:bodyPr lIns="36000" tIns="36000" rIns="36000" bIns="36000" anchor="ctr"/>
            <a:lstStyle>
              <a:lvl1pPr defTabSz="895350">
                <a:spcBef>
                  <a:spcPct val="20000"/>
                </a:spcBef>
                <a:buChar char="•"/>
                <a:defRPr kumimoji="1" sz="3200">
                  <a:solidFill>
                    <a:schemeClr val="tx1"/>
                  </a:solidFill>
                  <a:latin typeface="Arial" charset="0"/>
                  <a:ea typeface="ＭＳ Ｐゴシック" pitchFamily="50" charset="-128"/>
                </a:defRPr>
              </a:lvl1pPr>
              <a:lvl2pPr marL="742950" indent="-285750" defTabSz="895350">
                <a:spcBef>
                  <a:spcPct val="20000"/>
                </a:spcBef>
                <a:buChar char="–"/>
                <a:defRPr kumimoji="1" sz="2800">
                  <a:solidFill>
                    <a:schemeClr val="tx1"/>
                  </a:solidFill>
                  <a:latin typeface="Arial" charset="0"/>
                  <a:ea typeface="ＭＳ Ｐゴシック" pitchFamily="50" charset="-128"/>
                </a:defRPr>
              </a:lvl2pPr>
              <a:lvl3pPr marL="1143000" indent="-228600" defTabSz="895350">
                <a:spcBef>
                  <a:spcPct val="20000"/>
                </a:spcBef>
                <a:buChar char="•"/>
                <a:defRPr kumimoji="1" sz="2400">
                  <a:solidFill>
                    <a:schemeClr val="tx1"/>
                  </a:solidFill>
                  <a:latin typeface="Arial" charset="0"/>
                  <a:ea typeface="ＭＳ Ｐゴシック" pitchFamily="50" charset="-128"/>
                </a:defRPr>
              </a:lvl3pPr>
              <a:lvl4pPr marL="1600200" indent="-228600" defTabSz="895350">
                <a:spcBef>
                  <a:spcPct val="20000"/>
                </a:spcBef>
                <a:buChar char="–"/>
                <a:defRPr kumimoji="1" sz="2000">
                  <a:solidFill>
                    <a:schemeClr val="tx1"/>
                  </a:solidFill>
                  <a:latin typeface="Arial" charset="0"/>
                  <a:ea typeface="ＭＳ Ｐゴシック" pitchFamily="50" charset="-128"/>
                </a:defRPr>
              </a:lvl4pPr>
              <a:lvl5pPr marL="2057400" indent="-228600" defTabSz="895350">
                <a:spcBef>
                  <a:spcPct val="20000"/>
                </a:spcBef>
                <a:buChar char="»"/>
                <a:defRPr kumimoji="1" sz="2000">
                  <a:solidFill>
                    <a:schemeClr val="tx1"/>
                  </a:solidFill>
                  <a:latin typeface="Arial" charset="0"/>
                  <a:ea typeface="ＭＳ Ｐゴシック" pitchFamily="50" charset="-128"/>
                </a:defRPr>
              </a:lvl5pPr>
              <a:lvl6pPr marL="25146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latin typeface="Times New Roman" pitchFamily="18" charset="0"/>
                </a:rPr>
                <a:t>サービス担当者会議</a:t>
              </a:r>
            </a:p>
          </p:txBody>
        </p:sp>
      </p:grpSp>
      <p:sp>
        <p:nvSpPr>
          <p:cNvPr id="93198" name="AutoShape 6"/>
          <p:cNvSpPr>
            <a:spLocks noChangeArrowheads="1"/>
          </p:cNvSpPr>
          <p:nvPr/>
        </p:nvSpPr>
        <p:spPr bwMode="auto">
          <a:xfrm rot="10800000">
            <a:off x="5313363" y="2840038"/>
            <a:ext cx="865187" cy="935037"/>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pic>
        <p:nvPicPr>
          <p:cNvPr id="93199" name="Picture 7" descr="NB10_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9075" y="2708275"/>
            <a:ext cx="188595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角丸四角形 35"/>
          <p:cNvSpPr/>
          <p:nvPr/>
        </p:nvSpPr>
        <p:spPr bwMode="auto">
          <a:xfrm>
            <a:off x="5594350" y="2732088"/>
            <a:ext cx="1431925" cy="484187"/>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サービス等　　利用計画</a:t>
            </a:r>
          </a:p>
        </p:txBody>
      </p:sp>
      <p:pic>
        <p:nvPicPr>
          <p:cNvPr id="93201" name="Picture 3"/>
          <p:cNvPicPr>
            <a:picLocks noChangeAspect="1" noChangeArrowheads="1"/>
          </p:cNvPicPr>
          <p:nvPr/>
        </p:nvPicPr>
        <p:blipFill>
          <a:blip r:embed="rId10">
            <a:extLst>
              <a:ext uri="{28A0092B-C50C-407E-A947-70E740481C1C}">
                <a14:useLocalDpi xmlns:a14="http://schemas.microsoft.com/office/drawing/2010/main" val="0"/>
              </a:ext>
            </a:extLst>
          </a:blip>
          <a:srcRect t="-5714" r="3847" b="-7428"/>
          <a:stretch>
            <a:fillRect/>
          </a:stretch>
        </p:blipFill>
        <p:spPr bwMode="auto">
          <a:xfrm>
            <a:off x="246063" y="342900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02" name="Picture 3"/>
          <p:cNvPicPr>
            <a:picLocks noChangeAspect="1" noChangeArrowheads="1"/>
          </p:cNvPicPr>
          <p:nvPr/>
        </p:nvPicPr>
        <p:blipFill>
          <a:blip r:embed="rId10">
            <a:extLst>
              <a:ext uri="{28A0092B-C50C-407E-A947-70E740481C1C}">
                <a14:useLocalDpi xmlns:a14="http://schemas.microsoft.com/office/drawing/2010/main" val="0"/>
              </a:ext>
            </a:extLst>
          </a:blip>
          <a:srcRect t="-5714" r="3847" b="-7428"/>
          <a:stretch>
            <a:fillRect/>
          </a:stretch>
        </p:blipFill>
        <p:spPr bwMode="auto">
          <a:xfrm>
            <a:off x="8923338" y="318135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03" name="スライド番号プレースホルダー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384689A-B243-4378-8E9D-963E4A063B38}" type="slidenum">
              <a:rPr lang="en-US" altLang="ja-JP" sz="1400">
                <a:solidFill>
                  <a:srgbClr val="000000"/>
                </a:solidFill>
              </a:rPr>
              <a:pPr>
                <a:spcBef>
                  <a:spcPct val="0"/>
                </a:spcBef>
                <a:buFontTx/>
                <a:buNone/>
              </a:pPr>
              <a:t>25</a:t>
            </a:fld>
            <a:endParaRPr lang="en-US" altLang="ja-JP" sz="1400">
              <a:solidFill>
                <a:srgbClr val="000000"/>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コネクタ 27"/>
          <p:cNvCxnSpPr/>
          <p:nvPr/>
        </p:nvCxnSpPr>
        <p:spPr>
          <a:xfrm>
            <a:off x="273050" y="3644900"/>
            <a:ext cx="91440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5235" name="Rectangle 6"/>
          <p:cNvSpPr>
            <a:spLocks noChangeArrowheads="1"/>
          </p:cNvSpPr>
          <p:nvPr/>
        </p:nvSpPr>
        <p:spPr bwMode="auto">
          <a:xfrm>
            <a:off x="776288" y="1484313"/>
            <a:ext cx="466725" cy="1800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HG創英角ﾎﾟｯﾌﾟ体" pitchFamily="49" charset="-128"/>
                <a:ea typeface="HG創英角ﾎﾟｯﾌﾟ体" pitchFamily="49" charset="-128"/>
              </a:rPr>
              <a:t> 　　　　アセスメント　</a:t>
            </a:r>
            <a:r>
              <a:rPr lang="ja-JP" altLang="en-US" sz="2000">
                <a:solidFill>
                  <a:srgbClr val="000000"/>
                </a:solidFill>
              </a:rPr>
              <a:t>　　　　　　</a:t>
            </a:r>
          </a:p>
        </p:txBody>
      </p:sp>
      <p:sp>
        <p:nvSpPr>
          <p:cNvPr id="95236" name="Rectangle 7"/>
          <p:cNvSpPr>
            <a:spLocks noChangeArrowheads="1"/>
          </p:cNvSpPr>
          <p:nvPr/>
        </p:nvSpPr>
        <p:spPr bwMode="auto">
          <a:xfrm>
            <a:off x="1639888" y="1196975"/>
            <a:ext cx="466725" cy="23034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 サービス等利用計画案</a:t>
            </a:r>
            <a:endParaRPr lang="ja-JP" altLang="en-US" sz="1600">
              <a:solidFill>
                <a:srgbClr val="000000"/>
              </a:solidFill>
            </a:endParaRPr>
          </a:p>
        </p:txBody>
      </p:sp>
      <p:sp>
        <p:nvSpPr>
          <p:cNvPr id="95237" name="Rectangle 38"/>
          <p:cNvSpPr>
            <a:spLocks noChangeArrowheads="1"/>
          </p:cNvSpPr>
          <p:nvPr/>
        </p:nvSpPr>
        <p:spPr bwMode="auto">
          <a:xfrm>
            <a:off x="6176963" y="3860800"/>
            <a:ext cx="466725" cy="1727200"/>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個別支援計画</a:t>
            </a:r>
            <a:r>
              <a:rPr lang="ja-JP" altLang="en-US" sz="2000">
                <a:solidFill>
                  <a:srgbClr val="000000"/>
                </a:solidFill>
              </a:rPr>
              <a:t>　</a:t>
            </a:r>
          </a:p>
        </p:txBody>
      </p:sp>
      <p:sp>
        <p:nvSpPr>
          <p:cNvPr id="95238" name="Line 40"/>
          <p:cNvSpPr>
            <a:spLocks noChangeShapeType="1"/>
          </p:cNvSpPr>
          <p:nvPr/>
        </p:nvSpPr>
        <p:spPr bwMode="auto">
          <a:xfrm>
            <a:off x="3868738" y="3392488"/>
            <a:ext cx="647700" cy="5048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5239" name="Rectangle 49"/>
          <p:cNvSpPr>
            <a:spLocks noChangeArrowheads="1"/>
          </p:cNvSpPr>
          <p:nvPr/>
        </p:nvSpPr>
        <p:spPr bwMode="auto">
          <a:xfrm>
            <a:off x="7870825" y="3932238"/>
            <a:ext cx="466725" cy="19446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モニタリング</a:t>
            </a:r>
            <a:endParaRPr lang="ja-JP" altLang="en-US" sz="2000">
              <a:solidFill>
                <a:srgbClr val="000000"/>
              </a:solidFill>
            </a:endParaRPr>
          </a:p>
        </p:txBody>
      </p:sp>
      <p:sp>
        <p:nvSpPr>
          <p:cNvPr id="23" name="Rectangle 50"/>
          <p:cNvSpPr>
            <a:spLocks noChangeArrowheads="1"/>
          </p:cNvSpPr>
          <p:nvPr/>
        </p:nvSpPr>
        <p:spPr bwMode="auto">
          <a:xfrm>
            <a:off x="128588" y="1196975"/>
            <a:ext cx="503237"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dirty="0">
                <a:solidFill>
                  <a:prstClr val="black"/>
                </a:solidFill>
                <a:latin typeface="HG創英角ﾎﾟｯﾌﾟ体" pitchFamily="49" charset="-128"/>
                <a:ea typeface="HG創英角ﾎﾟｯﾌﾟ体" pitchFamily="49" charset="-128"/>
              </a:rPr>
              <a:t>相談支援事業者</a:t>
            </a:r>
          </a:p>
        </p:txBody>
      </p:sp>
      <p:sp>
        <p:nvSpPr>
          <p:cNvPr id="24" name="右矢印 23"/>
          <p:cNvSpPr/>
          <p:nvPr/>
        </p:nvSpPr>
        <p:spPr>
          <a:xfrm>
            <a:off x="1292225" y="2060575"/>
            <a:ext cx="287338"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42" name="Rectangle 52"/>
          <p:cNvSpPr>
            <a:spLocks noChangeArrowheads="1"/>
          </p:cNvSpPr>
          <p:nvPr/>
        </p:nvSpPr>
        <p:spPr bwMode="auto">
          <a:xfrm>
            <a:off x="2216150" y="2565400"/>
            <a:ext cx="360363" cy="2087563"/>
          </a:xfrm>
          <a:prstGeom prst="roundRect">
            <a:avLst>
              <a:gd name="adj" fmla="val 0"/>
            </a:avLst>
          </a:prstGeom>
          <a:solidFill>
            <a:srgbClr val="FF9999"/>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800">
                <a:solidFill>
                  <a:srgbClr val="000000"/>
                </a:solidFill>
                <a:latin typeface="ＭＳ Ｐゴシック" pitchFamily="50" charset="-128"/>
              </a:rPr>
              <a:t>支給決定（市町村）</a:t>
            </a:r>
            <a:endParaRPr lang="en-US" altLang="ja-JP" sz="1800">
              <a:solidFill>
                <a:srgbClr val="000000"/>
              </a:solidFill>
              <a:latin typeface="ＭＳ Ｐゴシック" pitchFamily="50" charset="-128"/>
            </a:endParaRPr>
          </a:p>
        </p:txBody>
      </p:sp>
      <p:sp>
        <p:nvSpPr>
          <p:cNvPr id="33" name="Rectangle 50"/>
          <p:cNvSpPr>
            <a:spLocks noChangeArrowheads="1"/>
          </p:cNvSpPr>
          <p:nvPr/>
        </p:nvSpPr>
        <p:spPr bwMode="auto">
          <a:xfrm>
            <a:off x="1227138" y="4581525"/>
            <a:ext cx="503237"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dirty="0">
                <a:solidFill>
                  <a:prstClr val="black"/>
                </a:solidFill>
                <a:latin typeface="HG創英角ﾎﾟｯﾌﾟ体" pitchFamily="49" charset="-128"/>
                <a:ea typeface="HG創英角ﾎﾟｯﾌﾟ体" pitchFamily="49" charset="-128"/>
              </a:rPr>
              <a:t>サービス事業者</a:t>
            </a:r>
          </a:p>
        </p:txBody>
      </p:sp>
      <p:sp>
        <p:nvSpPr>
          <p:cNvPr id="95244" name="Rectangle 6"/>
          <p:cNvSpPr>
            <a:spLocks noChangeArrowheads="1"/>
          </p:cNvSpPr>
          <p:nvPr/>
        </p:nvSpPr>
        <p:spPr bwMode="auto">
          <a:xfrm>
            <a:off x="4378325" y="3932238"/>
            <a:ext cx="466725" cy="1800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HG創英角ﾎﾟｯﾌﾟ体" pitchFamily="49" charset="-128"/>
                <a:ea typeface="HG創英角ﾎﾟｯﾌﾟ体" pitchFamily="49" charset="-128"/>
              </a:rPr>
              <a:t> 　　　　アセスメント　</a:t>
            </a:r>
            <a:r>
              <a:rPr lang="ja-JP" altLang="en-US" sz="2000">
                <a:solidFill>
                  <a:srgbClr val="000000"/>
                </a:solidFill>
              </a:rPr>
              <a:t>　　　　　　</a:t>
            </a:r>
          </a:p>
        </p:txBody>
      </p:sp>
      <p:sp>
        <p:nvSpPr>
          <p:cNvPr id="95245" name="Rectangle 7"/>
          <p:cNvSpPr>
            <a:spLocks noChangeArrowheads="1"/>
          </p:cNvSpPr>
          <p:nvPr/>
        </p:nvSpPr>
        <p:spPr bwMode="auto">
          <a:xfrm>
            <a:off x="3406775" y="1268413"/>
            <a:ext cx="466725" cy="21605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 サービス等利用計画</a:t>
            </a:r>
            <a:endParaRPr lang="ja-JP" altLang="en-US" sz="1600">
              <a:solidFill>
                <a:srgbClr val="000000"/>
              </a:solidFill>
            </a:endParaRPr>
          </a:p>
        </p:txBody>
      </p:sp>
      <p:sp>
        <p:nvSpPr>
          <p:cNvPr id="43" name="右矢印 42"/>
          <p:cNvSpPr/>
          <p:nvPr/>
        </p:nvSpPr>
        <p:spPr>
          <a:xfrm>
            <a:off x="4921250" y="4364038"/>
            <a:ext cx="28892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47" name="Rectangle 52"/>
          <p:cNvSpPr>
            <a:spLocks noChangeArrowheads="1"/>
          </p:cNvSpPr>
          <p:nvPr/>
        </p:nvSpPr>
        <p:spPr bwMode="auto">
          <a:xfrm>
            <a:off x="5745163" y="3976688"/>
            <a:ext cx="287337" cy="1539875"/>
          </a:xfrm>
          <a:prstGeom prst="roundRect">
            <a:avLst>
              <a:gd name="adj" fmla="val 50000"/>
            </a:avLst>
          </a:prstGeom>
          <a:solidFill>
            <a:srgbClr val="FFFF00"/>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800">
                <a:solidFill>
                  <a:srgbClr val="000000"/>
                </a:solidFill>
                <a:latin typeface="ＭＳ Ｐゴシック" pitchFamily="50" charset="-128"/>
              </a:rPr>
              <a:t>個別支援会議</a:t>
            </a:r>
            <a:endParaRPr lang="en-US" altLang="ja-JP" sz="1800">
              <a:solidFill>
                <a:srgbClr val="000000"/>
              </a:solidFill>
              <a:latin typeface="ＭＳ Ｐゴシック" pitchFamily="50" charset="-128"/>
            </a:endParaRPr>
          </a:p>
        </p:txBody>
      </p:sp>
      <p:sp>
        <p:nvSpPr>
          <p:cNvPr id="95248" name="Rectangle 7"/>
          <p:cNvSpPr>
            <a:spLocks noChangeArrowheads="1"/>
          </p:cNvSpPr>
          <p:nvPr/>
        </p:nvSpPr>
        <p:spPr bwMode="auto">
          <a:xfrm>
            <a:off x="7870825" y="1196975"/>
            <a:ext cx="466725" cy="23034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継続サービス利用支援</a:t>
            </a:r>
            <a:endParaRPr lang="en-US" altLang="ja-JP" sz="1600">
              <a:solidFill>
                <a:srgbClr val="000000"/>
              </a:solidFill>
              <a:latin typeface="HG創英角ﾎﾟｯﾌﾟ体" pitchFamily="49" charset="-128"/>
              <a:ea typeface="HG創英角ﾎﾟｯﾌﾟ体" pitchFamily="49" charset="-128"/>
            </a:endParaRPr>
          </a:p>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（モニタリング）</a:t>
            </a:r>
            <a:endParaRPr lang="ja-JP" altLang="en-US" sz="1600">
              <a:solidFill>
                <a:srgbClr val="000000"/>
              </a:solidFill>
            </a:endParaRPr>
          </a:p>
        </p:txBody>
      </p:sp>
      <p:sp>
        <p:nvSpPr>
          <p:cNvPr id="95249" name="Rectangle 7"/>
          <p:cNvSpPr>
            <a:spLocks noChangeArrowheads="1"/>
          </p:cNvSpPr>
          <p:nvPr/>
        </p:nvSpPr>
        <p:spPr bwMode="auto">
          <a:xfrm>
            <a:off x="7078663" y="3789363"/>
            <a:ext cx="466725" cy="2374900"/>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個別支援計画の実施</a:t>
            </a:r>
            <a:endParaRPr lang="en-US" altLang="ja-JP" sz="1600">
              <a:solidFill>
                <a:srgbClr val="000000"/>
              </a:solidFill>
              <a:latin typeface="HG創英角ﾎﾟｯﾌﾟ体" pitchFamily="49" charset="-128"/>
              <a:ea typeface="HG創英角ﾎﾟｯﾌﾟ体" pitchFamily="49" charset="-128"/>
            </a:endParaRPr>
          </a:p>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（サービスの提供）</a:t>
            </a:r>
            <a:endParaRPr lang="ja-JP" altLang="en-US" sz="1600">
              <a:solidFill>
                <a:srgbClr val="000000"/>
              </a:solidFill>
            </a:endParaRPr>
          </a:p>
        </p:txBody>
      </p:sp>
      <p:sp>
        <p:nvSpPr>
          <p:cNvPr id="50" name="右矢印 49"/>
          <p:cNvSpPr/>
          <p:nvPr/>
        </p:nvSpPr>
        <p:spPr>
          <a:xfrm>
            <a:off x="6753225" y="4364038"/>
            <a:ext cx="28733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1" name="Rectangle 7"/>
          <p:cNvSpPr>
            <a:spLocks noChangeArrowheads="1"/>
          </p:cNvSpPr>
          <p:nvPr/>
        </p:nvSpPr>
        <p:spPr bwMode="auto">
          <a:xfrm>
            <a:off x="9382125" y="3789363"/>
            <a:ext cx="466725" cy="2374900"/>
          </a:xfrm>
          <a:prstGeom prst="rect">
            <a:avLst/>
          </a:prstGeom>
          <a:solidFill>
            <a:srgbClr val="FFFF99"/>
          </a:solidFill>
          <a:ln w="15875">
            <a:solidFill>
              <a:schemeClr val="tx1"/>
            </a:solidFill>
            <a:prstDash val="dash"/>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個別支援計画の変更</a:t>
            </a:r>
            <a:endParaRPr lang="ja-JP" altLang="en-US" sz="1600">
              <a:solidFill>
                <a:srgbClr val="000000"/>
              </a:solidFill>
            </a:endParaRPr>
          </a:p>
        </p:txBody>
      </p:sp>
      <p:sp>
        <p:nvSpPr>
          <p:cNvPr id="52" name="右矢印 51"/>
          <p:cNvSpPr/>
          <p:nvPr/>
        </p:nvSpPr>
        <p:spPr>
          <a:xfrm>
            <a:off x="8410575" y="4364038"/>
            <a:ext cx="28733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3" name="Rectangle 52"/>
          <p:cNvSpPr>
            <a:spLocks noChangeArrowheads="1"/>
          </p:cNvSpPr>
          <p:nvPr/>
        </p:nvSpPr>
        <p:spPr bwMode="auto">
          <a:xfrm>
            <a:off x="2865438" y="1916113"/>
            <a:ext cx="358775" cy="3384550"/>
          </a:xfrm>
          <a:prstGeom prst="roundRect">
            <a:avLst>
              <a:gd name="adj" fmla="val 50000"/>
            </a:avLst>
          </a:prstGeom>
          <a:solidFill>
            <a:srgbClr val="FFFF00"/>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400">
                <a:solidFill>
                  <a:srgbClr val="000000"/>
                </a:solidFill>
                <a:latin typeface="ＭＳ Ｐゴシック" pitchFamily="50" charset="-128"/>
              </a:rPr>
              <a:t>サ　ー　ビ　ス　担　当　者　会　議　　①</a:t>
            </a:r>
            <a:endParaRPr lang="en-US" altLang="ja-JP" sz="1400">
              <a:solidFill>
                <a:srgbClr val="000000"/>
              </a:solidFill>
              <a:latin typeface="ＭＳ Ｐゴシック" pitchFamily="50" charset="-128"/>
            </a:endParaRPr>
          </a:p>
        </p:txBody>
      </p:sp>
      <p:sp>
        <p:nvSpPr>
          <p:cNvPr id="95254" name="Rectangle 38"/>
          <p:cNvSpPr>
            <a:spLocks noChangeArrowheads="1"/>
          </p:cNvSpPr>
          <p:nvPr/>
        </p:nvSpPr>
        <p:spPr bwMode="auto">
          <a:xfrm>
            <a:off x="5168900" y="3789363"/>
            <a:ext cx="466725" cy="25923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 個別支援計画の原案</a:t>
            </a:r>
            <a:r>
              <a:rPr lang="ja-JP" altLang="en-US" sz="2000">
                <a:solidFill>
                  <a:srgbClr val="000000"/>
                </a:solidFill>
              </a:rPr>
              <a:t>　</a:t>
            </a:r>
          </a:p>
        </p:txBody>
      </p:sp>
      <p:cxnSp>
        <p:nvCxnSpPr>
          <p:cNvPr id="31" name="直線コネクタ 30"/>
          <p:cNvCxnSpPr/>
          <p:nvPr/>
        </p:nvCxnSpPr>
        <p:spPr>
          <a:xfrm>
            <a:off x="3908425" y="1268413"/>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5256" name="Rectangle 7"/>
          <p:cNvSpPr>
            <a:spLocks noChangeArrowheads="1"/>
          </p:cNvSpPr>
          <p:nvPr/>
        </p:nvSpPr>
        <p:spPr bwMode="auto">
          <a:xfrm>
            <a:off x="9366250" y="981075"/>
            <a:ext cx="466725" cy="2519363"/>
          </a:xfrm>
          <a:prstGeom prst="rect">
            <a:avLst/>
          </a:prstGeom>
          <a:solidFill>
            <a:srgbClr val="FFFF99"/>
          </a:solidFill>
          <a:ln w="15875">
            <a:solidFill>
              <a:schemeClr val="tx1"/>
            </a:solidFill>
            <a:prstDash val="dash"/>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500">
                <a:solidFill>
                  <a:srgbClr val="000000"/>
                </a:solidFill>
                <a:latin typeface="HG創英角ﾎﾟｯﾌﾟ体" pitchFamily="49" charset="-128"/>
                <a:ea typeface="HG創英角ﾎﾟｯﾌﾟ体" pitchFamily="49" charset="-128"/>
              </a:rPr>
              <a:t>サービス等利用計画の変更</a:t>
            </a:r>
            <a:endParaRPr lang="ja-JP" altLang="en-US" sz="1500">
              <a:solidFill>
                <a:srgbClr val="000000"/>
              </a:solidFill>
            </a:endParaRPr>
          </a:p>
        </p:txBody>
      </p:sp>
      <p:sp>
        <p:nvSpPr>
          <p:cNvPr id="27" name="右矢印 26"/>
          <p:cNvSpPr/>
          <p:nvPr/>
        </p:nvSpPr>
        <p:spPr>
          <a:xfrm>
            <a:off x="8410575" y="1989138"/>
            <a:ext cx="287338"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8" name="Rectangle 52"/>
          <p:cNvSpPr>
            <a:spLocks noChangeArrowheads="1"/>
          </p:cNvSpPr>
          <p:nvPr/>
        </p:nvSpPr>
        <p:spPr bwMode="auto">
          <a:xfrm>
            <a:off x="8840788" y="1916113"/>
            <a:ext cx="358775"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400">
                <a:solidFill>
                  <a:srgbClr val="000000"/>
                </a:solidFill>
                <a:latin typeface="ＭＳ Ｐゴシック" pitchFamily="50" charset="-128"/>
              </a:rPr>
              <a:t>サ　ー　ビ　ス　担　当　者　会　議</a:t>
            </a:r>
            <a:endParaRPr lang="en-US" altLang="ja-JP" sz="1400">
              <a:solidFill>
                <a:srgbClr val="000000"/>
              </a:solidFill>
              <a:latin typeface="ＭＳ Ｐゴシック" pitchFamily="50" charset="-128"/>
            </a:endParaRPr>
          </a:p>
        </p:txBody>
      </p:sp>
      <p:sp>
        <p:nvSpPr>
          <p:cNvPr id="95259" name="AutoShape 54"/>
          <p:cNvSpPr>
            <a:spLocks noChangeArrowheads="1"/>
          </p:cNvSpPr>
          <p:nvPr/>
        </p:nvSpPr>
        <p:spPr bwMode="auto">
          <a:xfrm>
            <a:off x="920750" y="44450"/>
            <a:ext cx="8135938" cy="576263"/>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a:solidFill>
                  <a:srgbClr val="000000"/>
                </a:solidFill>
                <a:latin typeface="ＭＳ Ｐゴシック" pitchFamily="50" charset="-128"/>
              </a:rPr>
              <a:t>相談支援専門員とサービス管理責任者の連携</a:t>
            </a:r>
          </a:p>
        </p:txBody>
      </p:sp>
      <p:sp>
        <p:nvSpPr>
          <p:cNvPr id="34" name="右矢印 33"/>
          <p:cNvSpPr/>
          <p:nvPr/>
        </p:nvSpPr>
        <p:spPr>
          <a:xfrm>
            <a:off x="744538" y="635000"/>
            <a:ext cx="7429500" cy="561975"/>
          </a:xfrm>
          <a:prstGeom prst="rightArrow">
            <a:avLst>
              <a:gd name="adj1" fmla="val 70415"/>
              <a:gd name="adj2"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dirty="0">
                <a:solidFill>
                  <a:srgbClr val="FFFFFF"/>
                </a:solidFill>
              </a:rPr>
              <a:t>相談支援専門員による支援</a:t>
            </a:r>
          </a:p>
        </p:txBody>
      </p:sp>
      <p:sp>
        <p:nvSpPr>
          <p:cNvPr id="35" name="右矢印 34"/>
          <p:cNvSpPr/>
          <p:nvPr/>
        </p:nvSpPr>
        <p:spPr>
          <a:xfrm>
            <a:off x="3908425" y="6308725"/>
            <a:ext cx="5834063" cy="646113"/>
          </a:xfrm>
          <a:prstGeom prst="rightArrow">
            <a:avLst>
              <a:gd name="adj1" fmla="val 70415"/>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dirty="0">
                <a:solidFill>
                  <a:srgbClr val="FFFFFF"/>
                </a:solidFill>
              </a:rPr>
              <a:t>サービス管理責任者による支援</a:t>
            </a:r>
          </a:p>
        </p:txBody>
      </p:sp>
      <p:sp>
        <p:nvSpPr>
          <p:cNvPr id="95262" name="テキスト ボックス 15"/>
          <p:cNvSpPr txBox="1">
            <a:spLocks noChangeArrowheads="1"/>
          </p:cNvSpPr>
          <p:nvPr/>
        </p:nvSpPr>
        <p:spPr bwMode="auto">
          <a:xfrm>
            <a:off x="3954463" y="3749675"/>
            <a:ext cx="379412" cy="2447925"/>
          </a:xfrm>
          <a:prstGeom prst="rect">
            <a:avLst/>
          </a:prstGeom>
          <a:solidFill>
            <a:srgbClr val="00B0F0"/>
          </a:solidFill>
          <a:ln w="9525">
            <a:solidFill>
              <a:schemeClr val="tx1"/>
            </a:solidFill>
            <a:miter lim="800000"/>
            <a:headEnd/>
            <a:tailEnd/>
          </a:ln>
        </p:spPr>
        <p:txBody>
          <a:bodyPr vert="eaVert"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a:solidFill>
                  <a:srgbClr val="000000"/>
                </a:solidFill>
              </a:rPr>
              <a:t>利用契約（利用開始）</a:t>
            </a:r>
          </a:p>
        </p:txBody>
      </p:sp>
      <p:pic>
        <p:nvPicPr>
          <p:cNvPr id="95263" name="Picture 3"/>
          <p:cNvPicPr>
            <a:picLocks noChangeAspect="1" noChangeArrowheads="1"/>
          </p:cNvPicPr>
          <p:nvPr/>
        </p:nvPicPr>
        <p:blipFill>
          <a:blip r:embed="rId3">
            <a:extLst>
              <a:ext uri="{28A0092B-C50C-407E-A947-70E740481C1C}">
                <a14:useLocalDpi xmlns:a14="http://schemas.microsoft.com/office/drawing/2010/main" val="0"/>
              </a:ext>
            </a:extLst>
          </a:blip>
          <a:srcRect t="-5714" r="3847" b="-7428"/>
          <a:stretch>
            <a:fillRect/>
          </a:stretch>
        </p:blipFill>
        <p:spPr bwMode="auto">
          <a:xfrm>
            <a:off x="246063" y="342900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64" name="Picture 6" descr="C:\Users\TNUYJ\Pictures\010106midwo01st-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7125" y="5419725"/>
            <a:ext cx="1214438"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65" name="Picture 17" descr="person_010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150" y="182563"/>
            <a:ext cx="89535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66"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F4567A69-1B40-407C-A94A-0364D63351A7}" type="slidenum">
              <a:rPr lang="en-US" altLang="ja-JP" sz="1400">
                <a:solidFill>
                  <a:srgbClr val="000000"/>
                </a:solidFill>
              </a:rPr>
              <a:pPr>
                <a:spcBef>
                  <a:spcPct val="0"/>
                </a:spcBef>
                <a:buFontTx/>
                <a:buNone/>
              </a:pPr>
              <a:t>26</a:t>
            </a:fld>
            <a:endParaRPr lang="en-US" altLang="ja-JP" sz="1400">
              <a:solidFill>
                <a:srgbClr val="000000"/>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78" descr="IP05_H18"/>
          <p:cNvPicPr>
            <a:picLocks noChangeAspect="1" noChangeArrowheads="1"/>
          </p:cNvPicPr>
          <p:nvPr/>
        </p:nvPicPr>
        <p:blipFill>
          <a:blip r:embed="rId3">
            <a:lum bright="-26000" contrast="40000"/>
            <a:extLst>
              <a:ext uri="{28A0092B-C50C-407E-A947-70E740481C1C}">
                <a14:useLocalDpi xmlns:a14="http://schemas.microsoft.com/office/drawing/2010/main" val="0"/>
              </a:ext>
            </a:extLst>
          </a:blip>
          <a:srcRect/>
          <a:stretch>
            <a:fillRect/>
          </a:stretch>
        </p:blipFill>
        <p:spPr bwMode="auto">
          <a:xfrm>
            <a:off x="6499225" y="3789363"/>
            <a:ext cx="13255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AutoShape 2"/>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（２）相談支援時の状況把握</a:t>
            </a:r>
            <a:r>
              <a:rPr lang="en-US" altLang="ja-JP" dirty="0">
                <a:solidFill>
                  <a:srgbClr val="A50021"/>
                </a:solidFill>
              </a:rPr>
              <a:t>--1</a:t>
            </a:r>
          </a:p>
        </p:txBody>
      </p:sp>
      <p:sp>
        <p:nvSpPr>
          <p:cNvPr id="96260" name="Rectangle 3"/>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96261" name="Rectangle 5"/>
          <p:cNvSpPr>
            <a:spLocks noGrp="1" noChangeArrowheads="1"/>
          </p:cNvSpPr>
          <p:nvPr>
            <p:ph type="body" idx="4294967295"/>
          </p:nvPr>
        </p:nvSpPr>
        <p:spPr>
          <a:xfrm>
            <a:off x="176213" y="1771650"/>
            <a:ext cx="3371850" cy="2162175"/>
          </a:xfrm>
        </p:spPr>
        <p:txBody>
          <a:bodyPr/>
          <a:lstStyle/>
          <a:p>
            <a:pPr>
              <a:lnSpc>
                <a:spcPct val="85000"/>
              </a:lnSpc>
            </a:pPr>
            <a:r>
              <a:rPr lang="ja-JP" altLang="en-US" sz="1800">
                <a:solidFill>
                  <a:srgbClr val="000000"/>
                </a:solidFill>
              </a:rPr>
              <a:t>本人の意向を丁寧に聴く（ラポール形成）。</a:t>
            </a:r>
          </a:p>
          <a:p>
            <a:pPr>
              <a:lnSpc>
                <a:spcPct val="85000"/>
              </a:lnSpc>
            </a:pPr>
            <a:r>
              <a:rPr lang="ja-JP" altLang="en-US" sz="1800">
                <a:solidFill>
                  <a:srgbClr val="000000"/>
                </a:solidFill>
              </a:rPr>
              <a:t>抱えている課題（問題）を一緒に明らかにする。</a:t>
            </a:r>
          </a:p>
          <a:p>
            <a:pPr>
              <a:lnSpc>
                <a:spcPct val="85000"/>
              </a:lnSpc>
            </a:pPr>
            <a:r>
              <a:rPr lang="ja-JP" altLang="en-US" sz="1800">
                <a:solidFill>
                  <a:srgbClr val="000000"/>
                </a:solidFill>
              </a:rPr>
              <a:t>緊急か否かの見立てをする。</a:t>
            </a:r>
          </a:p>
          <a:p>
            <a:pPr>
              <a:lnSpc>
                <a:spcPct val="85000"/>
              </a:lnSpc>
            </a:pPr>
            <a:r>
              <a:rPr lang="ja-JP" altLang="en-US" sz="1800">
                <a:solidFill>
                  <a:srgbClr val="000000"/>
                </a:solidFill>
              </a:rPr>
              <a:t>主人公は（私）本人。</a:t>
            </a:r>
            <a:endParaRPr lang="ja-JP" altLang="en-US" sz="1800"/>
          </a:p>
        </p:txBody>
      </p:sp>
      <p:sp>
        <p:nvSpPr>
          <p:cNvPr id="96262" name="Rectangle 6"/>
          <p:cNvSpPr>
            <a:spLocks noChangeArrowheads="1"/>
          </p:cNvSpPr>
          <p:nvPr/>
        </p:nvSpPr>
        <p:spPr bwMode="auto">
          <a:xfrm>
            <a:off x="428625" y="4457700"/>
            <a:ext cx="21478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相談受付表</a:t>
            </a:r>
          </a:p>
        </p:txBody>
      </p:sp>
      <p:sp>
        <p:nvSpPr>
          <p:cNvPr id="96263" name="AutoShape 7"/>
          <p:cNvSpPr>
            <a:spLocks noChangeArrowheads="1"/>
          </p:cNvSpPr>
          <p:nvPr/>
        </p:nvSpPr>
        <p:spPr bwMode="auto">
          <a:xfrm>
            <a:off x="176213" y="4941888"/>
            <a:ext cx="8377237" cy="1582737"/>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800">
                <a:solidFill>
                  <a:srgbClr val="000000"/>
                </a:solidFill>
              </a:rPr>
              <a:t>・</a:t>
            </a:r>
            <a:r>
              <a:rPr lang="ja-JP" altLang="en-US" sz="1800">
                <a:solidFill>
                  <a:srgbClr val="FF0000"/>
                </a:solidFill>
              </a:rPr>
              <a:t>本人の意向（問題解決の主人公は利用者）は？</a:t>
            </a:r>
            <a:endParaRPr lang="en-US" altLang="ja-JP" sz="1800">
              <a:solidFill>
                <a:srgbClr val="FF0000"/>
              </a:solidFill>
            </a:endParaRPr>
          </a:p>
          <a:p>
            <a:pPr eaLnBrk="1" hangingPunct="1">
              <a:lnSpc>
                <a:spcPct val="90000"/>
              </a:lnSpc>
              <a:spcBef>
                <a:spcPct val="50000"/>
              </a:spcBef>
              <a:buFontTx/>
              <a:buNone/>
            </a:pPr>
            <a:r>
              <a:rPr lang="ja-JP" altLang="en-US" sz="1800">
                <a:solidFill>
                  <a:srgbClr val="000000"/>
                </a:solidFill>
              </a:rPr>
              <a:t>・</a:t>
            </a:r>
            <a:r>
              <a:rPr lang="ja-JP" altLang="en-US" sz="1800">
                <a:solidFill>
                  <a:srgbClr val="FF0000"/>
                </a:solidFill>
              </a:rPr>
              <a:t>現実的なニーズは何か？</a:t>
            </a:r>
          </a:p>
          <a:p>
            <a:pPr eaLnBrk="1" hangingPunct="1">
              <a:lnSpc>
                <a:spcPct val="90000"/>
              </a:lnSpc>
              <a:spcBef>
                <a:spcPct val="50000"/>
              </a:spcBef>
              <a:buFontTx/>
              <a:buNone/>
            </a:pPr>
            <a:r>
              <a:rPr lang="ja-JP" altLang="en-US" sz="1800" b="0">
                <a:solidFill>
                  <a:srgbClr val="000000"/>
                </a:solidFill>
              </a:rPr>
              <a:t>・本人から必要な情報が聞き取れているか。</a:t>
            </a:r>
          </a:p>
        </p:txBody>
      </p:sp>
      <p:sp>
        <p:nvSpPr>
          <p:cNvPr id="96264" name="Rectangle 8"/>
          <p:cNvSpPr>
            <a:spLocks noChangeArrowheads="1"/>
          </p:cNvSpPr>
          <p:nvPr/>
        </p:nvSpPr>
        <p:spPr bwMode="auto">
          <a:xfrm>
            <a:off x="487363" y="40052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96265" name="AutoShape 4"/>
          <p:cNvSpPr>
            <a:spLocks noChangeArrowheads="1"/>
          </p:cNvSpPr>
          <p:nvPr/>
        </p:nvSpPr>
        <p:spPr bwMode="auto">
          <a:xfrm>
            <a:off x="8045450" y="2060575"/>
            <a:ext cx="1789113" cy="1223963"/>
          </a:xfrm>
          <a:prstGeom prst="wedgeRoundRectCallout">
            <a:avLst>
              <a:gd name="adj1" fmla="val 10815"/>
              <a:gd name="adj2" fmla="val 69324"/>
              <a:gd name="adj3" fmla="val 16667"/>
            </a:avLst>
          </a:prstGeom>
          <a:solidFill>
            <a:srgbClr val="FFFFB9"/>
          </a:solidFill>
          <a:ln w="9525" algn="ctr">
            <a:solidFill>
              <a:srgbClr val="000000"/>
            </a:solidFill>
            <a:miter lim="800000"/>
            <a:headEnd/>
            <a:tailEnd/>
          </a:ln>
        </p:spPr>
        <p:txBody>
          <a:bodyPr lIns="91424" tIns="45712" rIns="91424" bIns="45712"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30000"/>
              </a:spcBef>
              <a:buFontTx/>
              <a:buNone/>
            </a:pPr>
            <a:r>
              <a:rPr lang="ja-JP" altLang="en-US" sz="1600" b="0">
                <a:solidFill>
                  <a:srgbClr val="000000"/>
                </a:solidFill>
              </a:rPr>
              <a:t>どんな生活が待ち受けているのか不安です。</a:t>
            </a:r>
          </a:p>
        </p:txBody>
      </p:sp>
      <p:grpSp>
        <p:nvGrpSpPr>
          <p:cNvPr id="96266" name="Group 12"/>
          <p:cNvGrpSpPr>
            <a:grpSpLocks/>
          </p:cNvGrpSpPr>
          <p:nvPr/>
        </p:nvGrpSpPr>
        <p:grpSpPr bwMode="auto">
          <a:xfrm>
            <a:off x="4953000" y="1196975"/>
            <a:ext cx="4918075" cy="576263"/>
            <a:chOff x="3198" y="754"/>
            <a:chExt cx="3175" cy="363"/>
          </a:xfrm>
        </p:grpSpPr>
        <p:sp>
          <p:nvSpPr>
            <p:cNvPr id="9627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96267" name="AutoShape 15"/>
          <p:cNvSpPr>
            <a:spLocks noChangeArrowheads="1"/>
          </p:cNvSpPr>
          <p:nvPr/>
        </p:nvSpPr>
        <p:spPr bwMode="auto">
          <a:xfrm>
            <a:off x="3548063" y="1773238"/>
            <a:ext cx="4425950" cy="2233612"/>
          </a:xfrm>
          <a:prstGeom prst="wedgeRoundRectCallout">
            <a:avLst>
              <a:gd name="adj1" fmla="val 26120"/>
              <a:gd name="adj2" fmla="val 56324"/>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b="0" dirty="0">
                <a:solidFill>
                  <a:srgbClr val="FF0000"/>
                </a:solidFill>
                <a:ea typeface="HGP創英角ﾎﾟｯﾌﾟ体" pitchFamily="50" charset="-128"/>
              </a:rPr>
              <a:t>思いを聴くこと</a:t>
            </a:r>
            <a:endParaRPr lang="ja-JP" altLang="en-US" sz="2000" b="0" dirty="0">
              <a:solidFill>
                <a:srgbClr val="000000"/>
              </a:solidFill>
            </a:endParaRPr>
          </a:p>
          <a:p>
            <a:pPr eaLnBrk="1" hangingPunct="1">
              <a:spcBef>
                <a:spcPct val="0"/>
              </a:spcBef>
              <a:buFontTx/>
              <a:buNone/>
            </a:pPr>
            <a:r>
              <a:rPr lang="ja-JP" altLang="en-US" sz="1800" b="0" dirty="0">
                <a:solidFill>
                  <a:srgbClr val="000000"/>
                </a:solidFill>
              </a:rPr>
              <a:t>・人生を取り戻すってどういう意味</a:t>
            </a:r>
            <a:r>
              <a:rPr lang="en-US" altLang="ja-JP" sz="1800" b="0" dirty="0">
                <a:solidFill>
                  <a:srgbClr val="000000"/>
                </a:solidFill>
              </a:rPr>
              <a:t>?</a:t>
            </a:r>
          </a:p>
          <a:p>
            <a:pPr eaLnBrk="1" hangingPunct="1">
              <a:spcBef>
                <a:spcPct val="0"/>
              </a:spcBef>
              <a:buFontTx/>
              <a:buNone/>
            </a:pPr>
            <a:r>
              <a:rPr lang="ja-JP" altLang="en-US" sz="1800" b="0" dirty="0">
                <a:solidFill>
                  <a:srgbClr val="000000"/>
                </a:solidFill>
              </a:rPr>
              <a:t>・共感的に聴く</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・どんな暮らしをしたいのか</a:t>
            </a:r>
          </a:p>
          <a:p>
            <a:pPr eaLnBrk="1" hangingPunct="1">
              <a:spcBef>
                <a:spcPct val="0"/>
              </a:spcBef>
              <a:buFontTx/>
              <a:buNone/>
            </a:pPr>
            <a:r>
              <a:rPr lang="ja-JP" altLang="en-US" sz="1800" b="0" dirty="0">
                <a:solidFill>
                  <a:srgbClr val="000000"/>
                </a:solidFill>
              </a:rPr>
              <a:t>・</a:t>
            </a:r>
            <a:r>
              <a:rPr lang="ja-JP" altLang="en-US" sz="1800" dirty="0">
                <a:solidFill>
                  <a:srgbClr val="000000"/>
                </a:solidFill>
              </a:rPr>
              <a:t>再確認</a:t>
            </a:r>
            <a:r>
              <a:rPr lang="ja-JP" altLang="en-US" sz="1800" b="0" dirty="0">
                <a:solidFill>
                  <a:srgbClr val="000000"/>
                </a:solidFill>
              </a:rPr>
              <a:t>・・・</a:t>
            </a:r>
            <a:endParaRPr lang="ja-JP" altLang="en-US" sz="1800" dirty="0">
              <a:solidFill>
                <a:srgbClr val="000000"/>
              </a:solidFill>
            </a:endParaRPr>
          </a:p>
          <a:p>
            <a:pPr eaLnBrk="1" hangingPunct="1">
              <a:spcBef>
                <a:spcPct val="0"/>
              </a:spcBef>
              <a:buFontTx/>
              <a:buNone/>
            </a:pPr>
            <a:r>
              <a:rPr lang="ja-JP" altLang="en-US" sz="1800" b="0" dirty="0">
                <a:solidFill>
                  <a:srgbClr val="000000"/>
                </a:solidFill>
              </a:rPr>
              <a:t>働くこと、楽しむこと、役に立つことを望んでいるんだ。</a:t>
            </a:r>
          </a:p>
        </p:txBody>
      </p:sp>
      <p:sp>
        <p:nvSpPr>
          <p:cNvPr id="96268"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96269"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675688" y="3573463"/>
            <a:ext cx="93345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70"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A5E5899B-66FB-40D0-A1EE-76A315DAAD6A}" type="slidenum">
              <a:rPr lang="en-US" altLang="ja-JP" sz="1400">
                <a:solidFill>
                  <a:srgbClr val="000000"/>
                </a:solidFill>
              </a:rPr>
              <a:pPr>
                <a:spcBef>
                  <a:spcPct val="0"/>
                </a:spcBef>
                <a:buFontTx/>
                <a:buNone/>
              </a:pPr>
              <a:t>27</a:t>
            </a:fld>
            <a:endParaRPr lang="en-US" altLang="ja-JP" sz="1400">
              <a:solidFill>
                <a:srgbClr val="000000"/>
              </a:solidFill>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18" descr="NB01_20"/>
          <p:cNvPicPr>
            <a:picLocks noChangeAspect="1" noChangeArrowheads="1"/>
          </p:cNvPicPr>
          <p:nvPr/>
        </p:nvPicPr>
        <p:blipFill>
          <a:blip r:embed="rId3">
            <a:lum bright="-4000" contrast="20000"/>
            <a:extLst>
              <a:ext uri="{28A0092B-C50C-407E-A947-70E740481C1C}">
                <a14:useLocalDpi xmlns:a14="http://schemas.microsoft.com/office/drawing/2010/main" val="0"/>
              </a:ext>
            </a:extLst>
          </a:blip>
          <a:srcRect/>
          <a:stretch>
            <a:fillRect/>
          </a:stretch>
        </p:blipFill>
        <p:spPr bwMode="auto">
          <a:xfrm>
            <a:off x="6357938" y="4130675"/>
            <a:ext cx="982662" cy="941388"/>
          </a:xfrm>
          <a:prstGeom prst="rect">
            <a:avLst/>
          </a:prstGeom>
          <a:solidFill>
            <a:srgbClr val="FFE6C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8307" name="AutoShape 2"/>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（２）相談支援時の状況把握</a:t>
            </a:r>
            <a:r>
              <a:rPr lang="en-US" altLang="ja-JP" dirty="0">
                <a:solidFill>
                  <a:srgbClr val="A50021"/>
                </a:solidFill>
              </a:rPr>
              <a:t>--2</a:t>
            </a:r>
          </a:p>
        </p:txBody>
      </p:sp>
      <p:sp>
        <p:nvSpPr>
          <p:cNvPr id="98308" name="Rectangle 3"/>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98309" name="Rectangle 5"/>
          <p:cNvSpPr>
            <a:spLocks noGrp="1" noChangeArrowheads="1"/>
          </p:cNvSpPr>
          <p:nvPr>
            <p:ph type="body" idx="4294967295"/>
          </p:nvPr>
        </p:nvSpPr>
        <p:spPr>
          <a:xfrm>
            <a:off x="417512" y="1771650"/>
            <a:ext cx="4247455" cy="2378075"/>
          </a:xfrm>
        </p:spPr>
        <p:txBody>
          <a:bodyPr/>
          <a:lstStyle/>
          <a:p>
            <a:pPr>
              <a:lnSpc>
                <a:spcPct val="85000"/>
              </a:lnSpc>
            </a:pPr>
            <a:r>
              <a:rPr lang="ja-JP" altLang="en-US" sz="1800" dirty="0">
                <a:solidFill>
                  <a:srgbClr val="000000"/>
                </a:solidFill>
              </a:rPr>
              <a:t>相談支援専門員は、本人、家族、サービス管理責任者</a:t>
            </a:r>
            <a:r>
              <a:rPr lang="ja-JP" altLang="en-US" sz="1800" dirty="0"/>
              <a:t>・行政等と連携しサービス等利用計画を作成する。サービス管理責任者は本人の意向、支援方法について関係者と共有する。</a:t>
            </a:r>
          </a:p>
          <a:p>
            <a:pPr>
              <a:lnSpc>
                <a:spcPct val="85000"/>
              </a:lnSpc>
            </a:pPr>
            <a:r>
              <a:rPr lang="ja-JP" altLang="en-US" sz="1800" dirty="0"/>
              <a:t>アセスメント開始の協力・理解を得る。</a:t>
            </a:r>
            <a:endParaRPr lang="ja-JP" altLang="en-US" sz="1800" dirty="0">
              <a:solidFill>
                <a:srgbClr val="000000"/>
              </a:solidFill>
            </a:endParaRPr>
          </a:p>
          <a:p>
            <a:pPr>
              <a:lnSpc>
                <a:spcPct val="85000"/>
              </a:lnSpc>
            </a:pPr>
            <a:r>
              <a:rPr lang="ja-JP" altLang="en-US" sz="1800" dirty="0">
                <a:solidFill>
                  <a:srgbClr val="000000"/>
                </a:solidFill>
              </a:rPr>
              <a:t>提供が想定される具体的サービス、サービス利用の経費、利用の手続きについて情報提供し、確認する</a:t>
            </a:r>
          </a:p>
          <a:p>
            <a:pPr>
              <a:lnSpc>
                <a:spcPct val="85000"/>
              </a:lnSpc>
            </a:pPr>
            <a:r>
              <a:rPr lang="ja-JP" altLang="en-US" sz="1800" dirty="0"/>
              <a:t>個人情報の管理は慎重に行う</a:t>
            </a:r>
          </a:p>
        </p:txBody>
      </p:sp>
      <p:sp>
        <p:nvSpPr>
          <p:cNvPr id="98310" name="Rectangle 6"/>
          <p:cNvSpPr>
            <a:spLocks noChangeArrowheads="1"/>
          </p:cNvSpPr>
          <p:nvPr/>
        </p:nvSpPr>
        <p:spPr bwMode="auto">
          <a:xfrm>
            <a:off x="420688" y="4868863"/>
            <a:ext cx="18684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相談受付表</a:t>
            </a:r>
          </a:p>
        </p:txBody>
      </p:sp>
      <p:sp>
        <p:nvSpPr>
          <p:cNvPr id="98311" name="AutoShape 7"/>
          <p:cNvSpPr>
            <a:spLocks noChangeArrowheads="1"/>
          </p:cNvSpPr>
          <p:nvPr/>
        </p:nvSpPr>
        <p:spPr bwMode="auto">
          <a:xfrm>
            <a:off x="487363" y="5301505"/>
            <a:ext cx="8066087" cy="1439863"/>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dirty="0">
                <a:solidFill>
                  <a:srgbClr val="000000"/>
                </a:solidFill>
              </a:rPr>
              <a:t>サービス管理責任者の視点</a:t>
            </a:r>
          </a:p>
          <a:p>
            <a:pPr eaLnBrk="1" hangingPunct="1">
              <a:lnSpc>
                <a:spcPct val="90000"/>
              </a:lnSpc>
              <a:spcBef>
                <a:spcPct val="50000"/>
              </a:spcBef>
              <a:buFontTx/>
              <a:buNone/>
            </a:pPr>
            <a:r>
              <a:rPr lang="ja-JP" altLang="en-US" sz="1600" b="0" dirty="0">
                <a:solidFill>
                  <a:srgbClr val="000000"/>
                </a:solidFill>
              </a:rPr>
              <a:t>・当該事業以外にどの程度の支援機関が関与しているか。</a:t>
            </a:r>
          </a:p>
          <a:p>
            <a:pPr eaLnBrk="1" hangingPunct="1">
              <a:lnSpc>
                <a:spcPct val="90000"/>
              </a:lnSpc>
              <a:spcBef>
                <a:spcPct val="50000"/>
              </a:spcBef>
              <a:buFontTx/>
              <a:buNone/>
            </a:pPr>
            <a:r>
              <a:rPr lang="ja-JP" altLang="en-US" sz="1600" b="0" dirty="0">
                <a:solidFill>
                  <a:srgbClr val="000000"/>
                </a:solidFill>
              </a:rPr>
              <a:t>・本人の同意の上で、関係機関の見立てや医療情報等の必要な情報が収集できているか。</a:t>
            </a:r>
          </a:p>
          <a:p>
            <a:pPr eaLnBrk="1" hangingPunct="1">
              <a:lnSpc>
                <a:spcPct val="90000"/>
              </a:lnSpc>
              <a:spcBef>
                <a:spcPct val="50000"/>
              </a:spcBef>
              <a:buFontTx/>
              <a:buNone/>
            </a:pPr>
            <a:r>
              <a:rPr lang="ja-JP" altLang="en-US" sz="1600" b="0" dirty="0">
                <a:solidFill>
                  <a:srgbClr val="000000"/>
                </a:solidFill>
              </a:rPr>
              <a:t>・本人・家族・関係機関等から必要な情報が聞き取れているか。</a:t>
            </a:r>
          </a:p>
        </p:txBody>
      </p:sp>
      <p:sp>
        <p:nvSpPr>
          <p:cNvPr id="98312" name="Rectangle 8"/>
          <p:cNvSpPr>
            <a:spLocks noChangeArrowheads="1"/>
          </p:cNvSpPr>
          <p:nvPr/>
        </p:nvSpPr>
        <p:spPr bwMode="auto">
          <a:xfrm>
            <a:off x="487363" y="4397102"/>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dirty="0">
                <a:solidFill>
                  <a:srgbClr val="000000"/>
                </a:solidFill>
              </a:rPr>
              <a:t>必要なツール</a:t>
            </a:r>
          </a:p>
        </p:txBody>
      </p:sp>
      <p:grpSp>
        <p:nvGrpSpPr>
          <p:cNvPr id="98313" name="Group 12"/>
          <p:cNvGrpSpPr>
            <a:grpSpLocks/>
          </p:cNvGrpSpPr>
          <p:nvPr/>
        </p:nvGrpSpPr>
        <p:grpSpPr bwMode="auto">
          <a:xfrm>
            <a:off x="4953000" y="1196975"/>
            <a:ext cx="4918075" cy="576263"/>
            <a:chOff x="3198" y="754"/>
            <a:chExt cx="3175" cy="363"/>
          </a:xfrm>
        </p:grpSpPr>
        <p:sp>
          <p:nvSpPr>
            <p:cNvPr id="9832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98314" name="AutoShape 15"/>
          <p:cNvSpPr>
            <a:spLocks noChangeArrowheads="1"/>
          </p:cNvSpPr>
          <p:nvPr/>
        </p:nvSpPr>
        <p:spPr bwMode="auto">
          <a:xfrm>
            <a:off x="4602163" y="1700213"/>
            <a:ext cx="5057775" cy="2233612"/>
          </a:xfrm>
          <a:prstGeom prst="wedgeRoundRectCallout">
            <a:avLst>
              <a:gd name="adj1" fmla="val -9657"/>
              <a:gd name="adj2" fmla="val 61417"/>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spcBef>
                <a:spcPct val="0"/>
              </a:spcBef>
              <a:buFontTx/>
              <a:buNone/>
            </a:pPr>
            <a:r>
              <a:rPr lang="ja-JP" altLang="en-US" sz="2800" b="0" dirty="0">
                <a:solidFill>
                  <a:srgbClr val="FF0000"/>
                </a:solidFill>
                <a:ea typeface="HGP創英角ﾎﾟｯﾌﾟ体" pitchFamily="50" charset="-128"/>
              </a:rPr>
              <a:t>思いを聴くこと</a:t>
            </a:r>
          </a:p>
          <a:p>
            <a:pPr eaLnBrk="1" hangingPunct="1">
              <a:lnSpc>
                <a:spcPct val="90000"/>
              </a:lnSpc>
              <a:spcBef>
                <a:spcPct val="0"/>
              </a:spcBef>
              <a:buFontTx/>
              <a:buNone/>
            </a:pPr>
            <a:r>
              <a:rPr lang="ja-JP" altLang="en-US" sz="1800" b="0" dirty="0">
                <a:solidFill>
                  <a:srgbClr val="000000"/>
                </a:solidFill>
              </a:rPr>
              <a:t>相談支援専門員が招集したＧＨ・就労継続</a:t>
            </a:r>
            <a:r>
              <a:rPr lang="en-US" altLang="ja-JP" sz="1800" b="0" dirty="0">
                <a:solidFill>
                  <a:srgbClr val="000000"/>
                </a:solidFill>
              </a:rPr>
              <a:t>B</a:t>
            </a:r>
            <a:r>
              <a:rPr lang="ja-JP" altLang="en-US" sz="1800" b="0" dirty="0">
                <a:solidFill>
                  <a:srgbClr val="000000"/>
                </a:solidFill>
              </a:rPr>
              <a:t>型のサービス管理責任者・行政・世話人・本人・家族でサービス担当者会議に参加して、ニーズを整理して、キーパーソン・役割分担を確認する。サービス等利用計画に基づき、太郎さんの意向を確認して個別支援計画の作成を準備する。</a:t>
            </a:r>
            <a:endParaRPr lang="ja-JP" altLang="en-US" sz="1400" b="0" dirty="0">
              <a:solidFill>
                <a:srgbClr val="000000"/>
              </a:solidFill>
            </a:endParaRPr>
          </a:p>
        </p:txBody>
      </p:sp>
      <p:grpSp>
        <p:nvGrpSpPr>
          <p:cNvPr id="98315" name="Group 27"/>
          <p:cNvGrpSpPr>
            <a:grpSpLocks/>
          </p:cNvGrpSpPr>
          <p:nvPr/>
        </p:nvGrpSpPr>
        <p:grpSpPr bwMode="auto">
          <a:xfrm>
            <a:off x="7604125" y="3748088"/>
            <a:ext cx="1703388" cy="1511300"/>
            <a:chOff x="4910" y="2296"/>
            <a:chExt cx="1100" cy="952"/>
          </a:xfrm>
        </p:grpSpPr>
        <p:pic>
          <p:nvPicPr>
            <p:cNvPr id="98319" name="Picture 7" descr="NB10_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0" y="2296"/>
              <a:ext cx="1055" cy="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9337" name="Text Box 25"/>
            <p:cNvSpPr txBox="1">
              <a:spLocks noChangeArrowheads="1"/>
            </p:cNvSpPr>
            <p:nvPr/>
          </p:nvSpPr>
          <p:spPr bwMode="auto">
            <a:xfrm>
              <a:off x="5478" y="2361"/>
              <a:ext cx="532" cy="166"/>
            </a:xfrm>
            <a:prstGeom prst="rect">
              <a:avLst/>
            </a:prstGeom>
            <a:noFill/>
            <a:ln w="12700">
              <a:noFill/>
              <a:miter lim="800000"/>
              <a:headEnd/>
              <a:tailEnd/>
            </a:ln>
            <a:effectLst>
              <a:prstShdw prst="shdw17" dist="17961" dir="2700000">
                <a:schemeClr val="accent1">
                  <a:gamma/>
                  <a:shade val="60000"/>
                  <a:invGamma/>
                </a:schemeClr>
              </a:prstShdw>
            </a:effectLst>
          </p:spPr>
          <p:txBody>
            <a:bodyPr lIns="74295" tIns="8890" rIns="74295" bIns="8890">
              <a:spAutoFit/>
            </a:bodyPr>
            <a:lstStyle/>
            <a:p>
              <a:pPr algn="ctr" eaLnBrk="1" hangingPunct="1">
                <a:defRPr/>
              </a:pPr>
              <a:endParaRPr lang="ja-JP" altLang="en-US" sz="1600" dirty="0">
                <a:solidFill>
                  <a:srgbClr val="000000"/>
                </a:solidFill>
                <a:latin typeface="Arial" panose="020B0604020202020204" pitchFamily="34" charset="0"/>
              </a:endParaRPr>
            </a:p>
          </p:txBody>
        </p:sp>
      </p:grpSp>
      <p:sp>
        <p:nvSpPr>
          <p:cNvPr id="98316"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en-US" altLang="ja-JP" sz="1600" b="0">
              <a:solidFill>
                <a:srgbClr val="000000"/>
              </a:solidFill>
              <a:ea typeface="HGP創英角ﾎﾟｯﾌﾟ体" pitchFamily="50" charset="-128"/>
            </a:endParaRPr>
          </a:p>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a:p>
            <a:pPr algn="ctr" eaLnBrk="1" hangingPunct="1">
              <a:spcBef>
                <a:spcPct val="0"/>
              </a:spcBef>
              <a:buFontTx/>
              <a:buNone/>
            </a:pPr>
            <a:endParaRPr lang="ja-JP" altLang="en-US" sz="2000" b="0">
              <a:solidFill>
                <a:srgbClr val="000000"/>
              </a:solidFill>
              <a:ea typeface="HGP創英角ﾎﾟｯﾌﾟ体" pitchFamily="50" charset="-128"/>
            </a:endParaRPr>
          </a:p>
        </p:txBody>
      </p:sp>
      <p:pic>
        <p:nvPicPr>
          <p:cNvPr id="98317"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9028113" y="3789363"/>
            <a:ext cx="442912"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18" name="スライド番号プレースホルダー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24ADB645-9D70-4A37-9CE8-15B2BF233D50}" type="slidenum">
              <a:rPr lang="en-US" altLang="ja-JP" sz="1400">
                <a:solidFill>
                  <a:srgbClr val="000000"/>
                </a:solidFill>
              </a:rPr>
              <a:pPr>
                <a:spcBef>
                  <a:spcPct val="0"/>
                </a:spcBef>
                <a:buFontTx/>
                <a:buNone/>
              </a:pPr>
              <a:t>28</a:t>
            </a:fld>
            <a:endParaRPr lang="en-US" altLang="ja-JP" sz="1400">
              <a:solidFill>
                <a:srgbClr val="000000"/>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487363" y="1368425"/>
            <a:ext cx="1298575"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0355" name="Rectangle 4"/>
          <p:cNvSpPr>
            <a:spLocks noGrp="1" noChangeArrowheads="1"/>
          </p:cNvSpPr>
          <p:nvPr>
            <p:ph type="body" idx="4294967295"/>
          </p:nvPr>
        </p:nvSpPr>
        <p:spPr>
          <a:xfrm>
            <a:off x="246062" y="1844675"/>
            <a:ext cx="4490913" cy="1944688"/>
          </a:xfrm>
        </p:spPr>
        <p:txBody>
          <a:bodyPr/>
          <a:lstStyle/>
          <a:p>
            <a:pPr>
              <a:lnSpc>
                <a:spcPct val="90000"/>
              </a:lnSpc>
            </a:pPr>
            <a:r>
              <a:rPr lang="ja-JP" altLang="en-US" sz="1800" dirty="0">
                <a:solidFill>
                  <a:srgbClr val="000000"/>
                </a:solidFill>
              </a:rPr>
              <a:t>障害種別や支援方法に応じた評価表に基づき、適切な評価を行う。</a:t>
            </a:r>
          </a:p>
          <a:p>
            <a:pPr>
              <a:lnSpc>
                <a:spcPct val="90000"/>
              </a:lnSpc>
            </a:pPr>
            <a:r>
              <a:rPr lang="ja-JP" altLang="en-US" sz="1800" dirty="0"/>
              <a:t>身体状況や精神・心理状況など状態像の客観的な把握に努める。</a:t>
            </a:r>
            <a:endParaRPr lang="ja-JP" altLang="en-US" sz="1800" dirty="0">
              <a:solidFill>
                <a:srgbClr val="000000"/>
              </a:solidFill>
            </a:endParaRPr>
          </a:p>
          <a:p>
            <a:pPr>
              <a:lnSpc>
                <a:spcPct val="90000"/>
              </a:lnSpc>
            </a:pPr>
            <a:r>
              <a:rPr lang="ja-JP" altLang="en-US" sz="1800" dirty="0"/>
              <a:t>個人情報の管理については慎重に行う。</a:t>
            </a:r>
          </a:p>
        </p:txBody>
      </p:sp>
      <p:sp>
        <p:nvSpPr>
          <p:cNvPr id="100356" name="Rectangle 5"/>
          <p:cNvSpPr>
            <a:spLocks noChangeArrowheads="1"/>
          </p:cNvSpPr>
          <p:nvPr/>
        </p:nvSpPr>
        <p:spPr bwMode="auto">
          <a:xfrm>
            <a:off x="417513" y="4437063"/>
            <a:ext cx="48164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p:txBody>
      </p:sp>
      <p:sp>
        <p:nvSpPr>
          <p:cNvPr id="100357"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（２）アセスメント　①初期状態の把握</a:t>
            </a:r>
            <a:endParaRPr lang="ja-JP" altLang="en-US" sz="3600" dirty="0">
              <a:solidFill>
                <a:srgbClr val="A50021"/>
              </a:solidFill>
            </a:endParaRPr>
          </a:p>
        </p:txBody>
      </p:sp>
      <p:sp>
        <p:nvSpPr>
          <p:cNvPr id="100358" name="AutoShape 7"/>
          <p:cNvSpPr>
            <a:spLocks noChangeArrowheads="1"/>
          </p:cNvSpPr>
          <p:nvPr/>
        </p:nvSpPr>
        <p:spPr bwMode="auto">
          <a:xfrm>
            <a:off x="487363" y="5157788"/>
            <a:ext cx="5473700" cy="1511300"/>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600" b="0">
                <a:solidFill>
                  <a:srgbClr val="000000"/>
                </a:solidFill>
              </a:rPr>
              <a:t>・適切な評価項目を選択しているか。</a:t>
            </a:r>
          </a:p>
          <a:p>
            <a:pPr eaLnBrk="1" hangingPunct="1">
              <a:lnSpc>
                <a:spcPct val="90000"/>
              </a:lnSpc>
              <a:spcBef>
                <a:spcPct val="50000"/>
              </a:spcBef>
              <a:buFontTx/>
              <a:buNone/>
            </a:pPr>
            <a:r>
              <a:rPr lang="ja-JP" altLang="en-US" sz="1600" b="0">
                <a:solidFill>
                  <a:srgbClr val="000000"/>
                </a:solidFill>
              </a:rPr>
              <a:t>・必要な情報が集められているか。</a:t>
            </a:r>
          </a:p>
          <a:p>
            <a:pPr eaLnBrk="1" hangingPunct="1">
              <a:lnSpc>
                <a:spcPct val="90000"/>
              </a:lnSpc>
              <a:spcBef>
                <a:spcPct val="50000"/>
              </a:spcBef>
              <a:buFontTx/>
              <a:buNone/>
            </a:pPr>
            <a:r>
              <a:rPr lang="ja-JP" altLang="en-US" sz="1600" b="0">
                <a:solidFill>
                  <a:srgbClr val="000000"/>
                </a:solidFill>
              </a:rPr>
              <a:t>・チームスタッフの意見など、必要な情報が集められているか。</a:t>
            </a:r>
          </a:p>
        </p:txBody>
      </p:sp>
      <p:sp>
        <p:nvSpPr>
          <p:cNvPr id="100359" name="Rectangle 8"/>
          <p:cNvSpPr>
            <a:spLocks noChangeArrowheads="1"/>
          </p:cNvSpPr>
          <p:nvPr/>
        </p:nvSpPr>
        <p:spPr bwMode="auto">
          <a:xfrm>
            <a:off x="487363" y="398621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0360" name="Rectangle 11"/>
          <p:cNvSpPr>
            <a:spLocks noChangeArrowheads="1"/>
          </p:cNvSpPr>
          <p:nvPr/>
        </p:nvSpPr>
        <p:spPr bwMode="auto">
          <a:xfrm>
            <a:off x="5170488" y="1844675"/>
            <a:ext cx="4537075"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sp>
        <p:nvSpPr>
          <p:cNvPr id="100361" name="AutoShape 10"/>
          <p:cNvSpPr>
            <a:spLocks noChangeArrowheads="1"/>
          </p:cNvSpPr>
          <p:nvPr/>
        </p:nvSpPr>
        <p:spPr bwMode="auto">
          <a:xfrm>
            <a:off x="4672013" y="2060575"/>
            <a:ext cx="4987925" cy="2305050"/>
          </a:xfrm>
          <a:prstGeom prst="wedgeRoundRectCallout">
            <a:avLst>
              <a:gd name="adj1" fmla="val 12704"/>
              <a:gd name="adj2" fmla="val 72245"/>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グループホームの体験利用等で</a:t>
            </a:r>
          </a:p>
          <a:p>
            <a:pPr eaLnBrk="1" hangingPunct="1">
              <a:spcBef>
                <a:spcPct val="0"/>
              </a:spcBef>
              <a:buFontTx/>
              <a:buNone/>
            </a:pPr>
            <a:r>
              <a:rPr lang="ja-JP" altLang="en-US" sz="1800" b="0" dirty="0">
                <a:solidFill>
                  <a:srgbClr val="000000"/>
                </a:solidFill>
              </a:rPr>
              <a:t>・計画的な支出はどの程度できるか</a:t>
            </a:r>
          </a:p>
          <a:p>
            <a:pPr eaLnBrk="1" hangingPunct="1">
              <a:spcBef>
                <a:spcPct val="0"/>
              </a:spcBef>
              <a:buFontTx/>
              <a:buNone/>
            </a:pPr>
            <a:r>
              <a:rPr lang="ja-JP" altLang="en-US" sz="1800" b="0" dirty="0">
                <a:solidFill>
                  <a:srgbClr val="000000"/>
                </a:solidFill>
              </a:rPr>
              <a:t>・預金管理は？権利侵害の可能性は？</a:t>
            </a:r>
          </a:p>
          <a:p>
            <a:pPr eaLnBrk="1" hangingPunct="1">
              <a:spcBef>
                <a:spcPct val="0"/>
              </a:spcBef>
              <a:buFontTx/>
              <a:buNone/>
            </a:pPr>
            <a:r>
              <a:rPr lang="ja-JP" altLang="en-US" sz="1800" b="0" dirty="0">
                <a:solidFill>
                  <a:srgbClr val="000000"/>
                </a:solidFill>
              </a:rPr>
              <a:t>・健康管理・家事はどこまでできるか？</a:t>
            </a:r>
          </a:p>
          <a:p>
            <a:pPr eaLnBrk="1" hangingPunct="1">
              <a:spcBef>
                <a:spcPct val="0"/>
              </a:spcBef>
              <a:buFontTx/>
              <a:buNone/>
            </a:pPr>
            <a:r>
              <a:rPr lang="ja-JP" altLang="en-US" sz="1800" b="0" dirty="0">
                <a:solidFill>
                  <a:srgbClr val="000000"/>
                </a:solidFill>
              </a:rPr>
              <a:t>・余暇活動・仲間の状況確認</a:t>
            </a:r>
          </a:p>
          <a:p>
            <a:pPr eaLnBrk="1" hangingPunct="1">
              <a:spcBef>
                <a:spcPct val="0"/>
              </a:spcBef>
              <a:buFontTx/>
              <a:buNone/>
            </a:pPr>
            <a:r>
              <a:rPr lang="ja-JP" altLang="en-US" sz="2800" b="0" dirty="0">
                <a:solidFill>
                  <a:srgbClr val="FF0000"/>
                </a:solidFill>
                <a:ea typeface="HGP創英角ﾎﾟｯﾌﾟ体" pitchFamily="50" charset="-128"/>
              </a:rPr>
              <a:t>・・・知ること（評価）</a:t>
            </a:r>
            <a:endParaRPr lang="ja-JP" altLang="en-US" sz="2000" dirty="0">
              <a:solidFill>
                <a:srgbClr val="000000"/>
              </a:solidFill>
            </a:endParaRPr>
          </a:p>
        </p:txBody>
      </p:sp>
      <p:pic>
        <p:nvPicPr>
          <p:cNvPr id="100362" name="Picture 6" descr="KF16_04"/>
          <p:cNvPicPr>
            <a:picLocks noChangeAspect="1" noChangeArrowheads="1"/>
          </p:cNvPicPr>
          <p:nvPr/>
        </p:nvPicPr>
        <p:blipFill>
          <a:blip r:embed="rId3" cstate="print">
            <a:extLst>
              <a:ext uri="{28A0092B-C50C-407E-A947-70E740481C1C}">
                <a14:useLocalDpi xmlns:a14="http://schemas.microsoft.com/office/drawing/2010/main" val="0"/>
              </a:ext>
            </a:extLst>
          </a:blip>
          <a:srcRect b="29402"/>
          <a:stretch>
            <a:fillRect/>
          </a:stretch>
        </p:blipFill>
        <p:spPr bwMode="auto">
          <a:xfrm>
            <a:off x="7623175" y="4895850"/>
            <a:ext cx="1966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0363" name="Group 12"/>
          <p:cNvGrpSpPr>
            <a:grpSpLocks/>
          </p:cNvGrpSpPr>
          <p:nvPr/>
        </p:nvGrpSpPr>
        <p:grpSpPr bwMode="auto">
          <a:xfrm>
            <a:off x="4953000" y="1196975"/>
            <a:ext cx="4918075" cy="576263"/>
            <a:chOff x="3198" y="754"/>
            <a:chExt cx="3175" cy="363"/>
          </a:xfrm>
        </p:grpSpPr>
        <p:sp>
          <p:nvSpPr>
            <p:cNvPr id="100369"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0364" name="Picture 36" descr="NB04_03"/>
          <p:cNvPicPr>
            <a:picLocks noChangeAspect="1" noChangeArrowheads="1"/>
          </p:cNvPicPr>
          <p:nvPr/>
        </p:nvPicPr>
        <p:blipFill>
          <a:blip r:embed="rId4">
            <a:lum bright="-16000" contrast="32000"/>
            <a:extLst>
              <a:ext uri="{28A0092B-C50C-407E-A947-70E740481C1C}">
                <a14:useLocalDpi xmlns:a14="http://schemas.microsoft.com/office/drawing/2010/main" val="0"/>
              </a:ext>
            </a:extLst>
          </a:blip>
          <a:srcRect/>
          <a:stretch>
            <a:fillRect/>
          </a:stretch>
        </p:blipFill>
        <p:spPr bwMode="auto">
          <a:xfrm>
            <a:off x="6005513" y="4797425"/>
            <a:ext cx="1784350"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5" name="Oval 2"/>
          <p:cNvSpPr>
            <a:spLocks noGrp="1" noChangeArrowheads="1"/>
          </p:cNvSpPr>
          <p:nvPr/>
        </p:nvSpPr>
        <p:spPr bwMode="auto">
          <a:xfrm>
            <a:off x="6427788" y="1196975"/>
            <a:ext cx="3478212" cy="647700"/>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dirty="0">
                <a:solidFill>
                  <a:srgbClr val="000000"/>
                </a:solidFill>
                <a:ea typeface="HGP創英角ﾎﾟｯﾌﾟ体" pitchFamily="50" charset="-128"/>
              </a:rPr>
              <a:t>自分の人生を取り戻したい</a:t>
            </a:r>
          </a:p>
        </p:txBody>
      </p:sp>
      <p:sp>
        <p:nvSpPr>
          <p:cNvPr id="100366" name="正方形/長方形 16"/>
          <p:cNvSpPr>
            <a:spLocks noChangeArrowheads="1"/>
          </p:cNvSpPr>
          <p:nvPr/>
        </p:nvSpPr>
        <p:spPr bwMode="auto">
          <a:xfrm>
            <a:off x="8913813" y="4868863"/>
            <a:ext cx="719137" cy="1439862"/>
          </a:xfrm>
          <a:prstGeom prst="rect">
            <a:avLst/>
          </a:prstGeom>
          <a:solidFill>
            <a:schemeClr val="bg1"/>
          </a:solidFill>
          <a:ln w="12700" algn="ctr">
            <a:solidFill>
              <a:schemeClr val="bg1"/>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pic>
        <p:nvPicPr>
          <p:cNvPr id="100367"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8886825" y="4365625"/>
            <a:ext cx="6223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8"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9884419-3227-48AE-96FE-EFB57420D444}" type="slidenum">
              <a:rPr lang="en-US" altLang="ja-JP" sz="1400">
                <a:solidFill>
                  <a:srgbClr val="000000"/>
                </a:solidFill>
              </a:rPr>
              <a:pPr>
                <a:spcBef>
                  <a:spcPct val="0"/>
                </a:spcBef>
                <a:buFontTx/>
                <a:buNone/>
              </a:pPr>
              <a:t>29</a:t>
            </a:fld>
            <a:endParaRPr lang="en-US" altLang="ja-JP" sz="1400">
              <a:solidFill>
                <a:srgbClr val="000000"/>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6"/>
          <p:cNvSpPr>
            <a:spLocks noChangeArrowheads="1"/>
          </p:cNvSpPr>
          <p:nvPr/>
        </p:nvSpPr>
        <p:spPr bwMode="auto">
          <a:xfrm>
            <a:off x="623888" y="404813"/>
            <a:ext cx="9001125" cy="107950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46083" name="Rectangle 4"/>
          <p:cNvSpPr>
            <a:spLocks noGrp="1" noChangeArrowheads="1"/>
          </p:cNvSpPr>
          <p:nvPr>
            <p:ph type="title"/>
          </p:nvPr>
        </p:nvSpPr>
        <p:spPr/>
        <p:txBody>
          <a:bodyPr/>
          <a:lstStyle/>
          <a:p>
            <a:pPr eaLnBrk="1" hangingPunct="1"/>
            <a:r>
              <a:rPr lang="ja-JP" altLang="en-US" b="1"/>
              <a:t>個別支援計画作成の前提</a:t>
            </a:r>
          </a:p>
        </p:txBody>
      </p:sp>
      <p:sp>
        <p:nvSpPr>
          <p:cNvPr id="5" name="Rectangle 5"/>
          <p:cNvSpPr>
            <a:spLocks noGrp="1" noChangeArrowheads="1"/>
          </p:cNvSpPr>
          <p:nvPr>
            <p:ph idx="1"/>
          </p:nvPr>
        </p:nvSpPr>
        <p:spPr/>
        <p:txBody>
          <a:bodyPr/>
          <a:lstStyle/>
          <a:p>
            <a:pPr marL="0" indent="0" eaLnBrk="1" hangingPunct="1">
              <a:lnSpc>
                <a:spcPct val="80000"/>
              </a:lnSpc>
              <a:buFontTx/>
              <a:buNone/>
              <a:defRPr/>
            </a:pPr>
            <a:r>
              <a:rPr lang="ja-JP" altLang="en-US" dirty="0">
                <a:latin typeface="ＭＳ Ｐゴシック" pitchFamily="50" charset="-128"/>
              </a:rPr>
              <a:t>（１）ケアマネジメントの基本的視点</a:t>
            </a:r>
            <a:endParaRPr lang="en-US" altLang="ja-JP" dirty="0">
              <a:latin typeface="ＭＳ Ｐゴシック" pitchFamily="50" charset="-128"/>
            </a:endParaRPr>
          </a:p>
          <a:p>
            <a:pPr marL="0" indent="0" eaLnBrk="1" hangingPunct="1">
              <a:lnSpc>
                <a:spcPct val="80000"/>
              </a:lnSpc>
              <a:buFontTx/>
              <a:buNone/>
              <a:defRPr/>
            </a:pPr>
            <a:r>
              <a:rPr lang="ja-JP" altLang="en-US" dirty="0">
                <a:latin typeface="ＭＳ Ｐゴシック" pitchFamily="50" charset="-128"/>
              </a:rPr>
              <a:t>（２）聴く・知ることから始まる支援（根拠）</a:t>
            </a:r>
          </a:p>
          <a:p>
            <a:pPr marL="0" indent="0" eaLnBrk="1" hangingPunct="1">
              <a:lnSpc>
                <a:spcPct val="80000"/>
              </a:lnSpc>
              <a:buFontTx/>
              <a:buNone/>
              <a:defRPr/>
            </a:pPr>
            <a:r>
              <a:rPr lang="ja-JP" altLang="en-US" dirty="0">
                <a:latin typeface="ＭＳ Ｐゴシック" pitchFamily="50" charset="-128"/>
              </a:rPr>
              <a:t>（３）活用する支援</a:t>
            </a:r>
          </a:p>
          <a:p>
            <a:pPr marL="0" indent="0" eaLnBrk="1" hangingPunct="1">
              <a:lnSpc>
                <a:spcPct val="80000"/>
              </a:lnSpc>
              <a:buFontTx/>
              <a:buNone/>
              <a:defRPr/>
            </a:pPr>
            <a:r>
              <a:rPr lang="ja-JP" altLang="en-US" dirty="0">
                <a:latin typeface="ＭＳ Ｐゴシック" pitchFamily="50" charset="-128"/>
              </a:rPr>
              <a:t>（４）固有ニーズへの支援</a:t>
            </a:r>
          </a:p>
          <a:p>
            <a:pPr marL="0" indent="0" eaLnBrk="1" hangingPunct="1">
              <a:lnSpc>
                <a:spcPct val="80000"/>
              </a:lnSpc>
              <a:buFontTx/>
              <a:buNone/>
              <a:defRPr/>
            </a:pPr>
            <a:r>
              <a:rPr lang="ja-JP" altLang="en-US" dirty="0">
                <a:latin typeface="ＭＳ Ｐゴシック" pitchFamily="50" charset="-128"/>
              </a:rPr>
              <a:t>（５）生き方に関わる支援</a:t>
            </a:r>
          </a:p>
          <a:p>
            <a:pPr marL="0" indent="0" eaLnBrk="1" hangingPunct="1">
              <a:lnSpc>
                <a:spcPct val="80000"/>
              </a:lnSpc>
              <a:buFontTx/>
              <a:buNone/>
              <a:defRPr/>
            </a:pPr>
            <a:r>
              <a:rPr lang="ja-JP" altLang="en-US" dirty="0">
                <a:latin typeface="ＭＳ Ｐゴシック" pitchFamily="50" charset="-128"/>
              </a:rPr>
              <a:t>（６）一人の住民へ誘う支援</a:t>
            </a:r>
            <a:endParaRPr lang="en-US" altLang="ja-JP" dirty="0"/>
          </a:p>
          <a:p>
            <a:pPr marL="358775" indent="-358775" eaLnBrk="1" hangingPunct="1">
              <a:lnSpc>
                <a:spcPct val="80000"/>
              </a:lnSpc>
              <a:defRPr/>
            </a:pPr>
            <a:endParaRPr lang="en-US" altLang="ja-JP" b="1" dirty="0">
              <a:latin typeface="ＭＳ Ｐゴシック" pitchFamily="50" charset="-128"/>
            </a:endParaRPr>
          </a:p>
        </p:txBody>
      </p:sp>
      <p:sp>
        <p:nvSpPr>
          <p:cNvPr id="46085"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4A252C88-C498-492B-B367-FC443BE30098}" type="slidenum">
              <a:rPr lang="en-US" altLang="ja-JP" sz="1400">
                <a:solidFill>
                  <a:srgbClr val="000000"/>
                </a:solidFill>
              </a:rPr>
              <a:pPr>
                <a:spcBef>
                  <a:spcPct val="0"/>
                </a:spcBef>
                <a:buFontTx/>
                <a:buNone/>
              </a:pPr>
              <a:t>3</a:t>
            </a:fld>
            <a:endParaRPr lang="en-US" altLang="ja-JP" sz="1400">
              <a:solidFill>
                <a:srgbClr val="000000"/>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4"/>
          <p:cNvSpPr>
            <a:spLocks noGrp="1" noChangeArrowheads="1"/>
          </p:cNvSpPr>
          <p:nvPr>
            <p:ph type="body" idx="4294967295"/>
          </p:nvPr>
        </p:nvSpPr>
        <p:spPr>
          <a:xfrm>
            <a:off x="417513" y="1844675"/>
            <a:ext cx="4246562" cy="1584325"/>
          </a:xfrm>
        </p:spPr>
        <p:txBody>
          <a:bodyPr/>
          <a:lstStyle/>
          <a:p>
            <a:r>
              <a:rPr lang="ja-JP" altLang="en-US" sz="1800"/>
              <a:t>本人（必要に応じて家族）の意向を丁寧に聴取しニーズを把握。</a:t>
            </a:r>
            <a:endParaRPr lang="ja-JP" altLang="en-US" sz="1800">
              <a:solidFill>
                <a:srgbClr val="000000"/>
              </a:solidFill>
            </a:endParaRPr>
          </a:p>
          <a:p>
            <a:r>
              <a:rPr lang="ja-JP" altLang="en-US" sz="1800"/>
              <a:t>評価から得た心身状態の結果と本人の意向から、到達目標につながる支援課題の把握。</a:t>
            </a:r>
          </a:p>
          <a:p>
            <a:endParaRPr lang="ja-JP" altLang="en-US" sz="1600"/>
          </a:p>
        </p:txBody>
      </p:sp>
      <p:sp>
        <p:nvSpPr>
          <p:cNvPr id="102403" name="Rectangle 5"/>
          <p:cNvSpPr>
            <a:spLocks noChangeArrowheads="1"/>
          </p:cNvSpPr>
          <p:nvPr/>
        </p:nvSpPr>
        <p:spPr bwMode="auto">
          <a:xfrm>
            <a:off x="417513" y="3933825"/>
            <a:ext cx="481647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p:txBody>
      </p:sp>
      <p:sp>
        <p:nvSpPr>
          <p:cNvPr id="102404"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tabLst>
                <a:tab pos="6281738"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6281738"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6281738"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6281738"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6281738"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（２）アセスメント　②基本的ニーズの把握</a:t>
            </a:r>
          </a:p>
        </p:txBody>
      </p:sp>
      <p:sp>
        <p:nvSpPr>
          <p:cNvPr id="102405" name="AutoShape 8"/>
          <p:cNvSpPr>
            <a:spLocks noChangeArrowheads="1"/>
          </p:cNvSpPr>
          <p:nvPr/>
        </p:nvSpPr>
        <p:spPr bwMode="auto">
          <a:xfrm>
            <a:off x="387350" y="4724400"/>
            <a:ext cx="6462713" cy="1873250"/>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800" b="0">
                <a:solidFill>
                  <a:srgbClr val="000000"/>
                </a:solidFill>
              </a:rPr>
              <a:t>・</a:t>
            </a:r>
            <a:r>
              <a:rPr lang="ja-JP" altLang="en-US" sz="1800">
                <a:solidFill>
                  <a:srgbClr val="FF0000"/>
                </a:solidFill>
              </a:rPr>
              <a:t>本人のストレングスを的確に評価しニーズ把握しているか。</a:t>
            </a:r>
          </a:p>
          <a:p>
            <a:pPr eaLnBrk="1" hangingPunct="1">
              <a:lnSpc>
                <a:spcPct val="90000"/>
              </a:lnSpc>
              <a:spcBef>
                <a:spcPct val="50000"/>
              </a:spcBef>
              <a:buFontTx/>
              <a:buNone/>
            </a:pPr>
            <a:r>
              <a:rPr lang="ja-JP" altLang="en-US" sz="1800" b="0">
                <a:solidFill>
                  <a:srgbClr val="000000"/>
                </a:solidFill>
              </a:rPr>
              <a:t>・関係者の意見は把握しているか。</a:t>
            </a:r>
          </a:p>
          <a:p>
            <a:pPr eaLnBrk="1" hangingPunct="1">
              <a:lnSpc>
                <a:spcPct val="90000"/>
              </a:lnSpc>
              <a:spcBef>
                <a:spcPct val="50000"/>
              </a:spcBef>
              <a:buFontTx/>
              <a:buNone/>
            </a:pPr>
            <a:r>
              <a:rPr lang="ja-JP" altLang="en-US" sz="1800" b="0">
                <a:solidFill>
                  <a:srgbClr val="000000"/>
                </a:solidFill>
              </a:rPr>
              <a:t>・必要な情報が集められているか。</a:t>
            </a:r>
          </a:p>
          <a:p>
            <a:pPr eaLnBrk="1" hangingPunct="1">
              <a:lnSpc>
                <a:spcPct val="90000"/>
              </a:lnSpc>
              <a:spcBef>
                <a:spcPct val="50000"/>
              </a:spcBef>
              <a:buFontTx/>
              <a:buNone/>
            </a:pPr>
            <a:r>
              <a:rPr lang="ja-JP" altLang="en-US" sz="1800" b="0">
                <a:solidFill>
                  <a:srgbClr val="000000"/>
                </a:solidFill>
              </a:rPr>
              <a:t>・データに基づく客観的な分析ができているか。</a:t>
            </a:r>
          </a:p>
        </p:txBody>
      </p:sp>
      <p:sp>
        <p:nvSpPr>
          <p:cNvPr id="102406" name="Rectangle 9"/>
          <p:cNvSpPr>
            <a:spLocks noChangeArrowheads="1"/>
          </p:cNvSpPr>
          <p:nvPr/>
        </p:nvSpPr>
        <p:spPr bwMode="auto">
          <a:xfrm>
            <a:off x="487363" y="1331913"/>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2407" name="Rectangle 10"/>
          <p:cNvSpPr>
            <a:spLocks noChangeArrowheads="1"/>
          </p:cNvSpPr>
          <p:nvPr/>
        </p:nvSpPr>
        <p:spPr bwMode="auto">
          <a:xfrm>
            <a:off x="487363" y="3481388"/>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2408" name="Rectangle 13"/>
          <p:cNvSpPr>
            <a:spLocks noChangeArrowheads="1"/>
          </p:cNvSpPr>
          <p:nvPr/>
        </p:nvSpPr>
        <p:spPr bwMode="auto">
          <a:xfrm>
            <a:off x="5168900" y="1844675"/>
            <a:ext cx="43910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buFontTx/>
              <a:buNone/>
            </a:pPr>
            <a:endParaRPr lang="ja-JP" altLang="en-US" sz="1200" b="0">
              <a:solidFill>
                <a:srgbClr val="000000"/>
              </a:solidFill>
            </a:endParaRPr>
          </a:p>
        </p:txBody>
      </p:sp>
      <p:pic>
        <p:nvPicPr>
          <p:cNvPr id="102409" name="Picture 78" descr="IP05_H18"/>
          <p:cNvPicPr>
            <a:picLocks noChangeAspect="1" noChangeArrowheads="1"/>
          </p:cNvPicPr>
          <p:nvPr/>
        </p:nvPicPr>
        <p:blipFill>
          <a:blip r:embed="rId3">
            <a:lum bright="-26000" contrast="40000"/>
            <a:extLst>
              <a:ext uri="{28A0092B-C50C-407E-A947-70E740481C1C}">
                <a14:useLocalDpi xmlns:a14="http://schemas.microsoft.com/office/drawing/2010/main" val="0"/>
              </a:ext>
            </a:extLst>
          </a:blip>
          <a:srcRect/>
          <a:stretch>
            <a:fillRect/>
          </a:stretch>
        </p:blipFill>
        <p:spPr bwMode="auto">
          <a:xfrm>
            <a:off x="7551738" y="4868863"/>
            <a:ext cx="1608137"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0" name="AutoShape 11"/>
          <p:cNvSpPr>
            <a:spLocks noChangeArrowheads="1"/>
          </p:cNvSpPr>
          <p:nvPr/>
        </p:nvSpPr>
        <p:spPr bwMode="auto">
          <a:xfrm>
            <a:off x="4743450" y="1844675"/>
            <a:ext cx="4916488" cy="2697163"/>
          </a:xfrm>
          <a:prstGeom prst="wedgeRoundRectCallout">
            <a:avLst>
              <a:gd name="adj1" fmla="val 24111"/>
              <a:gd name="adj2" fmla="val 60417"/>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b="0" dirty="0">
              <a:solidFill>
                <a:srgbClr val="000000"/>
              </a:solidFill>
            </a:endParaRPr>
          </a:p>
          <a:p>
            <a:pPr eaLnBrk="1" hangingPunct="1">
              <a:spcBef>
                <a:spcPct val="0"/>
              </a:spcBef>
              <a:buFontTx/>
              <a:buNone/>
            </a:pPr>
            <a:r>
              <a:rPr lang="ja-JP" altLang="en-US" sz="1800" b="0" dirty="0">
                <a:solidFill>
                  <a:srgbClr val="000000"/>
                </a:solidFill>
              </a:rPr>
              <a:t>・調理ができるようになりたい。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・計画的な金銭の使い方を身につけたい。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・趣味は？何をしていると楽しいか。</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・どんな環境がしっくりくるのか。</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・人とのつきあい方は？</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・役に立つってどんことなのか。</a:t>
            </a:r>
          </a:p>
          <a:p>
            <a:pPr eaLnBrk="1" hangingPunct="1">
              <a:spcBef>
                <a:spcPct val="0"/>
              </a:spcBef>
              <a:buFontTx/>
              <a:buNone/>
            </a:pPr>
            <a:r>
              <a:rPr lang="ja-JP" altLang="en-US" sz="1800" b="0" dirty="0">
                <a:solidFill>
                  <a:srgbClr val="000000"/>
                </a:solidFill>
              </a:rPr>
              <a:t>・望んでいる生活を・・・</a:t>
            </a:r>
            <a:r>
              <a:rPr lang="ja-JP" altLang="en-US" sz="2800" b="0" dirty="0">
                <a:solidFill>
                  <a:srgbClr val="FF0000"/>
                </a:solidFill>
                <a:ea typeface="HGP創英角ﾎﾟｯﾌﾟ体" pitchFamily="50" charset="-128"/>
              </a:rPr>
              <a:t>確認する</a:t>
            </a:r>
          </a:p>
        </p:txBody>
      </p:sp>
      <p:grpSp>
        <p:nvGrpSpPr>
          <p:cNvPr id="102411" name="Group 12"/>
          <p:cNvGrpSpPr>
            <a:grpSpLocks/>
          </p:cNvGrpSpPr>
          <p:nvPr/>
        </p:nvGrpSpPr>
        <p:grpSpPr bwMode="auto">
          <a:xfrm>
            <a:off x="4953000" y="1196975"/>
            <a:ext cx="4918075" cy="576263"/>
            <a:chOff x="3198" y="754"/>
            <a:chExt cx="3175" cy="363"/>
          </a:xfrm>
        </p:grpSpPr>
        <p:sp>
          <p:nvSpPr>
            <p:cNvPr id="10241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02412"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sp>
        <p:nvSpPr>
          <p:cNvPr id="102413" name="フリーフォーム 14"/>
          <p:cNvSpPr>
            <a:spLocks noChangeArrowheads="1"/>
          </p:cNvSpPr>
          <p:nvPr/>
        </p:nvSpPr>
        <p:spPr bwMode="auto">
          <a:xfrm>
            <a:off x="8266113" y="5084763"/>
            <a:ext cx="935037" cy="1152525"/>
          </a:xfrm>
          <a:custGeom>
            <a:avLst/>
            <a:gdLst>
              <a:gd name="T0" fmla="*/ 56442 w 776576"/>
              <a:gd name="T1" fmla="*/ 1731469 h 1074196"/>
              <a:gd name="T2" fmla="*/ 395121 w 776576"/>
              <a:gd name="T3" fmla="*/ 1005551 h 1074196"/>
              <a:gd name="T4" fmla="*/ 733782 w 776576"/>
              <a:gd name="T5" fmla="*/ 807572 h 1074196"/>
              <a:gd name="T6" fmla="*/ 846677 w 776576"/>
              <a:gd name="T7" fmla="*/ 708584 h 1074196"/>
              <a:gd name="T8" fmla="*/ 1072457 w 776576"/>
              <a:gd name="T9" fmla="*/ 609594 h 1074196"/>
              <a:gd name="T10" fmla="*/ 1298235 w 776576"/>
              <a:gd name="T11" fmla="*/ 477611 h 1074196"/>
              <a:gd name="T12" fmla="*/ 1636908 w 776576"/>
              <a:gd name="T13" fmla="*/ 378617 h 1074196"/>
              <a:gd name="T14" fmla="*/ 2088466 w 776576"/>
              <a:gd name="T15" fmla="*/ 180640 h 1074196"/>
              <a:gd name="T16" fmla="*/ 1975585 w 776576"/>
              <a:gd name="T17" fmla="*/ 81651 h 1074196"/>
              <a:gd name="T18" fmla="*/ 4233389 w 776576"/>
              <a:gd name="T19" fmla="*/ 81651 h 1074196"/>
              <a:gd name="T20" fmla="*/ 4910736 w 776576"/>
              <a:gd name="T21" fmla="*/ 246633 h 1074196"/>
              <a:gd name="T22" fmla="*/ 5136517 w 776576"/>
              <a:gd name="T23" fmla="*/ 543604 h 1074196"/>
              <a:gd name="T24" fmla="*/ 5362299 w 776576"/>
              <a:gd name="T25" fmla="*/ 873563 h 1074196"/>
              <a:gd name="T26" fmla="*/ 5023624 w 776576"/>
              <a:gd name="T27" fmla="*/ 1401509 h 1074196"/>
              <a:gd name="T28" fmla="*/ 4910736 w 776576"/>
              <a:gd name="T29" fmla="*/ 1500496 h 1074196"/>
              <a:gd name="T30" fmla="*/ 4684947 w 776576"/>
              <a:gd name="T31" fmla="*/ 1566490 h 1074196"/>
              <a:gd name="T32" fmla="*/ 4572065 w 776576"/>
              <a:gd name="T33" fmla="*/ 2061436 h 1074196"/>
              <a:gd name="T34" fmla="*/ 4346283 w 776576"/>
              <a:gd name="T35" fmla="*/ 2160427 h 1074196"/>
              <a:gd name="T36" fmla="*/ 1185351 w 776576"/>
              <a:gd name="T37" fmla="*/ 2094431 h 1074196"/>
              <a:gd name="T38" fmla="*/ 733782 w 776576"/>
              <a:gd name="T39" fmla="*/ 1896455 h 1074196"/>
              <a:gd name="T40" fmla="*/ 56442 w 776576"/>
              <a:gd name="T41" fmla="*/ 1731469 h 107419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6576"/>
              <a:gd name="T64" fmla="*/ 0 h 1074196"/>
              <a:gd name="T65" fmla="*/ 776576 w 776576"/>
              <a:gd name="T66" fmla="*/ 1074196 h 107419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6576" h="1074196">
                <a:moveTo>
                  <a:pt x="8164" y="856834"/>
                </a:moveTo>
                <a:cubicBezTo>
                  <a:pt x="0" y="783356"/>
                  <a:pt x="33351" y="569007"/>
                  <a:pt x="57150" y="497606"/>
                </a:cubicBezTo>
                <a:cubicBezTo>
                  <a:pt x="98187" y="374489"/>
                  <a:pt x="42833" y="526237"/>
                  <a:pt x="106135" y="399634"/>
                </a:cubicBezTo>
                <a:cubicBezTo>
                  <a:pt x="113832" y="384239"/>
                  <a:pt x="114767" y="366044"/>
                  <a:pt x="122464" y="350649"/>
                </a:cubicBezTo>
                <a:cubicBezTo>
                  <a:pt x="131240" y="333096"/>
                  <a:pt x="145385" y="318702"/>
                  <a:pt x="155121" y="301663"/>
                </a:cubicBezTo>
                <a:cubicBezTo>
                  <a:pt x="167198" y="280529"/>
                  <a:pt x="173630" y="256156"/>
                  <a:pt x="187778" y="236349"/>
                </a:cubicBezTo>
                <a:cubicBezTo>
                  <a:pt x="201200" y="217558"/>
                  <a:pt x="222587" y="205591"/>
                  <a:pt x="236764" y="187363"/>
                </a:cubicBezTo>
                <a:cubicBezTo>
                  <a:pt x="260860" y="156382"/>
                  <a:pt x="302078" y="89392"/>
                  <a:pt x="302078" y="89392"/>
                </a:cubicBezTo>
                <a:cubicBezTo>
                  <a:pt x="296635" y="73063"/>
                  <a:pt x="269299" y="45468"/>
                  <a:pt x="285750" y="40406"/>
                </a:cubicBezTo>
                <a:cubicBezTo>
                  <a:pt x="417068" y="0"/>
                  <a:pt x="495467" y="20930"/>
                  <a:pt x="612321" y="40406"/>
                </a:cubicBezTo>
                <a:cubicBezTo>
                  <a:pt x="648468" y="64503"/>
                  <a:pt x="685148" y="84331"/>
                  <a:pt x="710293" y="122049"/>
                </a:cubicBezTo>
                <a:cubicBezTo>
                  <a:pt x="728055" y="148691"/>
                  <a:pt x="741172" y="257452"/>
                  <a:pt x="742950" y="269006"/>
                </a:cubicBezTo>
                <a:cubicBezTo>
                  <a:pt x="764393" y="408389"/>
                  <a:pt x="745908" y="343197"/>
                  <a:pt x="775607" y="432292"/>
                </a:cubicBezTo>
                <a:cubicBezTo>
                  <a:pt x="755852" y="629831"/>
                  <a:pt x="776576" y="543683"/>
                  <a:pt x="726621" y="693549"/>
                </a:cubicBezTo>
                <a:cubicBezTo>
                  <a:pt x="721178" y="709877"/>
                  <a:pt x="722463" y="730364"/>
                  <a:pt x="710293" y="742534"/>
                </a:cubicBezTo>
                <a:lnTo>
                  <a:pt x="677635" y="775192"/>
                </a:lnTo>
                <a:cubicBezTo>
                  <a:pt x="672192" y="856835"/>
                  <a:pt x="674759" y="939409"/>
                  <a:pt x="661307" y="1020120"/>
                </a:cubicBezTo>
                <a:cubicBezTo>
                  <a:pt x="658081" y="1039478"/>
                  <a:pt x="648264" y="1068452"/>
                  <a:pt x="628650" y="1069106"/>
                </a:cubicBezTo>
                <a:cubicBezTo>
                  <a:pt x="475947" y="1074196"/>
                  <a:pt x="171450" y="1036449"/>
                  <a:pt x="171450" y="1036449"/>
                </a:cubicBezTo>
                <a:cubicBezTo>
                  <a:pt x="149678" y="1003792"/>
                  <a:pt x="133888" y="966231"/>
                  <a:pt x="106135" y="938477"/>
                </a:cubicBezTo>
                <a:cubicBezTo>
                  <a:pt x="16796" y="849137"/>
                  <a:pt x="16328" y="930312"/>
                  <a:pt x="8164" y="856834"/>
                </a:cubicBezTo>
                <a:close/>
              </a:path>
            </a:pathLst>
          </a:custGeom>
          <a:solidFill>
            <a:schemeClr val="bg1"/>
          </a:solidFill>
          <a:ln w="12700" algn="ctr">
            <a:solidFill>
              <a:schemeClr val="bg1"/>
            </a:solidFill>
            <a:round/>
            <a:headEnd/>
            <a:tailEnd/>
          </a:ln>
        </p:spPr>
        <p:txBody>
          <a:bodyPr wrap="none" lIns="74295" tIns="8890" rIns="74295" bIns="8890" anchor="ctr"/>
          <a:lstStyle/>
          <a:p>
            <a:endParaRPr lang="ja-JP" altLang="en-US"/>
          </a:p>
        </p:txBody>
      </p:sp>
      <p:pic>
        <p:nvPicPr>
          <p:cNvPr id="102414"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394700" y="5026025"/>
            <a:ext cx="91440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536975D2-B766-47CE-8408-6C5BCF3D47EB}" type="slidenum">
              <a:rPr lang="en-US" altLang="ja-JP" sz="1400">
                <a:solidFill>
                  <a:srgbClr val="000000"/>
                </a:solidFill>
              </a:rPr>
              <a:pPr>
                <a:spcBef>
                  <a:spcPct val="0"/>
                </a:spcBef>
                <a:buFontTx/>
                <a:buNone/>
              </a:pPr>
              <a:t>30</a:t>
            </a:fld>
            <a:endParaRPr lang="en-US" altLang="ja-JP" sz="1400">
              <a:solidFill>
                <a:srgbClr val="000000"/>
              </a:solidFill>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body" idx="4294967295"/>
          </p:nvPr>
        </p:nvSpPr>
        <p:spPr>
          <a:xfrm>
            <a:off x="417513" y="1844675"/>
            <a:ext cx="4246562" cy="1800225"/>
          </a:xfrm>
        </p:spPr>
        <p:txBody>
          <a:bodyPr/>
          <a:lstStyle/>
          <a:p>
            <a:pPr>
              <a:lnSpc>
                <a:spcPct val="95000"/>
              </a:lnSpc>
            </a:pPr>
            <a:r>
              <a:rPr lang="ja-JP" altLang="en-US" sz="1800"/>
              <a:t>本人の初期状態や基本的ニーズの把握から、課題を整理する。</a:t>
            </a:r>
            <a:endParaRPr lang="ja-JP" altLang="en-US" sz="1800">
              <a:solidFill>
                <a:srgbClr val="000000"/>
              </a:solidFill>
            </a:endParaRPr>
          </a:p>
          <a:p>
            <a:pPr>
              <a:lnSpc>
                <a:spcPct val="95000"/>
              </a:lnSpc>
            </a:pPr>
            <a:r>
              <a:rPr lang="ja-JP" altLang="en-US" sz="1800"/>
              <a:t>支援項目ごとの課題は、整理にあたって優先順位を設定して進める。</a:t>
            </a:r>
          </a:p>
          <a:p>
            <a:pPr>
              <a:lnSpc>
                <a:spcPct val="95000"/>
              </a:lnSpc>
            </a:pPr>
            <a:r>
              <a:rPr lang="ja-JP" altLang="en-US" sz="1800"/>
              <a:t>課題設定が本人不在とならないように留意。</a:t>
            </a:r>
            <a:endParaRPr lang="en-US" altLang="ja-JP" sz="1800"/>
          </a:p>
          <a:p>
            <a:pPr>
              <a:lnSpc>
                <a:spcPct val="95000"/>
              </a:lnSpc>
            </a:pPr>
            <a:endParaRPr lang="ja-JP" altLang="en-US" sz="1800"/>
          </a:p>
        </p:txBody>
      </p:sp>
      <p:sp>
        <p:nvSpPr>
          <p:cNvPr id="104451" name="Rectangle 5"/>
          <p:cNvSpPr>
            <a:spLocks noChangeArrowheads="1"/>
          </p:cNvSpPr>
          <p:nvPr/>
        </p:nvSpPr>
        <p:spPr bwMode="auto">
          <a:xfrm>
            <a:off x="387350" y="4149725"/>
            <a:ext cx="44243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a:p>
            <a:pPr eaLnBrk="1" hangingPunct="1">
              <a:lnSpc>
                <a:spcPct val="90000"/>
              </a:lnSpc>
            </a:pPr>
            <a:r>
              <a:rPr lang="ja-JP" altLang="en-US" sz="1800" b="0">
                <a:solidFill>
                  <a:srgbClr val="000000"/>
                </a:solidFill>
              </a:rPr>
              <a:t>支援項目ごとの課題の整理表</a:t>
            </a:r>
          </a:p>
        </p:txBody>
      </p:sp>
      <p:sp>
        <p:nvSpPr>
          <p:cNvPr id="104452"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（３）アセスメント　③課題の整理</a:t>
            </a:r>
          </a:p>
        </p:txBody>
      </p:sp>
      <p:sp>
        <p:nvSpPr>
          <p:cNvPr id="104453" name="AutoShape 7"/>
          <p:cNvSpPr>
            <a:spLocks noChangeArrowheads="1"/>
          </p:cNvSpPr>
          <p:nvPr/>
        </p:nvSpPr>
        <p:spPr bwMode="auto">
          <a:xfrm>
            <a:off x="527050" y="5157788"/>
            <a:ext cx="4706938" cy="1584325"/>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90000"/>
              </a:lnSpc>
              <a:spcBef>
                <a:spcPct val="50000"/>
              </a:spcBef>
              <a:buFontTx/>
              <a:buNone/>
            </a:pPr>
            <a:r>
              <a:rPr lang="ja-JP" altLang="en-US" sz="1600" b="0">
                <a:solidFill>
                  <a:srgbClr val="000000"/>
                </a:solidFill>
              </a:rPr>
              <a:t>・データに基づく客観的な分析ができているか。</a:t>
            </a:r>
          </a:p>
          <a:p>
            <a:pPr eaLnBrk="1" hangingPunct="1">
              <a:lnSpc>
                <a:spcPct val="90000"/>
              </a:lnSpc>
              <a:spcBef>
                <a:spcPct val="50000"/>
              </a:spcBef>
              <a:buFontTx/>
              <a:buNone/>
            </a:pPr>
            <a:r>
              <a:rPr lang="ja-JP" altLang="en-US" sz="1600" b="0">
                <a:solidFill>
                  <a:srgbClr val="000000"/>
                </a:solidFill>
              </a:rPr>
              <a:t>・具体的で適切な課題が示されているか。</a:t>
            </a:r>
          </a:p>
          <a:p>
            <a:pPr eaLnBrk="1" hangingPunct="1">
              <a:lnSpc>
                <a:spcPct val="90000"/>
              </a:lnSpc>
              <a:spcBef>
                <a:spcPct val="50000"/>
              </a:spcBef>
              <a:buFontTx/>
              <a:buNone/>
            </a:pPr>
            <a:r>
              <a:rPr lang="ja-JP" altLang="en-US" sz="1600" b="0">
                <a:solidFill>
                  <a:srgbClr val="000000"/>
                </a:solidFill>
              </a:rPr>
              <a:t>・優先順位は付けられているか。</a:t>
            </a:r>
          </a:p>
        </p:txBody>
      </p:sp>
      <p:sp>
        <p:nvSpPr>
          <p:cNvPr id="104454" name="Rectangle 8"/>
          <p:cNvSpPr>
            <a:spLocks noChangeArrowheads="1"/>
          </p:cNvSpPr>
          <p:nvPr/>
        </p:nvSpPr>
        <p:spPr bwMode="auto">
          <a:xfrm>
            <a:off x="487363" y="1384300"/>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4455" name="Rectangle 9"/>
          <p:cNvSpPr>
            <a:spLocks noChangeArrowheads="1"/>
          </p:cNvSpPr>
          <p:nvPr/>
        </p:nvSpPr>
        <p:spPr bwMode="auto">
          <a:xfrm>
            <a:off x="483146" y="3645024"/>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3" name="Rectangle 4"/>
          <p:cNvSpPr txBox="1">
            <a:spLocks noChangeArrowheads="1"/>
          </p:cNvSpPr>
          <p:nvPr/>
        </p:nvSpPr>
        <p:spPr bwMode="auto">
          <a:xfrm>
            <a:off x="5024438" y="2060575"/>
            <a:ext cx="2159000" cy="2500313"/>
          </a:xfrm>
          <a:prstGeom prst="rect">
            <a:avLst/>
          </a:prstGeom>
          <a:noFill/>
          <a:ln w="9525">
            <a:solidFill>
              <a:schemeClr val="bg1"/>
            </a:solidFill>
            <a:miter lim="800000"/>
            <a:headEnd/>
            <a:tailEnd/>
          </a:ln>
        </p:spPr>
        <p:txBody>
          <a:bodyPr lIns="91430" tIns="45714" rIns="91430" bIns="45714"/>
          <a:lstStyle/>
          <a:p>
            <a:pPr marL="342900" indent="-342900" eaLnBrk="1" hangingPunct="1">
              <a:spcBef>
                <a:spcPct val="20000"/>
              </a:spcBef>
              <a:defRPr/>
            </a:pPr>
            <a:r>
              <a:rPr lang="ja-JP" altLang="en-US" sz="2000" b="0" kern="0" dirty="0">
                <a:solidFill>
                  <a:srgbClr val="000000"/>
                </a:solidFill>
                <a:latin typeface="Arial"/>
                <a:ea typeface="ＭＳ Ｐゴシック"/>
              </a:rPr>
              <a:t>　　ＧＨ・ＣＨであれば、世話人・生活支援員・ヘルパー等に第一次アセスメント調査に参加してもらう・・・</a:t>
            </a:r>
          </a:p>
        </p:txBody>
      </p:sp>
      <p:grpSp>
        <p:nvGrpSpPr>
          <p:cNvPr id="104457" name="Group 10"/>
          <p:cNvGrpSpPr>
            <a:grpSpLocks/>
          </p:cNvGrpSpPr>
          <p:nvPr/>
        </p:nvGrpSpPr>
        <p:grpSpPr bwMode="auto">
          <a:xfrm>
            <a:off x="4953000" y="1196975"/>
            <a:ext cx="4918075" cy="576263"/>
            <a:chOff x="3198" y="754"/>
            <a:chExt cx="3175" cy="363"/>
          </a:xfrm>
        </p:grpSpPr>
        <p:sp>
          <p:nvSpPr>
            <p:cNvPr id="104463"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04458" name="AutoShape 13"/>
          <p:cNvSpPr>
            <a:spLocks noChangeArrowheads="1"/>
          </p:cNvSpPr>
          <p:nvPr/>
        </p:nvSpPr>
        <p:spPr bwMode="auto">
          <a:xfrm>
            <a:off x="4811713" y="1916113"/>
            <a:ext cx="4918075" cy="2376487"/>
          </a:xfrm>
          <a:prstGeom prst="wedgeRoundRectCallout">
            <a:avLst>
              <a:gd name="adj1" fmla="val 1810"/>
              <a:gd name="adj2" fmla="val 74648"/>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・菊作りが趣味。</a:t>
            </a:r>
          </a:p>
          <a:p>
            <a:pPr eaLnBrk="1" hangingPunct="1">
              <a:spcBef>
                <a:spcPct val="0"/>
              </a:spcBef>
              <a:buFontTx/>
              <a:buNone/>
            </a:pPr>
            <a:r>
              <a:rPr lang="ja-JP" altLang="en-US" sz="1800" b="0" dirty="0">
                <a:solidFill>
                  <a:srgbClr val="000000"/>
                </a:solidFill>
              </a:rPr>
              <a:t>・働く気持ちはあるが、頑張り過ぎて疲れやすい。</a:t>
            </a:r>
          </a:p>
          <a:p>
            <a:pPr eaLnBrk="1" hangingPunct="1">
              <a:spcBef>
                <a:spcPct val="0"/>
              </a:spcBef>
              <a:buFontTx/>
              <a:buNone/>
            </a:pPr>
            <a:r>
              <a:rPr lang="ja-JP" altLang="en-US" sz="1800" b="0" dirty="0">
                <a:solidFill>
                  <a:srgbClr val="000000"/>
                </a:solidFill>
              </a:rPr>
              <a:t>・人の役に立つボランティア活動をしたい。　　　　　　　　　　</a:t>
            </a:r>
            <a:endParaRPr lang="en-US" altLang="ja-JP" sz="1800" b="0" dirty="0">
              <a:solidFill>
                <a:srgbClr val="000000"/>
              </a:solidFill>
            </a:endParaRPr>
          </a:p>
          <a:p>
            <a:pPr eaLnBrk="1" hangingPunct="1">
              <a:spcBef>
                <a:spcPct val="0"/>
              </a:spcBef>
              <a:buFontTx/>
              <a:buNone/>
            </a:pPr>
            <a:endParaRPr lang="ja-JP" altLang="en-US" sz="1800" b="0" dirty="0">
              <a:solidFill>
                <a:srgbClr val="000000"/>
              </a:solidFill>
            </a:endParaRPr>
          </a:p>
          <a:p>
            <a:pPr eaLnBrk="1" hangingPunct="1">
              <a:spcBef>
                <a:spcPct val="0"/>
              </a:spcBef>
              <a:buFontTx/>
              <a:buNone/>
            </a:pPr>
            <a:r>
              <a:rPr lang="ja-JP" altLang="en-US" sz="1800" b="0" dirty="0">
                <a:solidFill>
                  <a:srgbClr val="000000"/>
                </a:solidFill>
              </a:rPr>
              <a:t>・阻む阻害要因は何か・・・</a:t>
            </a:r>
            <a:r>
              <a:rPr lang="ja-JP" altLang="en-US" sz="2800" b="0" dirty="0">
                <a:solidFill>
                  <a:srgbClr val="FF0000"/>
                </a:solidFill>
                <a:ea typeface="HGP創英角ﾎﾟｯﾌﾟ体" pitchFamily="50" charset="-128"/>
              </a:rPr>
              <a:t>見極めること</a:t>
            </a:r>
          </a:p>
        </p:txBody>
      </p:sp>
      <p:pic>
        <p:nvPicPr>
          <p:cNvPr id="104459" name="Picture 9" descr="KF01_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6800" y="4868863"/>
            <a:ext cx="28035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0" name="Oval 2"/>
          <p:cNvSpPr>
            <a:spLocks noGrp="1" noChangeArrowheads="1"/>
          </p:cNvSpPr>
          <p:nvPr/>
        </p:nvSpPr>
        <p:spPr bwMode="auto">
          <a:xfrm>
            <a:off x="6357938" y="1196975"/>
            <a:ext cx="3562350"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04461"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605838" y="4292600"/>
            <a:ext cx="912812"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2"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51998CF9-46D7-4B72-B784-7B7FD0584918}" type="slidenum">
              <a:rPr lang="en-US" altLang="ja-JP" sz="1400">
                <a:solidFill>
                  <a:srgbClr val="000000"/>
                </a:solidFill>
              </a:rPr>
              <a:pPr>
                <a:spcBef>
                  <a:spcPct val="0"/>
                </a:spcBef>
                <a:buFontTx/>
                <a:buNone/>
              </a:pPr>
              <a:t>31</a:t>
            </a:fld>
            <a:endParaRPr lang="en-US" altLang="ja-JP" sz="1400">
              <a:solidFill>
                <a:srgbClr val="000000"/>
              </a:solidFill>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Oval 2"/>
          <p:cNvSpPr>
            <a:spLocks noGrp="1" noChangeArrowheads="1"/>
          </p:cNvSpPr>
          <p:nvPr/>
        </p:nvSpPr>
        <p:spPr bwMode="auto">
          <a:xfrm>
            <a:off x="6357938" y="1196975"/>
            <a:ext cx="3490912"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en-US" altLang="ja-JP" sz="1600" b="0">
              <a:solidFill>
                <a:srgbClr val="000000"/>
              </a:solidFill>
              <a:ea typeface="HGP創英角ﾎﾟｯﾌﾟ体" pitchFamily="50" charset="-128"/>
            </a:endParaRPr>
          </a:p>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a:p>
            <a:pPr algn="ctr" eaLnBrk="1" hangingPunct="1">
              <a:spcBef>
                <a:spcPct val="0"/>
              </a:spcBef>
              <a:buFontTx/>
              <a:buNone/>
            </a:pPr>
            <a:endParaRPr lang="ja-JP" altLang="en-US" sz="2000" b="0">
              <a:solidFill>
                <a:srgbClr val="000000"/>
              </a:solidFill>
              <a:ea typeface="HGP創英角ﾎﾟｯﾌﾟ体" pitchFamily="50" charset="-128"/>
            </a:endParaRPr>
          </a:p>
        </p:txBody>
      </p:sp>
      <p:sp>
        <p:nvSpPr>
          <p:cNvPr id="106499" name="Rectangle 4"/>
          <p:cNvSpPr>
            <a:spLocks noGrp="1" noChangeArrowheads="1"/>
          </p:cNvSpPr>
          <p:nvPr>
            <p:ph type="body" sz="half" idx="4294967295"/>
          </p:nvPr>
        </p:nvSpPr>
        <p:spPr>
          <a:xfrm>
            <a:off x="415925" y="1700213"/>
            <a:ext cx="4381500" cy="2233612"/>
          </a:xfrm>
        </p:spPr>
        <p:txBody>
          <a:bodyPr/>
          <a:lstStyle/>
          <a:p>
            <a:pPr>
              <a:lnSpc>
                <a:spcPct val="80000"/>
              </a:lnSpc>
            </a:pPr>
            <a:r>
              <a:rPr lang="ja-JP" altLang="en-US" sz="1800" dirty="0"/>
              <a:t>サービ提供機関の個別支援計画を突合し、調整し、サービス等利用計画へ反映させる。</a:t>
            </a:r>
            <a:endParaRPr lang="ja-JP" altLang="en-US" sz="1800" dirty="0">
              <a:solidFill>
                <a:srgbClr val="000000"/>
              </a:solidFill>
            </a:endParaRPr>
          </a:p>
          <a:p>
            <a:pPr>
              <a:lnSpc>
                <a:spcPct val="80000"/>
              </a:lnSpc>
            </a:pPr>
            <a:r>
              <a:rPr lang="ja-JP" altLang="en-US" sz="1800" dirty="0"/>
              <a:t>課題から、サービス提供の到達目標が共有されているか、個別到達目標（項目</a:t>
            </a:r>
            <a:r>
              <a:rPr lang="en-US" altLang="ja-JP" sz="1800" dirty="0"/>
              <a:t>=</a:t>
            </a:r>
            <a:r>
              <a:rPr lang="ja-JP" altLang="en-US" sz="1800" dirty="0"/>
              <a:t>ニーズ）の役割分担は整合性・連続性があるか</a:t>
            </a:r>
          </a:p>
          <a:p>
            <a:pPr>
              <a:lnSpc>
                <a:spcPct val="80000"/>
              </a:lnSpc>
            </a:pPr>
            <a:r>
              <a:rPr lang="ja-JP" altLang="en-US" sz="1800" dirty="0">
                <a:solidFill>
                  <a:srgbClr val="000000"/>
                </a:solidFill>
              </a:rPr>
              <a:t>サービス提供に偏りはないか。</a:t>
            </a:r>
          </a:p>
        </p:txBody>
      </p:sp>
      <p:sp>
        <p:nvSpPr>
          <p:cNvPr id="106500" name="Rectangle 5"/>
          <p:cNvSpPr>
            <a:spLocks noChangeArrowheads="1"/>
          </p:cNvSpPr>
          <p:nvPr/>
        </p:nvSpPr>
        <p:spPr bwMode="auto">
          <a:xfrm>
            <a:off x="415925" y="4437063"/>
            <a:ext cx="3962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個別支援計画表・課題整理表</a:t>
            </a:r>
          </a:p>
          <a:p>
            <a:pPr eaLnBrk="1" hangingPunct="1">
              <a:lnSpc>
                <a:spcPct val="90000"/>
              </a:lnSpc>
            </a:pPr>
            <a:r>
              <a:rPr lang="ja-JP" altLang="en-US" sz="1800" b="0">
                <a:solidFill>
                  <a:srgbClr val="000000"/>
                </a:solidFill>
              </a:rPr>
              <a:t>サービス利用計画表</a:t>
            </a:r>
          </a:p>
        </p:txBody>
      </p:sp>
      <p:sp>
        <p:nvSpPr>
          <p:cNvPr id="106501" name="AutoShape 6"/>
          <p:cNvSpPr>
            <a:spLocks noChangeArrowheads="1"/>
          </p:cNvSpPr>
          <p:nvPr/>
        </p:nvSpPr>
        <p:spPr bwMode="auto">
          <a:xfrm>
            <a:off x="56456" y="188913"/>
            <a:ext cx="9792394"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（４）個別支援計画の作成</a:t>
            </a:r>
            <a:r>
              <a:rPr lang="en-US" altLang="ja-JP" dirty="0">
                <a:solidFill>
                  <a:srgbClr val="A50021"/>
                </a:solidFill>
              </a:rPr>
              <a:t>-1</a:t>
            </a:r>
            <a:r>
              <a:rPr lang="ja-JP" altLang="en-US" sz="2800" dirty="0">
                <a:solidFill>
                  <a:srgbClr val="A50021"/>
                </a:solidFill>
              </a:rPr>
              <a:t>（サービス等利用計画との連携）</a:t>
            </a:r>
          </a:p>
        </p:txBody>
      </p:sp>
      <p:sp>
        <p:nvSpPr>
          <p:cNvPr id="106502" name="AutoShape 7"/>
          <p:cNvSpPr>
            <a:spLocks noChangeArrowheads="1"/>
          </p:cNvSpPr>
          <p:nvPr/>
        </p:nvSpPr>
        <p:spPr bwMode="auto">
          <a:xfrm>
            <a:off x="246063" y="5157788"/>
            <a:ext cx="4987925" cy="1511300"/>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1600" b="0">
              <a:solidFill>
                <a:srgbClr val="000000"/>
              </a:solidFill>
            </a:endParaRPr>
          </a:p>
          <a:p>
            <a:pPr eaLnBrk="1" hangingPunct="1">
              <a:spcBef>
                <a:spcPct val="50000"/>
              </a:spcBef>
              <a:buFontTx/>
              <a:buNone/>
            </a:pPr>
            <a:r>
              <a:rPr lang="ja-JP" altLang="en-US" sz="1800" b="0">
                <a:solidFill>
                  <a:srgbClr val="000000"/>
                </a:solidFill>
              </a:rPr>
              <a:t>・具体的で適切な課題と目標が示されているか。</a:t>
            </a:r>
          </a:p>
          <a:p>
            <a:pPr eaLnBrk="1" hangingPunct="1">
              <a:spcBef>
                <a:spcPct val="50000"/>
              </a:spcBef>
              <a:buFontTx/>
              <a:buNone/>
            </a:pPr>
            <a:r>
              <a:rPr lang="ja-JP" altLang="en-US" sz="1800" b="0">
                <a:solidFill>
                  <a:srgbClr val="000000"/>
                </a:solidFill>
              </a:rPr>
              <a:t>・本人、（家族）もイメージできるものとなっているか。</a:t>
            </a:r>
          </a:p>
        </p:txBody>
      </p:sp>
      <p:sp>
        <p:nvSpPr>
          <p:cNvPr id="106503" name="Rectangle 8"/>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6504" name="Rectangle 9"/>
          <p:cNvSpPr>
            <a:spLocks noChangeArrowheads="1"/>
          </p:cNvSpPr>
          <p:nvPr/>
        </p:nvSpPr>
        <p:spPr bwMode="auto">
          <a:xfrm>
            <a:off x="487363" y="40052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graphicFrame>
        <p:nvGraphicFramePr>
          <p:cNvPr id="238687" name="Group 95"/>
          <p:cNvGraphicFramePr>
            <a:graphicFrameLocks noGrp="1"/>
          </p:cNvGraphicFramePr>
          <p:nvPr>
            <p:ph sz="half" idx="4294967295"/>
          </p:nvPr>
        </p:nvGraphicFramePr>
        <p:xfrm>
          <a:off x="4953000" y="1844675"/>
          <a:ext cx="4679951" cy="2971802"/>
        </p:xfrm>
        <a:graphic>
          <a:graphicData uri="http://schemas.openxmlformats.org/drawingml/2006/table">
            <a:tbl>
              <a:tblPr/>
              <a:tblGrid>
                <a:gridCol w="1212855">
                  <a:extLst>
                    <a:ext uri="{9D8B030D-6E8A-4147-A177-3AD203B41FA5}">
                      <a16:colId xmlns:a16="http://schemas.microsoft.com/office/drawing/2014/main" xmlns="" val="20000"/>
                    </a:ext>
                  </a:extLst>
                </a:gridCol>
                <a:gridCol w="1637589">
                  <a:extLst>
                    <a:ext uri="{9D8B030D-6E8A-4147-A177-3AD203B41FA5}">
                      <a16:colId xmlns:a16="http://schemas.microsoft.com/office/drawing/2014/main" xmlns="" val="20001"/>
                    </a:ext>
                  </a:extLst>
                </a:gridCol>
                <a:gridCol w="1829507">
                  <a:extLst>
                    <a:ext uri="{9D8B030D-6E8A-4147-A177-3AD203B41FA5}">
                      <a16:colId xmlns:a16="http://schemas.microsoft.com/office/drawing/2014/main" xmlns="" val="20002"/>
                    </a:ext>
                  </a:extLst>
                </a:gridCol>
              </a:tblGrid>
              <a:tr h="458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itchFamily="34" charset="0"/>
                          <a:ea typeface="ＭＳ Ｐゴシック" pitchFamily="50" charset="-128"/>
                        </a:rPr>
                        <a:t>到達目標</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itchFamily="34" charset="0"/>
                          <a:ea typeface="ＭＳ Ｐゴシック" pitchFamily="50" charset="-128"/>
                        </a:rPr>
                        <a:t>充実した生活をおくる。</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xmlns=""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itchFamily="34" charset="0"/>
                          <a:ea typeface="ＭＳ Ｐゴシック" pitchFamily="50" charset="-128"/>
                        </a:rPr>
                        <a:t>項目</a:t>
                      </a:r>
                      <a:r>
                        <a:rPr kumimoji="1" lang="ja-JP" altLang="en-US" sz="1200" b="0" i="0" u="none" strike="noStrike" cap="none" normalizeH="0" baseline="0">
                          <a:ln>
                            <a:noFill/>
                          </a:ln>
                          <a:solidFill>
                            <a:schemeClr val="tx1"/>
                          </a:solidFill>
                          <a:effectLst/>
                          <a:latin typeface="Arial" pitchFamily="34" charset="0"/>
                          <a:ea typeface="ＭＳ Ｐゴシック" pitchFamily="50" charset="-128"/>
                        </a:rPr>
                        <a:t>（ニーズ）</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itchFamily="34" charset="0"/>
                          <a:ea typeface="ＭＳ Ｐゴシック" pitchFamily="50" charset="-128"/>
                        </a:rPr>
                        <a:t>本人の役割</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itchFamily="34" charset="0"/>
                          <a:ea typeface="ＭＳ Ｐゴシック" pitchFamily="50" charset="-128"/>
                        </a:rPr>
                        <a:t>ｻｰﾋﾞｽ提供機関</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33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日常生活</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調理と金銭の使い方を覚えます。</a:t>
                      </a:r>
                      <a:endParaRPr kumimoji="1" lang="en-US" altLang="ja-JP"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グループホーム</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111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働くこと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頑張りすぎないよう心がけます。　　　　　　　　　　　　　</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就労継続</a:t>
                      </a:r>
                      <a:r>
                        <a:rPr kumimoji="1" lang="en-US" altLang="ja-JP" sz="1400" b="0" i="0" u="none" strike="noStrike" cap="none" normalizeH="0" baseline="0" dirty="0">
                          <a:ln>
                            <a:noFill/>
                          </a:ln>
                          <a:solidFill>
                            <a:schemeClr val="tx1"/>
                          </a:solidFill>
                          <a:effectLst/>
                          <a:latin typeface="Arial" pitchFamily="34" charset="0"/>
                          <a:ea typeface="ＭＳ Ｐゴシック" pitchFamily="50" charset="-128"/>
                        </a:rPr>
                        <a:t>B</a:t>
                      </a:r>
                      <a:endParaRPr kumimoji="1" lang="ja-JP" altLang="en-US"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楽しむこと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庭で菊作りをします。</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グループホーム</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役に立つこと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駅前清掃活動に参加します。</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地域活動</a:t>
                      </a:r>
                      <a:endParaRPr kumimoji="1" lang="en-US" altLang="ja-JP"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grpSp>
        <p:nvGrpSpPr>
          <p:cNvPr id="106534" name="Group 34"/>
          <p:cNvGrpSpPr>
            <a:grpSpLocks/>
          </p:cNvGrpSpPr>
          <p:nvPr/>
        </p:nvGrpSpPr>
        <p:grpSpPr bwMode="auto">
          <a:xfrm>
            <a:off x="4953000" y="1196975"/>
            <a:ext cx="4918075" cy="576263"/>
            <a:chOff x="3198" y="754"/>
            <a:chExt cx="3175" cy="363"/>
          </a:xfrm>
        </p:grpSpPr>
        <p:sp>
          <p:nvSpPr>
            <p:cNvPr id="106538"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6535"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925" y="5084763"/>
            <a:ext cx="1887538"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536"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324850" y="5254625"/>
            <a:ext cx="56197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537"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77DE31D6-9A65-40A5-AE68-07F2ACFFB63B}" type="slidenum">
              <a:rPr lang="en-US" altLang="ja-JP" sz="1400">
                <a:solidFill>
                  <a:srgbClr val="000000"/>
                </a:solidFill>
              </a:rPr>
              <a:pPr>
                <a:spcBef>
                  <a:spcPct val="0"/>
                </a:spcBef>
                <a:buFontTx/>
                <a:buNone/>
              </a:pPr>
              <a:t>32</a:t>
            </a:fld>
            <a:endParaRPr lang="en-US" altLang="ja-JP" sz="1400">
              <a:solidFill>
                <a:srgbClr val="000000"/>
              </a:solidFill>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4"/>
          <p:cNvSpPr>
            <a:spLocks noGrp="1" noChangeArrowheads="1"/>
          </p:cNvSpPr>
          <p:nvPr>
            <p:ph type="body" sz="half" idx="4294967295"/>
          </p:nvPr>
        </p:nvSpPr>
        <p:spPr>
          <a:xfrm>
            <a:off x="415925" y="1700213"/>
            <a:ext cx="4381500" cy="2663825"/>
          </a:xfrm>
        </p:spPr>
        <p:txBody>
          <a:bodyPr/>
          <a:lstStyle/>
          <a:p>
            <a:pPr>
              <a:lnSpc>
                <a:spcPct val="80000"/>
              </a:lnSpc>
            </a:pPr>
            <a:r>
              <a:rPr lang="ja-JP" altLang="en-US" sz="1800"/>
              <a:t>サービス等利用計画との整合した到達すべき目標を定める。</a:t>
            </a:r>
            <a:endParaRPr lang="ja-JP" altLang="en-US" sz="1800">
              <a:solidFill>
                <a:srgbClr val="000000"/>
              </a:solidFill>
            </a:endParaRPr>
          </a:p>
          <a:p>
            <a:pPr>
              <a:lnSpc>
                <a:spcPct val="80000"/>
              </a:lnSpc>
            </a:pPr>
            <a:r>
              <a:rPr lang="ja-JP" altLang="en-US" sz="1800"/>
              <a:t>到達目標は、サービスの到達目標である主目標と個別到達目標（項目</a:t>
            </a:r>
            <a:r>
              <a:rPr lang="en-US" altLang="ja-JP" sz="1800"/>
              <a:t>=</a:t>
            </a:r>
            <a:r>
              <a:rPr lang="ja-JP" altLang="en-US" sz="1800"/>
              <a:t>ニーズ）などからなる。</a:t>
            </a:r>
          </a:p>
          <a:p>
            <a:pPr>
              <a:lnSpc>
                <a:spcPct val="80000"/>
              </a:lnSpc>
            </a:pPr>
            <a:r>
              <a:rPr lang="ja-JP" altLang="en-US" sz="1800">
                <a:solidFill>
                  <a:srgbClr val="000000"/>
                </a:solidFill>
              </a:rPr>
              <a:t>到達目標は、時間軸をとおして段階を踏んで達成される。</a:t>
            </a:r>
          </a:p>
          <a:p>
            <a:pPr>
              <a:lnSpc>
                <a:spcPct val="80000"/>
              </a:lnSpc>
            </a:pPr>
            <a:r>
              <a:rPr lang="ja-JP" altLang="en-US" sz="1800">
                <a:solidFill>
                  <a:srgbClr val="000000"/>
                </a:solidFill>
              </a:rPr>
              <a:t>時間（支援期間）と領域（支援内容）の観点から個別支援計画を作成。</a:t>
            </a:r>
          </a:p>
        </p:txBody>
      </p:sp>
      <p:sp>
        <p:nvSpPr>
          <p:cNvPr id="108547" name="AutoShape 6"/>
          <p:cNvSpPr>
            <a:spLocks noChangeArrowheads="1"/>
          </p:cNvSpPr>
          <p:nvPr/>
        </p:nvSpPr>
        <p:spPr bwMode="auto">
          <a:xfrm>
            <a:off x="306388" y="188913"/>
            <a:ext cx="9291637"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（４）個別支援計画の作成</a:t>
            </a:r>
            <a:r>
              <a:rPr lang="en-US" altLang="ja-JP" dirty="0">
                <a:solidFill>
                  <a:srgbClr val="A50021"/>
                </a:solidFill>
              </a:rPr>
              <a:t>-2</a:t>
            </a:r>
            <a:r>
              <a:rPr lang="ja-JP" altLang="en-US" sz="2800" dirty="0">
                <a:solidFill>
                  <a:srgbClr val="A50021"/>
                </a:solidFill>
              </a:rPr>
              <a:t>（個別支援計画）</a:t>
            </a:r>
          </a:p>
        </p:txBody>
      </p:sp>
      <p:sp>
        <p:nvSpPr>
          <p:cNvPr id="108548" name="AutoShape 7"/>
          <p:cNvSpPr>
            <a:spLocks noChangeArrowheads="1"/>
          </p:cNvSpPr>
          <p:nvPr/>
        </p:nvSpPr>
        <p:spPr bwMode="auto">
          <a:xfrm>
            <a:off x="246063" y="5446713"/>
            <a:ext cx="5138737" cy="1295400"/>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dirty="0">
                <a:solidFill>
                  <a:srgbClr val="000000"/>
                </a:solidFill>
              </a:rPr>
              <a:t>サービス管理責任者の視点</a:t>
            </a:r>
            <a:endParaRPr lang="ja-JP" altLang="en-US" sz="1600" b="0" dirty="0">
              <a:solidFill>
                <a:srgbClr val="000000"/>
              </a:solidFill>
            </a:endParaRPr>
          </a:p>
          <a:p>
            <a:pPr eaLnBrk="1" hangingPunct="1">
              <a:lnSpc>
                <a:spcPct val="90000"/>
              </a:lnSpc>
              <a:spcBef>
                <a:spcPct val="50000"/>
              </a:spcBef>
              <a:buFontTx/>
              <a:buNone/>
            </a:pPr>
            <a:r>
              <a:rPr lang="ja-JP" altLang="en-US" sz="1800" b="0" dirty="0">
                <a:solidFill>
                  <a:srgbClr val="000000"/>
                </a:solidFill>
              </a:rPr>
              <a:t>・</a:t>
            </a:r>
            <a:r>
              <a:rPr lang="ja-JP" altLang="en-US" sz="1800" dirty="0">
                <a:solidFill>
                  <a:srgbClr val="FF0000"/>
                </a:solidFill>
              </a:rPr>
              <a:t>具体的で適切な課題と目標</a:t>
            </a:r>
            <a:r>
              <a:rPr lang="ja-JP" altLang="en-US" sz="1800" b="0" dirty="0">
                <a:solidFill>
                  <a:srgbClr val="000000"/>
                </a:solidFill>
              </a:rPr>
              <a:t>が示されているか。</a:t>
            </a:r>
          </a:p>
          <a:p>
            <a:pPr eaLnBrk="1" hangingPunct="1">
              <a:lnSpc>
                <a:spcPct val="90000"/>
              </a:lnSpc>
              <a:spcBef>
                <a:spcPct val="50000"/>
              </a:spcBef>
              <a:buFontTx/>
              <a:buNone/>
            </a:pPr>
            <a:r>
              <a:rPr lang="ja-JP" altLang="en-US" sz="1800" b="0" dirty="0">
                <a:solidFill>
                  <a:srgbClr val="000000"/>
                </a:solidFill>
              </a:rPr>
              <a:t>・本人、（家族）もイメージできるものとなっているか。</a:t>
            </a:r>
          </a:p>
        </p:txBody>
      </p:sp>
      <p:sp>
        <p:nvSpPr>
          <p:cNvPr id="108549" name="Rectangle 8"/>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grpSp>
        <p:nvGrpSpPr>
          <p:cNvPr id="108550" name="Group 34"/>
          <p:cNvGrpSpPr>
            <a:grpSpLocks/>
          </p:cNvGrpSpPr>
          <p:nvPr/>
        </p:nvGrpSpPr>
        <p:grpSpPr bwMode="auto">
          <a:xfrm>
            <a:off x="4953000" y="1196975"/>
            <a:ext cx="4918075" cy="576263"/>
            <a:chOff x="3198" y="754"/>
            <a:chExt cx="3175" cy="363"/>
          </a:xfrm>
        </p:grpSpPr>
        <p:sp>
          <p:nvSpPr>
            <p:cNvPr id="10858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8551"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925" y="5084763"/>
            <a:ext cx="1887538"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2" name="Rectangle 5"/>
          <p:cNvSpPr>
            <a:spLocks noChangeArrowheads="1"/>
          </p:cNvSpPr>
          <p:nvPr/>
        </p:nvSpPr>
        <p:spPr bwMode="auto">
          <a:xfrm>
            <a:off x="415925" y="4652963"/>
            <a:ext cx="3962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個別支援計画表・課題整理表</a:t>
            </a:r>
          </a:p>
          <a:p>
            <a:pPr eaLnBrk="1" hangingPunct="1">
              <a:lnSpc>
                <a:spcPct val="90000"/>
              </a:lnSpc>
            </a:pPr>
            <a:r>
              <a:rPr lang="ja-JP" altLang="en-US" sz="1800" b="0">
                <a:solidFill>
                  <a:srgbClr val="000000"/>
                </a:solidFill>
              </a:rPr>
              <a:t>サービス利用計画表</a:t>
            </a:r>
          </a:p>
        </p:txBody>
      </p:sp>
      <p:sp>
        <p:nvSpPr>
          <p:cNvPr id="108553" name="Rectangle 9"/>
          <p:cNvSpPr>
            <a:spLocks noChangeArrowheads="1"/>
          </p:cNvSpPr>
          <p:nvPr/>
        </p:nvSpPr>
        <p:spPr bwMode="auto">
          <a:xfrm>
            <a:off x="487363" y="42211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8554"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08555"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255000" y="5013325"/>
            <a:ext cx="56197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4" name="表 23"/>
          <p:cNvGraphicFramePr>
            <a:graphicFrameLocks noGrp="1"/>
          </p:cNvGraphicFramePr>
          <p:nvPr/>
        </p:nvGraphicFramePr>
        <p:xfrm>
          <a:off x="4741863" y="2205038"/>
          <a:ext cx="4848225" cy="2592466"/>
        </p:xfrm>
        <a:graphic>
          <a:graphicData uri="http://schemas.openxmlformats.org/drawingml/2006/table">
            <a:tbl>
              <a:tblPr firstRow="1" bandRow="1">
                <a:tableStyleId>{5C22544A-7EE6-4342-B048-85BDC9FD1C3A}</a:tableStyleId>
              </a:tblPr>
              <a:tblGrid>
                <a:gridCol w="1616075">
                  <a:extLst>
                    <a:ext uri="{9D8B030D-6E8A-4147-A177-3AD203B41FA5}">
                      <a16:colId xmlns:a16="http://schemas.microsoft.com/office/drawing/2014/main" xmlns="" val="20000"/>
                    </a:ext>
                  </a:extLst>
                </a:gridCol>
                <a:gridCol w="2037659">
                  <a:extLst>
                    <a:ext uri="{9D8B030D-6E8A-4147-A177-3AD203B41FA5}">
                      <a16:colId xmlns:a16="http://schemas.microsoft.com/office/drawing/2014/main" xmlns="" val="20001"/>
                    </a:ext>
                  </a:extLst>
                </a:gridCol>
                <a:gridCol w="1194491">
                  <a:extLst>
                    <a:ext uri="{9D8B030D-6E8A-4147-A177-3AD203B41FA5}">
                      <a16:colId xmlns:a16="http://schemas.microsoft.com/office/drawing/2014/main" xmlns="" val="20002"/>
                    </a:ext>
                  </a:extLst>
                </a:gridCol>
              </a:tblGrid>
              <a:tr h="5180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　　到達目標</a:t>
                      </a:r>
                    </a:p>
                  </a:txBody>
                  <a:tcPr marL="89225" marR="89225" marT="45675" marB="45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生活上の力が身につき、楽しみが見つかり、人づきあいに広がりがみられる。</a:t>
                      </a:r>
                    </a:p>
                  </a:txBody>
                  <a:tcPr marL="89225" marR="89225" marT="45675" marB="45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704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項目（ニーズ）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支援内容</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担当者</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4444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調理の上達</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献立をつくりながら調理をします。</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世話人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4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金銭の使い方</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出納帳をつけましょう。</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世話人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444464">
                <a:tc>
                  <a:txBody>
                    <a:bodyPr/>
                    <a:lstStyle/>
                    <a:p>
                      <a:r>
                        <a:rPr lang="ja-JP" altLang="en-US" sz="1400" dirty="0"/>
                        <a:t>　　楽しむこと</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t>菊作り</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t>世話人・地域の人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4444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役に立つこと</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地域活動（ボランティグループ）に紹介します。</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サービス管理責任者</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
        <p:nvSpPr>
          <p:cNvPr id="10858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58600A3-E52B-4869-9746-28C75B3912F4}" type="slidenum">
              <a:rPr lang="en-US" altLang="ja-JP" sz="1400">
                <a:solidFill>
                  <a:srgbClr val="000000"/>
                </a:solidFill>
              </a:rPr>
              <a:pPr>
                <a:spcBef>
                  <a:spcPct val="0"/>
                </a:spcBef>
                <a:buFontTx/>
                <a:buNone/>
              </a:pPr>
              <a:t>33</a:t>
            </a:fld>
            <a:endParaRPr lang="en-US" altLang="ja-JP" sz="1400">
              <a:solidFill>
                <a:srgbClr val="000000"/>
              </a:solidFill>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4"/>
          <p:cNvSpPr>
            <a:spLocks noGrp="1" noChangeArrowheads="1"/>
          </p:cNvSpPr>
          <p:nvPr>
            <p:ph type="body" idx="4294967295"/>
          </p:nvPr>
        </p:nvSpPr>
        <p:spPr>
          <a:xfrm>
            <a:off x="493713" y="1800225"/>
            <a:ext cx="4632325" cy="2376488"/>
          </a:xfrm>
        </p:spPr>
        <p:txBody>
          <a:bodyPr/>
          <a:lstStyle/>
          <a:p>
            <a:pPr>
              <a:lnSpc>
                <a:spcPct val="80000"/>
              </a:lnSpc>
            </a:pPr>
            <a:r>
              <a:rPr lang="ja-JP" altLang="en-US" sz="1800">
                <a:solidFill>
                  <a:srgbClr val="000000"/>
                </a:solidFill>
              </a:rPr>
              <a:t>支援スタッフの役割を明確にする。</a:t>
            </a:r>
          </a:p>
          <a:p>
            <a:pPr>
              <a:lnSpc>
                <a:spcPct val="80000"/>
              </a:lnSpc>
            </a:pPr>
            <a:r>
              <a:rPr lang="ja-JP" altLang="en-US" sz="1800">
                <a:solidFill>
                  <a:srgbClr val="000000"/>
                </a:solidFill>
              </a:rPr>
              <a:t>支援スタッフはお互いに情報交換しながら支援を実施。</a:t>
            </a:r>
            <a:endParaRPr lang="ja-JP" altLang="en-US" sz="1800"/>
          </a:p>
          <a:p>
            <a:pPr>
              <a:lnSpc>
                <a:spcPct val="80000"/>
              </a:lnSpc>
            </a:pPr>
            <a:r>
              <a:rPr lang="ja-JP" altLang="en-US" sz="1800">
                <a:solidFill>
                  <a:srgbClr val="000000"/>
                </a:solidFill>
              </a:rPr>
              <a:t>時間軸（段階）を意識した支援に努める。</a:t>
            </a:r>
          </a:p>
          <a:p>
            <a:pPr>
              <a:lnSpc>
                <a:spcPct val="80000"/>
              </a:lnSpc>
            </a:pPr>
            <a:r>
              <a:rPr lang="ja-JP" altLang="en-US" sz="1800">
                <a:solidFill>
                  <a:srgbClr val="000000"/>
                </a:solidFill>
              </a:rPr>
              <a:t>支援のペースやスケジュールについては、本人の同意を得て実施する。</a:t>
            </a:r>
          </a:p>
          <a:p>
            <a:pPr>
              <a:lnSpc>
                <a:spcPct val="80000"/>
              </a:lnSpc>
            </a:pPr>
            <a:r>
              <a:rPr lang="ja-JP" altLang="en-US" sz="1800"/>
              <a:t>設定された目標を、効率よく達成することに努める。</a:t>
            </a:r>
          </a:p>
        </p:txBody>
      </p:sp>
      <p:sp>
        <p:nvSpPr>
          <p:cNvPr id="110595" name="Rectangle 5"/>
          <p:cNvSpPr>
            <a:spLocks noChangeArrowheads="1"/>
          </p:cNvSpPr>
          <p:nvPr/>
        </p:nvSpPr>
        <p:spPr bwMode="auto">
          <a:xfrm>
            <a:off x="487363" y="4581525"/>
            <a:ext cx="3746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個別支援計画実施表</a:t>
            </a:r>
          </a:p>
        </p:txBody>
      </p:sp>
      <p:sp>
        <p:nvSpPr>
          <p:cNvPr id="110596"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（５）個別支援計画の実施</a:t>
            </a:r>
            <a:r>
              <a:rPr lang="en-US" altLang="ja-JP" dirty="0">
                <a:solidFill>
                  <a:srgbClr val="A50021"/>
                </a:solidFill>
              </a:rPr>
              <a:t>-1</a:t>
            </a:r>
          </a:p>
        </p:txBody>
      </p:sp>
      <p:sp>
        <p:nvSpPr>
          <p:cNvPr id="110597" name="AutoShape 7"/>
          <p:cNvSpPr>
            <a:spLocks noChangeArrowheads="1"/>
          </p:cNvSpPr>
          <p:nvPr/>
        </p:nvSpPr>
        <p:spPr bwMode="auto">
          <a:xfrm>
            <a:off x="457200" y="5013325"/>
            <a:ext cx="4535488" cy="1728788"/>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90000"/>
              </a:lnSpc>
              <a:spcBef>
                <a:spcPct val="50000"/>
              </a:spcBef>
              <a:buFontTx/>
              <a:buNone/>
            </a:pPr>
            <a:r>
              <a:rPr lang="ja-JP" altLang="en-US" sz="1600" b="0">
                <a:solidFill>
                  <a:srgbClr val="000000"/>
                </a:solidFill>
              </a:rPr>
              <a:t>・支援スタッフの相互連携がとれているか。</a:t>
            </a:r>
          </a:p>
          <a:p>
            <a:pPr eaLnBrk="1" hangingPunct="1">
              <a:lnSpc>
                <a:spcPct val="90000"/>
              </a:lnSpc>
              <a:spcBef>
                <a:spcPct val="50000"/>
              </a:spcBef>
              <a:buFontTx/>
              <a:buNone/>
            </a:pPr>
            <a:r>
              <a:rPr lang="ja-JP" altLang="en-US" sz="1600" b="0">
                <a:solidFill>
                  <a:srgbClr val="000000"/>
                </a:solidFill>
              </a:rPr>
              <a:t>・段階を意識した支援となっているか。</a:t>
            </a:r>
          </a:p>
          <a:p>
            <a:pPr eaLnBrk="1" hangingPunct="1">
              <a:lnSpc>
                <a:spcPct val="90000"/>
              </a:lnSpc>
              <a:spcBef>
                <a:spcPct val="50000"/>
              </a:spcBef>
              <a:buFontTx/>
              <a:buNone/>
            </a:pPr>
            <a:r>
              <a:rPr lang="ja-JP" altLang="en-US" sz="1600" b="0">
                <a:solidFill>
                  <a:srgbClr val="000000"/>
                </a:solidFill>
              </a:rPr>
              <a:t>・利用者の同意を得ながら支援しているか。</a:t>
            </a:r>
          </a:p>
          <a:p>
            <a:pPr eaLnBrk="1" hangingPunct="1">
              <a:lnSpc>
                <a:spcPct val="90000"/>
              </a:lnSpc>
              <a:spcBef>
                <a:spcPct val="50000"/>
              </a:spcBef>
              <a:buFontTx/>
              <a:buNone/>
            </a:pPr>
            <a:r>
              <a:rPr lang="ja-JP" altLang="en-US" sz="1600" b="0">
                <a:solidFill>
                  <a:srgbClr val="000000"/>
                </a:solidFill>
              </a:rPr>
              <a:t>・設定された目標は効率よく達成されているか。</a:t>
            </a:r>
          </a:p>
        </p:txBody>
      </p:sp>
      <p:sp>
        <p:nvSpPr>
          <p:cNvPr id="110598" name="Rectangle 8"/>
          <p:cNvSpPr>
            <a:spLocks noChangeArrowheads="1"/>
          </p:cNvSpPr>
          <p:nvPr/>
        </p:nvSpPr>
        <p:spPr bwMode="auto">
          <a:xfrm>
            <a:off x="487363" y="1258888"/>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0599" name="Rectangle 9"/>
          <p:cNvSpPr>
            <a:spLocks noChangeArrowheads="1"/>
          </p:cNvSpPr>
          <p:nvPr/>
        </p:nvSpPr>
        <p:spPr bwMode="auto">
          <a:xfrm>
            <a:off x="487363" y="4149725"/>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0600" name="Rectangle 12"/>
          <p:cNvSpPr>
            <a:spLocks noChangeArrowheads="1"/>
          </p:cNvSpPr>
          <p:nvPr/>
        </p:nvSpPr>
        <p:spPr bwMode="auto">
          <a:xfrm>
            <a:off x="5099050" y="1701800"/>
            <a:ext cx="450691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a:p>
            <a:pPr eaLnBrk="1" hangingPunct="1">
              <a:lnSpc>
                <a:spcPct val="80000"/>
              </a:lnSpc>
            </a:pPr>
            <a:endParaRPr lang="ja-JP" altLang="en-US" sz="2000" b="0">
              <a:solidFill>
                <a:srgbClr val="000000"/>
              </a:solidFill>
            </a:endParaRPr>
          </a:p>
        </p:txBody>
      </p:sp>
      <p:grpSp>
        <p:nvGrpSpPr>
          <p:cNvPr id="110601" name="Group 10"/>
          <p:cNvGrpSpPr>
            <a:grpSpLocks/>
          </p:cNvGrpSpPr>
          <p:nvPr/>
        </p:nvGrpSpPr>
        <p:grpSpPr bwMode="auto">
          <a:xfrm>
            <a:off x="4953000" y="1196975"/>
            <a:ext cx="4918075" cy="576263"/>
            <a:chOff x="3198" y="754"/>
            <a:chExt cx="3175" cy="363"/>
          </a:xfrm>
        </p:grpSpPr>
        <p:sp>
          <p:nvSpPr>
            <p:cNvPr id="11060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0602" name="AutoShape 23"/>
          <p:cNvSpPr>
            <a:spLocks noChangeArrowheads="1"/>
          </p:cNvSpPr>
          <p:nvPr/>
        </p:nvSpPr>
        <p:spPr bwMode="auto">
          <a:xfrm>
            <a:off x="5235575" y="3500438"/>
            <a:ext cx="4670425" cy="2376487"/>
          </a:xfrm>
          <a:prstGeom prst="wedgeRoundRectCallout">
            <a:avLst>
              <a:gd name="adj1" fmla="val -3347"/>
              <a:gd name="adj2" fmla="val -62560"/>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世話人さんと一週間の献立をつくることから始めます。夕食では調理の段取りを覚えます。金銭の使い方は、出納帳に記録することから始めます。・・・できることと苦手なことを</a:t>
            </a:r>
            <a:r>
              <a:rPr lang="ja-JP" altLang="en-US" sz="2400" b="0" dirty="0">
                <a:solidFill>
                  <a:srgbClr val="FF0000"/>
                </a:solidFill>
                <a:ea typeface="HGP創英角ﾎﾟｯﾌﾟ体" pitchFamily="50" charset="-128"/>
              </a:rPr>
              <a:t>確認すること</a:t>
            </a:r>
            <a:endParaRPr lang="ja-JP" altLang="en-US" sz="2800" b="0" dirty="0">
              <a:solidFill>
                <a:srgbClr val="FF0000"/>
              </a:solidFill>
              <a:ea typeface="HGP創英角ﾎﾟｯﾌﾟ体" pitchFamily="50" charset="-128"/>
            </a:endParaRPr>
          </a:p>
        </p:txBody>
      </p:sp>
      <p:sp>
        <p:nvSpPr>
          <p:cNvPr id="110603"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0604" name="Picture 3"/>
          <p:cNvPicPr>
            <a:picLocks noChangeAspect="1" noChangeArrowheads="1"/>
          </p:cNvPicPr>
          <p:nvPr/>
        </p:nvPicPr>
        <p:blipFill>
          <a:blip r:embed="rId3">
            <a:extLst>
              <a:ext uri="{28A0092B-C50C-407E-A947-70E740481C1C}">
                <a14:useLocalDpi xmlns:a14="http://schemas.microsoft.com/office/drawing/2010/main" val="0"/>
              </a:ext>
            </a:extLst>
          </a:blip>
          <a:srcRect t="-5714" r="3847" b="-7428"/>
          <a:stretch>
            <a:fillRect/>
          </a:stretch>
        </p:blipFill>
        <p:spPr bwMode="auto">
          <a:xfrm>
            <a:off x="8185150" y="1700213"/>
            <a:ext cx="912813"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8ED3F65-8A49-4E0D-875A-977486739D5C}" type="slidenum">
              <a:rPr lang="en-US" altLang="ja-JP" sz="1400">
                <a:solidFill>
                  <a:srgbClr val="000000"/>
                </a:solidFill>
              </a:rPr>
              <a:pPr>
                <a:spcBef>
                  <a:spcPct val="0"/>
                </a:spcBef>
                <a:buFontTx/>
                <a:buNone/>
              </a:pPr>
              <a:t>34</a:t>
            </a:fld>
            <a:endParaRPr lang="en-US" altLang="ja-JP" sz="1400">
              <a:solidFill>
                <a:srgbClr val="000000"/>
              </a:solidFill>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4"/>
          <p:cNvSpPr>
            <a:spLocks noGrp="1" noChangeArrowheads="1"/>
          </p:cNvSpPr>
          <p:nvPr>
            <p:ph type="body" idx="4294967295"/>
          </p:nvPr>
        </p:nvSpPr>
        <p:spPr>
          <a:xfrm>
            <a:off x="346075" y="1773238"/>
            <a:ext cx="4460875" cy="2232025"/>
          </a:xfrm>
        </p:spPr>
        <p:txBody>
          <a:bodyPr/>
          <a:lstStyle/>
          <a:p>
            <a:pPr>
              <a:lnSpc>
                <a:spcPct val="80000"/>
              </a:lnSpc>
            </a:pPr>
            <a:r>
              <a:rPr lang="ja-JP" altLang="en-US" sz="1800"/>
              <a:t>時期（段階）ごとに、到達目標達成度を評価・分析。</a:t>
            </a:r>
            <a:endParaRPr lang="ja-JP" altLang="en-US" sz="1800">
              <a:solidFill>
                <a:srgbClr val="000000"/>
              </a:solidFill>
            </a:endParaRPr>
          </a:p>
          <a:p>
            <a:pPr>
              <a:lnSpc>
                <a:spcPct val="80000"/>
              </a:lnSpc>
            </a:pPr>
            <a:r>
              <a:rPr lang="ja-JP" altLang="en-US" sz="1800"/>
              <a:t>本人にサービスが適切に提供されているかを評価。</a:t>
            </a:r>
          </a:p>
          <a:p>
            <a:pPr>
              <a:lnSpc>
                <a:spcPct val="80000"/>
              </a:lnSpc>
            </a:pPr>
            <a:r>
              <a:rPr lang="ja-JP" altLang="en-US" sz="1800"/>
              <a:t>達成度は、初期状態と比較して主目標及び個別目標の観点から評価。</a:t>
            </a:r>
            <a:endParaRPr lang="ja-JP" altLang="en-US" sz="1800">
              <a:solidFill>
                <a:srgbClr val="000000"/>
              </a:solidFill>
            </a:endParaRPr>
          </a:p>
          <a:p>
            <a:pPr>
              <a:lnSpc>
                <a:spcPct val="80000"/>
              </a:lnSpc>
            </a:pPr>
            <a:r>
              <a:rPr lang="ja-JP" altLang="en-US" sz="1800"/>
              <a:t>評価は本人も一緒に。併せて、本人の意向や環境の変化なども評価。</a:t>
            </a:r>
          </a:p>
        </p:txBody>
      </p:sp>
      <p:sp>
        <p:nvSpPr>
          <p:cNvPr id="112643" name="Rectangle 5"/>
          <p:cNvSpPr>
            <a:spLocks noChangeArrowheads="1"/>
          </p:cNvSpPr>
          <p:nvPr/>
        </p:nvSpPr>
        <p:spPr bwMode="auto">
          <a:xfrm>
            <a:off x="344488" y="4508500"/>
            <a:ext cx="43211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中間評価記録表</a:t>
            </a:r>
          </a:p>
        </p:txBody>
      </p:sp>
      <p:sp>
        <p:nvSpPr>
          <p:cNvPr id="112644"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（６）中間評価と修正　①個別支援計画の評価</a:t>
            </a:r>
          </a:p>
        </p:txBody>
      </p:sp>
      <p:sp>
        <p:nvSpPr>
          <p:cNvPr id="112645" name="AutoShape 7"/>
          <p:cNvSpPr>
            <a:spLocks noChangeArrowheads="1"/>
          </p:cNvSpPr>
          <p:nvPr/>
        </p:nvSpPr>
        <p:spPr bwMode="auto">
          <a:xfrm>
            <a:off x="382588" y="5013325"/>
            <a:ext cx="4641850" cy="1700213"/>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spcBef>
                <a:spcPct val="50000"/>
              </a:spcBef>
              <a:buFontTx/>
              <a:buNone/>
            </a:pPr>
            <a:r>
              <a:rPr lang="ja-JP" altLang="en-US" sz="1800" b="0">
                <a:solidFill>
                  <a:srgbClr val="000000"/>
                </a:solidFill>
              </a:rPr>
              <a:t>・段階ごとの到達目標の達成度はどうか。</a:t>
            </a:r>
          </a:p>
          <a:p>
            <a:pPr eaLnBrk="1" hangingPunct="1">
              <a:spcBef>
                <a:spcPct val="50000"/>
              </a:spcBef>
              <a:buFontTx/>
              <a:buNone/>
            </a:pPr>
            <a:r>
              <a:rPr lang="ja-JP" altLang="en-US" sz="1800" b="0">
                <a:solidFill>
                  <a:srgbClr val="000000"/>
                </a:solidFill>
              </a:rPr>
              <a:t>・本人の満足度はどうか。</a:t>
            </a:r>
          </a:p>
          <a:p>
            <a:pPr eaLnBrk="1" hangingPunct="1">
              <a:spcBef>
                <a:spcPct val="50000"/>
              </a:spcBef>
              <a:buFontTx/>
              <a:buNone/>
            </a:pPr>
            <a:r>
              <a:rPr lang="ja-JP" altLang="en-US" sz="1800" b="0">
                <a:solidFill>
                  <a:srgbClr val="000000"/>
                </a:solidFill>
              </a:rPr>
              <a:t>・本人の意向や環境の変化をとらえているか。</a:t>
            </a:r>
          </a:p>
        </p:txBody>
      </p:sp>
      <p:sp>
        <p:nvSpPr>
          <p:cNvPr id="112646" name="Rectangle 8"/>
          <p:cNvSpPr>
            <a:spLocks noChangeArrowheads="1"/>
          </p:cNvSpPr>
          <p:nvPr/>
        </p:nvSpPr>
        <p:spPr bwMode="auto">
          <a:xfrm>
            <a:off x="487363" y="1331913"/>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2647" name="Rectangle 9"/>
          <p:cNvSpPr>
            <a:spLocks noChangeArrowheads="1"/>
          </p:cNvSpPr>
          <p:nvPr/>
        </p:nvSpPr>
        <p:spPr bwMode="auto">
          <a:xfrm>
            <a:off x="487363" y="4129088"/>
            <a:ext cx="1733550" cy="379412"/>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必要なツール</a:t>
            </a:r>
          </a:p>
        </p:txBody>
      </p:sp>
      <p:sp>
        <p:nvSpPr>
          <p:cNvPr id="112648" name="Rectangle 12"/>
          <p:cNvSpPr>
            <a:spLocks noChangeArrowheads="1"/>
          </p:cNvSpPr>
          <p:nvPr/>
        </p:nvSpPr>
        <p:spPr bwMode="auto">
          <a:xfrm>
            <a:off x="5024438" y="1773238"/>
            <a:ext cx="4462462" cy="303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grpSp>
        <p:nvGrpSpPr>
          <p:cNvPr id="112649" name="Group 11"/>
          <p:cNvGrpSpPr>
            <a:grpSpLocks/>
          </p:cNvGrpSpPr>
          <p:nvPr/>
        </p:nvGrpSpPr>
        <p:grpSpPr bwMode="auto">
          <a:xfrm>
            <a:off x="4953000" y="1196975"/>
            <a:ext cx="4918075" cy="576263"/>
            <a:chOff x="3198" y="754"/>
            <a:chExt cx="3175" cy="363"/>
          </a:xfrm>
        </p:grpSpPr>
        <p:sp>
          <p:nvSpPr>
            <p:cNvPr id="112657"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2650" name="AutoShape 14"/>
          <p:cNvSpPr>
            <a:spLocks noChangeArrowheads="1"/>
          </p:cNvSpPr>
          <p:nvPr/>
        </p:nvSpPr>
        <p:spPr bwMode="auto">
          <a:xfrm>
            <a:off x="4881563" y="3933825"/>
            <a:ext cx="4848225" cy="2697163"/>
          </a:xfrm>
          <a:prstGeom prst="wedgeRoundRectCallout">
            <a:avLst>
              <a:gd name="adj1" fmla="val 11440"/>
              <a:gd name="adj2" fmla="val -73838"/>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個別支援計画の評価は本人も一緒に</a:t>
            </a:r>
          </a:p>
          <a:p>
            <a:pPr eaLnBrk="1" hangingPunct="1">
              <a:spcBef>
                <a:spcPct val="0"/>
              </a:spcBef>
              <a:buFontTx/>
              <a:buNone/>
            </a:pPr>
            <a:r>
              <a:rPr lang="ja-JP" altLang="en-US" sz="1800" b="0" dirty="0">
                <a:solidFill>
                  <a:srgbClr val="000000"/>
                </a:solidFill>
              </a:rPr>
              <a:t>目標をクリアした点、困難な点を、本人に充分に説明し、困難な目標については、ブレイクダウンした実現可能な当面の目標設定の検討</a:t>
            </a:r>
          </a:p>
          <a:p>
            <a:pPr eaLnBrk="1" hangingPunct="1">
              <a:spcBef>
                <a:spcPct val="0"/>
              </a:spcBef>
              <a:buFontTx/>
              <a:buNone/>
            </a:pPr>
            <a:r>
              <a:rPr lang="ja-JP" altLang="en-US" sz="1800" b="0" dirty="0">
                <a:solidFill>
                  <a:srgbClr val="000000"/>
                </a:solidFill>
              </a:rPr>
              <a:t>当初のアセスメントとの</a:t>
            </a:r>
            <a:r>
              <a:rPr lang="ja-JP" altLang="en-US" sz="2400" b="0" dirty="0">
                <a:solidFill>
                  <a:srgbClr val="000000"/>
                </a:solidFill>
                <a:ea typeface="HGP創英角ﾎﾟｯﾌﾟ体" pitchFamily="50" charset="-128"/>
              </a:rPr>
              <a:t>ズレ</a:t>
            </a:r>
            <a:r>
              <a:rPr lang="ja-JP" altLang="en-US" sz="1800" b="0" dirty="0">
                <a:solidFill>
                  <a:srgbClr val="000000"/>
                </a:solidFill>
              </a:rPr>
              <a:t>の確認</a:t>
            </a:r>
          </a:p>
          <a:p>
            <a:pPr eaLnBrk="1" hangingPunct="1">
              <a:spcBef>
                <a:spcPct val="0"/>
              </a:spcBef>
              <a:buFontTx/>
              <a:buNone/>
            </a:pPr>
            <a:r>
              <a:rPr lang="ja-JP" altLang="en-US" sz="1800" b="0" dirty="0">
                <a:solidFill>
                  <a:srgbClr val="000000"/>
                </a:solidFill>
              </a:rPr>
              <a:t>本人のエンパワメントの視点で・・・</a:t>
            </a:r>
            <a:r>
              <a:rPr lang="ja-JP" altLang="en-US" sz="2800" b="0" dirty="0">
                <a:solidFill>
                  <a:srgbClr val="FF0000"/>
                </a:solidFill>
                <a:ea typeface="HGP創英角ﾎﾟｯﾌﾟ体" pitchFamily="50" charset="-128"/>
              </a:rPr>
              <a:t>評価</a:t>
            </a:r>
          </a:p>
        </p:txBody>
      </p:sp>
      <p:grpSp>
        <p:nvGrpSpPr>
          <p:cNvPr id="112651" name="Group 20"/>
          <p:cNvGrpSpPr>
            <a:grpSpLocks/>
          </p:cNvGrpSpPr>
          <p:nvPr/>
        </p:nvGrpSpPr>
        <p:grpSpPr bwMode="auto">
          <a:xfrm>
            <a:off x="5795963" y="1628775"/>
            <a:ext cx="2809875" cy="1668463"/>
            <a:chOff x="3470" y="1162"/>
            <a:chExt cx="2087" cy="1096"/>
          </a:xfrm>
        </p:grpSpPr>
        <p:pic>
          <p:nvPicPr>
            <p:cNvPr id="112655" name="Picture 5" descr="person_029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3" y="1162"/>
              <a:ext cx="1044" cy="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56" name="Picture 9" descr="KF01_0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0" y="1344"/>
              <a:ext cx="1810"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652"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2653"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8605838" y="1916113"/>
            <a:ext cx="912812"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54" name="スライド番号プレースホルダー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BA9CE1AA-C2BF-4DCB-9440-FE7E3E455F33}" type="slidenum">
              <a:rPr lang="en-US" altLang="ja-JP" sz="1400">
                <a:solidFill>
                  <a:srgbClr val="000000"/>
                </a:solidFill>
              </a:rPr>
              <a:pPr>
                <a:spcBef>
                  <a:spcPct val="0"/>
                </a:spcBef>
                <a:buFontTx/>
                <a:buNone/>
              </a:pPr>
              <a:t>35</a:t>
            </a:fld>
            <a:endParaRPr lang="en-US" altLang="ja-JP" sz="1400">
              <a:solidFill>
                <a:srgbClr val="000000"/>
              </a:solidFill>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body" idx="4294967295"/>
          </p:nvPr>
        </p:nvSpPr>
        <p:spPr>
          <a:xfrm>
            <a:off x="417513" y="1989138"/>
            <a:ext cx="4535487" cy="2087562"/>
          </a:xfrm>
        </p:spPr>
        <p:txBody>
          <a:bodyPr/>
          <a:lstStyle/>
          <a:p>
            <a:pPr>
              <a:lnSpc>
                <a:spcPct val="80000"/>
              </a:lnSpc>
            </a:pPr>
            <a:r>
              <a:rPr lang="ja-JP" altLang="en-US" sz="1800"/>
              <a:t>到達目標に達成するためにサービス利用計画・個別支援計画プログラムを修正。</a:t>
            </a:r>
            <a:endParaRPr lang="ja-JP" altLang="en-US" sz="1800">
              <a:solidFill>
                <a:srgbClr val="000000"/>
              </a:solidFill>
            </a:endParaRPr>
          </a:p>
          <a:p>
            <a:pPr>
              <a:lnSpc>
                <a:spcPct val="80000"/>
              </a:lnSpc>
            </a:pPr>
            <a:r>
              <a:rPr lang="ja-JP" altLang="en-US" sz="1800"/>
              <a:t>提供されるサービス内容を修正。</a:t>
            </a:r>
          </a:p>
          <a:p>
            <a:pPr>
              <a:lnSpc>
                <a:spcPct val="80000"/>
              </a:lnSpc>
            </a:pPr>
            <a:r>
              <a:rPr lang="ja-JP" altLang="en-US" sz="1800"/>
              <a:t>修正にあたっては、 時間軸と支援（サービス）内容の観点から修正・変更。</a:t>
            </a:r>
          </a:p>
          <a:p>
            <a:pPr>
              <a:lnSpc>
                <a:spcPct val="80000"/>
              </a:lnSpc>
            </a:pPr>
            <a:r>
              <a:rPr lang="ja-JP" altLang="en-US" sz="1800"/>
              <a:t>本人に修正や変更の同意を得る。</a:t>
            </a:r>
          </a:p>
        </p:txBody>
      </p:sp>
      <p:sp>
        <p:nvSpPr>
          <p:cNvPr id="114691" name="Rectangle 5"/>
          <p:cNvSpPr>
            <a:spLocks noChangeArrowheads="1"/>
          </p:cNvSpPr>
          <p:nvPr/>
        </p:nvSpPr>
        <p:spPr bwMode="auto">
          <a:xfrm>
            <a:off x="417513" y="4508500"/>
            <a:ext cx="45354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サービス等利用計画・個別支援計画の修正・変更記録表</a:t>
            </a:r>
          </a:p>
        </p:txBody>
      </p:sp>
      <p:sp>
        <p:nvSpPr>
          <p:cNvPr id="114692"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（６）中間評価と修正　②個別支援計画の修正</a:t>
            </a:r>
          </a:p>
        </p:txBody>
      </p:sp>
      <p:sp>
        <p:nvSpPr>
          <p:cNvPr id="114693" name="Rectangle 8"/>
          <p:cNvSpPr>
            <a:spLocks noChangeArrowheads="1"/>
          </p:cNvSpPr>
          <p:nvPr/>
        </p:nvSpPr>
        <p:spPr bwMode="auto">
          <a:xfrm>
            <a:off x="487363" y="1436688"/>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4694" name="Rectangle 9"/>
          <p:cNvSpPr>
            <a:spLocks noChangeArrowheads="1"/>
          </p:cNvSpPr>
          <p:nvPr/>
        </p:nvSpPr>
        <p:spPr bwMode="auto">
          <a:xfrm>
            <a:off x="487363" y="4129088"/>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4695" name="Rectangle 12"/>
          <p:cNvSpPr>
            <a:spLocks noChangeArrowheads="1"/>
          </p:cNvSpPr>
          <p:nvPr/>
        </p:nvSpPr>
        <p:spPr bwMode="auto">
          <a:xfrm>
            <a:off x="5100638" y="1973263"/>
            <a:ext cx="4459287" cy="440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3333CC"/>
              </a:solidFill>
            </a:endParaRPr>
          </a:p>
        </p:txBody>
      </p:sp>
      <p:pic>
        <p:nvPicPr>
          <p:cNvPr id="114696"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8675" y="1773238"/>
            <a:ext cx="20605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4697" name="Group 10"/>
          <p:cNvGrpSpPr>
            <a:grpSpLocks/>
          </p:cNvGrpSpPr>
          <p:nvPr/>
        </p:nvGrpSpPr>
        <p:grpSpPr bwMode="auto">
          <a:xfrm>
            <a:off x="4953000" y="1196975"/>
            <a:ext cx="4918075" cy="576263"/>
            <a:chOff x="3198" y="754"/>
            <a:chExt cx="3175" cy="363"/>
          </a:xfrm>
        </p:grpSpPr>
        <p:sp>
          <p:nvSpPr>
            <p:cNvPr id="114703"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4698" name="AutoShape 13"/>
          <p:cNvSpPr>
            <a:spLocks noChangeArrowheads="1"/>
          </p:cNvSpPr>
          <p:nvPr/>
        </p:nvSpPr>
        <p:spPr bwMode="auto">
          <a:xfrm>
            <a:off x="5162550" y="3645024"/>
            <a:ext cx="4497388" cy="3141662"/>
          </a:xfrm>
          <a:prstGeom prst="wedgeRoundRectCallout">
            <a:avLst>
              <a:gd name="adj1" fmla="val 9162"/>
              <a:gd name="adj2" fmla="val -60782"/>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ズレの修正。</a:t>
            </a:r>
          </a:p>
          <a:p>
            <a:pPr eaLnBrk="1" hangingPunct="1">
              <a:spcBef>
                <a:spcPct val="0"/>
              </a:spcBef>
              <a:buFontTx/>
              <a:buNone/>
            </a:pPr>
            <a:r>
              <a:rPr lang="ja-JP" altLang="en-US" sz="1800" b="0" dirty="0">
                <a:solidFill>
                  <a:srgbClr val="000000"/>
                </a:solidFill>
              </a:rPr>
              <a:t>調理は上達した。</a:t>
            </a:r>
          </a:p>
          <a:p>
            <a:pPr eaLnBrk="1" hangingPunct="1">
              <a:spcBef>
                <a:spcPct val="0"/>
              </a:spcBef>
              <a:buFontTx/>
              <a:buNone/>
            </a:pPr>
            <a:r>
              <a:rPr lang="ja-JP" altLang="en-US" sz="1800" b="0" dirty="0">
                <a:solidFill>
                  <a:srgbClr val="000000"/>
                </a:solidFill>
              </a:rPr>
              <a:t>働くことにも慣れてきたけれど物足りない。</a:t>
            </a:r>
          </a:p>
          <a:p>
            <a:pPr eaLnBrk="1" hangingPunct="1">
              <a:spcBef>
                <a:spcPct val="0"/>
              </a:spcBef>
              <a:buFontTx/>
              <a:buNone/>
            </a:pPr>
            <a:r>
              <a:rPr lang="ja-JP" altLang="en-US" sz="1800" b="0" dirty="0">
                <a:solidFill>
                  <a:srgbClr val="000000"/>
                </a:solidFill>
              </a:rPr>
              <a:t>菊作りは楽しい、同好会に入りたい。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グループホームの同居の人としっくりこない。</a:t>
            </a:r>
          </a:p>
          <a:p>
            <a:pPr eaLnBrk="1" hangingPunct="1">
              <a:spcBef>
                <a:spcPct val="0"/>
              </a:spcBef>
              <a:buFontTx/>
              <a:buNone/>
            </a:pPr>
            <a:r>
              <a:rPr lang="ja-JP" altLang="en-US" sz="1800" b="0" dirty="0">
                <a:solidFill>
                  <a:srgbClr val="000000"/>
                </a:solidFill>
              </a:rPr>
              <a:t>　変更事由が発生したら、適時個別支援会議を開催し、本人も交えて事業所内で確認。相談支援専門員へ情報提供し、サービス担当者会議に参加、計画修正に関する意見を述べる。</a:t>
            </a:r>
          </a:p>
        </p:txBody>
      </p:sp>
      <p:sp>
        <p:nvSpPr>
          <p:cNvPr id="114699" name="AutoShape 8"/>
          <p:cNvSpPr>
            <a:spLocks noChangeArrowheads="1"/>
          </p:cNvSpPr>
          <p:nvPr/>
        </p:nvSpPr>
        <p:spPr bwMode="auto">
          <a:xfrm>
            <a:off x="387350" y="5157788"/>
            <a:ext cx="4565650" cy="1584325"/>
          </a:xfrm>
          <a:prstGeom prst="foldedCorner">
            <a:avLst>
              <a:gd name="adj" fmla="val 12500"/>
            </a:avLst>
          </a:prstGeom>
          <a:solidFill>
            <a:srgbClr val="FFFFCD"/>
          </a:solidFill>
          <a:ln w="12700" algn="ctr">
            <a:solidFill>
              <a:schemeClr val="tx1"/>
            </a:solidFill>
            <a:round/>
            <a:headEnd/>
            <a:tailEnd/>
          </a:ln>
        </p:spPr>
        <p:txBody>
          <a:bodyPr lIns="74283" tIns="8890" rIns="74283"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spcBef>
                <a:spcPct val="30000"/>
              </a:spcBef>
              <a:buFontTx/>
              <a:buNone/>
            </a:pPr>
            <a:r>
              <a:rPr lang="ja-JP" altLang="en-US" sz="1800" b="0">
                <a:solidFill>
                  <a:srgbClr val="000000"/>
                </a:solidFill>
              </a:rPr>
              <a:t>・本人の意向や目標の達成度など、支援の進捗度を見定め、軌道修正しつつも、最終目標は見失わないように。</a:t>
            </a:r>
            <a:endParaRPr lang="ja-JP" altLang="en-US" sz="2400">
              <a:solidFill>
                <a:srgbClr val="000000"/>
              </a:solidFill>
            </a:endParaRPr>
          </a:p>
        </p:txBody>
      </p:sp>
      <p:sp>
        <p:nvSpPr>
          <p:cNvPr id="114700"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4701"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5865813" y="1916113"/>
            <a:ext cx="914400"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702"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E5735D65-CCB7-4A2D-AFE7-B3015F1CAB0C}" type="slidenum">
              <a:rPr lang="en-US" altLang="ja-JP" sz="1400">
                <a:solidFill>
                  <a:srgbClr val="000000"/>
                </a:solidFill>
              </a:rPr>
              <a:pPr>
                <a:spcBef>
                  <a:spcPct val="0"/>
                </a:spcBef>
                <a:buFontTx/>
                <a:buNone/>
              </a:pPr>
              <a:t>36</a:t>
            </a:fld>
            <a:endParaRPr lang="en-US" altLang="ja-JP" sz="1400">
              <a:solidFill>
                <a:srgbClr val="000000"/>
              </a:solidFill>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4"/>
          <p:cNvSpPr>
            <a:spLocks noGrp="1" noChangeArrowheads="1"/>
          </p:cNvSpPr>
          <p:nvPr>
            <p:ph type="body" idx="4294967295"/>
          </p:nvPr>
        </p:nvSpPr>
        <p:spPr>
          <a:xfrm>
            <a:off x="346075" y="1597025"/>
            <a:ext cx="4748213" cy="2795588"/>
          </a:xfrm>
        </p:spPr>
        <p:txBody>
          <a:bodyPr/>
          <a:lstStyle/>
          <a:p>
            <a:pPr>
              <a:lnSpc>
                <a:spcPct val="85000"/>
              </a:lnSpc>
            </a:pPr>
            <a:r>
              <a:rPr lang="ja-JP" altLang="en-US" sz="1800" dirty="0"/>
              <a:t>到達目標達成度を含めたサービス等利用計画・個別支援計画全体を客観的に評価。</a:t>
            </a:r>
          </a:p>
          <a:p>
            <a:pPr>
              <a:lnSpc>
                <a:spcPct val="85000"/>
              </a:lnSpc>
            </a:pPr>
            <a:r>
              <a:rPr lang="ja-JP" altLang="en-US" sz="1800" dirty="0">
                <a:solidFill>
                  <a:srgbClr val="000000"/>
                </a:solidFill>
              </a:rPr>
              <a:t>サービス提供はスムーズに行われたか、また、行われなかった場合の原因は何かを評価。</a:t>
            </a:r>
          </a:p>
          <a:p>
            <a:pPr>
              <a:lnSpc>
                <a:spcPct val="85000"/>
              </a:lnSpc>
            </a:pPr>
            <a:r>
              <a:rPr lang="ja-JP" altLang="en-US" sz="1800" dirty="0"/>
              <a:t>本人の状態の変化・満足度などの観点から評価。</a:t>
            </a:r>
          </a:p>
          <a:p>
            <a:pPr>
              <a:lnSpc>
                <a:spcPct val="85000"/>
              </a:lnSpc>
            </a:pPr>
            <a:r>
              <a:rPr lang="ja-JP" altLang="en-US" sz="1800" dirty="0"/>
              <a:t>同様のケースの個別支援計画作成に評価を活かす。</a:t>
            </a:r>
            <a:endParaRPr lang="en-US" altLang="ja-JP" sz="1800" dirty="0"/>
          </a:p>
          <a:p>
            <a:pPr>
              <a:lnSpc>
                <a:spcPct val="85000"/>
              </a:lnSpc>
            </a:pPr>
            <a:r>
              <a:rPr lang="ja-JP" altLang="en-US" sz="1800" dirty="0"/>
              <a:t>サービス担当者会議での振り返り。</a:t>
            </a:r>
          </a:p>
        </p:txBody>
      </p:sp>
      <p:sp>
        <p:nvSpPr>
          <p:cNvPr id="116739" name="Rectangle 5"/>
          <p:cNvSpPr>
            <a:spLocks noChangeArrowheads="1"/>
          </p:cNvSpPr>
          <p:nvPr/>
        </p:nvSpPr>
        <p:spPr bwMode="auto">
          <a:xfrm>
            <a:off x="346075" y="4724400"/>
            <a:ext cx="43910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dirty="0">
                <a:solidFill>
                  <a:srgbClr val="000000"/>
                </a:solidFill>
              </a:rPr>
              <a:t>終了時評価表</a:t>
            </a:r>
          </a:p>
        </p:txBody>
      </p:sp>
      <p:sp>
        <p:nvSpPr>
          <p:cNvPr id="116740"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（７）終了時評価</a:t>
            </a:r>
          </a:p>
        </p:txBody>
      </p:sp>
      <p:sp>
        <p:nvSpPr>
          <p:cNvPr id="116741" name="AutoShape 7"/>
          <p:cNvSpPr>
            <a:spLocks noChangeArrowheads="1"/>
          </p:cNvSpPr>
          <p:nvPr/>
        </p:nvSpPr>
        <p:spPr bwMode="auto">
          <a:xfrm>
            <a:off x="457200" y="5229225"/>
            <a:ext cx="5935663" cy="1512888"/>
          </a:xfrm>
          <a:prstGeom prst="foldedCorner">
            <a:avLst>
              <a:gd name="adj" fmla="val 12500"/>
            </a:avLst>
          </a:prstGeom>
          <a:solidFill>
            <a:srgbClr val="FFFFCD"/>
          </a:solidFill>
          <a:ln w="12700" algn="ctr">
            <a:solidFill>
              <a:schemeClr val="tx1"/>
            </a:solidFill>
            <a:round/>
            <a:headEnd/>
            <a:tailEnd/>
          </a:ln>
        </p:spPr>
        <p:txBody>
          <a:bodyPr lIns="74295" tIns="7920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70000"/>
              </a:lnSpc>
              <a:spcBef>
                <a:spcPct val="50000"/>
              </a:spcBef>
              <a:buFontTx/>
              <a:buNone/>
            </a:pPr>
            <a:r>
              <a:rPr lang="ja-JP" altLang="en-US" sz="1600" b="0">
                <a:solidFill>
                  <a:srgbClr val="000000"/>
                </a:solidFill>
              </a:rPr>
              <a:t>・到達目標の達成度はどうか。</a:t>
            </a:r>
          </a:p>
          <a:p>
            <a:pPr eaLnBrk="1" hangingPunct="1">
              <a:lnSpc>
                <a:spcPct val="70000"/>
              </a:lnSpc>
              <a:spcBef>
                <a:spcPct val="50000"/>
              </a:spcBef>
              <a:buFontTx/>
              <a:buNone/>
            </a:pPr>
            <a:r>
              <a:rPr lang="ja-JP" altLang="en-US" sz="1600" b="0">
                <a:solidFill>
                  <a:srgbClr val="000000"/>
                </a:solidFill>
              </a:rPr>
              <a:t>・適切なサービス提供ができたか。</a:t>
            </a:r>
          </a:p>
          <a:p>
            <a:pPr eaLnBrk="1" hangingPunct="1">
              <a:lnSpc>
                <a:spcPct val="70000"/>
              </a:lnSpc>
              <a:spcBef>
                <a:spcPct val="50000"/>
              </a:spcBef>
              <a:buFontTx/>
              <a:buNone/>
            </a:pPr>
            <a:r>
              <a:rPr lang="ja-JP" altLang="en-US" sz="1600" b="0">
                <a:solidFill>
                  <a:srgbClr val="000000"/>
                </a:solidFill>
              </a:rPr>
              <a:t>・利用者の満足度はどうか。</a:t>
            </a:r>
          </a:p>
          <a:p>
            <a:pPr eaLnBrk="1" hangingPunct="1">
              <a:lnSpc>
                <a:spcPct val="70000"/>
              </a:lnSpc>
              <a:spcBef>
                <a:spcPct val="50000"/>
              </a:spcBef>
              <a:buFontTx/>
              <a:buNone/>
            </a:pPr>
            <a:r>
              <a:rPr lang="ja-JP" altLang="en-US" sz="1600" b="0">
                <a:solidFill>
                  <a:srgbClr val="000000"/>
                </a:solidFill>
              </a:rPr>
              <a:t>・事例としてまとめ今後の参考としているか。</a:t>
            </a:r>
          </a:p>
        </p:txBody>
      </p:sp>
      <p:sp>
        <p:nvSpPr>
          <p:cNvPr id="116742" name="Rectangle 8"/>
          <p:cNvSpPr>
            <a:spLocks noChangeArrowheads="1"/>
          </p:cNvSpPr>
          <p:nvPr/>
        </p:nvSpPr>
        <p:spPr bwMode="auto">
          <a:xfrm>
            <a:off x="487363" y="11969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6743" name="Rectangle 9"/>
          <p:cNvSpPr>
            <a:spLocks noChangeArrowheads="1"/>
          </p:cNvSpPr>
          <p:nvPr/>
        </p:nvSpPr>
        <p:spPr bwMode="auto">
          <a:xfrm>
            <a:off x="415925" y="4292600"/>
            <a:ext cx="1728788"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6744" name="Rectangle 14"/>
          <p:cNvSpPr>
            <a:spLocks noChangeArrowheads="1"/>
          </p:cNvSpPr>
          <p:nvPr/>
        </p:nvSpPr>
        <p:spPr bwMode="auto">
          <a:xfrm>
            <a:off x="5338763" y="1844675"/>
            <a:ext cx="4462462"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grpSp>
        <p:nvGrpSpPr>
          <p:cNvPr id="116745" name="Group 10"/>
          <p:cNvGrpSpPr>
            <a:grpSpLocks/>
          </p:cNvGrpSpPr>
          <p:nvPr/>
        </p:nvGrpSpPr>
        <p:grpSpPr bwMode="auto">
          <a:xfrm>
            <a:off x="4953000" y="1196975"/>
            <a:ext cx="4918075" cy="576263"/>
            <a:chOff x="3198" y="754"/>
            <a:chExt cx="3175" cy="363"/>
          </a:xfrm>
        </p:grpSpPr>
        <p:sp>
          <p:nvSpPr>
            <p:cNvPr id="11675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6746" name="AutoShape 14"/>
          <p:cNvSpPr>
            <a:spLocks noChangeArrowheads="1"/>
          </p:cNvSpPr>
          <p:nvPr/>
        </p:nvSpPr>
        <p:spPr bwMode="auto">
          <a:xfrm>
            <a:off x="4981575" y="1844675"/>
            <a:ext cx="4537075" cy="3273425"/>
          </a:xfrm>
          <a:prstGeom prst="wedgeRoundRectCallout">
            <a:avLst>
              <a:gd name="adj1" fmla="val -1394"/>
              <a:gd name="adj2" fmla="val 58935"/>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FF0000"/>
                </a:solidFill>
                <a:ea typeface="HGP創英角ﾎﾟｯﾌﾟ体" pitchFamily="50" charset="-128"/>
              </a:rPr>
              <a:t>グループホームを退所して、</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一人ぐらしをしたい・・・・。</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再アセスメント。支援計画の修正を経て・・・。⇒終結</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支援のふり返り（評価）が重要</a:t>
            </a:r>
          </a:p>
          <a:p>
            <a:pPr eaLnBrk="1" hangingPunct="1">
              <a:spcBef>
                <a:spcPct val="0"/>
              </a:spcBef>
              <a:buFontTx/>
              <a:buNone/>
            </a:pPr>
            <a:r>
              <a:rPr lang="ja-JP" altLang="en-US" sz="1800" b="0" dirty="0">
                <a:solidFill>
                  <a:srgbClr val="000000"/>
                </a:solidFill>
              </a:rPr>
              <a:t>どのようにフェイディングしていくのか</a:t>
            </a:r>
          </a:p>
          <a:p>
            <a:pPr eaLnBrk="1" hangingPunct="1">
              <a:spcBef>
                <a:spcPct val="0"/>
              </a:spcBef>
              <a:buFontTx/>
              <a:buNone/>
            </a:pPr>
            <a:r>
              <a:rPr lang="ja-JP" altLang="en-US" sz="1800" b="0" dirty="0">
                <a:solidFill>
                  <a:srgbClr val="000000"/>
                </a:solidFill>
              </a:rPr>
              <a:t>相談支援専門員による見守り</a:t>
            </a:r>
          </a:p>
          <a:p>
            <a:pPr eaLnBrk="1" hangingPunct="1">
              <a:spcBef>
                <a:spcPct val="0"/>
              </a:spcBef>
              <a:buFontTx/>
              <a:buNone/>
            </a:pPr>
            <a:r>
              <a:rPr lang="ja-JP" altLang="en-US" sz="1800" b="0" dirty="0">
                <a:solidFill>
                  <a:srgbClr val="000000"/>
                </a:solidFill>
              </a:rPr>
              <a:t>サービス管理責任者によるフォローアップ</a:t>
            </a:r>
          </a:p>
          <a:p>
            <a:pPr eaLnBrk="1" hangingPunct="1">
              <a:spcBef>
                <a:spcPct val="0"/>
              </a:spcBef>
              <a:buFontTx/>
              <a:buNone/>
            </a:pPr>
            <a:r>
              <a:rPr lang="ja-JP" altLang="en-US" sz="1800" b="0" dirty="0">
                <a:solidFill>
                  <a:srgbClr val="000000"/>
                </a:solidFill>
              </a:rPr>
              <a:t>地域の人的資源との関わり・・・等</a:t>
            </a:r>
          </a:p>
          <a:p>
            <a:pPr eaLnBrk="1" hangingPunct="1">
              <a:spcBef>
                <a:spcPct val="0"/>
              </a:spcBef>
              <a:buFontTx/>
              <a:buNone/>
            </a:pPr>
            <a:r>
              <a:rPr lang="ja-JP" altLang="en-US" sz="2400" b="0" dirty="0">
                <a:solidFill>
                  <a:srgbClr val="FF0000"/>
                </a:solidFill>
                <a:ea typeface="HGP創英角ﾎﾟｯﾌﾟ体" pitchFamily="50" charset="-128"/>
              </a:rPr>
              <a:t>キーパーソンを確認する</a:t>
            </a:r>
            <a:endParaRPr lang="ja-JP" altLang="en-US" sz="3600" b="0" dirty="0">
              <a:solidFill>
                <a:srgbClr val="FF0000"/>
              </a:solidFill>
              <a:ea typeface="HGP創英角ﾎﾟｯﾌﾟ体" pitchFamily="50" charset="-128"/>
            </a:endParaRPr>
          </a:p>
        </p:txBody>
      </p:sp>
      <p:pic>
        <p:nvPicPr>
          <p:cNvPr id="116747" name="Picture 40" descr="NB07_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6149" y="5313363"/>
            <a:ext cx="1687513"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48"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6749"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993188" y="1773238"/>
            <a:ext cx="912812"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50"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5FE7390-5267-4DD8-9C3B-1CFA8F48696D}" type="slidenum">
              <a:rPr lang="en-US" altLang="ja-JP" sz="1400">
                <a:solidFill>
                  <a:srgbClr val="000000"/>
                </a:solidFill>
              </a:rPr>
              <a:pPr>
                <a:spcBef>
                  <a:spcPct val="0"/>
                </a:spcBef>
                <a:buFontTx/>
                <a:buNone/>
              </a:pPr>
              <a:t>37</a:t>
            </a:fld>
            <a:endParaRPr lang="en-US" altLang="ja-JP" sz="1400">
              <a:solidFill>
                <a:srgbClr val="00000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p:nvPr>
        </p:nvSpPr>
        <p:spPr>
          <a:xfrm>
            <a:off x="495300" y="120650"/>
            <a:ext cx="8915400" cy="1143000"/>
          </a:xfrm>
        </p:spPr>
        <p:txBody>
          <a:bodyPr/>
          <a:lstStyle/>
          <a:p>
            <a:r>
              <a:rPr lang="ja-JP" altLang="en-US" sz="3600" b="1"/>
              <a:t>（１）ケアマネジメントの基本的視点</a:t>
            </a:r>
          </a:p>
        </p:txBody>
      </p:sp>
      <p:sp>
        <p:nvSpPr>
          <p:cNvPr id="48131" name="コンテンツ プレースホルダ 2"/>
          <p:cNvSpPr>
            <a:spLocks noGrp="1"/>
          </p:cNvSpPr>
          <p:nvPr>
            <p:ph idx="1"/>
          </p:nvPr>
        </p:nvSpPr>
        <p:spPr/>
        <p:txBody>
          <a:bodyPr/>
          <a:lstStyle/>
          <a:p>
            <a:r>
              <a:rPr lang="ja-JP" altLang="en-US"/>
              <a:t>個別性重視の援助</a:t>
            </a:r>
            <a:endParaRPr lang="en-US" altLang="ja-JP"/>
          </a:p>
          <a:p>
            <a:r>
              <a:rPr lang="ja-JP" altLang="en-US"/>
              <a:t>ニード中心、利用者中心</a:t>
            </a:r>
            <a:endParaRPr lang="en-US" altLang="ja-JP"/>
          </a:p>
          <a:p>
            <a:r>
              <a:rPr lang="ja-JP" altLang="en-US"/>
              <a:t>生活者、</a:t>
            </a:r>
            <a:r>
              <a:rPr lang="en-US" altLang="ja-JP"/>
              <a:t>QOL</a:t>
            </a:r>
            <a:r>
              <a:rPr lang="ja-JP" altLang="en-US"/>
              <a:t>の重視</a:t>
            </a:r>
            <a:endParaRPr lang="en-US" altLang="ja-JP"/>
          </a:p>
          <a:p>
            <a:r>
              <a:rPr lang="ja-JP" altLang="en-US"/>
              <a:t>エンパワメント（利用者自身の問題解決力）</a:t>
            </a:r>
            <a:endParaRPr lang="en-US" altLang="ja-JP"/>
          </a:p>
          <a:p>
            <a:r>
              <a:rPr lang="ja-JP" altLang="en-US"/>
              <a:t>自己決定による自立（自律）</a:t>
            </a:r>
            <a:endParaRPr lang="en-US" altLang="ja-JP"/>
          </a:p>
          <a:p>
            <a:r>
              <a:rPr lang="ja-JP" altLang="en-US"/>
              <a:t>利用者の権利擁護</a:t>
            </a:r>
          </a:p>
        </p:txBody>
      </p:sp>
      <p:sp>
        <p:nvSpPr>
          <p:cNvPr id="48132" name="正方形/長方形 4"/>
          <p:cNvSpPr>
            <a:spLocks noChangeArrowheads="1"/>
          </p:cNvSpPr>
          <p:nvPr/>
        </p:nvSpPr>
        <p:spPr bwMode="auto">
          <a:xfrm>
            <a:off x="5726113" y="6092825"/>
            <a:ext cx="40655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b="0">
                <a:solidFill>
                  <a:srgbClr val="000000"/>
                </a:solidFill>
              </a:rPr>
              <a:t>出典　</a:t>
            </a:r>
            <a:r>
              <a:rPr lang="ja-JP" altLang="ja-JP" sz="2000" b="0">
                <a:solidFill>
                  <a:srgbClr val="000000"/>
                </a:solidFill>
              </a:rPr>
              <a:t>小澤　温（筑波大学）</a:t>
            </a:r>
            <a:r>
              <a:rPr lang="ja-JP" altLang="en-US" sz="2000" b="0">
                <a:solidFill>
                  <a:srgbClr val="000000"/>
                </a:solidFill>
              </a:rPr>
              <a:t>資料から</a:t>
            </a:r>
            <a:endParaRPr lang="ja-JP" altLang="ja-JP" sz="2000" b="0">
              <a:solidFill>
                <a:srgbClr val="000000"/>
              </a:solidFill>
            </a:endParaRPr>
          </a:p>
        </p:txBody>
      </p:sp>
      <p:sp>
        <p:nvSpPr>
          <p:cNvPr id="48133" name="AutoShape 4"/>
          <p:cNvSpPr>
            <a:spLocks noChangeArrowheads="1"/>
          </p:cNvSpPr>
          <p:nvPr/>
        </p:nvSpPr>
        <p:spPr bwMode="auto">
          <a:xfrm rot="10800000">
            <a:off x="946150" y="97790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48134" name="スライド番号プレースホルダー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6F1A7568-D7A0-461B-8DE9-F0DFEC784D5A}" type="slidenum">
              <a:rPr lang="ja-JP" altLang="en-US" sz="1400">
                <a:solidFill>
                  <a:srgbClr val="898989"/>
                </a:solidFill>
              </a:rPr>
              <a:pPr>
                <a:spcBef>
                  <a:spcPct val="0"/>
                </a:spcBef>
                <a:buFontTx/>
                <a:buNone/>
              </a:pPr>
              <a:t>4</a:t>
            </a:fld>
            <a:endParaRPr lang="ja-JP" altLang="en-US" sz="1400">
              <a:solidFill>
                <a:srgbClr val="898989"/>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type="body" sz="half" idx="1"/>
          </p:nvPr>
        </p:nvSpPr>
        <p:spPr>
          <a:xfrm>
            <a:off x="615950" y="1628775"/>
            <a:ext cx="3843338" cy="3965575"/>
          </a:xfrm>
          <a:solidFill>
            <a:srgbClr val="FFFFCD"/>
          </a:solidFill>
          <a:ln>
            <a:solidFill>
              <a:schemeClr val="tx1"/>
            </a:solidFill>
          </a:ln>
        </p:spPr>
        <p:txBody>
          <a:bodyPr/>
          <a:lstStyle/>
          <a:p>
            <a:pPr marL="92075" indent="-92075" eaLnBrk="1" hangingPunct="1">
              <a:lnSpc>
                <a:spcPct val="90000"/>
              </a:lnSpc>
              <a:buFont typeface="Wingdings" pitchFamily="2" charset="2"/>
              <a:buNone/>
              <a:defRPr/>
            </a:pPr>
            <a:r>
              <a:rPr lang="ja-JP" altLang="en-US" sz="1400" b="1" dirty="0"/>
              <a:t>　</a:t>
            </a:r>
            <a:endParaRPr lang="en-US" altLang="ja-JP" sz="1400" b="1" dirty="0"/>
          </a:p>
          <a:p>
            <a:pPr marL="92075" indent="-92075" algn="ctr" eaLnBrk="1" hangingPunct="1">
              <a:lnSpc>
                <a:spcPct val="90000"/>
              </a:lnSpc>
              <a:buFont typeface="Wingdings" pitchFamily="2" charset="2"/>
              <a:buNone/>
              <a:defRPr/>
            </a:pPr>
            <a:r>
              <a:rPr lang="ja-JP" altLang="en-US" sz="3000" b="1" dirty="0">
                <a:solidFill>
                  <a:srgbClr val="000000"/>
                </a:solidFill>
                <a:latin typeface="Times New Roman" pitchFamily="18" charset="0"/>
                <a:ea typeface="ＭＳ ゴシック" pitchFamily="49" charset="-128"/>
              </a:rPr>
              <a:t>専門家主導の支援</a:t>
            </a:r>
            <a:endParaRPr lang="ja-JP" altLang="en-US" sz="3000" b="1" dirty="0"/>
          </a:p>
          <a:p>
            <a:pPr marL="92075" indent="-92075" eaLnBrk="1" hangingPunct="1">
              <a:lnSpc>
                <a:spcPct val="90000"/>
              </a:lnSpc>
              <a:buFont typeface="Wingdings" pitchFamily="2" charset="2"/>
              <a:buNone/>
              <a:defRPr/>
            </a:pPr>
            <a:r>
              <a:rPr lang="ja-JP" altLang="en-US" sz="1100" dirty="0"/>
              <a:t>　</a:t>
            </a:r>
          </a:p>
          <a:p>
            <a:pPr marL="92075" indent="-92075" eaLnBrk="1" hangingPunct="1">
              <a:lnSpc>
                <a:spcPct val="90000"/>
              </a:lnSpc>
              <a:buFont typeface="Wingdings" pitchFamily="2" charset="2"/>
              <a:buNone/>
              <a:defRPr/>
            </a:pPr>
            <a:r>
              <a:rPr lang="ja-JP" altLang="en-US" sz="1050" dirty="0"/>
              <a:t>　  </a:t>
            </a:r>
          </a:p>
          <a:p>
            <a:pPr marL="92075" indent="-11113" eaLnBrk="1" hangingPunct="1">
              <a:lnSpc>
                <a:spcPct val="90000"/>
              </a:lnSpc>
              <a:buFont typeface="Wingdings" pitchFamily="2" charset="2"/>
              <a:buNone/>
              <a:defRPr/>
            </a:pPr>
            <a:r>
              <a:rPr lang="ja-JP" altLang="en-US" sz="2400" dirty="0">
                <a:solidFill>
                  <a:srgbClr val="000000"/>
                </a:solidFill>
                <a:latin typeface="Times New Roman" pitchFamily="18" charset="0"/>
                <a:ea typeface="ＭＳ ゴシック" pitchFamily="49" charset="-128"/>
              </a:rPr>
              <a:t>専門家が、過去の経験に基づき判断し作成した支援計画は、必ずしも本人のニーズに合致したものになるとは限らない。</a:t>
            </a:r>
            <a:endParaRPr lang="ja-JP" altLang="en-US" sz="2600" dirty="0"/>
          </a:p>
        </p:txBody>
      </p:sp>
      <p:sp>
        <p:nvSpPr>
          <p:cNvPr id="17412" name="Rectangle 5"/>
          <p:cNvSpPr>
            <a:spLocks noGrp="1" noChangeArrowheads="1"/>
          </p:cNvSpPr>
          <p:nvPr>
            <p:ph type="body" sz="half" idx="2"/>
          </p:nvPr>
        </p:nvSpPr>
        <p:spPr>
          <a:xfrm>
            <a:off x="5440363" y="1628775"/>
            <a:ext cx="3971925" cy="4032250"/>
          </a:xfrm>
          <a:solidFill>
            <a:srgbClr val="FFE6CD"/>
          </a:solidFill>
          <a:ln>
            <a:solidFill>
              <a:schemeClr val="tx1"/>
            </a:solidFill>
          </a:ln>
        </p:spPr>
        <p:txBody>
          <a:bodyPr/>
          <a:lstStyle/>
          <a:p>
            <a:pPr marL="92075" indent="-79375" algn="ctr" eaLnBrk="1" hangingPunct="1">
              <a:lnSpc>
                <a:spcPct val="90000"/>
              </a:lnSpc>
              <a:buFont typeface="Wingdings" pitchFamily="2" charset="2"/>
              <a:buNone/>
              <a:defRPr/>
            </a:pPr>
            <a:r>
              <a:rPr lang="ja-JP" altLang="en-US" sz="3200" b="1" dirty="0">
                <a:solidFill>
                  <a:srgbClr val="000000"/>
                </a:solidFill>
                <a:latin typeface="Times New Roman" pitchFamily="18" charset="0"/>
                <a:ea typeface="ＭＳ ゴシック" pitchFamily="49" charset="-128"/>
              </a:rPr>
              <a:t>他人の希望より</a:t>
            </a:r>
            <a:endParaRPr lang="en-US" altLang="ja-JP" sz="3200" b="1" dirty="0">
              <a:solidFill>
                <a:srgbClr val="000000"/>
              </a:solidFill>
              <a:latin typeface="Times New Roman" pitchFamily="18" charset="0"/>
              <a:ea typeface="ＭＳ ゴシック" pitchFamily="49" charset="-128"/>
            </a:endParaRPr>
          </a:p>
          <a:p>
            <a:pPr marL="92075" indent="-79375" algn="ctr" eaLnBrk="1" hangingPunct="1">
              <a:lnSpc>
                <a:spcPct val="90000"/>
              </a:lnSpc>
              <a:buFont typeface="Wingdings" pitchFamily="2" charset="2"/>
              <a:buNone/>
              <a:defRPr/>
            </a:pPr>
            <a:r>
              <a:rPr lang="ja-JP" altLang="en-US" sz="3200" b="1" dirty="0">
                <a:solidFill>
                  <a:srgbClr val="000000"/>
                </a:solidFill>
                <a:latin typeface="Times New Roman" pitchFamily="18" charset="0"/>
                <a:ea typeface="ＭＳ ゴシック" pitchFamily="49" charset="-128"/>
              </a:rPr>
              <a:t>利用者の意向</a:t>
            </a:r>
          </a:p>
          <a:p>
            <a:pPr marL="92075" indent="-79375" eaLnBrk="1" hangingPunct="1">
              <a:lnSpc>
                <a:spcPct val="90000"/>
              </a:lnSpc>
              <a:buFont typeface="Wingdings" pitchFamily="2" charset="2"/>
              <a:buNone/>
              <a:defRPr/>
            </a:pPr>
            <a:r>
              <a:rPr lang="ja-JP" altLang="en-US" sz="1100" dirty="0"/>
              <a:t>　</a:t>
            </a:r>
          </a:p>
          <a:p>
            <a:pPr marL="92075" indent="-11113">
              <a:lnSpc>
                <a:spcPct val="90000"/>
              </a:lnSpc>
              <a:spcBef>
                <a:spcPct val="0"/>
              </a:spcBef>
              <a:buFont typeface="Wingdings" pitchFamily="2" charset="2"/>
              <a:buNone/>
              <a:defRPr/>
            </a:pPr>
            <a:r>
              <a:rPr lang="ja-JP" altLang="en-US" sz="2400" dirty="0">
                <a:solidFill>
                  <a:srgbClr val="000000"/>
                </a:solidFill>
                <a:latin typeface="Times New Roman" pitchFamily="18" charset="0"/>
                <a:ea typeface="ＭＳ ゴシック" pitchFamily="49" charset="-128"/>
              </a:rPr>
              <a:t>同じような障害特性を持つ方であっても、その背景や好みは個人個人異なる。まずはその方を知るため、本人や周囲の方々からお話を伺うことから始める。</a:t>
            </a:r>
            <a:endParaRPr lang="ja-JP" altLang="en-US" sz="2000" dirty="0"/>
          </a:p>
        </p:txBody>
      </p:sp>
      <p:sp>
        <p:nvSpPr>
          <p:cNvPr id="55300" name="AutoShape 6"/>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55301"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55302" name="Rectangle 3"/>
          <p:cNvSpPr>
            <a:spLocks noGrp="1" noChangeArrowheads="1"/>
          </p:cNvSpPr>
          <p:nvPr>
            <p:ph type="title"/>
          </p:nvPr>
        </p:nvSpPr>
        <p:spPr>
          <a:xfrm>
            <a:off x="417513" y="188913"/>
            <a:ext cx="9072562" cy="574675"/>
          </a:xfrm>
        </p:spPr>
        <p:txBody>
          <a:bodyPr/>
          <a:lstStyle/>
          <a:p>
            <a:pPr eaLnBrk="1" hangingPunct="1"/>
            <a:r>
              <a:rPr lang="ja-JP" altLang="en-US" sz="4000" b="1"/>
              <a:t>（２）聴く・知ることから始まる支援（根拠）</a:t>
            </a:r>
          </a:p>
        </p:txBody>
      </p:sp>
      <p:sp>
        <p:nvSpPr>
          <p:cNvPr id="55303" name="角丸四角形 6"/>
          <p:cNvSpPr>
            <a:spLocks noChangeArrowheads="1"/>
          </p:cNvSpPr>
          <p:nvPr/>
        </p:nvSpPr>
        <p:spPr bwMode="auto">
          <a:xfrm>
            <a:off x="615950" y="5805488"/>
            <a:ext cx="3843338"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　ニーズを見極める前に大切なことは</a:t>
            </a:r>
            <a:endParaRPr lang="en-US" altLang="ja-JP" sz="1800">
              <a:solidFill>
                <a:srgbClr val="000000"/>
              </a:solidFill>
            </a:endParaRPr>
          </a:p>
          <a:p>
            <a:pPr eaLnBrk="1" hangingPunct="1">
              <a:spcBef>
                <a:spcPct val="0"/>
              </a:spcBef>
              <a:buFontTx/>
              <a:buNone/>
            </a:pPr>
            <a:r>
              <a:rPr lang="ja-JP" altLang="en-US" sz="1800">
                <a:solidFill>
                  <a:srgbClr val="000000"/>
                </a:solidFill>
              </a:rPr>
              <a:t>　聴くこと・対話・かかわりです。</a:t>
            </a:r>
            <a:endParaRPr lang="en-US" altLang="ja-JP" sz="1800">
              <a:solidFill>
                <a:srgbClr val="000000"/>
              </a:solidFill>
            </a:endParaRPr>
          </a:p>
          <a:p>
            <a:pPr eaLnBrk="1" hangingPunct="1">
              <a:spcBef>
                <a:spcPct val="0"/>
              </a:spcBef>
              <a:buFontTx/>
              <a:buNone/>
            </a:pPr>
            <a:r>
              <a:rPr lang="ja-JP" altLang="en-US" sz="1800">
                <a:solidFill>
                  <a:srgbClr val="000000"/>
                </a:solidFill>
              </a:rPr>
              <a:t>　わかったつもりの支援は禁物です。</a:t>
            </a:r>
            <a:endParaRPr lang="en-US" altLang="ja-JP" sz="1800">
              <a:solidFill>
                <a:srgbClr val="000000"/>
              </a:solidFill>
            </a:endParaRPr>
          </a:p>
        </p:txBody>
      </p:sp>
      <p:sp>
        <p:nvSpPr>
          <p:cNvPr id="55304" name="角丸四角形 8"/>
          <p:cNvSpPr>
            <a:spLocks noChangeArrowheads="1"/>
          </p:cNvSpPr>
          <p:nvPr/>
        </p:nvSpPr>
        <p:spPr bwMode="auto">
          <a:xfrm>
            <a:off x="5440363" y="5805488"/>
            <a:ext cx="3976687"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権利擁護の基本は、話を聴くことです。</a:t>
            </a:r>
            <a:endParaRPr lang="en-US" altLang="ja-JP" sz="1800">
              <a:solidFill>
                <a:srgbClr val="000000"/>
              </a:solidFill>
            </a:endParaRPr>
          </a:p>
        </p:txBody>
      </p:sp>
      <p:sp>
        <p:nvSpPr>
          <p:cNvPr id="55305"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ACE0009-5161-4559-B76B-57B3ECF4DA21}" type="slidenum">
              <a:rPr lang="en-US" altLang="ja-JP" sz="1400">
                <a:solidFill>
                  <a:srgbClr val="000000"/>
                </a:solidFill>
              </a:rPr>
              <a:pPr>
                <a:spcBef>
                  <a:spcPct val="0"/>
                </a:spcBef>
                <a:buFontTx/>
                <a:buNone/>
              </a:pPr>
              <a:t>5</a:t>
            </a:fld>
            <a:endParaRPr lang="en-US" altLang="ja-JP" sz="1400">
              <a:solidFill>
                <a:srgbClr val="000000"/>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タイトル 1"/>
          <p:cNvSpPr>
            <a:spLocks noGrp="1"/>
          </p:cNvSpPr>
          <p:nvPr>
            <p:ph type="title"/>
          </p:nvPr>
        </p:nvSpPr>
        <p:spPr>
          <a:ln>
            <a:solidFill>
              <a:srgbClr val="0070C0"/>
            </a:solidFill>
            <a:miter lim="800000"/>
            <a:headEnd/>
            <a:tailEnd/>
          </a:ln>
        </p:spPr>
        <p:txBody>
          <a:bodyPr/>
          <a:lstStyle/>
          <a:p>
            <a:r>
              <a:rPr lang="ja-JP" altLang="en-US">
                <a:solidFill>
                  <a:schemeClr val="tx1"/>
                </a:solidFill>
              </a:rPr>
              <a:t>関係づくり</a:t>
            </a:r>
            <a:endParaRPr lang="ja-JP" altLang="en-US"/>
          </a:p>
        </p:txBody>
      </p:sp>
      <p:sp>
        <p:nvSpPr>
          <p:cNvPr id="6" name="コンテンツ プレースホルダー 5"/>
          <p:cNvSpPr>
            <a:spLocks noGrp="1"/>
          </p:cNvSpPr>
          <p:nvPr>
            <p:ph idx="1"/>
          </p:nvPr>
        </p:nvSpPr>
        <p:spPr>
          <a:xfrm>
            <a:off x="495300" y="1600200"/>
            <a:ext cx="8915400" cy="4781550"/>
          </a:xfrm>
          <a:ln>
            <a:solidFill>
              <a:srgbClr val="0070C0"/>
            </a:solidFill>
          </a:ln>
        </p:spPr>
        <p:txBody>
          <a:bodyPr/>
          <a:lstStyle/>
          <a:p>
            <a:pPr>
              <a:defRPr/>
            </a:pPr>
            <a:r>
              <a:rPr lang="ja-JP" altLang="en-US" sz="2400" dirty="0">
                <a:latin typeface="Times New Roman" panose="02020603050405020304" pitchFamily="18" charset="0"/>
                <a:cs typeface="Times New Roman" panose="02020603050405020304" pitchFamily="18" charset="0"/>
              </a:rPr>
              <a:t>目的にむかって進むこと</a:t>
            </a:r>
            <a:endParaRPr lang="en-US" altLang="ja-JP" sz="2400" dirty="0">
              <a:latin typeface="Times New Roman" panose="02020603050405020304" pitchFamily="18" charset="0"/>
              <a:cs typeface="Times New Roman" panose="02020603050405020304" pitchFamily="18" charset="0"/>
            </a:endParaRPr>
          </a:p>
          <a:p>
            <a:pPr marL="0" indent="0">
              <a:buFontTx/>
              <a:buNone/>
              <a:defRPr/>
            </a:pPr>
            <a:r>
              <a:rPr lang="ja-JP" altLang="en-US" sz="2400" dirty="0">
                <a:latin typeface="Times New Roman" panose="02020603050405020304" pitchFamily="18" charset="0"/>
                <a:cs typeface="Times New Roman" panose="02020603050405020304" pitchFamily="18" charset="0"/>
              </a:rPr>
              <a:t>　　　ご本人と支援者が目的にむかってすべきことをあきらかにする。</a:t>
            </a:r>
          </a:p>
          <a:p>
            <a:pPr>
              <a:defRPr/>
            </a:pPr>
            <a:r>
              <a:rPr lang="ja-JP" altLang="en-US" sz="2400" dirty="0">
                <a:latin typeface="Times New Roman" panose="02020603050405020304" pitchFamily="18" charset="0"/>
                <a:cs typeface="Times New Roman" panose="02020603050405020304" pitchFamily="18" charset="0"/>
              </a:rPr>
              <a:t>相互に利益を得ること</a:t>
            </a:r>
            <a:endParaRPr lang="en-US" altLang="ja-JP" sz="2400" dirty="0">
              <a:latin typeface="Times New Roman" panose="02020603050405020304" pitchFamily="18" charset="0"/>
              <a:cs typeface="Times New Roman" panose="02020603050405020304" pitchFamily="18" charset="0"/>
            </a:endParaRPr>
          </a:p>
          <a:p>
            <a:pPr marL="0" indent="0">
              <a:buFontTx/>
              <a:buNone/>
              <a:defRPr/>
            </a:pPr>
            <a:r>
              <a:rPr lang="ja-JP" altLang="en-US" sz="2400" dirty="0">
                <a:latin typeface="Times New Roman" panose="02020603050405020304" pitchFamily="18" charset="0"/>
                <a:cs typeface="Times New Roman" panose="02020603050405020304" pitchFamily="18" charset="0"/>
              </a:rPr>
              <a:t>　　　お互いから学び、一緒に過ごす時間を楽しむ。</a:t>
            </a:r>
            <a:endParaRPr lang="en-US" altLang="ja-JP" sz="2400" dirty="0">
              <a:latin typeface="Times New Roman" panose="02020603050405020304" pitchFamily="18" charset="0"/>
              <a:cs typeface="Times New Roman" panose="02020603050405020304" pitchFamily="18" charset="0"/>
            </a:endParaRPr>
          </a:p>
          <a:p>
            <a:pPr>
              <a:defRPr/>
            </a:pPr>
            <a:r>
              <a:rPr lang="ja-JP" altLang="en-US" sz="2400" dirty="0">
                <a:latin typeface="Times New Roman" panose="02020603050405020304" pitchFamily="18" charset="0"/>
                <a:cs typeface="Times New Roman" panose="02020603050405020304" pitchFamily="18" charset="0"/>
              </a:rPr>
              <a:t>誠実な関係づくり　</a:t>
            </a:r>
            <a:endParaRPr lang="en-US" altLang="ja-JP" sz="2400" dirty="0">
              <a:latin typeface="Times New Roman" panose="02020603050405020304" pitchFamily="18" charset="0"/>
              <a:cs typeface="Times New Roman" panose="02020603050405020304" pitchFamily="18" charset="0"/>
            </a:endParaRPr>
          </a:p>
          <a:p>
            <a:pPr marL="0" indent="0">
              <a:buFontTx/>
              <a:buNone/>
              <a:defRPr/>
            </a:pPr>
            <a:r>
              <a:rPr lang="ja-JP" altLang="en-US" sz="2400" dirty="0">
                <a:latin typeface="Times New Roman" panose="02020603050405020304" pitchFamily="18" charset="0"/>
                <a:cs typeface="Times New Roman" panose="02020603050405020304" pitchFamily="18" charset="0"/>
              </a:rPr>
              <a:t>　　　支援者は誠実で責任のある感覚をご本人に伝える。</a:t>
            </a:r>
            <a:endParaRPr lang="en-US" altLang="ja-JP" sz="2400" dirty="0">
              <a:latin typeface="Times New Roman" panose="02020603050405020304" pitchFamily="18" charset="0"/>
              <a:cs typeface="Times New Roman" panose="02020603050405020304" pitchFamily="18" charset="0"/>
            </a:endParaRPr>
          </a:p>
          <a:p>
            <a:pPr>
              <a:defRPr/>
            </a:pPr>
            <a:r>
              <a:rPr lang="ja-JP" altLang="en-US" sz="2400" dirty="0">
                <a:latin typeface="Times New Roman" panose="02020603050405020304" pitchFamily="18" charset="0"/>
                <a:cs typeface="Times New Roman" panose="02020603050405020304" pitchFamily="18" charset="0"/>
              </a:rPr>
              <a:t>信頼のある関係づくり</a:t>
            </a:r>
            <a:endParaRPr lang="en-US" altLang="ja-JP" sz="2400" dirty="0">
              <a:latin typeface="Times New Roman" panose="02020603050405020304" pitchFamily="18" charset="0"/>
              <a:cs typeface="Times New Roman" panose="02020603050405020304" pitchFamily="18" charset="0"/>
            </a:endParaRPr>
          </a:p>
          <a:p>
            <a:pPr marL="0" indent="0">
              <a:buFontTx/>
              <a:buNone/>
              <a:defRPr/>
            </a:pPr>
            <a:r>
              <a:rPr lang="ja-JP" altLang="en-US" sz="2400" dirty="0">
                <a:latin typeface="Times New Roman" panose="02020603050405020304" pitchFamily="18" charset="0"/>
                <a:cs typeface="Times New Roman" panose="02020603050405020304" pitchFamily="18" charset="0"/>
              </a:rPr>
              <a:t>　　　相互の信頼と尊敬　利用者の希望、不安や夢を共有する。</a:t>
            </a:r>
            <a:endParaRPr lang="en-US" altLang="ja-JP" sz="2400" dirty="0">
              <a:latin typeface="Times New Roman" panose="02020603050405020304" pitchFamily="18" charset="0"/>
              <a:cs typeface="Times New Roman" panose="02020603050405020304" pitchFamily="18" charset="0"/>
            </a:endParaRPr>
          </a:p>
          <a:p>
            <a:pPr>
              <a:defRPr/>
            </a:pPr>
            <a:r>
              <a:rPr lang="ja-JP" altLang="en-US" sz="2400" dirty="0">
                <a:latin typeface="Times New Roman" panose="02020603050405020304" pitchFamily="18" charset="0"/>
                <a:cs typeface="Times New Roman" panose="02020603050405020304" pitchFamily="18" charset="0"/>
              </a:rPr>
              <a:t>エンパワメントを促す関係づくり</a:t>
            </a:r>
            <a:endParaRPr lang="en-US" altLang="ja-JP" sz="2400" dirty="0">
              <a:latin typeface="Times New Roman" panose="02020603050405020304" pitchFamily="18" charset="0"/>
              <a:cs typeface="Times New Roman" panose="02020603050405020304" pitchFamily="18" charset="0"/>
            </a:endParaRPr>
          </a:p>
          <a:p>
            <a:pPr marL="0" indent="0">
              <a:buFontTx/>
              <a:buNone/>
              <a:defRPr/>
            </a:pPr>
            <a:r>
              <a:rPr lang="ja-JP" altLang="en-US" sz="2400" dirty="0">
                <a:latin typeface="Times New Roman" panose="02020603050405020304" pitchFamily="18" charset="0"/>
                <a:cs typeface="Times New Roman" panose="02020603050405020304" pitchFamily="18" charset="0"/>
              </a:rPr>
              <a:t>　　　ご本人が自分自身の支援プロセスの監督者となる。</a:t>
            </a:r>
            <a:endParaRPr lang="en-US" altLang="ja-JP" sz="2000" dirty="0"/>
          </a:p>
          <a:p>
            <a:pPr marL="0" indent="0">
              <a:buFontTx/>
              <a:buNone/>
              <a:defRPr/>
            </a:pPr>
            <a:r>
              <a:rPr lang="ja-JP" altLang="en-US" sz="2000" dirty="0"/>
              <a:t>　　　　　　　　　　</a:t>
            </a:r>
            <a:r>
              <a:rPr lang="ja-JP" altLang="en-US" sz="1600" dirty="0"/>
              <a:t>出典　　「</a:t>
            </a:r>
            <a:r>
              <a:rPr lang="ja-JP" altLang="en-US" sz="1600" dirty="0">
                <a:latin typeface="Times New Roman" panose="02020603050405020304" pitchFamily="18" charset="0"/>
                <a:cs typeface="Times New Roman" panose="02020603050405020304" pitchFamily="18" charset="0"/>
              </a:rPr>
              <a:t>ストレングスモデルに基づく障害者ケアマネジメントマニュアル」一部改変</a:t>
            </a:r>
            <a:r>
              <a:rPr lang="en-US" altLang="ja-JP" sz="1600" dirty="0">
                <a:latin typeface="Times New Roman" panose="02020603050405020304" pitchFamily="18" charset="0"/>
                <a:cs typeface="Times New Roman" panose="02020603050405020304" pitchFamily="18" charset="0"/>
              </a:rPr>
              <a:t/>
            </a:r>
            <a:br>
              <a:rPr lang="en-US" altLang="ja-JP" sz="1600" dirty="0">
                <a:latin typeface="Times New Roman" panose="02020603050405020304" pitchFamily="18" charset="0"/>
                <a:cs typeface="Times New Roman" panose="02020603050405020304" pitchFamily="18" charset="0"/>
              </a:rPr>
            </a:br>
            <a:r>
              <a:rPr lang="ja-JP" altLang="en-US" sz="1600" dirty="0">
                <a:latin typeface="Times New Roman" panose="02020603050405020304" pitchFamily="18" charset="0"/>
                <a:cs typeface="Times New Roman" panose="02020603050405020304" pitchFamily="18" charset="0"/>
              </a:rPr>
              <a:t>　　　　　</a:t>
            </a:r>
            <a:endParaRPr lang="ja-JP" altLang="en-US" sz="1600" dirty="0"/>
          </a:p>
        </p:txBody>
      </p:sp>
      <p:sp>
        <p:nvSpPr>
          <p:cNvPr id="57348"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694CCB8D-F8F4-47D0-B2C8-2A2DFBBD7D72}" type="slidenum">
              <a:rPr lang="en-US" altLang="ja-JP" sz="1400">
                <a:solidFill>
                  <a:srgbClr val="000000"/>
                </a:solidFill>
              </a:rPr>
              <a:pPr>
                <a:spcBef>
                  <a:spcPct val="0"/>
                </a:spcBef>
                <a:buFontTx/>
                <a:buNone/>
              </a:pPr>
              <a:t>6</a:t>
            </a:fld>
            <a:endParaRPr lang="en-US" altLang="ja-JP"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body" sz="half" idx="1"/>
          </p:nvPr>
        </p:nvSpPr>
        <p:spPr>
          <a:xfrm>
            <a:off x="495300" y="1628775"/>
            <a:ext cx="3890963" cy="3887788"/>
          </a:xfrm>
          <a:solidFill>
            <a:srgbClr val="FFFFCD"/>
          </a:solidFill>
          <a:ln>
            <a:solidFill>
              <a:schemeClr val="tx1"/>
            </a:solidFill>
          </a:ln>
        </p:spPr>
        <p:txBody>
          <a:bodyPr/>
          <a:lstStyle/>
          <a:p>
            <a:pPr marL="11113" indent="-11113" eaLnBrk="1" hangingPunct="1">
              <a:buFont typeface="Wingdings" pitchFamily="2" charset="2"/>
              <a:buNone/>
              <a:defRPr/>
            </a:pPr>
            <a:r>
              <a:rPr lang="ja-JP" altLang="en-US" sz="3000" b="1" dirty="0">
                <a:solidFill>
                  <a:srgbClr val="000000"/>
                </a:solidFill>
                <a:latin typeface="Times New Roman" pitchFamily="18" charset="0"/>
                <a:ea typeface="ＭＳ ゴシック" pitchFamily="49" charset="-128"/>
              </a:rPr>
              <a:t>地域生活移行を支えるサービスの組み合わせが不足</a:t>
            </a:r>
            <a:endParaRPr lang="ja-JP" altLang="en-US" sz="3000" b="1" dirty="0"/>
          </a:p>
          <a:p>
            <a:pPr marL="92075" indent="-92075" eaLnBrk="1" hangingPunct="1">
              <a:buFont typeface="Wingdings" pitchFamily="2" charset="2"/>
              <a:buNone/>
              <a:defRPr/>
            </a:pPr>
            <a:r>
              <a:rPr lang="ja-JP" altLang="en-US" sz="1200" dirty="0"/>
              <a:t>　</a:t>
            </a:r>
          </a:p>
          <a:p>
            <a:pPr marL="92075" indent="-11113" eaLnBrk="1" hangingPunct="1">
              <a:buFont typeface="Wingdings" pitchFamily="2" charset="2"/>
              <a:buNone/>
              <a:defRPr/>
            </a:pPr>
            <a:r>
              <a:rPr lang="ja-JP" altLang="en-US" sz="2400" dirty="0"/>
              <a:t>地域</a:t>
            </a:r>
            <a:r>
              <a:rPr lang="ja-JP" altLang="en-US" sz="2400" dirty="0">
                <a:solidFill>
                  <a:srgbClr val="000000"/>
                </a:solidFill>
                <a:latin typeface="Times New Roman" pitchFamily="18" charset="0"/>
                <a:ea typeface="ＭＳ ゴシック" pitchFamily="49" charset="-128"/>
              </a:rPr>
              <a:t>生活移行支援を、単一の法人・事業者で行おうとするため、サービス提供が限られてしまう</a:t>
            </a:r>
          </a:p>
        </p:txBody>
      </p:sp>
      <p:sp>
        <p:nvSpPr>
          <p:cNvPr id="18436" name="Rectangle 5"/>
          <p:cNvSpPr>
            <a:spLocks noGrp="1" noChangeArrowheads="1"/>
          </p:cNvSpPr>
          <p:nvPr>
            <p:ph type="body" sz="half" idx="2"/>
          </p:nvPr>
        </p:nvSpPr>
        <p:spPr>
          <a:xfrm>
            <a:off x="5440363" y="1628775"/>
            <a:ext cx="4183062" cy="4916488"/>
          </a:xfrm>
          <a:solidFill>
            <a:srgbClr val="FFE6CD"/>
          </a:solidFill>
          <a:ln>
            <a:solidFill>
              <a:schemeClr val="tx1"/>
            </a:solidFill>
          </a:ln>
        </p:spPr>
        <p:txBody>
          <a:bodyPr/>
          <a:lstStyle/>
          <a:p>
            <a:pPr marL="92075" indent="-79375">
              <a:spcBef>
                <a:spcPct val="0"/>
              </a:spcBef>
              <a:buFont typeface="Wingdings" pitchFamily="2" charset="2"/>
              <a:buNone/>
              <a:defRPr/>
            </a:pPr>
            <a:r>
              <a:rPr lang="ja-JP" altLang="en-US" sz="3000" b="1" dirty="0">
                <a:solidFill>
                  <a:srgbClr val="000000"/>
                </a:solidFill>
                <a:latin typeface="Times New Roman" pitchFamily="18" charset="0"/>
                <a:ea typeface="ＭＳ ゴシック" pitchFamily="49" charset="-128"/>
              </a:rPr>
              <a:t>圏域・他の法人のサー</a:t>
            </a:r>
          </a:p>
          <a:p>
            <a:pPr marL="92075" indent="-79375">
              <a:spcBef>
                <a:spcPct val="0"/>
              </a:spcBef>
              <a:buFont typeface="Wingdings" pitchFamily="2" charset="2"/>
              <a:buNone/>
              <a:defRPr/>
            </a:pPr>
            <a:r>
              <a:rPr lang="ja-JP" altLang="en-US" sz="3000" b="1" dirty="0">
                <a:solidFill>
                  <a:srgbClr val="000000"/>
                </a:solidFill>
                <a:latin typeface="Times New Roman" pitchFamily="18" charset="0"/>
                <a:ea typeface="ＭＳ ゴシック" pitchFamily="49" charset="-128"/>
              </a:rPr>
              <a:t>ビスを組み合わせる</a:t>
            </a:r>
            <a:r>
              <a:rPr lang="ja-JP" altLang="en-US" sz="2600" b="1" dirty="0"/>
              <a:t>　　</a:t>
            </a:r>
            <a:endParaRPr lang="ja-JP" altLang="en-US" sz="3000" b="1" dirty="0">
              <a:solidFill>
                <a:srgbClr val="000000"/>
              </a:solidFill>
              <a:latin typeface="Times New Roman" pitchFamily="18" charset="0"/>
              <a:ea typeface="ＭＳ ゴシック" pitchFamily="49" charset="-128"/>
            </a:endParaRPr>
          </a:p>
          <a:p>
            <a:pPr marL="92075" indent="-79375" algn="ctr" eaLnBrk="1" hangingPunct="1">
              <a:buFont typeface="Wingdings" pitchFamily="2" charset="2"/>
              <a:buNone/>
              <a:defRPr/>
            </a:pPr>
            <a:endParaRPr lang="ja-JP" altLang="en-US" sz="1200" dirty="0">
              <a:solidFill>
                <a:srgbClr val="000000"/>
              </a:solidFill>
              <a:latin typeface="Times New Roman" pitchFamily="18" charset="0"/>
              <a:ea typeface="ＭＳ ゴシック" pitchFamily="49" charset="-128"/>
            </a:endParaRPr>
          </a:p>
          <a:p>
            <a:pPr marL="92075" indent="-11113">
              <a:spcBef>
                <a:spcPct val="0"/>
              </a:spcBef>
              <a:buFont typeface="Wingdings" pitchFamily="2" charset="2"/>
              <a:buNone/>
              <a:defRPr/>
            </a:pPr>
            <a:r>
              <a:rPr lang="ja-JP" altLang="en-US" sz="2400" dirty="0">
                <a:solidFill>
                  <a:srgbClr val="000000"/>
                </a:solidFill>
                <a:latin typeface="Times New Roman" pitchFamily="18" charset="0"/>
                <a:ea typeface="ＭＳ ゴシック" pitchFamily="49" charset="-128"/>
              </a:rPr>
              <a:t>地域生活支援を、単一の法人・事業者で支えるという考えから脱却し、圏域・他の事業所のグループホーム、通所事業、地域生活支援事業、雇用、インフォーマルサービスなどと連携して提示し・選択し・社会資源を組み合わせた支援</a:t>
            </a:r>
            <a:endParaRPr lang="ja-JP" altLang="en-US" sz="2000" dirty="0"/>
          </a:p>
        </p:txBody>
      </p:sp>
      <p:sp>
        <p:nvSpPr>
          <p:cNvPr id="58372" name="AutoShape 6"/>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58373"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58374" name="Rectangle 3"/>
          <p:cNvSpPr>
            <a:spLocks noGrp="1" noChangeArrowheads="1"/>
          </p:cNvSpPr>
          <p:nvPr>
            <p:ph type="title"/>
          </p:nvPr>
        </p:nvSpPr>
        <p:spPr>
          <a:xfrm>
            <a:off x="622300" y="260350"/>
            <a:ext cx="8651875" cy="647700"/>
          </a:xfrm>
        </p:spPr>
        <p:txBody>
          <a:bodyPr/>
          <a:lstStyle/>
          <a:p>
            <a:pPr eaLnBrk="1" hangingPunct="1"/>
            <a:r>
              <a:rPr lang="ja-JP" altLang="en-US" sz="4000" b="1"/>
              <a:t>（３）活用する支援</a:t>
            </a:r>
          </a:p>
        </p:txBody>
      </p:sp>
      <p:sp>
        <p:nvSpPr>
          <p:cNvPr id="58375" name="角丸四角形 6"/>
          <p:cNvSpPr>
            <a:spLocks noChangeArrowheads="1"/>
          </p:cNvSpPr>
          <p:nvPr/>
        </p:nvSpPr>
        <p:spPr bwMode="auto">
          <a:xfrm>
            <a:off x="258763" y="5732463"/>
            <a:ext cx="5127625"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インフォーマルなサービスのイメージはつきますか？</a:t>
            </a:r>
            <a:endParaRPr lang="en-US" altLang="ja-JP" sz="1800">
              <a:solidFill>
                <a:srgbClr val="000000"/>
              </a:solidFill>
            </a:endParaRPr>
          </a:p>
        </p:txBody>
      </p:sp>
      <p:sp>
        <p:nvSpPr>
          <p:cNvPr id="58376"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BEF4180-5A5F-46A5-8DB0-F9A5E8C6E487}" type="slidenum">
              <a:rPr lang="en-US" altLang="ja-JP" sz="1400">
                <a:solidFill>
                  <a:srgbClr val="000000"/>
                </a:solidFill>
              </a:rPr>
              <a:pPr>
                <a:spcBef>
                  <a:spcPct val="0"/>
                </a:spcBef>
                <a:buFontTx/>
                <a:buNone/>
              </a:pPr>
              <a:t>7</a:t>
            </a:fld>
            <a:endParaRPr lang="en-US" altLang="ja-JP" sz="1400">
              <a:solidFill>
                <a:srgbClr val="00000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body" sz="half" idx="1"/>
          </p:nvPr>
        </p:nvSpPr>
        <p:spPr>
          <a:xfrm>
            <a:off x="615950" y="1628775"/>
            <a:ext cx="3843338" cy="4052888"/>
          </a:xfrm>
          <a:solidFill>
            <a:srgbClr val="FFFFCD"/>
          </a:solidFill>
          <a:ln>
            <a:solidFill>
              <a:schemeClr val="tx1"/>
            </a:solidFill>
          </a:ln>
        </p:spPr>
        <p:txBody>
          <a:bodyPr/>
          <a:lstStyle/>
          <a:p>
            <a:pPr marL="11113" indent="-11113" eaLnBrk="1" hangingPunct="1">
              <a:lnSpc>
                <a:spcPct val="90000"/>
              </a:lnSpc>
              <a:buFont typeface="Wingdings" pitchFamily="2" charset="2"/>
              <a:buNone/>
              <a:defRPr/>
            </a:pPr>
            <a:r>
              <a:rPr lang="ja-JP" altLang="en-US" sz="3000" b="1" dirty="0">
                <a:solidFill>
                  <a:srgbClr val="000000"/>
                </a:solidFill>
                <a:latin typeface="Times New Roman" pitchFamily="18" charset="0"/>
                <a:ea typeface="ＭＳ ゴシック" pitchFamily="49" charset="-128"/>
              </a:rPr>
              <a:t>昼間の活動も同じ顔ぶれ</a:t>
            </a:r>
          </a:p>
          <a:p>
            <a:pPr marL="92075" indent="-92075" eaLnBrk="1" hangingPunct="1">
              <a:lnSpc>
                <a:spcPct val="90000"/>
              </a:lnSpc>
              <a:buFont typeface="Wingdings" pitchFamily="2" charset="2"/>
              <a:buNone/>
              <a:defRPr/>
            </a:pPr>
            <a:r>
              <a:rPr lang="ja-JP" altLang="en-US" sz="1100" dirty="0"/>
              <a:t>　</a:t>
            </a:r>
          </a:p>
          <a:p>
            <a:pPr marL="92075" indent="-11113" eaLnBrk="1" hangingPunct="1">
              <a:lnSpc>
                <a:spcPct val="90000"/>
              </a:lnSpc>
              <a:buFont typeface="Wingdings" pitchFamily="2" charset="2"/>
              <a:buNone/>
              <a:defRPr/>
            </a:pPr>
            <a:r>
              <a:rPr lang="ja-JP" altLang="en-US" sz="2400" dirty="0">
                <a:solidFill>
                  <a:srgbClr val="000000"/>
                </a:solidFill>
                <a:latin typeface="Times New Roman" pitchFamily="18" charset="0"/>
                <a:ea typeface="ＭＳ ゴシック" pitchFamily="49" charset="-128"/>
              </a:rPr>
              <a:t>グループホーム利用者が、同じ顔ぶれで日中活動サービス・余暇活動を利用するなど、地域で暮らしているのに、集団的で画一的な暮らしが見られる。</a:t>
            </a:r>
          </a:p>
        </p:txBody>
      </p:sp>
      <p:sp>
        <p:nvSpPr>
          <p:cNvPr id="19460" name="Rectangle 5"/>
          <p:cNvSpPr>
            <a:spLocks noGrp="1" noChangeArrowheads="1"/>
          </p:cNvSpPr>
          <p:nvPr>
            <p:ph type="body" sz="half" idx="2"/>
          </p:nvPr>
        </p:nvSpPr>
        <p:spPr>
          <a:xfrm>
            <a:off x="5440363" y="1628775"/>
            <a:ext cx="3841750" cy="4700588"/>
          </a:xfrm>
          <a:solidFill>
            <a:srgbClr val="FFE6CD"/>
          </a:solidFill>
          <a:ln>
            <a:solidFill>
              <a:schemeClr val="tx1"/>
            </a:solidFill>
          </a:ln>
        </p:spPr>
        <p:txBody>
          <a:bodyPr/>
          <a:lstStyle/>
          <a:p>
            <a:pPr marL="0" indent="1588" eaLnBrk="1" hangingPunct="1">
              <a:lnSpc>
                <a:spcPct val="90000"/>
              </a:lnSpc>
              <a:buFont typeface="Wingdings" pitchFamily="2" charset="2"/>
              <a:buNone/>
              <a:defRPr/>
            </a:pPr>
            <a:r>
              <a:rPr lang="ja-JP" altLang="en-US" sz="3000" b="1" dirty="0">
                <a:solidFill>
                  <a:srgbClr val="000000"/>
                </a:solidFill>
                <a:latin typeface="Times New Roman" pitchFamily="18" charset="0"/>
                <a:ea typeface="ＭＳ ゴシック" pitchFamily="49" charset="-128"/>
              </a:rPr>
              <a:t>昼間は住居から離れてそれぞれの活動の場へ通う</a:t>
            </a:r>
          </a:p>
          <a:p>
            <a:pPr marL="92075" indent="-79375" eaLnBrk="1" hangingPunct="1">
              <a:lnSpc>
                <a:spcPct val="90000"/>
              </a:lnSpc>
              <a:buFont typeface="Wingdings" pitchFamily="2" charset="2"/>
              <a:buNone/>
              <a:defRPr/>
            </a:pPr>
            <a:r>
              <a:rPr lang="ja-JP" altLang="en-US" sz="1100" dirty="0"/>
              <a:t>　</a:t>
            </a:r>
          </a:p>
          <a:p>
            <a:pPr marL="92075" indent="-79375">
              <a:lnSpc>
                <a:spcPct val="90000"/>
              </a:lnSpc>
              <a:spcBef>
                <a:spcPct val="0"/>
              </a:spcBef>
              <a:buFont typeface="Wingdings" pitchFamily="2" charset="2"/>
              <a:buNone/>
              <a:defRPr/>
            </a:pPr>
            <a:r>
              <a:rPr lang="ja-JP" altLang="en-US" sz="2600" dirty="0">
                <a:solidFill>
                  <a:srgbClr val="000000"/>
                </a:solidFill>
                <a:latin typeface="Times New Roman" pitchFamily="18" charset="0"/>
                <a:ea typeface="ＭＳ ゴシック" pitchFamily="49" charset="-128"/>
              </a:rPr>
              <a:t> </a:t>
            </a:r>
            <a:r>
              <a:rPr lang="ja-JP" altLang="en-US" sz="2400" dirty="0">
                <a:solidFill>
                  <a:srgbClr val="000000"/>
                </a:solidFill>
                <a:latin typeface="Times New Roman" pitchFamily="18" charset="0"/>
                <a:ea typeface="ＭＳ ゴシック" pitchFamily="49" charset="-128"/>
              </a:rPr>
              <a:t>グループホームは暮らしの場であり、昼間の活動は、それぞれ個別固有の生活ニーズや生活パターンに応じて、働く場や活動の場に通うことが原則。</a:t>
            </a:r>
            <a:endParaRPr lang="ja-JP" altLang="en-US" sz="2200" dirty="0"/>
          </a:p>
        </p:txBody>
      </p:sp>
      <p:sp>
        <p:nvSpPr>
          <p:cNvPr id="60420" name="AutoShape 6"/>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60421"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60422" name="Rectangle 3"/>
          <p:cNvSpPr>
            <a:spLocks noGrp="1" noChangeArrowheads="1"/>
          </p:cNvSpPr>
          <p:nvPr>
            <p:ph type="title"/>
          </p:nvPr>
        </p:nvSpPr>
        <p:spPr>
          <a:xfrm>
            <a:off x="622300" y="333375"/>
            <a:ext cx="8651875" cy="574675"/>
          </a:xfrm>
        </p:spPr>
        <p:txBody>
          <a:bodyPr/>
          <a:lstStyle/>
          <a:p>
            <a:pPr eaLnBrk="1" hangingPunct="1"/>
            <a:r>
              <a:rPr lang="ja-JP" altLang="en-US" sz="4000" b="1"/>
              <a:t>（４）固有ニーズへの支援</a:t>
            </a:r>
          </a:p>
        </p:txBody>
      </p:sp>
      <p:sp>
        <p:nvSpPr>
          <p:cNvPr id="60423" name="角丸四角形 6"/>
          <p:cNvSpPr>
            <a:spLocks noChangeArrowheads="1"/>
          </p:cNvSpPr>
          <p:nvPr/>
        </p:nvSpPr>
        <p:spPr bwMode="auto">
          <a:xfrm>
            <a:off x="457200" y="5805488"/>
            <a:ext cx="4783832"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rPr>
              <a:t>目標設定について、退院、退所、就職はゴール</a:t>
            </a:r>
            <a:endParaRPr lang="en-US" altLang="ja-JP" sz="1800" dirty="0">
              <a:solidFill>
                <a:srgbClr val="000000"/>
              </a:solidFill>
            </a:endParaRPr>
          </a:p>
          <a:p>
            <a:pPr eaLnBrk="1" hangingPunct="1">
              <a:spcBef>
                <a:spcPct val="0"/>
              </a:spcBef>
              <a:buFontTx/>
              <a:buNone/>
            </a:pPr>
            <a:r>
              <a:rPr lang="ja-JP" altLang="en-US" sz="1800" dirty="0">
                <a:solidFill>
                  <a:srgbClr val="000000"/>
                </a:solidFill>
              </a:rPr>
              <a:t>ではありません。</a:t>
            </a:r>
            <a:endParaRPr lang="en-US" altLang="ja-JP" sz="1800" dirty="0">
              <a:solidFill>
                <a:srgbClr val="000000"/>
              </a:solidFill>
            </a:endParaRPr>
          </a:p>
        </p:txBody>
      </p:sp>
      <p:sp>
        <p:nvSpPr>
          <p:cNvPr id="60424"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8A298F74-CF73-4E28-9A96-B3F9D2E1EE68}" type="slidenum">
              <a:rPr lang="en-US" altLang="ja-JP" sz="1400">
                <a:solidFill>
                  <a:srgbClr val="000000"/>
                </a:solidFill>
              </a:rPr>
              <a:pPr>
                <a:spcBef>
                  <a:spcPct val="0"/>
                </a:spcBef>
                <a:buFontTx/>
                <a:buNone/>
              </a:pPr>
              <a:t>8</a:t>
            </a:fld>
            <a:endParaRPr lang="en-US" altLang="ja-JP" sz="1400">
              <a:solidFill>
                <a:srgbClr val="0000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body" sz="half" idx="1"/>
          </p:nvPr>
        </p:nvSpPr>
        <p:spPr>
          <a:xfrm>
            <a:off x="566738" y="1628775"/>
            <a:ext cx="3892550" cy="4608513"/>
          </a:xfrm>
          <a:solidFill>
            <a:srgbClr val="FFFFCD"/>
          </a:solidFill>
          <a:ln>
            <a:solidFill>
              <a:schemeClr val="tx1"/>
            </a:solidFill>
          </a:ln>
        </p:spPr>
        <p:txBody>
          <a:bodyPr/>
          <a:lstStyle/>
          <a:p>
            <a:pPr marL="0" indent="0" eaLnBrk="1" hangingPunct="1">
              <a:lnSpc>
                <a:spcPct val="90000"/>
              </a:lnSpc>
              <a:buFont typeface="Wingdings" pitchFamily="2" charset="2"/>
              <a:buNone/>
              <a:defRPr/>
            </a:pPr>
            <a:r>
              <a:rPr lang="ja-JP" altLang="en-US" sz="3000" b="1" dirty="0"/>
              <a:t>地域生活での老い・病いには、高齢者施設や</a:t>
            </a:r>
            <a:r>
              <a:rPr lang="ja-JP" altLang="en-US" sz="3000" b="1" dirty="0">
                <a:solidFill>
                  <a:srgbClr val="000000"/>
                </a:solidFill>
                <a:latin typeface="Times New Roman" pitchFamily="18" charset="0"/>
                <a:ea typeface="ＭＳ ゴシック" pitchFamily="49" charset="-128"/>
              </a:rPr>
              <a:t>入所施設・病院が終の住まい</a:t>
            </a:r>
          </a:p>
          <a:p>
            <a:pPr marL="92075" indent="-92075" eaLnBrk="1" hangingPunct="1">
              <a:lnSpc>
                <a:spcPct val="90000"/>
              </a:lnSpc>
              <a:buFont typeface="Wingdings" pitchFamily="2" charset="2"/>
              <a:buNone/>
              <a:defRPr/>
            </a:pPr>
            <a:endParaRPr lang="ja-JP" altLang="en-US" sz="1500" b="1" dirty="0">
              <a:solidFill>
                <a:srgbClr val="000000"/>
              </a:solidFill>
              <a:latin typeface="Times New Roman" pitchFamily="18" charset="0"/>
              <a:ea typeface="ＭＳ ゴシック" pitchFamily="49" charset="-128"/>
            </a:endParaRPr>
          </a:p>
          <a:p>
            <a:pPr marL="80963" indent="0" eaLnBrk="1" hangingPunct="1">
              <a:lnSpc>
                <a:spcPct val="90000"/>
              </a:lnSpc>
              <a:buFont typeface="Wingdings" pitchFamily="2" charset="2"/>
              <a:buNone/>
              <a:defRPr/>
            </a:pPr>
            <a:r>
              <a:rPr lang="ja-JP" altLang="en-US" sz="2400" dirty="0"/>
              <a:t>老いや病いを得たとき、高齢者施設や</a:t>
            </a:r>
            <a:r>
              <a:rPr lang="ja-JP" altLang="en-US" sz="2400" dirty="0">
                <a:solidFill>
                  <a:srgbClr val="000000"/>
                </a:solidFill>
                <a:latin typeface="Times New Roman" pitchFamily="18" charset="0"/>
                <a:ea typeface="ＭＳ ゴシック" pitchFamily="49" charset="-128"/>
              </a:rPr>
              <a:t>入所施設・病院の利用という選択肢を当然と思い、疑問も持たずに終生の生活の場と決めている。</a:t>
            </a:r>
            <a:endParaRPr lang="ja-JP" altLang="en-US" sz="2600" dirty="0">
              <a:solidFill>
                <a:srgbClr val="000000"/>
              </a:solidFill>
              <a:latin typeface="Times New Roman" pitchFamily="18" charset="0"/>
              <a:ea typeface="ＭＳ ゴシック" pitchFamily="49" charset="-128"/>
            </a:endParaRPr>
          </a:p>
        </p:txBody>
      </p:sp>
      <p:sp>
        <p:nvSpPr>
          <p:cNvPr id="20484" name="Rectangle 5"/>
          <p:cNvSpPr>
            <a:spLocks noGrp="1" noChangeArrowheads="1"/>
          </p:cNvSpPr>
          <p:nvPr>
            <p:ph type="body" sz="half" idx="2"/>
          </p:nvPr>
        </p:nvSpPr>
        <p:spPr>
          <a:xfrm>
            <a:off x="5457825" y="1628775"/>
            <a:ext cx="4132263" cy="5014913"/>
          </a:xfrm>
          <a:solidFill>
            <a:srgbClr val="FFE6CD"/>
          </a:solidFill>
          <a:ln>
            <a:solidFill>
              <a:schemeClr val="tx1"/>
            </a:solidFill>
          </a:ln>
        </p:spPr>
        <p:txBody>
          <a:bodyPr/>
          <a:lstStyle/>
          <a:p>
            <a:pPr marL="0" indent="1588" eaLnBrk="1" hangingPunct="1">
              <a:lnSpc>
                <a:spcPct val="90000"/>
              </a:lnSpc>
              <a:buFont typeface="Wingdings" pitchFamily="2" charset="2"/>
              <a:buNone/>
              <a:defRPr/>
            </a:pPr>
            <a:r>
              <a:rPr lang="ja-JP" altLang="en-US" sz="3000" b="1" dirty="0">
                <a:solidFill>
                  <a:srgbClr val="000000"/>
                </a:solidFill>
                <a:latin typeface="Times New Roman" pitchFamily="18" charset="0"/>
                <a:ea typeface="ＭＳ ゴシック" pitchFamily="49" charset="-128"/>
              </a:rPr>
              <a:t>地域生活の継続・選択は、利用者ニーズが最優先される</a:t>
            </a:r>
          </a:p>
          <a:p>
            <a:pPr marL="92075" indent="-79375" eaLnBrk="1" hangingPunct="1">
              <a:lnSpc>
                <a:spcPct val="90000"/>
              </a:lnSpc>
              <a:buFont typeface="Wingdings" pitchFamily="2" charset="2"/>
              <a:buNone/>
              <a:defRPr/>
            </a:pPr>
            <a:r>
              <a:rPr lang="ja-JP" altLang="en-US" sz="1700" dirty="0"/>
              <a:t>　</a:t>
            </a:r>
          </a:p>
          <a:p>
            <a:pPr marL="92075" indent="-79375">
              <a:lnSpc>
                <a:spcPct val="90000"/>
              </a:lnSpc>
              <a:spcBef>
                <a:spcPct val="0"/>
              </a:spcBef>
              <a:buFont typeface="Wingdings" pitchFamily="2" charset="2"/>
              <a:buNone/>
              <a:defRPr/>
            </a:pPr>
            <a:r>
              <a:rPr lang="ja-JP" altLang="en-US" sz="2600" dirty="0">
                <a:solidFill>
                  <a:srgbClr val="000000"/>
                </a:solidFill>
                <a:latin typeface="Times New Roman" pitchFamily="18" charset="0"/>
                <a:ea typeface="ＭＳ ゴシック" pitchFamily="49" charset="-128"/>
              </a:rPr>
              <a:t> </a:t>
            </a:r>
            <a:r>
              <a:rPr lang="ja-JP" altLang="en-US" sz="2400" dirty="0">
                <a:solidFill>
                  <a:srgbClr val="000000"/>
                </a:solidFill>
                <a:latin typeface="Times New Roman" pitchFamily="18" charset="0"/>
                <a:ea typeface="ＭＳ ゴシック" pitchFamily="49" charset="-128"/>
              </a:rPr>
              <a:t>入所施設・精神科病院からグループホーム・単身や夫婦でのアパート生活など、ニーズに応じて住まいも変わる。老いや病いを得たとき、暮らしの選択は、分かりやすい情報提供と、本人の意志に沿う支援であるかが重要。</a:t>
            </a:r>
            <a:endParaRPr lang="ja-JP" altLang="en-US" sz="2400" dirty="0"/>
          </a:p>
        </p:txBody>
      </p:sp>
      <p:sp>
        <p:nvSpPr>
          <p:cNvPr id="62468" name="AutoShape 6"/>
          <p:cNvSpPr>
            <a:spLocks noChangeArrowheads="1"/>
          </p:cNvSpPr>
          <p:nvPr/>
        </p:nvSpPr>
        <p:spPr bwMode="auto">
          <a:xfrm>
            <a:off x="4521200" y="2422525"/>
            <a:ext cx="865188" cy="1943100"/>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62469" name="AutoShape 4"/>
          <p:cNvSpPr>
            <a:spLocks noChangeArrowheads="1"/>
          </p:cNvSpPr>
          <p:nvPr/>
        </p:nvSpPr>
        <p:spPr bwMode="auto">
          <a:xfrm rot="10800000">
            <a:off x="919163" y="476250"/>
            <a:ext cx="8067675" cy="431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FF99CC">
                  <a:alpha val="62000"/>
                </a:srgbClr>
              </a:gs>
              <a:gs pos="100000">
                <a:srgbClr val="FFFFFF"/>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p>
            <a:endParaRPr lang="ja-JP" altLang="en-US"/>
          </a:p>
        </p:txBody>
      </p:sp>
      <p:sp>
        <p:nvSpPr>
          <p:cNvPr id="62470" name="Rectangle 3"/>
          <p:cNvSpPr>
            <a:spLocks noGrp="1" noChangeArrowheads="1"/>
          </p:cNvSpPr>
          <p:nvPr>
            <p:ph type="title"/>
          </p:nvPr>
        </p:nvSpPr>
        <p:spPr>
          <a:xfrm>
            <a:off x="622300" y="333375"/>
            <a:ext cx="8651875" cy="574675"/>
          </a:xfrm>
        </p:spPr>
        <p:txBody>
          <a:bodyPr/>
          <a:lstStyle/>
          <a:p>
            <a:pPr eaLnBrk="1" hangingPunct="1"/>
            <a:r>
              <a:rPr lang="ja-JP" altLang="en-US" sz="4000" b="1"/>
              <a:t>（５）生き方にかかわる支援</a:t>
            </a:r>
          </a:p>
        </p:txBody>
      </p:sp>
      <p:sp>
        <p:nvSpPr>
          <p:cNvPr id="62471" name="角丸四角形 6"/>
          <p:cNvSpPr>
            <a:spLocks noChangeArrowheads="1"/>
          </p:cNvSpPr>
          <p:nvPr/>
        </p:nvSpPr>
        <p:spPr bwMode="auto">
          <a:xfrm>
            <a:off x="258763" y="5732463"/>
            <a:ext cx="5127625" cy="914400"/>
          </a:xfrm>
          <a:prstGeom prst="roundRect">
            <a:avLst>
              <a:gd name="adj" fmla="val 16667"/>
            </a:avLst>
          </a:prstGeom>
          <a:solidFill>
            <a:srgbClr val="92D050"/>
          </a:solidFill>
          <a:ln w="12700" algn="ctr">
            <a:solidFill>
              <a:srgbClr val="92D050"/>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生活支援とは「いのち・くらし・生きざま」支援です。</a:t>
            </a:r>
            <a:endParaRPr lang="en-US" altLang="ja-JP" sz="1800">
              <a:solidFill>
                <a:srgbClr val="000000"/>
              </a:solidFill>
            </a:endParaRPr>
          </a:p>
        </p:txBody>
      </p:sp>
      <p:sp>
        <p:nvSpPr>
          <p:cNvPr id="62472"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9C5859B-9AAC-4E84-987D-44A394E8F9B0}" type="slidenum">
              <a:rPr lang="en-US" altLang="ja-JP" sz="1400">
                <a:solidFill>
                  <a:srgbClr val="000000"/>
                </a:solidFill>
              </a:rPr>
              <a:pPr>
                <a:spcBef>
                  <a:spcPct val="0"/>
                </a:spcBef>
                <a:buFontTx/>
                <a:buNone/>
              </a:pPr>
              <a:t>9</a:t>
            </a:fld>
            <a:endParaRPr lang="en-US" altLang="ja-JP" sz="1400">
              <a:solidFill>
                <a:srgbClr val="000000"/>
              </a:solidFill>
            </a:endParaRPr>
          </a:p>
        </p:txBody>
      </p:sp>
    </p:spTree>
  </p:cSld>
  <p:clrMapOvr>
    <a:masterClrMapping/>
  </p:clrMapOvr>
  <p:transition/>
</p:sld>
</file>

<file path=ppt/theme/theme1.xml><?xml version="1.0" encoding="utf-8"?>
<a:theme xmlns:a="http://schemas.openxmlformats.org/drawingml/2006/main" name="6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857CEC31F7DB64479A3041EA090BB410" ma:contentTypeVersion="2" ma:contentTypeDescription="" ma:contentTypeScope="" ma:versionID="e5df340b6b9784a1872fa909cb10d66c">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DF8C72-B20D-4ACF-888E-2BEF045398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8FE14AA-33DE-40DD-9155-5E1162906CF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18892</TotalTime>
  <Words>4787</Words>
  <Application>Microsoft Office PowerPoint</Application>
  <PresentationFormat>A4 210 x 297 mm</PresentationFormat>
  <Paragraphs>781</Paragraphs>
  <Slides>37</Slides>
  <Notes>36</Notes>
  <HiddenSlides>0</HiddenSlides>
  <MMClips>0</MMClips>
  <ScaleCrop>false</ScaleCrop>
  <HeadingPairs>
    <vt:vector size="4" baseType="variant">
      <vt:variant>
        <vt:lpstr>テーマ</vt:lpstr>
      </vt:variant>
      <vt:variant>
        <vt:i4>3</vt:i4>
      </vt:variant>
      <vt:variant>
        <vt:lpstr>スライド タイトル</vt:lpstr>
      </vt:variant>
      <vt:variant>
        <vt:i4>37</vt:i4>
      </vt:variant>
    </vt:vector>
  </HeadingPairs>
  <TitlesOfParts>
    <vt:vector size="40" baseType="lpstr">
      <vt:lpstr>6_標準デザイン</vt:lpstr>
      <vt:lpstr>2_Office テーマ</vt:lpstr>
      <vt:lpstr>12_標準デザイン</vt:lpstr>
      <vt:lpstr>PowerPoint プレゼンテーション</vt:lpstr>
      <vt:lpstr>この講義のねらい</vt:lpstr>
      <vt:lpstr>個別支援計画作成の前提</vt:lpstr>
      <vt:lpstr>（１）ケアマネジメントの基本的視点</vt:lpstr>
      <vt:lpstr>（２）聴く・知ることから始まる支援（根拠）</vt:lpstr>
      <vt:lpstr>関係づくり</vt:lpstr>
      <vt:lpstr>（３）活用する支援</vt:lpstr>
      <vt:lpstr>（４）固有ニーズへの支援</vt:lpstr>
      <vt:lpstr>（５）生き方にかかわる支援</vt:lpstr>
      <vt:lpstr>（５）＋α　障害の重い人の生き方支援は</vt:lpstr>
      <vt:lpstr>（６）ひとりの住民へ誘う支援</vt:lpstr>
      <vt:lpstr>３．サービス提供のポイント</vt:lpstr>
      <vt:lpstr>（１）アセスメントとニーズの把握について</vt:lpstr>
      <vt:lpstr>（２）日常生活動作、健康、コミュニケーション、社会的活動等の生活全般にわたるアセスメント</vt:lpstr>
      <vt:lpstr>（３）その人に必要な生活訓練の軸を見立てる　　</vt:lpstr>
      <vt:lpstr>（４）地域生活移行後の自己実現と社会的関係の構築</vt:lpstr>
      <vt:lpstr>（５）権利擁護のために</vt:lpstr>
      <vt:lpstr>　　（６）地域社会資源の把握</vt:lpstr>
      <vt:lpstr>　　　（７）課題整理の工夫</vt:lpstr>
      <vt:lpstr>（８）個別支援計画</vt:lpstr>
      <vt:lpstr>（９）きめ細やかなモニタリング</vt:lpstr>
      <vt:lpstr>（10）相談支援専門員、地域の関係機関との連携</vt:lpstr>
      <vt:lpstr>４．サービス提供プロセスの実際</vt:lpstr>
      <vt:lpstr>（１）サービス提供のプロセス</vt:lpstr>
      <vt:lpstr>太郎さんを支えるサービス利用計画と個別支援計画の連携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1144</cp:revision>
  <cp:lastPrinted>2011-08-26T07:55:14Z</cp:lastPrinted>
  <dcterms:created xsi:type="dcterms:W3CDTF">2005-11-22T01:19:47Z</dcterms:created>
  <dcterms:modified xsi:type="dcterms:W3CDTF">2017-08-29T05:34:08Z</dcterms:modified>
</cp:coreProperties>
</file>