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8.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9.xml" ContentType="application/vnd.openxmlformats-officedocument.theme+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10.xml" ContentType="application/vnd.openxmlformats-officedocument.theme+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theme/theme11.xml" ContentType="application/vnd.openxmlformats-officedocument.theme+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5" r:id="rId2"/>
    <p:sldMasterId id="2147483883" r:id="rId3"/>
    <p:sldMasterId id="2147483896" r:id="rId4"/>
    <p:sldMasterId id="2147484010" r:id="rId5"/>
    <p:sldMasterId id="2147484048" r:id="rId6"/>
    <p:sldMasterId id="2147484061" r:id="rId7"/>
    <p:sldMasterId id="2147484074" r:id="rId8"/>
    <p:sldMasterId id="2147484087" r:id="rId9"/>
    <p:sldMasterId id="2147484099" r:id="rId10"/>
    <p:sldMasterId id="2147484112" r:id="rId11"/>
    <p:sldMasterId id="2147484138" r:id="rId12"/>
  </p:sldMasterIdLst>
  <p:notesMasterIdLst>
    <p:notesMasterId r:id="rId52"/>
  </p:notesMasterIdLst>
  <p:handoutMasterIdLst>
    <p:handoutMasterId r:id="rId53"/>
  </p:handoutMasterIdLst>
  <p:sldIdLst>
    <p:sldId id="717" r:id="rId13"/>
    <p:sldId id="892" r:id="rId14"/>
    <p:sldId id="700" r:id="rId15"/>
    <p:sldId id="857" r:id="rId16"/>
    <p:sldId id="893" r:id="rId17"/>
    <p:sldId id="736" r:id="rId18"/>
    <p:sldId id="679" r:id="rId19"/>
    <p:sldId id="740" r:id="rId20"/>
    <p:sldId id="900" r:id="rId21"/>
    <p:sldId id="895" r:id="rId22"/>
    <p:sldId id="896" r:id="rId23"/>
    <p:sldId id="908" r:id="rId24"/>
    <p:sldId id="902" r:id="rId25"/>
    <p:sldId id="898" r:id="rId26"/>
    <p:sldId id="765" r:id="rId27"/>
    <p:sldId id="899" r:id="rId28"/>
    <p:sldId id="907" r:id="rId29"/>
    <p:sldId id="901" r:id="rId30"/>
    <p:sldId id="903" r:id="rId31"/>
    <p:sldId id="913" r:id="rId32"/>
    <p:sldId id="888" r:id="rId33"/>
    <p:sldId id="897" r:id="rId34"/>
    <p:sldId id="815" r:id="rId35"/>
    <p:sldId id="918" r:id="rId36"/>
    <p:sldId id="912" r:id="rId37"/>
    <p:sldId id="811" r:id="rId38"/>
    <p:sldId id="759" r:id="rId39"/>
    <p:sldId id="611" r:id="rId40"/>
    <p:sldId id="904" r:id="rId41"/>
    <p:sldId id="858" r:id="rId42"/>
    <p:sldId id="861" r:id="rId43"/>
    <p:sldId id="917" r:id="rId44"/>
    <p:sldId id="906" r:id="rId45"/>
    <p:sldId id="915" r:id="rId46"/>
    <p:sldId id="919" r:id="rId47"/>
    <p:sldId id="905" r:id="rId48"/>
    <p:sldId id="884" r:id="rId49"/>
    <p:sldId id="916" r:id="rId50"/>
    <p:sldId id="909" r:id="rId51"/>
  </p:sldIdLst>
  <p:sldSz cx="10153650" cy="6858000"/>
  <p:notesSz cx="6797675" cy="9926638"/>
  <p:defaultTextStyle>
    <a:defPPr>
      <a:defRPr lang="ja-JP"/>
    </a:defPPr>
    <a:lvl1pPr algn="l" rtl="0" fontAlgn="base">
      <a:spcBef>
        <a:spcPct val="0"/>
      </a:spcBef>
      <a:spcAft>
        <a:spcPct val="0"/>
      </a:spcAft>
      <a:defRPr kumimoji="1" sz="20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0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0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0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3198">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3300"/>
    <a:srgbClr val="FFE6CD"/>
    <a:srgbClr val="FFCC99"/>
    <a:srgbClr val="FFFFCD"/>
    <a:srgbClr val="FFCCFF"/>
    <a:srgbClr val="F4FB93"/>
    <a:srgbClr val="008E4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1" autoAdjust="0"/>
    <p:restoredTop sz="70576" autoAdjust="0"/>
  </p:normalViewPr>
  <p:slideViewPr>
    <p:cSldViewPr>
      <p:cViewPr varScale="1">
        <p:scale>
          <a:sx n="50" d="100"/>
          <a:sy n="50" d="100"/>
        </p:scale>
        <p:origin x="-1674" y="-96"/>
      </p:cViewPr>
      <p:guideLst>
        <p:guide orient="horz" pos="2160"/>
        <p:guide pos="31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82"/>
    </p:cViewPr>
  </p:sorterViewPr>
  <p:notesViewPr>
    <p:cSldViewPr>
      <p:cViewPr>
        <p:scale>
          <a:sx n="75" d="100"/>
          <a:sy n="75" d="100"/>
        </p:scale>
        <p:origin x="2118" y="-96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6135" cy="496253"/>
          </a:xfrm>
          <a:prstGeom prst="rect">
            <a:avLst/>
          </a:prstGeom>
          <a:noFill/>
          <a:ln w="9525">
            <a:noFill/>
            <a:miter lim="800000"/>
            <a:headEnd/>
            <a:tailEnd/>
          </a:ln>
          <a:effectLst/>
        </p:spPr>
        <p:txBody>
          <a:bodyPr vert="horz" wrap="square" lIns="91306" tIns="45654" rIns="91306" bIns="45654" numCol="1" anchor="t"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6083" name="Rectangle 3"/>
          <p:cNvSpPr>
            <a:spLocks noGrp="1" noChangeArrowheads="1"/>
          </p:cNvSpPr>
          <p:nvPr>
            <p:ph type="dt" sz="quarter" idx="1"/>
          </p:nvPr>
        </p:nvSpPr>
        <p:spPr bwMode="auto">
          <a:xfrm>
            <a:off x="3849955" y="0"/>
            <a:ext cx="2946135" cy="496253"/>
          </a:xfrm>
          <a:prstGeom prst="rect">
            <a:avLst/>
          </a:prstGeom>
          <a:noFill/>
          <a:ln w="9525">
            <a:noFill/>
            <a:miter lim="800000"/>
            <a:headEnd/>
            <a:tailEnd/>
          </a:ln>
          <a:effectLst/>
        </p:spPr>
        <p:txBody>
          <a:bodyPr vert="horz" wrap="square" lIns="91306" tIns="45654" rIns="91306" bIns="45654"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46084" name="Rectangle 4"/>
          <p:cNvSpPr>
            <a:spLocks noGrp="1" noChangeArrowheads="1"/>
          </p:cNvSpPr>
          <p:nvPr>
            <p:ph type="ftr" sz="quarter" idx="2"/>
          </p:nvPr>
        </p:nvSpPr>
        <p:spPr bwMode="auto">
          <a:xfrm>
            <a:off x="0" y="9428800"/>
            <a:ext cx="2946135" cy="496252"/>
          </a:xfrm>
          <a:prstGeom prst="rect">
            <a:avLst/>
          </a:prstGeom>
          <a:noFill/>
          <a:ln w="9525">
            <a:noFill/>
            <a:miter lim="800000"/>
            <a:headEnd/>
            <a:tailEnd/>
          </a:ln>
          <a:effectLst/>
        </p:spPr>
        <p:txBody>
          <a:bodyPr vert="horz" wrap="square" lIns="91306" tIns="45654" rIns="91306" bIns="45654"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6085" name="Rectangle 5"/>
          <p:cNvSpPr>
            <a:spLocks noGrp="1" noChangeArrowheads="1"/>
          </p:cNvSpPr>
          <p:nvPr>
            <p:ph type="sldNum" sz="quarter" idx="3"/>
          </p:nvPr>
        </p:nvSpPr>
        <p:spPr bwMode="auto">
          <a:xfrm>
            <a:off x="3849955" y="9428800"/>
            <a:ext cx="2946135" cy="496252"/>
          </a:xfrm>
          <a:prstGeom prst="rect">
            <a:avLst/>
          </a:prstGeom>
          <a:noFill/>
          <a:ln w="9525">
            <a:noFill/>
            <a:miter lim="800000"/>
            <a:headEnd/>
            <a:tailEnd/>
          </a:ln>
          <a:effectLst/>
        </p:spPr>
        <p:txBody>
          <a:bodyPr vert="horz" wrap="square" lIns="91306" tIns="45654" rIns="91306" bIns="45654"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51EED01C-DAB5-4CC9-9483-ABDB234D8CBB}" type="slidenum">
              <a:rPr lang="en-US" altLang="ja-JP"/>
              <a:pPr>
                <a:defRPr/>
              </a:pPr>
              <a:t>‹#›</a:t>
            </a:fld>
            <a:endParaRPr lang="en-US" altLang="ja-JP"/>
          </a:p>
        </p:txBody>
      </p:sp>
    </p:spTree>
    <p:extLst>
      <p:ext uri="{BB962C8B-B14F-4D97-AF65-F5344CB8AC3E}">
        <p14:creationId xmlns:p14="http://schemas.microsoft.com/office/powerpoint/2010/main" val="419675333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6135" cy="496253"/>
          </a:xfrm>
          <a:prstGeom prst="rect">
            <a:avLst/>
          </a:prstGeom>
          <a:noFill/>
          <a:ln w="9525">
            <a:noFill/>
            <a:miter lim="800000"/>
            <a:headEnd/>
            <a:tailEnd/>
          </a:ln>
          <a:effectLst/>
        </p:spPr>
        <p:txBody>
          <a:bodyPr vert="horz" wrap="square" lIns="91306" tIns="45654" rIns="91306" bIns="45654" numCol="1" anchor="t"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4035" name="Rectangle 3"/>
          <p:cNvSpPr>
            <a:spLocks noGrp="1" noChangeArrowheads="1"/>
          </p:cNvSpPr>
          <p:nvPr>
            <p:ph type="dt" idx="1"/>
          </p:nvPr>
        </p:nvSpPr>
        <p:spPr bwMode="auto">
          <a:xfrm>
            <a:off x="3849955" y="0"/>
            <a:ext cx="2946135" cy="496253"/>
          </a:xfrm>
          <a:prstGeom prst="rect">
            <a:avLst/>
          </a:prstGeom>
          <a:noFill/>
          <a:ln w="9525">
            <a:noFill/>
            <a:miter lim="800000"/>
            <a:headEnd/>
            <a:tailEnd/>
          </a:ln>
          <a:effectLst/>
        </p:spPr>
        <p:txBody>
          <a:bodyPr vert="horz" wrap="square" lIns="91306" tIns="45654" rIns="91306" bIns="45654"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84996" name="Rectangle 4"/>
          <p:cNvSpPr>
            <a:spLocks noGrp="1" noRot="1" noChangeAspect="1" noChangeArrowheads="1" noTextEdit="1"/>
          </p:cNvSpPr>
          <p:nvPr>
            <p:ph type="sldImg" idx="2"/>
          </p:nvPr>
        </p:nvSpPr>
        <p:spPr bwMode="auto">
          <a:xfrm>
            <a:off x="646113" y="744538"/>
            <a:ext cx="5507037" cy="3721100"/>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680244" y="4715192"/>
            <a:ext cx="5437188" cy="4466274"/>
          </a:xfrm>
          <a:prstGeom prst="rect">
            <a:avLst/>
          </a:prstGeom>
          <a:noFill/>
          <a:ln w="9525">
            <a:noFill/>
            <a:miter lim="800000"/>
            <a:headEnd/>
            <a:tailEnd/>
          </a:ln>
          <a:effectLst/>
        </p:spPr>
        <p:txBody>
          <a:bodyPr vert="horz" wrap="square" lIns="91306" tIns="45654" rIns="91306" bIns="4565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4038" name="Rectangle 6"/>
          <p:cNvSpPr>
            <a:spLocks noGrp="1" noChangeArrowheads="1"/>
          </p:cNvSpPr>
          <p:nvPr>
            <p:ph type="ftr" sz="quarter" idx="4"/>
          </p:nvPr>
        </p:nvSpPr>
        <p:spPr bwMode="auto">
          <a:xfrm>
            <a:off x="0" y="9428800"/>
            <a:ext cx="2946135" cy="496252"/>
          </a:xfrm>
          <a:prstGeom prst="rect">
            <a:avLst/>
          </a:prstGeom>
          <a:noFill/>
          <a:ln w="9525">
            <a:noFill/>
            <a:miter lim="800000"/>
            <a:headEnd/>
            <a:tailEnd/>
          </a:ln>
          <a:effectLst/>
        </p:spPr>
        <p:txBody>
          <a:bodyPr vert="horz" wrap="square" lIns="91306" tIns="45654" rIns="91306" bIns="45654"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4039" name="Rectangle 7"/>
          <p:cNvSpPr>
            <a:spLocks noGrp="1" noChangeArrowheads="1"/>
          </p:cNvSpPr>
          <p:nvPr>
            <p:ph type="sldNum" sz="quarter" idx="5"/>
          </p:nvPr>
        </p:nvSpPr>
        <p:spPr bwMode="auto">
          <a:xfrm>
            <a:off x="3849955" y="9428800"/>
            <a:ext cx="2946135" cy="496252"/>
          </a:xfrm>
          <a:prstGeom prst="rect">
            <a:avLst/>
          </a:prstGeom>
          <a:noFill/>
          <a:ln w="9525">
            <a:noFill/>
            <a:miter lim="800000"/>
            <a:headEnd/>
            <a:tailEnd/>
          </a:ln>
          <a:effectLst/>
        </p:spPr>
        <p:txBody>
          <a:bodyPr vert="horz" wrap="square" lIns="91306" tIns="45654" rIns="91306" bIns="45654"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E42C94C4-C3F1-46FD-BAE0-7D4DFA446EAC}" type="slidenum">
              <a:rPr lang="en-US" altLang="ja-JP"/>
              <a:pPr>
                <a:defRPr/>
              </a:pPr>
              <a:t>‹#›</a:t>
            </a:fld>
            <a:endParaRPr lang="en-US" altLang="ja-JP"/>
          </a:p>
        </p:txBody>
      </p:sp>
    </p:spTree>
    <p:extLst>
      <p:ext uri="{BB962C8B-B14F-4D97-AF65-F5344CB8AC3E}">
        <p14:creationId xmlns:p14="http://schemas.microsoft.com/office/powerpoint/2010/main" val="29278093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演習</a:t>
            </a:r>
            <a:r>
              <a:rPr kumimoji="1" lang="en-US" altLang="ja-JP" dirty="0"/>
              <a:t>1</a:t>
            </a:r>
            <a:r>
              <a:rPr kumimoji="1" lang="ja-JP" altLang="en-US" dirty="0"/>
              <a:t>　では個別支援計画の作成を行います。これから、ニーズの整理、サービス担当者会議のロールプレイ、個別支援計画作成にあたり本人との面接、個別支援計画の作成の演習を行います。</a:t>
            </a:r>
            <a:endParaRPr kumimoji="1" lang="en-US" altLang="ja-JP" dirty="0"/>
          </a:p>
          <a:p>
            <a:r>
              <a:rPr kumimoji="1" lang="en-US" altLang="ja-JP" dirty="0"/>
              <a:t>01</a:t>
            </a:r>
            <a:r>
              <a:rPr kumimoji="1" lang="ja-JP" altLang="en-US" dirty="0"/>
              <a:t>事例の概要、</a:t>
            </a:r>
            <a:r>
              <a:rPr kumimoji="1" lang="en-US" altLang="ja-JP" dirty="0"/>
              <a:t>02</a:t>
            </a:r>
            <a:r>
              <a:rPr kumimoji="1" lang="ja-JP" altLang="en-US" dirty="0"/>
              <a:t>アセスメントシート、</a:t>
            </a:r>
            <a:r>
              <a:rPr kumimoji="1" lang="en-US" altLang="ja-JP" dirty="0"/>
              <a:t>03</a:t>
            </a:r>
            <a:r>
              <a:rPr kumimoji="1" lang="ja-JP" altLang="en-US" dirty="0"/>
              <a:t>ニーズ整理票を配布</a:t>
            </a:r>
            <a:endParaRPr kumimoji="1" lang="en-US" altLang="ja-JP" dirty="0"/>
          </a:p>
          <a:p>
            <a:r>
              <a:rPr kumimoji="1" lang="ja-JP" altLang="en-US" dirty="0"/>
              <a:t>事例の概要（パワポの方）読上げ</a:t>
            </a:r>
            <a:endParaRPr lang="en-US" altLang="ja-JP" dirty="0"/>
          </a:p>
          <a:p>
            <a:r>
              <a:rPr lang="ja-JP" altLang="en-US" dirty="0"/>
              <a:t>１グループは「</a:t>
            </a:r>
            <a:r>
              <a:rPr lang="ja-JP" altLang="ja-JP" dirty="0"/>
              <a:t>共同生活援助</a:t>
            </a:r>
            <a:r>
              <a:rPr lang="ja-JP" altLang="en-US" dirty="0"/>
              <a:t>」の事業所、２グループは「就労継続支援</a:t>
            </a:r>
            <a:r>
              <a:rPr lang="en-US" altLang="ja-JP" dirty="0"/>
              <a:t>B</a:t>
            </a:r>
            <a:r>
              <a:rPr lang="ja-JP" altLang="en-US" dirty="0"/>
              <a:t>型」事業所として、以下、奇数グループは、「共同生活援助」事業所、偶数グループは、「就労継続支援</a:t>
            </a:r>
            <a:r>
              <a:rPr lang="en-US" altLang="ja-JP" dirty="0"/>
              <a:t>B</a:t>
            </a:r>
            <a:r>
              <a:rPr lang="ja-JP" altLang="en-US" dirty="0"/>
              <a:t>型」事業所として個別支援計画を作成します。</a:t>
            </a:r>
            <a:endParaRPr kumimoji="1" lang="en-US" altLang="ja-JP" dirty="0"/>
          </a:p>
          <a:p>
            <a:endParaRPr kumimoji="1" lang="ja-JP" altLang="en-US" dirty="0"/>
          </a:p>
        </p:txBody>
      </p:sp>
    </p:spTree>
    <p:extLst>
      <p:ext uri="{BB962C8B-B14F-4D97-AF65-F5344CB8AC3E}">
        <p14:creationId xmlns:p14="http://schemas.microsoft.com/office/powerpoint/2010/main" val="2968761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奇数グループは「共同生活援助」、偶数グループは「就労継続支援</a:t>
            </a:r>
            <a:r>
              <a:rPr kumimoji="1" lang="en-US" altLang="ja-JP" dirty="0"/>
              <a:t>B</a:t>
            </a:r>
            <a:r>
              <a:rPr kumimoji="1" lang="ja-JP" altLang="en-US" dirty="0"/>
              <a:t>型」事業所のサービス管理責任者として個別支援計画を作成します。サービス等利用計画を踏まえて、個別支援計画（案）を作成します。まず、本人との面接を行います。本人どのような面接するか考えてみてください。個人ワーク→グループ共有→本人との面接に臨む</a:t>
            </a:r>
            <a:endParaRPr kumimoji="1" lang="en-US" altLang="ja-JP" dirty="0"/>
          </a:p>
          <a:p>
            <a:r>
              <a:rPr kumimoji="1" lang="ja-JP" altLang="en-US" dirty="0"/>
              <a:t>グループの中で、本人との面接場面を設定してください。ロールプレイを行います。振り返りを行います。</a:t>
            </a:r>
          </a:p>
          <a:p>
            <a:endParaRPr kumimoji="1" lang="ja-JP" altLang="en-US" dirty="0"/>
          </a:p>
        </p:txBody>
      </p:sp>
    </p:spTree>
    <p:extLst>
      <p:ext uri="{BB962C8B-B14F-4D97-AF65-F5344CB8AC3E}">
        <p14:creationId xmlns:p14="http://schemas.microsoft.com/office/powerpoint/2010/main" val="340301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xfrm>
            <a:off x="644525" y="744538"/>
            <a:ext cx="5508625" cy="3721100"/>
          </a:xfrm>
          <a:ln/>
        </p:spPr>
      </p:sp>
      <p:sp>
        <p:nvSpPr>
          <p:cNvPr id="26627" name="ノート プレースホルダー 2"/>
          <p:cNvSpPr>
            <a:spLocks noGrp="1"/>
          </p:cNvSpPr>
          <p:nvPr>
            <p:ph type="body" idx="1"/>
          </p:nvPr>
        </p:nvSpPr>
        <p:spPr>
          <a:noFill/>
          <a:ln/>
        </p:spPr>
        <p:txBody>
          <a:bodyPr/>
          <a:lstStyle/>
          <a:p>
            <a:pPr eaLnBrk="1" hangingPunct="1">
              <a:spcBef>
                <a:spcPct val="0"/>
              </a:spcBef>
            </a:pPr>
            <a:endParaRPr lang="ja-JP" altLang="en-US"/>
          </a:p>
        </p:txBody>
      </p:sp>
      <p:sp>
        <p:nvSpPr>
          <p:cNvPr id="26628" name="スライド番号プレースホルダー 3"/>
          <p:cNvSpPr>
            <a:spLocks noGrp="1"/>
          </p:cNvSpPr>
          <p:nvPr>
            <p:ph type="sldNum" sz="quarter" idx="5"/>
          </p:nvPr>
        </p:nvSpPr>
        <p:spPr>
          <a:noFill/>
        </p:spPr>
        <p:txBody>
          <a:bodyPr/>
          <a:lstStyle/>
          <a:p>
            <a:fld id="{1B05DEF0-FEA1-4B02-B0B9-3C257EE7EFFD}" type="slidenum">
              <a:rPr lang="ja-JP" altLang="en-US" smtClean="0">
                <a:solidFill>
                  <a:srgbClr val="000000"/>
                </a:solidFill>
              </a:rPr>
              <a:pPr/>
              <a:t>21</a:t>
            </a:fld>
            <a:endParaRPr lang="ja-JP"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charset="-128"/>
              </a:defRPr>
            </a:lvl1pPr>
            <a:lvl2pPr marL="741984" indent="-285379" eaLnBrk="0" hangingPunct="0">
              <a:defRPr kumimoji="1" sz="2400">
                <a:solidFill>
                  <a:schemeClr val="tx1"/>
                </a:solidFill>
                <a:latin typeface="Times New Roman" pitchFamily="18" charset="0"/>
                <a:ea typeface="ＭＳ Ｐゴシック" charset="-128"/>
              </a:defRPr>
            </a:lvl2pPr>
            <a:lvl3pPr marL="1141514" indent="-228303" eaLnBrk="0" hangingPunct="0">
              <a:defRPr kumimoji="1" sz="2400">
                <a:solidFill>
                  <a:schemeClr val="tx1"/>
                </a:solidFill>
                <a:latin typeface="Times New Roman" pitchFamily="18" charset="0"/>
                <a:ea typeface="ＭＳ Ｐゴシック" charset="-128"/>
              </a:defRPr>
            </a:lvl3pPr>
            <a:lvl4pPr marL="1598120" indent="-228303" eaLnBrk="0" hangingPunct="0">
              <a:defRPr kumimoji="1" sz="2400">
                <a:solidFill>
                  <a:schemeClr val="tx1"/>
                </a:solidFill>
                <a:latin typeface="Times New Roman" pitchFamily="18" charset="0"/>
                <a:ea typeface="ＭＳ Ｐゴシック" charset="-128"/>
              </a:defRPr>
            </a:lvl4pPr>
            <a:lvl5pPr marL="2054725" indent="-228303" eaLnBrk="0" hangingPunct="0">
              <a:defRPr kumimoji="1" sz="2400">
                <a:solidFill>
                  <a:schemeClr val="tx1"/>
                </a:solidFill>
                <a:latin typeface="Times New Roman" pitchFamily="18" charset="0"/>
                <a:ea typeface="ＭＳ Ｐゴシック" charset="-128"/>
              </a:defRPr>
            </a:lvl5pPr>
            <a:lvl6pPr marL="2511331" indent="-228303"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67937" indent="-228303"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4542" indent="-228303"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1148" indent="-228303"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fld id="{B97C0250-BFC0-4C17-A2D6-862F9E9CAFCD}" type="slidenum">
              <a:rPr lang="en-US" altLang="ja-JP" sz="1200"/>
              <a:pPr eaLnBrk="1" hangingPunct="1"/>
              <a:t>23</a:t>
            </a:fld>
            <a:endParaRPr lang="en-US" altLang="ja-JP" sz="1200"/>
          </a:p>
        </p:txBody>
      </p:sp>
      <p:sp>
        <p:nvSpPr>
          <p:cNvPr id="4099" name="Rectangle 2"/>
          <p:cNvSpPr>
            <a:spLocks noGrp="1" noRot="1" noChangeAspect="1" noChangeArrowheads="1" noTextEdit="1"/>
          </p:cNvSpPr>
          <p:nvPr>
            <p:ph type="sldImg"/>
          </p:nvPr>
        </p:nvSpPr>
        <p:spPr>
          <a:xfrm>
            <a:off x="646113" y="744538"/>
            <a:ext cx="5507037" cy="3721100"/>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dirty="0"/>
              <a:t>発表終了後、事務局作成の</a:t>
            </a:r>
            <a:r>
              <a:rPr kumimoji="1" lang="en-US" altLang="ja-JP" dirty="0"/>
              <a:t>09</a:t>
            </a:r>
            <a:r>
              <a:rPr kumimoji="1" lang="ja-JP" altLang="en-US" dirty="0"/>
              <a:t>共同生活援助事業所（介護サービス利用型）で行う個別支援計画、</a:t>
            </a:r>
            <a:r>
              <a:rPr kumimoji="1" lang="en-US" altLang="ja-JP" dirty="0"/>
              <a:t>10</a:t>
            </a:r>
            <a:r>
              <a:rPr kumimoji="1" lang="ja-JP" altLang="en-US" dirty="0"/>
              <a:t>就労継続支援</a:t>
            </a:r>
            <a:r>
              <a:rPr kumimoji="1" lang="en-US" altLang="ja-JP" dirty="0"/>
              <a:t>B</a:t>
            </a:r>
            <a:r>
              <a:rPr kumimoji="1" lang="ja-JP" altLang="en-US" dirty="0"/>
              <a:t>型事業所で行う個別支援計画を配布する。</a:t>
            </a:r>
          </a:p>
        </p:txBody>
      </p:sp>
    </p:spTree>
    <p:extLst>
      <p:ext uri="{BB962C8B-B14F-4D97-AF65-F5344CB8AC3E}">
        <p14:creationId xmlns:p14="http://schemas.microsoft.com/office/powerpoint/2010/main" val="4005314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83410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回目には、</a:t>
            </a:r>
          </a:p>
        </p:txBody>
      </p:sp>
    </p:spTree>
    <p:extLst>
      <p:ext uri="{BB962C8B-B14F-4D97-AF65-F5344CB8AC3E}">
        <p14:creationId xmlns:p14="http://schemas.microsoft.com/office/powerpoint/2010/main" val="289591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sz="1200" dirty="0"/>
              <a:t>1</a:t>
            </a:r>
            <a:r>
              <a:rPr lang="ja-JP" altLang="en-US" sz="1200" dirty="0"/>
              <a:t>回目　共同生活援助グループ　</a:t>
            </a:r>
            <a:r>
              <a:rPr lang="en-US" altLang="ja-JP" sz="1200" dirty="0"/>
              <a:t>11</a:t>
            </a:r>
            <a:r>
              <a:rPr lang="ja-JP" altLang="en-US" sz="1200" dirty="0"/>
              <a:t>　サービス担当者会議①　配役について、配役ごとに集めて配布してそれぞれ説明する。</a:t>
            </a:r>
            <a:endParaRPr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sz="1200" dirty="0"/>
              <a:t>2</a:t>
            </a:r>
            <a:r>
              <a:rPr lang="ja-JP" altLang="en-US" sz="1200" dirty="0"/>
              <a:t>回目　就労グループ　</a:t>
            </a:r>
            <a:r>
              <a:rPr lang="en-US" altLang="ja-JP" sz="1200" dirty="0"/>
              <a:t>12</a:t>
            </a:r>
            <a:r>
              <a:rPr lang="ja-JP" altLang="en-US" sz="1200" dirty="0"/>
              <a:t>　サービス担当者会議②　配役について、配役ごとに集めて配布してそれぞれ説明する。</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a:p>
            <a:endParaRPr kumimoji="1" lang="ja-JP" altLang="en-US" dirty="0"/>
          </a:p>
        </p:txBody>
      </p:sp>
    </p:spTree>
    <p:extLst>
      <p:ext uri="{BB962C8B-B14F-4D97-AF65-F5344CB8AC3E}">
        <p14:creationId xmlns:p14="http://schemas.microsoft.com/office/powerpoint/2010/main" val="2300103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b="1" dirty="0"/>
              <a:t>13</a:t>
            </a:r>
            <a:r>
              <a:rPr lang="ja-JP" altLang="en-US" sz="1200" b="1" dirty="0"/>
              <a:t>　　就労継続支援</a:t>
            </a:r>
            <a:r>
              <a:rPr lang="en-US" altLang="ja-JP" sz="1200" b="1" dirty="0"/>
              <a:t>B</a:t>
            </a:r>
            <a:r>
              <a:rPr lang="ja-JP" altLang="en-US" sz="1200" b="1" dirty="0"/>
              <a:t>型事業所で行う個別支援計画の一例（変更案）を参考までに配布</a:t>
            </a:r>
            <a:endParaRPr kumimoji="1" lang="ja-JP" altLang="en-US" dirty="0"/>
          </a:p>
        </p:txBody>
      </p:sp>
    </p:spTree>
    <p:extLst>
      <p:ext uri="{BB962C8B-B14F-4D97-AF65-F5344CB8AC3E}">
        <p14:creationId xmlns:p14="http://schemas.microsoft.com/office/powerpoint/2010/main" val="466452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04</a:t>
            </a:r>
            <a:r>
              <a:rPr kumimoji="1" lang="ja-JP" altLang="en-US" dirty="0"/>
              <a:t>ニーズの整理票を配布して、グループで作成したものと確認する。サービス担当者会議の参加に向けた方針を確認する。例えば、奇数グループは共同生活援助事業者としては〇〇の生活力をつけさせたい等。ただし、太一さんの希望をふまえて、これからの生活スタイルを全体的に捉えることが重要。</a:t>
            </a:r>
            <a:endParaRPr kumimoji="1" lang="en-US" altLang="ja-JP" dirty="0"/>
          </a:p>
          <a:p>
            <a:r>
              <a:rPr kumimoji="1" lang="ja-JP" altLang="en-US" dirty="0"/>
              <a:t>ロールプレイの説明・準備→ロールプレイ→振り返り　振り返りを必ず行うこと。</a:t>
            </a:r>
          </a:p>
        </p:txBody>
      </p:sp>
    </p:spTree>
    <p:extLst>
      <p:ext uri="{BB962C8B-B14F-4D97-AF65-F5344CB8AC3E}">
        <p14:creationId xmlns:p14="http://schemas.microsoft.com/office/powerpoint/2010/main" val="2742176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744538"/>
            <a:ext cx="5508625" cy="3722687"/>
          </a:xfrm>
        </p:spPr>
      </p:sp>
      <p:sp>
        <p:nvSpPr>
          <p:cNvPr id="3" name="ノート プレースホルダー 2"/>
          <p:cNvSpPr>
            <a:spLocks noGrp="1"/>
          </p:cNvSpPr>
          <p:nvPr>
            <p:ph type="body" idx="1"/>
          </p:nvPr>
        </p:nvSpPr>
        <p:spPr/>
        <p:txBody>
          <a:bodyPr/>
          <a:lstStyle/>
          <a:p>
            <a:r>
              <a:rPr kumimoji="1" lang="ja-JP" altLang="en-US" dirty="0"/>
              <a:t>上から下の関係性ではなく、双方向的な関係性。</a:t>
            </a:r>
            <a:endParaRPr kumimoji="1" lang="en-US" altLang="ja-JP" dirty="0"/>
          </a:p>
          <a:p>
            <a:r>
              <a:rPr kumimoji="1" lang="ja-JP" altLang="en-US" dirty="0"/>
              <a:t>サービス等利用計画に沿って個別支援計画が作られるが、個別支援計画の変更によってサービス等利用計画が変更していくこともある。</a:t>
            </a:r>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10</a:t>
            </a:fld>
            <a:endParaRPr lang="en-US" altLang="ja-JP">
              <a:solidFill>
                <a:prstClr val="black"/>
              </a:solidFill>
            </a:endParaRPr>
          </a:p>
        </p:txBody>
      </p:sp>
    </p:spTree>
    <p:extLst>
      <p:ext uri="{BB962C8B-B14F-4D97-AF65-F5344CB8AC3E}">
        <p14:creationId xmlns:p14="http://schemas.microsoft.com/office/powerpoint/2010/main" val="431842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04</a:t>
            </a:r>
            <a:r>
              <a:rPr kumimoji="1" lang="ja-JP" altLang="en-US" dirty="0"/>
              <a:t>の</a:t>
            </a:r>
          </a:p>
        </p:txBody>
      </p:sp>
    </p:spTree>
    <p:extLst>
      <p:ext uri="{BB962C8B-B14F-4D97-AF65-F5344CB8AC3E}">
        <p14:creationId xmlns:p14="http://schemas.microsoft.com/office/powerpoint/2010/main" val="2822930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xfrm>
            <a:off x="644525" y="744538"/>
            <a:ext cx="5508625" cy="3721100"/>
          </a:xfrm>
          <a:ln/>
        </p:spPr>
      </p:sp>
      <p:sp>
        <p:nvSpPr>
          <p:cNvPr id="29699" name="ノート プレースホルダー 2"/>
          <p:cNvSpPr>
            <a:spLocks noGrp="1"/>
          </p:cNvSpPr>
          <p:nvPr>
            <p:ph type="body" idx="1"/>
          </p:nvPr>
        </p:nvSpPr>
        <p:spPr>
          <a:noFill/>
          <a:ln/>
        </p:spPr>
        <p:txBody>
          <a:bodyPr/>
          <a:lstStyle/>
          <a:p>
            <a:pPr eaLnBrk="1" hangingPunct="1">
              <a:spcBef>
                <a:spcPct val="0"/>
              </a:spcBef>
            </a:pPr>
            <a:endParaRPr lang="ja-JP" altLang="en-US"/>
          </a:p>
        </p:txBody>
      </p:sp>
      <p:sp>
        <p:nvSpPr>
          <p:cNvPr id="29700" name="スライド番号プレースホルダー 3"/>
          <p:cNvSpPr>
            <a:spLocks noGrp="1"/>
          </p:cNvSpPr>
          <p:nvPr>
            <p:ph type="sldNum" sz="quarter" idx="5"/>
          </p:nvPr>
        </p:nvSpPr>
        <p:spPr>
          <a:noFill/>
        </p:spPr>
        <p:txBody>
          <a:bodyPr/>
          <a:lstStyle/>
          <a:p>
            <a:fld id="{E58E3C10-1937-4D77-901B-5EE7F742CA5F}" type="slidenum">
              <a:rPr lang="ja-JP" altLang="en-US" smtClean="0">
                <a:solidFill>
                  <a:srgbClr val="000000"/>
                </a:solidFill>
              </a:rPr>
              <a:pPr/>
              <a:t>12</a:t>
            </a:fld>
            <a:endParaRPr lang="ja-JP"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ロールプレイの説明を行う。</a:t>
            </a:r>
          </a:p>
        </p:txBody>
      </p:sp>
    </p:spTree>
    <p:extLst>
      <p:ext uri="{BB962C8B-B14F-4D97-AF65-F5344CB8AC3E}">
        <p14:creationId xmlns:p14="http://schemas.microsoft.com/office/powerpoint/2010/main" val="2475202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a:solidFill>
                  <a:schemeClr val="tx1"/>
                </a:solidFill>
                <a:effectLst/>
                <a:latin typeface="Arial" charset="0"/>
                <a:ea typeface="ＭＳ Ｐ明朝" pitchFamily="18" charset="-128"/>
                <a:cs typeface="+mn-cs"/>
              </a:rPr>
              <a:t>ロールプレイが難しい場合は</a:t>
            </a:r>
            <a:r>
              <a:rPr kumimoji="1" lang="en-US" altLang="ja-JP" sz="1200" kern="1200" dirty="0">
                <a:solidFill>
                  <a:schemeClr val="tx1"/>
                </a:solidFill>
                <a:effectLst/>
                <a:latin typeface="Arial" charset="0"/>
                <a:ea typeface="ＭＳ Ｐ明朝" pitchFamily="18" charset="-128"/>
                <a:cs typeface="+mn-cs"/>
              </a:rPr>
              <a:t>05</a:t>
            </a:r>
            <a:r>
              <a:rPr kumimoji="1" lang="ja-JP" altLang="ja-JP" sz="1200" kern="1200" dirty="0">
                <a:solidFill>
                  <a:schemeClr val="tx1"/>
                </a:solidFill>
                <a:effectLst/>
                <a:latin typeface="Arial" charset="0"/>
                <a:ea typeface="ＭＳ Ｐ明朝" pitchFamily="18" charset="-128"/>
                <a:cs typeface="+mn-cs"/>
              </a:rPr>
              <a:t>サービス担当者会議　シナリオ</a:t>
            </a:r>
            <a:r>
              <a:rPr kumimoji="1" lang="ja-JP" altLang="en-US" sz="1200" kern="1200" dirty="0">
                <a:solidFill>
                  <a:schemeClr val="tx1"/>
                </a:solidFill>
                <a:effectLst/>
                <a:latin typeface="Arial" charset="0"/>
                <a:ea typeface="ＭＳ Ｐ明朝" pitchFamily="18" charset="-128"/>
                <a:cs typeface="+mn-cs"/>
              </a:rPr>
              <a:t>を用いる。</a:t>
            </a:r>
            <a:endParaRPr kumimoji="1" lang="ja-JP" altLang="ja-JP" sz="1200" kern="1200" dirty="0">
              <a:solidFill>
                <a:schemeClr val="tx1"/>
              </a:solidFill>
              <a:effectLst/>
              <a:latin typeface="Arial" charset="0"/>
              <a:ea typeface="ＭＳ Ｐ明朝" pitchFamily="18" charset="-128"/>
              <a:cs typeface="+mn-cs"/>
            </a:endParaRPr>
          </a:p>
          <a:p>
            <a:endParaRPr kumimoji="1" lang="ja-JP" altLang="en-US" dirty="0"/>
          </a:p>
        </p:txBody>
      </p:sp>
    </p:spTree>
    <p:extLst>
      <p:ext uri="{BB962C8B-B14F-4D97-AF65-F5344CB8AC3E}">
        <p14:creationId xmlns:p14="http://schemas.microsoft.com/office/powerpoint/2010/main" val="1666192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bwMode="auto">
          <a:xfrm>
            <a:off x="646113" y="744538"/>
            <a:ext cx="5507037" cy="3721100"/>
          </a:xfrm>
          <a:solidFill>
            <a:srgbClr val="FFFFFF"/>
          </a:solidFill>
          <a:ln>
            <a:solidFill>
              <a:srgbClr val="000000"/>
            </a:solidFill>
            <a:miter lim="800000"/>
            <a:headEnd/>
            <a:tailEnd/>
          </a:ln>
        </p:spPr>
      </p:sp>
      <p:sp>
        <p:nvSpPr>
          <p:cNvPr id="17411" name="ノート プレースホルダ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en-US" altLang="ja-JP" dirty="0"/>
              <a:t>06</a:t>
            </a:r>
            <a:r>
              <a:rPr kumimoji="1" lang="ja-JP" altLang="en-US" dirty="0"/>
              <a:t>サービス等利用計画・障害児支援利用計画　　</a:t>
            </a:r>
            <a:r>
              <a:rPr kumimoji="1" lang="en-US" altLang="ja-JP" dirty="0"/>
              <a:t>07</a:t>
            </a:r>
            <a:r>
              <a:rPr kumimoji="1" lang="ja-JP" altLang="en-US" dirty="0"/>
              <a:t>共同生活援助事業所（介護サービス利用型）で行う個別支援計画（案）</a:t>
            </a:r>
            <a:r>
              <a:rPr kumimoji="1" lang="en-US" altLang="ja-JP" dirty="0"/>
              <a:t>08</a:t>
            </a:r>
            <a:r>
              <a:rPr kumimoji="1" lang="ja-JP" altLang="en-US" dirty="0"/>
              <a:t>就労継続支援</a:t>
            </a:r>
            <a:r>
              <a:rPr kumimoji="1" lang="en-US" altLang="ja-JP" dirty="0"/>
              <a:t>B</a:t>
            </a:r>
            <a:r>
              <a:rPr kumimoji="1" lang="ja-JP" altLang="en-US" dirty="0"/>
              <a:t>型事業所で行う個別支援計画（案）を配布する。</a:t>
            </a:r>
          </a:p>
        </p:txBody>
      </p:sp>
    </p:spTree>
    <p:extLst>
      <p:ext uri="{BB962C8B-B14F-4D97-AF65-F5344CB8AC3E}">
        <p14:creationId xmlns:p14="http://schemas.microsoft.com/office/powerpoint/2010/main" val="530889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pPr>
                <a:defRPr/>
              </a:pPr>
              <a:t>‹#›</a:t>
            </a:fld>
            <a:endParaRPr lang="en-US" altLang="ja-JP"/>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535113"/>
            <a:ext cx="44862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57914" y="1535113"/>
            <a:ext cx="44880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57914" y="2174875"/>
            <a:ext cx="44880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979752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107481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6307608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481"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69795" y="273051"/>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7683" y="1435101"/>
            <a:ext cx="334048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3109958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90186"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90186"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9931915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5645949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39"/>
            <a:ext cx="2284571"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7683" y="274639"/>
            <a:ext cx="6684486"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18121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862680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524962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2343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pPr>
                <a:defRPr/>
              </a:pPr>
              <a:t>‹#›</a:t>
            </a:fld>
            <a:endParaRPr lang="en-US" altLang="ja-JP"/>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7443201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929883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6683345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234607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345012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604164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3896020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3308004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9514604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6" y="2130430"/>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50"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91302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pPr>
                <a:defRPr/>
              </a:pPr>
              <a:t>‹#›</a:t>
            </a:fld>
            <a:endParaRPr lang="en-US" altLang="ja-JP"/>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375126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06" y="4406905"/>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06"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324978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2" y="1600205"/>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30" y="1600205"/>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93114565"/>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3"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3"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187"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187"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0448182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481446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0360150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7" y="273055"/>
            <a:ext cx="56756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7153790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5305228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169087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43"/>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2" y="274643"/>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05167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0" y="2130468"/>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4"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9F4AA91B-5655-4D32-8371-E906AD77252B}" type="slidenum">
              <a:rPr lang="en-US" altLang="ja-JP"/>
              <a:pPr>
                <a:defRPr/>
              </a:pPr>
              <a:t>‹#›</a:t>
            </a:fld>
            <a:endParaRPr lang="en-US" altLang="ja-JP"/>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5"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685" y="1600205"/>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287756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4" y="2130426"/>
            <a:ext cx="8630603"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23048" y="3886200"/>
            <a:ext cx="710755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18481864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8113370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01"/>
            <a:ext cx="8630603"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02068" y="2906713"/>
            <a:ext cx="863060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588380053"/>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7682" y="1600201"/>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61439" y="1600201"/>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57364818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535113"/>
            <a:ext cx="44862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57914" y="1535113"/>
            <a:ext cx="44880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57914" y="2174875"/>
            <a:ext cx="44880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116398672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378604289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4895330"/>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481"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69795" y="273051"/>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7683" y="1435101"/>
            <a:ext cx="334048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425409886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90186"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90186"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096040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83D253D2-8C73-4044-888E-015E85C76313}" type="slidenum">
              <a:rPr lang="en-US" altLang="ja-JP"/>
              <a:pPr>
                <a:defRPr/>
              </a:pPr>
              <a:t>‹#›</a:t>
            </a:fld>
            <a:endParaRPr lang="en-US" altLang="ja-JP"/>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40589233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39"/>
            <a:ext cx="2284571"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7683" y="274639"/>
            <a:ext cx="6684486"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14563044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43"/>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B7696AD6-853E-4C70-9F83-05626B1F78AC}"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703" y="1600206"/>
            <a:ext cx="449103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48" y="1600206"/>
            <a:ext cx="449103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B442B137-AFC9-4CAD-B39B-FE623C89486C}"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7"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7"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vl1pPr>
          </a:lstStyle>
          <a:p>
            <a:pPr>
              <a:defRPr/>
            </a:pPr>
            <a:fld id="{2754823A-6A58-445B-8BAD-DDD680CFD723}"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vl1pPr>
          </a:lstStyle>
          <a:p>
            <a:pPr>
              <a:defRPr/>
            </a:pPr>
            <a:fld id="{4CEA1D08-CA16-49DE-9026-14901286AC51}"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vl1pPr>
          </a:lstStyle>
          <a:p>
            <a:pPr>
              <a:defRPr/>
            </a:pPr>
            <a:fld id="{FA664D9E-00E1-43A9-90DD-42636501F37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8"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53" y="273093"/>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8"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7A499DA9-3104-4C77-B70D-9CCB41A7D1C4}"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715BB3FA-E987-4F43-AE09-990B28B66CFF}"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1110BA4A-54BD-4253-8C73-27FF4A19819C}"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81"/>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5" y="274681"/>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5ABFDF37-C17E-4B7D-B949-E45BDC298B39}"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99" y="274638"/>
            <a:ext cx="9138285"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07683" y="1600206"/>
            <a:ext cx="4491038"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154929" y="1600200"/>
            <a:ext cx="4491038"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154929" y="3938625"/>
            <a:ext cx="4491038"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BBCD74A5-7BC9-40B1-84CC-7F89B9C27F72}" type="slidenum">
              <a:rPr lang="en-US" altLang="ja-JP"/>
              <a:pPr>
                <a:defRPr/>
              </a:pPr>
              <a:t>‹#›</a:t>
            </a:fld>
            <a:endParaRPr lang="en-US" altLang="ja-JP"/>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944756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27570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263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62587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2610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379135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181796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63879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269657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86159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03366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689598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41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30915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3879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pPr>
                <a:defRPr/>
              </a:pPr>
              <a:t>‹#›</a:t>
            </a:fld>
            <a:endParaRPr lang="en-US" altLang="ja-JP"/>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37504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4788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573062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484851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79521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2348383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320304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30390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9954404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39" y="2130460"/>
            <a:ext cx="8630603"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23063" y="3886200"/>
            <a:ext cx="710755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701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pPr>
                <a:defRPr/>
              </a:pPr>
              <a:t>‹#›</a:t>
            </a:fld>
            <a:endParaRPr lang="en-US" altLang="ja-JP"/>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981668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35"/>
            <a:ext cx="8630603"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02068" y="2906713"/>
            <a:ext cx="863060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838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7682" y="1600206"/>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61454" y="1600206"/>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63130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535113"/>
            <a:ext cx="44862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57915" y="1535113"/>
            <a:ext cx="44880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57915" y="2174875"/>
            <a:ext cx="44880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53922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95087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74161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3050"/>
            <a:ext cx="3340481"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69801" y="273085"/>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7700" y="1435103"/>
            <a:ext cx="334048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888128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90186"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90186"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74098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289564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3"/>
            <a:ext cx="2284571"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7683" y="274673"/>
            <a:ext cx="6684486"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19193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pPr>
                <a:defRPr/>
              </a:pPr>
              <a:t>‹#›</a:t>
            </a:fld>
            <a:endParaRPr lang="en-US" altLang="ja-JP"/>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8" y="2130499"/>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52" y="3886200"/>
            <a:ext cx="7107555" cy="1752600"/>
          </a:xfrm>
        </p:spPr>
        <p:txBody>
          <a:bodyPr/>
          <a:lstStyle>
            <a:lvl1pPr marL="0" indent="0" algn="ctr">
              <a:buNone/>
              <a:defRPr/>
            </a:lvl1pPr>
            <a:lvl2pPr marL="457112" indent="0" algn="ctr">
              <a:buNone/>
              <a:defRPr/>
            </a:lvl2pPr>
            <a:lvl3pPr marL="914224" indent="0" algn="ctr">
              <a:buNone/>
              <a:defRPr/>
            </a:lvl3pPr>
            <a:lvl4pPr marL="1371336" indent="0" algn="ctr">
              <a:buNone/>
              <a:defRPr/>
            </a:lvl4pPr>
            <a:lvl5pPr marL="1828448" indent="0" algn="ctr">
              <a:buNone/>
              <a:defRPr/>
            </a:lvl5pPr>
            <a:lvl6pPr marL="2285561" indent="0" algn="ctr">
              <a:buNone/>
              <a:defRPr/>
            </a:lvl6pPr>
            <a:lvl7pPr marL="2742674" indent="0" algn="ctr">
              <a:buNone/>
              <a:defRPr/>
            </a:lvl7pPr>
            <a:lvl8pPr marL="3199784" indent="0" algn="ctr">
              <a:buNone/>
              <a:defRPr/>
            </a:lvl8pPr>
            <a:lvl9pPr marL="3656897"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AD0776-07AC-46CA-87BF-E2184DC65D4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463606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E148A3-2F01-468B-97F2-DB9D07A916C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28665916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72"/>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068" y="2906722"/>
            <a:ext cx="8630603" cy="1500187"/>
          </a:xfrm>
        </p:spPr>
        <p:txBody>
          <a:bodyPr anchor="b"/>
          <a:lstStyle>
            <a:lvl1pPr marL="0" indent="0">
              <a:buNone/>
              <a:defRPr sz="2000"/>
            </a:lvl1pPr>
            <a:lvl2pPr marL="457112" indent="0">
              <a:buNone/>
              <a:defRPr sz="1800"/>
            </a:lvl2pPr>
            <a:lvl3pPr marL="914224" indent="0">
              <a:buNone/>
              <a:defRPr sz="1600"/>
            </a:lvl3pPr>
            <a:lvl4pPr marL="1371336" indent="0">
              <a:buNone/>
              <a:defRPr sz="1400"/>
            </a:lvl4pPr>
            <a:lvl5pPr marL="1828448" indent="0">
              <a:buNone/>
              <a:defRPr sz="1400"/>
            </a:lvl5pPr>
            <a:lvl6pPr marL="2285561" indent="0">
              <a:buNone/>
              <a:defRPr sz="1400"/>
            </a:lvl6pPr>
            <a:lvl7pPr marL="2742674" indent="0">
              <a:buNone/>
              <a:defRPr sz="1400"/>
            </a:lvl7pPr>
            <a:lvl8pPr marL="3199784" indent="0">
              <a:buNone/>
              <a:defRPr sz="1400"/>
            </a:lvl8pPr>
            <a:lvl9pPr marL="3656897"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727D2C-C156-4854-8ED5-B498825477F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477534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61524" y="1981201"/>
            <a:ext cx="42306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61439" y="1981201"/>
            <a:ext cx="42306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F46C3-8D9C-4133-B0C6-BB6084F292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7281070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7" y="274638"/>
            <a:ext cx="9138285"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3" y="1535113"/>
            <a:ext cx="4486292"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7919" y="1535113"/>
            <a:ext cx="4488055"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7919" y="2174875"/>
            <a:ext cx="44880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84296C0-752C-4DDD-9B9E-713DCEDA167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7136682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91E34FC-85E2-42F8-A291-9841FE233C8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6409049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A5DBC96-1DB8-4B93-B21F-95C4ECA2D59D}"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92882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94" y="273050"/>
            <a:ext cx="3340481"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69799" y="273062"/>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94" y="1435103"/>
            <a:ext cx="3340481" cy="4691063"/>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2259C74-97F6-455F-BE4B-C577A80A4DC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577767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186" y="612776"/>
            <a:ext cx="6092190" cy="4114800"/>
          </a:xfrm>
        </p:spPr>
        <p:txBody>
          <a:bodyPr/>
          <a:lstStyle>
            <a:lvl1pPr marL="0" indent="0">
              <a:buNone/>
              <a:defRPr sz="3200"/>
            </a:lvl1pPr>
            <a:lvl2pPr marL="457112" indent="0">
              <a:buNone/>
              <a:defRPr sz="2800"/>
            </a:lvl2pPr>
            <a:lvl3pPr marL="914224" indent="0">
              <a:buNone/>
              <a:defRPr sz="2400"/>
            </a:lvl3pPr>
            <a:lvl4pPr marL="1371336" indent="0">
              <a:buNone/>
              <a:defRPr sz="2000"/>
            </a:lvl4pPr>
            <a:lvl5pPr marL="1828448" indent="0">
              <a:buNone/>
              <a:defRPr sz="2000"/>
            </a:lvl5pPr>
            <a:lvl6pPr marL="2285561" indent="0">
              <a:buNone/>
              <a:defRPr sz="2000"/>
            </a:lvl6pPr>
            <a:lvl7pPr marL="2742674" indent="0">
              <a:buNone/>
              <a:defRPr sz="2000"/>
            </a:lvl7pPr>
            <a:lvl8pPr marL="3199784" indent="0">
              <a:buNone/>
              <a:defRPr sz="2000"/>
            </a:lvl8pPr>
            <a:lvl9pPr marL="3656897"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186" y="5367339"/>
            <a:ext cx="6092190" cy="804862"/>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1DE0C-AF71-4A5A-8FC6-63899FD7ED2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7462199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20B10-E208-4EB2-98CE-65046AEE33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9781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pPr>
                <a:defRPr/>
              </a:pPr>
              <a:t>‹#›</a:t>
            </a:fld>
            <a:endParaRPr lang="en-US" altLang="ja-JP"/>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4478" y="609600"/>
            <a:ext cx="2157651"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61527" y="609600"/>
            <a:ext cx="6303724"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AD16CB-16E3-41D8-AAB0-BF02E8EB859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3621177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507685" y="274648"/>
            <a:ext cx="9138285"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507685" y="6245226"/>
            <a:ext cx="2369185" cy="476250"/>
          </a:xfrm>
        </p:spPr>
        <p:txBody>
          <a:bodyPr/>
          <a:lstStyle>
            <a:lvl1pPr>
              <a:defRPr/>
            </a:lvl1pPr>
          </a:lstStyle>
          <a:p>
            <a:pPr>
              <a:defRPr/>
            </a:pPr>
            <a:endParaRPr lang="en-US" altLang="ja-JP">
              <a:solidFill>
                <a:srgbClr val="000000"/>
              </a:solidFill>
            </a:endParaRPr>
          </a:p>
        </p:txBody>
      </p:sp>
      <p:sp>
        <p:nvSpPr>
          <p:cNvPr id="4" name="フッター プレースホルダ 3"/>
          <p:cNvSpPr>
            <a:spLocks noGrp="1"/>
          </p:cNvSpPr>
          <p:nvPr>
            <p:ph type="ftr" sz="quarter" idx="11"/>
          </p:nvPr>
        </p:nvSpPr>
        <p:spPr>
          <a:xfrm>
            <a:off x="3469166" y="6245226"/>
            <a:ext cx="3215323" cy="476250"/>
          </a:xfrm>
        </p:spPr>
        <p:txBody>
          <a:bodyPr/>
          <a:lstStyle>
            <a:lvl1pPr>
              <a:defRPr/>
            </a:lvl1pPr>
          </a:lstStyle>
          <a:p>
            <a:pPr>
              <a:defRPr/>
            </a:pPr>
            <a:endParaRPr lang="en-US" altLang="ja-JP">
              <a:solidFill>
                <a:srgbClr val="000000"/>
              </a:solidFill>
            </a:endParaRPr>
          </a:p>
        </p:txBody>
      </p:sp>
      <p:sp>
        <p:nvSpPr>
          <p:cNvPr id="5" name="スライド番号プレースホルダ 4"/>
          <p:cNvSpPr>
            <a:spLocks noGrp="1"/>
          </p:cNvSpPr>
          <p:nvPr>
            <p:ph type="sldNum" sz="quarter" idx="12"/>
          </p:nvPr>
        </p:nvSpPr>
        <p:spPr>
          <a:xfrm>
            <a:off x="7875589" y="6624639"/>
            <a:ext cx="2369185" cy="476250"/>
          </a:xfrm>
        </p:spPr>
        <p:txBody>
          <a:bodyPr/>
          <a:lstStyle>
            <a:lvl1pPr>
              <a:defRPr/>
            </a:lvl1pPr>
          </a:lstStyle>
          <a:p>
            <a:pPr>
              <a:defRPr/>
            </a:pPr>
            <a:fld id="{A6400CC3-7BE3-4B92-89A7-B0F66E7B8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106056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0315452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9101051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7881567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398799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409256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432226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40690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256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pPr>
                <a:defRPr/>
              </a:pPr>
              <a:t>‹#›</a:t>
            </a:fld>
            <a:endParaRPr lang="en-US" altLang="ja-JP"/>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531504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35300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444968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7013203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5391712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386476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8387386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0213529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81245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0039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pPr>
                <a:defRPr/>
              </a:pPr>
              <a:t>‹#›</a:t>
            </a:fld>
            <a:endParaRPr lang="en-US" altLang="ja-JP"/>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4644730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2074573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850350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3769281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0157176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229077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4" y="2130426"/>
            <a:ext cx="8630603"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23048" y="3886200"/>
            <a:ext cx="710755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8446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058646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01"/>
            <a:ext cx="8630603"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02068" y="2906713"/>
            <a:ext cx="863060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364030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7682" y="1600201"/>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61439" y="1600201"/>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16847E-A612-4506-A021-1AD2236B21DE}" type="datetimeFigureOut">
              <a:rPr lang="ja-JP" altLang="en-US" smtClean="0">
                <a:solidFill>
                  <a:prstClr val="black">
                    <a:tint val="75000"/>
                  </a:prstClr>
                </a:solidFill>
              </a:rPr>
              <a:pPr/>
              <a:t>2017/10/3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9777F06-1D86-47E4-BB2F-3B41F5A962D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551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4.xml"/><Relationship Id="rId13" Type="http://schemas.openxmlformats.org/officeDocument/2006/relationships/theme" Target="../theme/theme10.xml"/><Relationship Id="rId3" Type="http://schemas.openxmlformats.org/officeDocument/2006/relationships/slideLayout" Target="../slideLayouts/slideLayout109.xml"/><Relationship Id="rId7" Type="http://schemas.openxmlformats.org/officeDocument/2006/relationships/slideLayout" Target="../slideLayouts/slideLayout113.xml"/><Relationship Id="rId12" Type="http://schemas.openxmlformats.org/officeDocument/2006/relationships/slideLayout" Target="../slideLayouts/slideLayout118.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11" Type="http://schemas.openxmlformats.org/officeDocument/2006/relationships/slideLayout" Target="../slideLayouts/slideLayout117.xml"/><Relationship Id="rId5" Type="http://schemas.openxmlformats.org/officeDocument/2006/relationships/slideLayout" Target="../slideLayouts/slideLayout111.xml"/><Relationship Id="rId10" Type="http://schemas.openxmlformats.org/officeDocument/2006/relationships/slideLayout" Target="../slideLayouts/slideLayout116.xml"/><Relationship Id="rId4" Type="http://schemas.openxmlformats.org/officeDocument/2006/relationships/slideLayout" Target="../slideLayouts/slideLayout110.xml"/><Relationship Id="rId9" Type="http://schemas.openxmlformats.org/officeDocument/2006/relationships/slideLayout" Target="../slideLayouts/slideLayout115.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6.xml"/><Relationship Id="rId13" Type="http://schemas.openxmlformats.org/officeDocument/2006/relationships/theme" Target="../theme/theme11.xml"/><Relationship Id="rId3" Type="http://schemas.openxmlformats.org/officeDocument/2006/relationships/slideLayout" Target="../slideLayouts/slideLayout121.xml"/><Relationship Id="rId7" Type="http://schemas.openxmlformats.org/officeDocument/2006/relationships/slideLayout" Target="../slideLayouts/slideLayout125.xml"/><Relationship Id="rId12" Type="http://schemas.openxmlformats.org/officeDocument/2006/relationships/slideLayout" Target="../slideLayouts/slideLayout130.xml"/><Relationship Id="rId2" Type="http://schemas.openxmlformats.org/officeDocument/2006/relationships/slideLayout" Target="../slideLayouts/slideLayout120.xml"/><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0" Type="http://schemas.openxmlformats.org/officeDocument/2006/relationships/slideLayout" Target="../slideLayouts/slideLayout128.xml"/><Relationship Id="rId4" Type="http://schemas.openxmlformats.org/officeDocument/2006/relationships/slideLayout" Target="../slideLayouts/slideLayout122.xml"/><Relationship Id="rId9" Type="http://schemas.openxmlformats.org/officeDocument/2006/relationships/slideLayout" Target="../slideLayouts/slideLayout12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8.xml"/><Relationship Id="rId3" Type="http://schemas.openxmlformats.org/officeDocument/2006/relationships/slideLayout" Target="../slideLayouts/slideLayout133.xml"/><Relationship Id="rId7" Type="http://schemas.openxmlformats.org/officeDocument/2006/relationships/slideLayout" Target="../slideLayouts/slideLayout137.xml"/><Relationship Id="rId12" Type="http://schemas.openxmlformats.org/officeDocument/2006/relationships/theme" Target="../theme/theme12.xml"/><Relationship Id="rId2" Type="http://schemas.openxmlformats.org/officeDocument/2006/relationships/slideLayout" Target="../slideLayouts/slideLayout132.xml"/><Relationship Id="rId1" Type="http://schemas.openxmlformats.org/officeDocument/2006/relationships/slideLayout" Target="../slideLayouts/slideLayout131.xml"/><Relationship Id="rId6" Type="http://schemas.openxmlformats.org/officeDocument/2006/relationships/slideLayout" Target="../slideLayouts/slideLayout136.xml"/><Relationship Id="rId11" Type="http://schemas.openxmlformats.org/officeDocument/2006/relationships/slideLayout" Target="../slideLayouts/slideLayout141.xml"/><Relationship Id="rId5" Type="http://schemas.openxmlformats.org/officeDocument/2006/relationships/slideLayout" Target="../slideLayouts/slideLayout135.xml"/><Relationship Id="rId10" Type="http://schemas.openxmlformats.org/officeDocument/2006/relationships/slideLayout" Target="../slideLayouts/slideLayout140.xml"/><Relationship Id="rId4" Type="http://schemas.openxmlformats.org/officeDocument/2006/relationships/slideLayout" Target="../slideLayouts/slideLayout134.xml"/><Relationship Id="rId9" Type="http://schemas.openxmlformats.org/officeDocument/2006/relationships/slideLayout" Target="../slideLayouts/slideLayout13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theme" Target="../theme/theme7.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13" Type="http://schemas.openxmlformats.org/officeDocument/2006/relationships/theme" Target="../theme/theme8.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slideLayout" Target="../slideLayouts/slideLayout95.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3.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theme" Target="../theme/theme9.xml"/><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32195990"/>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111"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0"/>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688"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165201"/>
      </p:ext>
    </p:extLst>
  </p:cSld>
  <p:clrMap bg1="lt1" tx1="dk1" bg2="lt2" tx2="dk2" accent1="accent1" accent2="accent2" accent3="accent3" accent4="accent4" accent5="accent5" accent6="accent6" hlink="hlink" folHlink="folHlink"/>
  <p:sldLayoutIdLst>
    <p:sldLayoutId id="2147484113" r:id="rId1"/>
    <p:sldLayoutId id="2147484114"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 id="2147484124"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7683" y="274638"/>
            <a:ext cx="9138285"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600201"/>
            <a:ext cx="9138285"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7683" y="6356351"/>
            <a:ext cx="236918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6847E-A612-4506-A021-1AD2236B21DE}" type="datetimeFigureOut">
              <a:rPr kumimoji="1" lang="ja-JP" altLang="en-US" smtClean="0"/>
              <a:t>2017/10/3</a:t>
            </a:fld>
            <a:endParaRPr kumimoji="1" lang="ja-JP" altLang="en-US"/>
          </a:p>
        </p:txBody>
      </p:sp>
      <p:sp>
        <p:nvSpPr>
          <p:cNvPr id="5" name="フッター プレースホルダー 4"/>
          <p:cNvSpPr>
            <a:spLocks noGrp="1"/>
          </p:cNvSpPr>
          <p:nvPr>
            <p:ph type="ftr" sz="quarter" idx="3"/>
          </p:nvPr>
        </p:nvSpPr>
        <p:spPr>
          <a:xfrm>
            <a:off x="3469164" y="6356351"/>
            <a:ext cx="321532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276783" y="6356351"/>
            <a:ext cx="236918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241312899"/>
      </p:ext>
    </p:extLst>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5123"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solidFill>
                  <a:srgbClr val="000000"/>
                </a:solidFill>
                <a:latin typeface="Arial" pitchFamily="34"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solidFill>
                  <a:srgbClr val="000000"/>
                </a:solidFill>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05725" y="6381750"/>
            <a:ext cx="2370138"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solidFill>
                  <a:srgbClr val="000000"/>
                </a:solidFill>
                <a:latin typeface="Arial" pitchFamily="34" charset="0"/>
                <a:ea typeface="ＭＳ Ｐゴシック" pitchFamily="50" charset="-128"/>
              </a:defRPr>
            </a:lvl1pPr>
          </a:lstStyle>
          <a:p>
            <a:pPr>
              <a:defRPr/>
            </a:pPr>
            <a:fld id="{C12EBF23-F393-4B45-8DF9-1856D7079D7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69242594"/>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39888745"/>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7698" y="274638"/>
            <a:ext cx="9138285"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7698" y="1600206"/>
            <a:ext cx="9138285"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7698" y="6356385"/>
            <a:ext cx="2369185"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4CB1C76B-969C-3946-A3D5-B804652B833D}" type="datetimeFigureOut">
              <a:rPr lang="ja-JP" altLang="en-US" smtClean="0">
                <a:solidFill>
                  <a:prstClr val="black">
                    <a:tint val="75000"/>
                  </a:prstClr>
                </a:solidFill>
                <a:latin typeface="Calibri"/>
                <a:ea typeface="ＭＳ Ｐゴシック"/>
              </a:rPr>
              <a:pPr defTabSz="457200" fontAlgn="auto">
                <a:spcBef>
                  <a:spcPts val="0"/>
                </a:spcBef>
                <a:spcAft>
                  <a:spcPts val="0"/>
                </a:spcAft>
              </a:pPr>
              <a:t>2017/10/3</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469179" y="6356385"/>
            <a:ext cx="321532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276798" y="6356385"/>
            <a:ext cx="2369185"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8177B564-F30D-DC44-9347-5A596393F0FC}" type="slidenum">
              <a:rPr lang="ja-JP" altLang="en-US" smtClean="0">
                <a:solidFill>
                  <a:prstClr val="black">
                    <a:tint val="75000"/>
                  </a:prstClr>
                </a:solidFill>
                <a:latin typeface="Calibri"/>
                <a:ea typeface="ＭＳ Ｐゴシック"/>
              </a:rPr>
              <a:pPr defTabSz="457200"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932522341"/>
      </p:ext>
    </p:extLst>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1526" y="609600"/>
            <a:ext cx="8630603" cy="1144588"/>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61526" y="1981201"/>
            <a:ext cx="8630603" cy="4114800"/>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61524" y="6248400"/>
            <a:ext cx="2115344"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500">
                <a:latin typeface="Times New Roman"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9166" y="6248400"/>
            <a:ext cx="3215323"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500">
                <a:latin typeface="Times New Roman"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953692" y="6453258"/>
            <a:ext cx="2115344"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500">
                <a:latin typeface="+mn-ea"/>
                <a:ea typeface="ＭＳ Ｐゴシック" pitchFamily="50" charset="-128"/>
              </a:defRPr>
            </a:lvl1pPr>
          </a:lstStyle>
          <a:p>
            <a:pPr>
              <a:defRPr/>
            </a:pPr>
            <a:fld id="{8190F147-1A02-4CC7-B751-C0621C3EAE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2100367"/>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 id="2147484060"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24" rtl="0" eaLnBrk="1" latinLnBrk="0" hangingPunct="1">
        <a:defRPr kumimoji="1" sz="1800" kern="1200">
          <a:solidFill>
            <a:schemeClr val="tx1"/>
          </a:solidFill>
          <a:latin typeface="+mn-lt"/>
          <a:ea typeface="+mn-ea"/>
          <a:cs typeface="+mn-cs"/>
        </a:defRPr>
      </a:lvl1pPr>
      <a:lvl2pPr marL="457112" algn="l" defTabSz="914224" rtl="0" eaLnBrk="1" latinLnBrk="0" hangingPunct="1">
        <a:defRPr kumimoji="1" sz="1800" kern="1200">
          <a:solidFill>
            <a:schemeClr val="tx1"/>
          </a:solidFill>
          <a:latin typeface="+mn-lt"/>
          <a:ea typeface="+mn-ea"/>
          <a:cs typeface="+mn-cs"/>
        </a:defRPr>
      </a:lvl2pPr>
      <a:lvl3pPr marL="914224" algn="l" defTabSz="914224" rtl="0" eaLnBrk="1" latinLnBrk="0" hangingPunct="1">
        <a:defRPr kumimoji="1" sz="1800" kern="1200">
          <a:solidFill>
            <a:schemeClr val="tx1"/>
          </a:solidFill>
          <a:latin typeface="+mn-lt"/>
          <a:ea typeface="+mn-ea"/>
          <a:cs typeface="+mn-cs"/>
        </a:defRPr>
      </a:lvl3pPr>
      <a:lvl4pPr marL="1371336" algn="l" defTabSz="914224" rtl="0" eaLnBrk="1" latinLnBrk="0" hangingPunct="1">
        <a:defRPr kumimoji="1" sz="1800" kern="1200">
          <a:solidFill>
            <a:schemeClr val="tx1"/>
          </a:solidFill>
          <a:latin typeface="+mn-lt"/>
          <a:ea typeface="+mn-ea"/>
          <a:cs typeface="+mn-cs"/>
        </a:defRPr>
      </a:lvl4pPr>
      <a:lvl5pPr marL="1828448" algn="l" defTabSz="914224" rtl="0" eaLnBrk="1" latinLnBrk="0" hangingPunct="1">
        <a:defRPr kumimoji="1" sz="1800" kern="1200">
          <a:solidFill>
            <a:schemeClr val="tx1"/>
          </a:solidFill>
          <a:latin typeface="+mn-lt"/>
          <a:ea typeface="+mn-ea"/>
          <a:cs typeface="+mn-cs"/>
        </a:defRPr>
      </a:lvl5pPr>
      <a:lvl6pPr marL="2285561" algn="l" defTabSz="914224" rtl="0" eaLnBrk="1" latinLnBrk="0" hangingPunct="1">
        <a:defRPr kumimoji="1" sz="1800" kern="1200">
          <a:solidFill>
            <a:schemeClr val="tx1"/>
          </a:solidFill>
          <a:latin typeface="+mn-lt"/>
          <a:ea typeface="+mn-ea"/>
          <a:cs typeface="+mn-cs"/>
        </a:defRPr>
      </a:lvl6pPr>
      <a:lvl7pPr marL="2742674" algn="l" defTabSz="914224" rtl="0" eaLnBrk="1" latinLnBrk="0" hangingPunct="1">
        <a:defRPr kumimoji="1" sz="1800" kern="1200">
          <a:solidFill>
            <a:schemeClr val="tx1"/>
          </a:solidFill>
          <a:latin typeface="+mn-lt"/>
          <a:ea typeface="+mn-ea"/>
          <a:cs typeface="+mn-cs"/>
        </a:defRPr>
      </a:lvl7pPr>
      <a:lvl8pPr marL="3199784" algn="l" defTabSz="914224" rtl="0" eaLnBrk="1" latinLnBrk="0" hangingPunct="1">
        <a:defRPr kumimoji="1" sz="1800" kern="1200">
          <a:solidFill>
            <a:schemeClr val="tx1"/>
          </a:solidFill>
          <a:latin typeface="+mn-lt"/>
          <a:ea typeface="+mn-ea"/>
          <a:cs typeface="+mn-cs"/>
        </a:defRPr>
      </a:lvl8pPr>
      <a:lvl9pPr marL="3656897" algn="l" defTabSz="914224"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3371649"/>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21256"/>
      </p:ext>
    </p:extLst>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7683" y="274638"/>
            <a:ext cx="9138285"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600201"/>
            <a:ext cx="9138285"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7683" y="6356351"/>
            <a:ext cx="2369185"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716847E-A612-4506-A021-1AD2236B21DE}" type="datetimeFigureOut">
              <a:rPr lang="ja-JP" altLang="en-US" smtClean="0">
                <a:solidFill>
                  <a:prstClr val="black">
                    <a:tint val="75000"/>
                  </a:prstClr>
                </a:solidFill>
                <a:latin typeface="Calibri"/>
                <a:ea typeface="ＭＳ Ｐゴシック"/>
              </a:rPr>
              <a:pPr fontAlgn="auto">
                <a:spcBef>
                  <a:spcPts val="0"/>
                </a:spcBef>
                <a:spcAft>
                  <a:spcPts val="0"/>
                </a:spcAft>
              </a:pPr>
              <a:t>2017/10/3</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469164" y="6356351"/>
            <a:ext cx="321532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276783" y="6356351"/>
            <a:ext cx="2369185"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9777F06-1D86-47E4-BB2F-3B41F5A962DA}"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846505017"/>
      </p:ext>
    </p:extLst>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1.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0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1.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0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37.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3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5"/>
          <p:cNvSpPr>
            <a:spLocks noGrp="1"/>
          </p:cNvSpPr>
          <p:nvPr>
            <p:ph type="body" idx="1"/>
          </p:nvPr>
        </p:nvSpPr>
        <p:spPr>
          <a:xfrm>
            <a:off x="540321" y="2852936"/>
            <a:ext cx="9073008" cy="1500187"/>
          </a:xfrm>
        </p:spPr>
        <p:txBody>
          <a:bodyPr anchor="t"/>
          <a:lstStyle/>
          <a:p>
            <a:pPr algn="ctr"/>
            <a:r>
              <a:rPr lang="en-US" altLang="ja-JP" sz="3600" b="1" dirty="0"/>
              <a:t>【</a:t>
            </a:r>
            <a:r>
              <a:rPr lang="ja-JP" altLang="en-US" sz="3600" b="1" dirty="0" smtClean="0"/>
              <a:t>演習１</a:t>
            </a:r>
            <a:r>
              <a:rPr lang="en-US" altLang="ja-JP" sz="3600" b="1" dirty="0" smtClean="0"/>
              <a:t>】</a:t>
            </a:r>
            <a:r>
              <a:rPr lang="ja-JP" altLang="en-US" sz="3600" b="1" dirty="0" smtClean="0"/>
              <a:t>　個別</a:t>
            </a:r>
            <a:r>
              <a:rPr lang="ja-JP" altLang="en-US" sz="3600" b="1" dirty="0"/>
              <a:t>支援計画の</a:t>
            </a:r>
            <a:r>
              <a:rPr lang="ja-JP" altLang="en-US" sz="3600" b="1" dirty="0" smtClean="0"/>
              <a:t>作成</a:t>
            </a:r>
            <a:endParaRPr lang="ja-JP" altLang="en-US" sz="3600" b="1" dirty="0"/>
          </a:p>
        </p:txBody>
      </p:sp>
      <p:sp>
        <p:nvSpPr>
          <p:cNvPr id="2" name="スライド番号プレースホルダー 1"/>
          <p:cNvSpPr>
            <a:spLocks noGrp="1"/>
          </p:cNvSpPr>
          <p:nvPr>
            <p:ph type="sldNum" sz="quarter" idx="12"/>
          </p:nvPr>
        </p:nvSpPr>
        <p:spPr/>
        <p:txBody>
          <a:bodyPr/>
          <a:lstStyle/>
          <a:p>
            <a:pPr>
              <a:defRPr/>
            </a:pPr>
            <a:fld id="{EE008A23-B088-4E35-803D-83AB3DFD3188}" type="slidenum">
              <a:rPr lang="en-US" altLang="ja-JP" smtClean="0"/>
              <a:pPr>
                <a:defRPr/>
              </a:pPr>
              <a:t>1</a:t>
            </a:fld>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sp>
        <p:nvSpPr>
          <p:cNvPr id="34" name="Rectangle 6"/>
          <p:cNvSpPr>
            <a:spLocks noChangeArrowheads="1"/>
          </p:cNvSpPr>
          <p:nvPr/>
        </p:nvSpPr>
        <p:spPr bwMode="auto">
          <a:xfrm>
            <a:off x="1092473" y="1484795"/>
            <a:ext cx="478393" cy="1800225"/>
          </a:xfrm>
          <a:prstGeom prst="rect">
            <a:avLst/>
          </a:prstGeom>
          <a:solidFill>
            <a:srgbClr val="FFFF99">
              <a:alpha val="65098"/>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398722" y="1916832"/>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8" name="テキスト ボックス 37"/>
          <p:cNvSpPr txBox="1"/>
          <p:nvPr/>
        </p:nvSpPr>
        <p:spPr>
          <a:xfrm>
            <a:off x="1078881" y="6021334"/>
            <a:ext cx="2755114" cy="248071"/>
          </a:xfrm>
          <a:prstGeom prst="rect">
            <a:avLst/>
          </a:prstGeom>
          <a:noFill/>
        </p:spPr>
        <p:txBody>
          <a:bodyPr wrap="square" lIns="62792" tIns="31396" rIns="62792" bIns="31396" rtlCol="0">
            <a:spAutoFit/>
          </a:bodyPr>
          <a:lstStyle/>
          <a:p>
            <a:r>
              <a:rPr lang="en-US" altLang="ja-JP" sz="1200" dirty="0">
                <a:solidFill>
                  <a:srgbClr val="000000"/>
                </a:solidFill>
              </a:rPr>
              <a:t>※</a:t>
            </a:r>
            <a:r>
              <a:rPr lang="ja-JP" altLang="en-US" sz="1200" dirty="0">
                <a:solidFill>
                  <a:srgbClr val="000000"/>
                </a:solidFill>
              </a:rPr>
              <a:t>点線枠部分は、必要により実施</a:t>
            </a: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571030" y="2708920"/>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02011" y="2708920"/>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36" name="角丸四角形吹き出し 35"/>
          <p:cNvSpPr/>
          <p:nvPr/>
        </p:nvSpPr>
        <p:spPr>
          <a:xfrm>
            <a:off x="869757" y="4581128"/>
            <a:ext cx="1771397" cy="864096"/>
          </a:xfrm>
          <a:prstGeom prst="wedgeRoundRectCallout">
            <a:avLst>
              <a:gd name="adj1" fmla="val -25841"/>
              <a:gd name="adj2" fmla="val -69339"/>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lumMod val="75000"/>
                  </a:srgbClr>
                </a:solidFill>
                <a:latin typeface="メイリオ" pitchFamily="50" charset="-128"/>
                <a:ea typeface="メイリオ" pitchFamily="50" charset="-128"/>
              </a:rPr>
              <a:t>必要に応じて、医療の必要性や職業能力の程度などについて、</a:t>
            </a:r>
            <a:r>
              <a:rPr lang="ja-JP" altLang="en-US" sz="1000" b="1" dirty="0">
                <a:solidFill>
                  <a:srgbClr val="000000">
                    <a:lumMod val="75000"/>
                  </a:srgbClr>
                </a:solidFill>
                <a:latin typeface="メイリオ" pitchFamily="50" charset="-128"/>
                <a:ea typeface="メイリオ" pitchFamily="50" charset="-128"/>
              </a:rPr>
              <a:t>外部の専門機関等に状況照会</a:t>
            </a:r>
            <a:r>
              <a:rPr lang="ja-JP" altLang="en-US" sz="1000" dirty="0">
                <a:solidFill>
                  <a:srgbClr val="000000">
                    <a:lumMod val="75000"/>
                  </a:srgbClr>
                </a:solidFill>
                <a:latin typeface="メイリオ" pitchFamily="50" charset="-128"/>
                <a:ea typeface="メイリオ" pitchFamily="50" charset="-128"/>
              </a:rPr>
              <a:t>。</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10</a:t>
            </a:fld>
            <a:endParaRPr lang="en-US" altLang="ja-JP" dirty="0">
              <a:solidFill>
                <a:srgbClr val="000000"/>
              </a:solidFill>
            </a:endParaRPr>
          </a:p>
        </p:txBody>
      </p:sp>
    </p:spTree>
    <p:extLst>
      <p:ext uri="{BB962C8B-B14F-4D97-AF65-F5344CB8AC3E}">
        <p14:creationId xmlns:p14="http://schemas.microsoft.com/office/powerpoint/2010/main" val="4140931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23920" y="188641"/>
            <a:ext cx="896522" cy="6552729"/>
          </a:xfrm>
          <a:solidFill>
            <a:srgbClr val="CCFF99"/>
          </a:solidFill>
          <a:ln>
            <a:solidFill>
              <a:schemeClr val="tx1"/>
            </a:solidFill>
          </a:ln>
        </p:spPr>
        <p:txBody>
          <a:bodyPr vert="eaVert"/>
          <a:lstStyle/>
          <a:p>
            <a:r>
              <a:rPr kumimoji="1" lang="ja-JP" altLang="en-US" sz="3200" dirty="0"/>
              <a:t>サービス担当者会議</a:t>
            </a:r>
          </a:p>
        </p:txBody>
      </p:sp>
      <p:sp>
        <p:nvSpPr>
          <p:cNvPr id="8" name="コンテンツ プレースホルダー 7"/>
          <p:cNvSpPr>
            <a:spLocks noGrp="1"/>
          </p:cNvSpPr>
          <p:nvPr>
            <p:ph idx="1"/>
          </p:nvPr>
        </p:nvSpPr>
        <p:spPr>
          <a:xfrm>
            <a:off x="1764456" y="188638"/>
            <a:ext cx="1584176" cy="6552730"/>
          </a:xfrm>
          <a:solidFill>
            <a:srgbClr val="CCFF99"/>
          </a:solidFill>
          <a:ln>
            <a:solidFill>
              <a:schemeClr val="tx1"/>
            </a:solidFill>
          </a:ln>
        </p:spPr>
        <p:txBody>
          <a:bodyPr vert="eaVert"/>
          <a:lstStyle/>
          <a:p>
            <a:r>
              <a:rPr lang="ja-JP" altLang="en-US" sz="2400" dirty="0"/>
              <a:t>サービス等利用計画を作成に協力する。</a:t>
            </a:r>
            <a:endParaRPr lang="en-US" altLang="ja-JP" sz="2400" dirty="0"/>
          </a:p>
          <a:p>
            <a:r>
              <a:rPr lang="ja-JP" altLang="en-US" sz="2400" dirty="0"/>
              <a:t>サービス管理責任者としての役割を担う。</a:t>
            </a:r>
          </a:p>
          <a:p>
            <a:r>
              <a:rPr kumimoji="1" lang="ja-JP" altLang="en-US" sz="2400" dirty="0"/>
              <a:t>サービス担当者会議に参加する。</a:t>
            </a:r>
            <a:endParaRPr kumimoji="1" lang="en-US" altLang="ja-JP" sz="2400" dirty="0"/>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11</a:t>
            </a:fld>
            <a:endParaRPr lang="en-US" altLang="ja-JP" dirty="0">
              <a:solidFill>
                <a:srgbClr val="000000"/>
              </a:solidFill>
            </a:endParaRPr>
          </a:p>
        </p:txBody>
      </p:sp>
      <p:sp>
        <p:nvSpPr>
          <p:cNvPr id="9" name="タイトル 6"/>
          <p:cNvSpPr txBox="1">
            <a:spLocks/>
          </p:cNvSpPr>
          <p:nvPr/>
        </p:nvSpPr>
        <p:spPr bwMode="auto">
          <a:xfrm>
            <a:off x="3466594" y="195737"/>
            <a:ext cx="864096" cy="6557846"/>
          </a:xfrm>
          <a:prstGeom prst="rect">
            <a:avLst/>
          </a:prstGeom>
          <a:no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t>個別支援計画の原案を作成する</a:t>
            </a:r>
          </a:p>
        </p:txBody>
      </p:sp>
      <p:sp>
        <p:nvSpPr>
          <p:cNvPr id="10" name="コンテンツ プレースホルダー 7"/>
          <p:cNvSpPr txBox="1">
            <a:spLocks/>
          </p:cNvSpPr>
          <p:nvPr/>
        </p:nvSpPr>
        <p:spPr bwMode="auto">
          <a:xfrm>
            <a:off x="4500761" y="210254"/>
            <a:ext cx="1368152" cy="6552729"/>
          </a:xfrm>
          <a:prstGeom prst="rect">
            <a:avLst/>
          </a:prstGeom>
          <a:noFill/>
          <a:ln w="9525">
            <a:solidFill>
              <a:schemeClr val="tx1"/>
            </a:solidFill>
            <a:miter lim="800000"/>
            <a:headEnd/>
            <a:tailEnd/>
          </a:ln>
        </p:spPr>
        <p:txBody>
          <a:bodyPr vert="eaVert" wrap="square" lIns="91414" tIns="45707" rIns="91414" bIns="45707" numCol="1" anchor="t" anchorCtr="0" compatLnSpc="1">
            <a:prstTxWarp prst="textNoShape">
              <a:avLst/>
            </a:prstTxWarp>
          </a:bodyPr>
          <a:lst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a:lstStyle>
          <a:p>
            <a:r>
              <a:rPr lang="ja-JP" altLang="en-US" sz="2400" kern="0" dirty="0"/>
              <a:t>個別面接等を行う。</a:t>
            </a:r>
            <a:endParaRPr lang="en-US" altLang="ja-JP" sz="2400" kern="0" dirty="0"/>
          </a:p>
          <a:p>
            <a:r>
              <a:rPr lang="ja-JP" altLang="en-US" sz="2400" kern="0" dirty="0"/>
              <a:t>アセスメントを行う。</a:t>
            </a:r>
            <a:endParaRPr lang="en-US" altLang="ja-JP" sz="2400" kern="0" dirty="0"/>
          </a:p>
          <a:p>
            <a:r>
              <a:rPr lang="ja-JP" altLang="en-US" sz="2400" kern="0" dirty="0"/>
              <a:t>サービス等利用計画を参考にする。</a:t>
            </a:r>
            <a:endParaRPr lang="en-US" altLang="ja-JP" sz="2400" kern="0" dirty="0"/>
          </a:p>
          <a:p>
            <a:endParaRPr lang="ja-JP" altLang="en-US" kern="0" dirty="0"/>
          </a:p>
        </p:txBody>
      </p:sp>
      <p:sp>
        <p:nvSpPr>
          <p:cNvPr id="11" name="タイトル 6"/>
          <p:cNvSpPr txBox="1">
            <a:spLocks/>
          </p:cNvSpPr>
          <p:nvPr/>
        </p:nvSpPr>
        <p:spPr bwMode="auto">
          <a:xfrm>
            <a:off x="5976927" y="221387"/>
            <a:ext cx="792088" cy="6552729"/>
          </a:xfrm>
          <a:prstGeom prst="rect">
            <a:avLst/>
          </a:prstGeom>
          <a:noFill/>
          <a:ln w="9525">
            <a:solidFill>
              <a:schemeClr val="tx1"/>
            </a:solidFill>
            <a:miter lim="800000"/>
            <a:headEnd/>
            <a:tailEnd/>
          </a:ln>
        </p:spPr>
        <p:txBody>
          <a:bodyPr vert="horz"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t>支援会議</a:t>
            </a:r>
          </a:p>
        </p:txBody>
      </p:sp>
      <p:sp>
        <p:nvSpPr>
          <p:cNvPr id="12" name="タイトル 6"/>
          <p:cNvSpPr txBox="1">
            <a:spLocks/>
          </p:cNvSpPr>
          <p:nvPr/>
        </p:nvSpPr>
        <p:spPr bwMode="auto">
          <a:xfrm>
            <a:off x="6949035" y="210251"/>
            <a:ext cx="795950" cy="6557846"/>
          </a:xfrm>
          <a:prstGeom prst="rect">
            <a:avLst/>
          </a:prstGeom>
          <a:no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t>個別支援計画</a:t>
            </a:r>
          </a:p>
        </p:txBody>
      </p:sp>
      <p:sp>
        <p:nvSpPr>
          <p:cNvPr id="3" name="下矢印 2"/>
          <p:cNvSpPr/>
          <p:nvPr/>
        </p:nvSpPr>
        <p:spPr>
          <a:xfrm rot="16200000">
            <a:off x="4359326" y="2853027"/>
            <a:ext cx="484632" cy="7287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10793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ctrTitle"/>
          </p:nvPr>
        </p:nvSpPr>
        <p:spPr>
          <a:xfrm>
            <a:off x="252289" y="188640"/>
            <a:ext cx="8875713" cy="1470025"/>
          </a:xfrm>
        </p:spPr>
        <p:txBody>
          <a:bodyPr/>
          <a:lstStyle/>
          <a:p>
            <a:pPr eaLnBrk="1" hangingPunct="1"/>
            <a:r>
              <a:rPr lang="ja-JP" altLang="en-US" sz="3600" dirty="0">
                <a:solidFill>
                  <a:srgbClr val="000000"/>
                </a:solidFill>
              </a:rPr>
              <a:t>サービス管理責任者の業務</a:t>
            </a:r>
            <a:r>
              <a:rPr lang="en-US" altLang="ja-JP" sz="3600" dirty="0">
                <a:solidFill>
                  <a:srgbClr val="000000"/>
                </a:solidFill>
              </a:rPr>
              <a:t/>
            </a:r>
            <a:br>
              <a:rPr lang="en-US" altLang="ja-JP" sz="3600" dirty="0">
                <a:solidFill>
                  <a:srgbClr val="000000"/>
                </a:solidFill>
              </a:rPr>
            </a:br>
            <a:r>
              <a:rPr lang="ja-JP" altLang="en-US" sz="3600" dirty="0"/>
              <a:t>関係機関との連携</a:t>
            </a:r>
          </a:p>
        </p:txBody>
      </p:sp>
      <p:sp>
        <p:nvSpPr>
          <p:cNvPr id="11267" name="サブタイトル 2"/>
          <p:cNvSpPr>
            <a:spLocks noGrp="1"/>
          </p:cNvSpPr>
          <p:nvPr>
            <p:ph type="subTitle" idx="1"/>
          </p:nvPr>
        </p:nvSpPr>
        <p:spPr>
          <a:xfrm>
            <a:off x="198440" y="1628809"/>
            <a:ext cx="9702800" cy="3529013"/>
          </a:xfrm>
          <a:ln w="25400">
            <a:solidFill>
              <a:schemeClr val="accent1"/>
            </a:solidFill>
          </a:ln>
        </p:spPr>
        <p:txBody>
          <a:bodyPr/>
          <a:lstStyle/>
          <a:p>
            <a:pPr algn="l" eaLnBrk="1" hangingPunct="1"/>
            <a:r>
              <a:rPr lang="ja-JP" altLang="en-US" dirty="0">
                <a:solidFill>
                  <a:schemeClr val="tx1"/>
                </a:solidFill>
              </a:rPr>
              <a:t>●「サービス担当者会議（サービス利用計画作成会議）」への参加</a:t>
            </a:r>
            <a:endParaRPr lang="en-US" altLang="ja-JP" dirty="0">
              <a:solidFill>
                <a:schemeClr val="tx1"/>
              </a:solidFill>
            </a:endParaRPr>
          </a:p>
          <a:p>
            <a:pPr algn="l" eaLnBrk="1" hangingPunct="1"/>
            <a:r>
              <a:rPr lang="ja-JP" altLang="en-US" dirty="0">
                <a:solidFill>
                  <a:schemeClr val="tx1"/>
                </a:solidFill>
              </a:rPr>
              <a:t>・相談支援専門員と連携し、支援チームによるネットワーク構築に寄与</a:t>
            </a:r>
            <a:endParaRPr lang="en-US" altLang="ja-JP" dirty="0">
              <a:solidFill>
                <a:schemeClr val="tx1"/>
              </a:solidFill>
            </a:endParaRPr>
          </a:p>
          <a:p>
            <a:pPr algn="l" eaLnBrk="1" hangingPunct="1"/>
            <a:r>
              <a:rPr lang="ja-JP" altLang="en-US" dirty="0">
                <a:solidFill>
                  <a:schemeClr val="tx1"/>
                </a:solidFill>
              </a:rPr>
              <a:t>⇒「サービス等利用計画」をもとに「個別支援計画」を作成することで、 地域や外部につながる支援になっていく</a:t>
            </a:r>
            <a:endParaRPr lang="en-US" altLang="ja-JP" dirty="0">
              <a:solidFill>
                <a:schemeClr val="tx1"/>
              </a:solidFill>
            </a:endParaRPr>
          </a:p>
        </p:txBody>
      </p:sp>
      <p:sp>
        <p:nvSpPr>
          <p:cNvPr id="5" name="スライド番号プレースホルダー 4"/>
          <p:cNvSpPr>
            <a:spLocks noGrp="1"/>
          </p:cNvSpPr>
          <p:nvPr>
            <p:ph type="sldNum" sz="quarter" idx="12"/>
          </p:nvPr>
        </p:nvSpPr>
        <p:spPr>
          <a:xfrm>
            <a:off x="7785100" y="6618288"/>
            <a:ext cx="2368550" cy="239712"/>
          </a:xfrm>
        </p:spPr>
        <p:txBody>
          <a:bodyPr/>
          <a:lstStyle/>
          <a:p>
            <a:pPr>
              <a:defRPr/>
            </a:pPr>
            <a:fld id="{EA2771E7-18B6-4D38-891E-CC60F371A6A1}" type="slidenum">
              <a:rPr lang="ja-JP" altLang="en-US">
                <a:solidFill>
                  <a:srgbClr val="000000"/>
                </a:solidFill>
              </a:rPr>
              <a:pPr>
                <a:defRPr/>
              </a:pPr>
              <a:t>12</a:t>
            </a:fld>
            <a:endParaRPr lang="ja-JP" altLang="en-US" dirty="0">
              <a:solidFill>
                <a:srgbClr val="000000"/>
              </a:solidFill>
            </a:endParaRPr>
          </a:p>
        </p:txBody>
      </p:sp>
      <p:sp>
        <p:nvSpPr>
          <p:cNvPr id="2" name="角丸四角形吹き出し 1"/>
          <p:cNvSpPr/>
          <p:nvPr/>
        </p:nvSpPr>
        <p:spPr>
          <a:xfrm>
            <a:off x="1879616" y="5445125"/>
            <a:ext cx="7734300" cy="928688"/>
          </a:xfrm>
          <a:prstGeom prst="wedgeRoundRectCallout">
            <a:avLst>
              <a:gd name="adj1" fmla="val -55454"/>
              <a:gd name="adj2" fmla="val 39538"/>
              <a:gd name="adj3" fmla="val 16667"/>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2800" dirty="0">
                <a:solidFill>
                  <a:prstClr val="black"/>
                </a:solidFill>
              </a:rPr>
              <a:t>つまり、</a:t>
            </a:r>
            <a:endParaRPr lang="en-US" altLang="ja-JP" sz="2800" dirty="0">
              <a:solidFill>
                <a:prstClr val="black"/>
              </a:solidFill>
            </a:endParaRPr>
          </a:p>
          <a:p>
            <a:pPr>
              <a:defRPr/>
            </a:pPr>
            <a:r>
              <a:rPr lang="ja-JP" altLang="en-US" sz="2800" dirty="0">
                <a:solidFill>
                  <a:prstClr val="black"/>
                </a:solidFill>
              </a:rPr>
              <a:t>顔の見える関係の“顔”になるってことですね！</a:t>
            </a:r>
          </a:p>
        </p:txBody>
      </p:sp>
      <p:pic>
        <p:nvPicPr>
          <p:cNvPr id="11270" name="図 2"/>
          <p:cNvPicPr>
            <a:picLocks noChangeAspect="1"/>
          </p:cNvPicPr>
          <p:nvPr/>
        </p:nvPicPr>
        <p:blipFill>
          <a:blip r:embed="rId3" cstate="print"/>
          <a:srcRect/>
          <a:stretch>
            <a:fillRect/>
          </a:stretch>
        </p:blipFill>
        <p:spPr bwMode="auto">
          <a:xfrm>
            <a:off x="360363" y="5254659"/>
            <a:ext cx="1358900" cy="1603375"/>
          </a:xfrm>
          <a:prstGeom prst="rect">
            <a:avLst/>
          </a:prstGeom>
          <a:noFill/>
          <a:ln w="9525">
            <a:noFill/>
            <a:miter lim="800000"/>
            <a:headEnd/>
            <a:tailEnd/>
          </a:ln>
        </p:spPr>
      </p:pic>
    </p:spTree>
    <p:extLst>
      <p:ext uri="{BB962C8B-B14F-4D97-AF65-F5344CB8AC3E}">
        <p14:creationId xmlns:p14="http://schemas.microsoft.com/office/powerpoint/2010/main" val="3953624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96505" y="188644"/>
            <a:ext cx="5618857" cy="427037"/>
          </a:xfrm>
        </p:spPr>
        <p:txBody>
          <a:bodyPr rtlCol="0">
            <a:noAutofit/>
          </a:bodyPr>
          <a:lstStyle/>
          <a:p>
            <a:pPr eaLnBrk="1" fontAlgn="auto" hangingPunct="1">
              <a:spcAft>
                <a:spcPts val="0"/>
              </a:spcAft>
              <a:defRPr/>
            </a:pPr>
            <a:r>
              <a:rPr lang="ja-JP" altLang="en-US" sz="2800" dirty="0"/>
              <a:t>サービス担当者会議　配役</a:t>
            </a:r>
          </a:p>
        </p:txBody>
      </p:sp>
      <p:graphicFrame>
        <p:nvGraphicFramePr>
          <p:cNvPr id="3" name="表 2"/>
          <p:cNvGraphicFramePr>
            <a:graphicFrameLocks noGrp="1"/>
          </p:cNvGraphicFramePr>
          <p:nvPr>
            <p:extLst>
              <p:ext uri="{D42A27DB-BD31-4B8C-83A1-F6EECF244321}">
                <p14:modId xmlns:p14="http://schemas.microsoft.com/office/powerpoint/2010/main" val="3472979059"/>
              </p:ext>
            </p:extLst>
          </p:nvPr>
        </p:nvGraphicFramePr>
        <p:xfrm>
          <a:off x="180281" y="780360"/>
          <a:ext cx="9755258" cy="6062555"/>
        </p:xfrm>
        <a:graphic>
          <a:graphicData uri="http://schemas.openxmlformats.org/drawingml/2006/table">
            <a:tbl>
              <a:tblPr firstRow="1" bandRow="1">
                <a:tableStyleId>{5940675A-B579-460E-94D1-54222C63F5DA}</a:tableStyleId>
              </a:tblPr>
              <a:tblGrid>
                <a:gridCol w="1925301">
                  <a:extLst>
                    <a:ext uri="{9D8B030D-6E8A-4147-A177-3AD203B41FA5}">
                      <a16:colId xmlns:a16="http://schemas.microsoft.com/office/drawing/2014/main" xmlns="" val="20000"/>
                    </a:ext>
                  </a:extLst>
                </a:gridCol>
                <a:gridCol w="1872208">
                  <a:extLst>
                    <a:ext uri="{9D8B030D-6E8A-4147-A177-3AD203B41FA5}">
                      <a16:colId xmlns:a16="http://schemas.microsoft.com/office/drawing/2014/main" xmlns="" val="20001"/>
                    </a:ext>
                  </a:extLst>
                </a:gridCol>
                <a:gridCol w="3816423">
                  <a:extLst>
                    <a:ext uri="{9D8B030D-6E8A-4147-A177-3AD203B41FA5}">
                      <a16:colId xmlns:a16="http://schemas.microsoft.com/office/drawing/2014/main" xmlns="" val="20002"/>
                    </a:ext>
                  </a:extLst>
                </a:gridCol>
                <a:gridCol w="2141326">
                  <a:extLst>
                    <a:ext uri="{9D8B030D-6E8A-4147-A177-3AD203B41FA5}">
                      <a16:colId xmlns:a16="http://schemas.microsoft.com/office/drawing/2014/main" xmlns="" val="20003"/>
                    </a:ext>
                  </a:extLst>
                </a:gridCol>
              </a:tblGrid>
              <a:tr h="418685">
                <a:tc>
                  <a:txBody>
                    <a:bodyPr/>
                    <a:lstStyle/>
                    <a:p>
                      <a:pPr algn="ctr"/>
                      <a:r>
                        <a:rPr kumimoji="1" lang="ja-JP" altLang="en-US" sz="1800" dirty="0"/>
                        <a:t>役名</a:t>
                      </a:r>
                    </a:p>
                  </a:txBody>
                  <a:tcPr marL="101540" marR="101540" marT="45725" marB="45725" anchor="ctr">
                    <a:solidFill>
                      <a:schemeClr val="bg1">
                        <a:lumMod val="85000"/>
                      </a:schemeClr>
                    </a:solidFill>
                  </a:tcPr>
                </a:tc>
                <a:tc>
                  <a:txBody>
                    <a:bodyPr/>
                    <a:lstStyle/>
                    <a:p>
                      <a:pPr algn="ctr"/>
                      <a:r>
                        <a:rPr kumimoji="1" lang="ja-JP" altLang="en-US" sz="1800" dirty="0"/>
                        <a:t>氏名</a:t>
                      </a:r>
                    </a:p>
                  </a:txBody>
                  <a:tcPr marL="101540" marR="101540" marT="45725" marB="45725"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800" dirty="0"/>
                        <a:t>役柄</a:t>
                      </a:r>
                    </a:p>
                  </a:txBody>
                  <a:tcPr marL="101540" marR="101540" marT="45725" marB="45725"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ja-JP" altLang="en-US" sz="1800" dirty="0"/>
                        <a:t>配役（氏名）</a:t>
                      </a:r>
                    </a:p>
                  </a:txBody>
                  <a:tcPr marL="101540" marR="101540" marT="45725" marB="45725" anchor="ctr">
                    <a:solidFill>
                      <a:schemeClr val="bg1">
                        <a:lumMod val="85000"/>
                      </a:schemeClr>
                    </a:solidFill>
                  </a:tcPr>
                </a:tc>
                <a:extLst>
                  <a:ext uri="{0D108BD9-81ED-4DB2-BD59-A6C34878D82A}">
                    <a16:rowId xmlns:a16="http://schemas.microsoft.com/office/drawing/2014/main" xmlns="" val="10000"/>
                  </a:ext>
                </a:extLst>
              </a:tr>
              <a:tr h="523298">
                <a:tc>
                  <a:txBody>
                    <a:bodyPr/>
                    <a:lstStyle/>
                    <a:p>
                      <a:r>
                        <a:rPr kumimoji="1" lang="ja-JP" altLang="en-US" sz="1800" dirty="0"/>
                        <a:t>本人</a:t>
                      </a:r>
                    </a:p>
                  </a:txBody>
                  <a:tcPr marL="101540" marR="101540" marT="45725" marB="45725" anchor="ctr"/>
                </a:tc>
                <a:tc>
                  <a:txBody>
                    <a:bodyPr/>
                    <a:lstStyle/>
                    <a:p>
                      <a:r>
                        <a:rPr kumimoji="1" lang="ja-JP" altLang="en-US" sz="1800" dirty="0"/>
                        <a:t>霞が関太一</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1"/>
                  </a:ext>
                </a:extLst>
              </a:tr>
              <a:tr h="523298">
                <a:tc>
                  <a:txBody>
                    <a:bodyPr/>
                    <a:lstStyle/>
                    <a:p>
                      <a:r>
                        <a:rPr kumimoji="1" lang="ja-JP" altLang="en-US" sz="1800" dirty="0"/>
                        <a:t>父親</a:t>
                      </a:r>
                    </a:p>
                  </a:txBody>
                  <a:tcPr marL="101540" marR="101540" marT="45725" marB="45725" anchor="ctr"/>
                </a:tc>
                <a:tc>
                  <a:txBody>
                    <a:bodyPr/>
                    <a:lstStyle/>
                    <a:p>
                      <a:r>
                        <a:rPr kumimoji="1" lang="ja-JP" altLang="en-US" sz="1800" dirty="0"/>
                        <a:t>霞が関つばさ</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2"/>
                  </a:ext>
                </a:extLst>
              </a:tr>
              <a:tr h="558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相談支援専門員</a:t>
                      </a:r>
                    </a:p>
                  </a:txBody>
                  <a:tcPr marL="101540" marR="101540" marT="45725" marB="45725" anchor="ctr"/>
                </a:tc>
                <a:tc>
                  <a:txBody>
                    <a:bodyPr/>
                    <a:lstStyle/>
                    <a:p>
                      <a:r>
                        <a:rPr kumimoji="1" lang="ja-JP" altLang="en-US" sz="1800" dirty="0"/>
                        <a:t>六本木はやと</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3"/>
                  </a:ext>
                </a:extLst>
              </a:tr>
              <a:tr h="523298">
                <a:tc>
                  <a:txBody>
                    <a:bodyPr/>
                    <a:lstStyle/>
                    <a:p>
                      <a:r>
                        <a:rPr lang="ja-JP" altLang="en-US" dirty="0"/>
                        <a:t>Ａ市福祉課</a:t>
                      </a:r>
                    </a:p>
                  </a:txBody>
                  <a:tcPr marL="101540" marR="101540" marT="45725" marB="45725" anchor="ctr"/>
                </a:tc>
                <a:tc>
                  <a:txBody>
                    <a:bodyPr/>
                    <a:lstStyle/>
                    <a:p>
                      <a:r>
                        <a:rPr lang="ja-JP" altLang="en-US" dirty="0"/>
                        <a:t>日比谷みずほ</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4"/>
                  </a:ext>
                </a:extLst>
              </a:tr>
              <a:tr h="9144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共同生活援助サービス管理責任者</a:t>
                      </a:r>
                    </a:p>
                  </a:txBody>
                  <a:tcPr marL="101540" marR="101540" marT="45725" marB="4572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川崎まさお</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5"/>
                  </a:ext>
                </a:extLst>
              </a:tr>
              <a:tr h="523298">
                <a:tc>
                  <a:txBody>
                    <a:bodyPr/>
                    <a:lstStyle/>
                    <a:p>
                      <a:r>
                        <a:rPr kumimoji="1" lang="ja-JP" altLang="en-US" sz="1800" dirty="0"/>
                        <a:t>世話人</a:t>
                      </a:r>
                    </a:p>
                  </a:txBody>
                  <a:tcPr marL="101540" marR="101540" marT="45725" marB="45725" anchor="ctr"/>
                </a:tc>
                <a:tc>
                  <a:txBody>
                    <a:bodyPr/>
                    <a:lstStyle/>
                    <a:p>
                      <a:r>
                        <a:rPr kumimoji="1" lang="ja-JP" altLang="en-US" sz="1800" dirty="0"/>
                        <a:t>豊田のぞみ</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6"/>
                  </a:ext>
                </a:extLst>
              </a:tr>
              <a:tr h="131267">
                <a:tc>
                  <a:txBody>
                    <a:bodyPr/>
                    <a:lstStyle/>
                    <a:p>
                      <a:r>
                        <a:rPr kumimoji="1" lang="ja-JP" altLang="en-US" sz="1800" dirty="0"/>
                        <a:t>就労継続支援Ｂ型サービス管理責任者</a:t>
                      </a:r>
                    </a:p>
                  </a:txBody>
                  <a:tcPr marL="101540" marR="101540" marT="45725" marB="45725" anchor="ctr"/>
                </a:tc>
                <a:tc>
                  <a:txBody>
                    <a:bodyPr/>
                    <a:lstStyle/>
                    <a:p>
                      <a:r>
                        <a:rPr kumimoji="1" lang="ja-JP" altLang="en-US" sz="1800" dirty="0"/>
                        <a:t>本田一郎</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7"/>
                  </a:ext>
                </a:extLst>
              </a:tr>
              <a:tr h="523298">
                <a:tc>
                  <a:txBody>
                    <a:bodyPr/>
                    <a:lstStyle/>
                    <a:p>
                      <a:r>
                        <a:rPr kumimoji="1" lang="ja-JP" altLang="en-US" sz="1800" dirty="0"/>
                        <a:t>生活支援員</a:t>
                      </a:r>
                    </a:p>
                  </a:txBody>
                  <a:tcPr marL="101540" marR="101540" marT="45725" marB="45725" anchor="ctr"/>
                </a:tc>
                <a:tc>
                  <a:txBody>
                    <a:bodyPr/>
                    <a:lstStyle/>
                    <a:p>
                      <a:r>
                        <a:rPr kumimoji="1" lang="ja-JP" altLang="en-US" sz="1800" dirty="0"/>
                        <a:t>鈴木さくら</a:t>
                      </a:r>
                      <a:endParaRPr kumimoji="1" lang="en-US" altLang="ja-JP"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8"/>
                  </a:ext>
                </a:extLst>
              </a:tr>
              <a:tr h="523298">
                <a:tc>
                  <a:txBody>
                    <a:bodyPr/>
                    <a:lstStyle/>
                    <a:p>
                      <a:endParaRPr kumimoji="1" lang="ja-JP" altLang="en-US" sz="1800" dirty="0"/>
                    </a:p>
                  </a:txBody>
                  <a:tcPr marL="101540" marR="101540" marT="45725" marB="45725" anchor="ctr"/>
                </a:tc>
                <a:tc>
                  <a:txBody>
                    <a:bodyPr/>
                    <a:lstStyle/>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9"/>
                  </a:ext>
                </a:extLst>
              </a:tr>
            </a:tbl>
          </a:graphicData>
        </a:graphic>
      </p:graphicFrame>
      <p:sp>
        <p:nvSpPr>
          <p:cNvPr id="4" name="スライド番号プレースホルダー 3"/>
          <p:cNvSpPr>
            <a:spLocks noGrp="1"/>
          </p:cNvSpPr>
          <p:nvPr>
            <p:ph type="sldNum" sz="quarter" idx="12"/>
          </p:nvPr>
        </p:nvSpPr>
        <p:spPr/>
        <p:txBody>
          <a:bodyPr/>
          <a:lstStyle/>
          <a:p>
            <a:pPr>
              <a:defRPr/>
            </a:pPr>
            <a:fld id="{4E7B9E37-D700-4F8C-8596-3B595FC50DF0}" type="slidenum">
              <a:rPr lang="en-US" altLang="ja-JP" smtClean="0">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3562035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AutoShape 3"/>
          <p:cNvSpPr>
            <a:spLocks noChangeArrowheads="1"/>
          </p:cNvSpPr>
          <p:nvPr/>
        </p:nvSpPr>
        <p:spPr bwMode="auto">
          <a:xfrm>
            <a:off x="107952" y="144463"/>
            <a:ext cx="9901238" cy="6597650"/>
          </a:xfrm>
          <a:prstGeom prst="foldedCorner">
            <a:avLst>
              <a:gd name="adj" fmla="val 12500"/>
            </a:avLst>
          </a:prstGeom>
          <a:solidFill>
            <a:srgbClr val="FFFFCD"/>
          </a:solidFill>
          <a:ln w="12700">
            <a:solidFill>
              <a:srgbClr val="FF9900"/>
            </a:solidFill>
            <a:round/>
            <a:headEnd/>
            <a:tailEnd/>
          </a:ln>
        </p:spPr>
        <p:txBody>
          <a:bodyPr lIns="74295" tIns="8890" rIns="74295" bIns="8890"/>
          <a:lstStyle/>
          <a:p>
            <a:pPr marL="88900">
              <a:defRPr/>
            </a:pPr>
            <a:r>
              <a:rPr lang="ja-JP" altLang="en-US" sz="2800" b="1" dirty="0">
                <a:solidFill>
                  <a:srgbClr val="000000"/>
                </a:solidFill>
                <a:latin typeface="Arial" pitchFamily="34" charset="0"/>
                <a:ea typeface="ＭＳ Ｐゴシック" pitchFamily="50" charset="-128"/>
              </a:rPr>
              <a:t>ロールプレイについて（概　要）</a:t>
            </a:r>
          </a:p>
          <a:p>
            <a:pPr marL="88900">
              <a:defRPr/>
            </a:pPr>
            <a:r>
              <a:rPr lang="ja-JP" altLang="en-US" dirty="0">
                <a:solidFill>
                  <a:srgbClr val="000000"/>
                </a:solidFill>
                <a:latin typeface="ＭＳ Ｐゴシック" pitchFamily="50" charset="-128"/>
                <a:ea typeface="ＭＳ Ｐゴシック" pitchFamily="50" charset="-128"/>
              </a:rPr>
              <a:t>　</a:t>
            </a:r>
            <a:r>
              <a:rPr lang="en-US" altLang="ja-JP" b="1" dirty="0">
                <a:solidFill>
                  <a:srgbClr val="000000"/>
                </a:solidFill>
                <a:latin typeface="ＭＳ Ｐゴシック" pitchFamily="50" charset="-128"/>
                <a:ea typeface="ＭＳ Ｐゴシック" pitchFamily="50" charset="-128"/>
              </a:rPr>
              <a:t>1</a:t>
            </a:r>
            <a:r>
              <a:rPr lang="ja-JP" altLang="en-US" b="1" dirty="0" err="1">
                <a:solidFill>
                  <a:srgbClr val="000000"/>
                </a:solidFill>
                <a:latin typeface="ＭＳ Ｐゴシック" pitchFamily="50" charset="-128"/>
                <a:ea typeface="ＭＳ Ｐゴシック" pitchFamily="50" charset="-128"/>
              </a:rPr>
              <a:t>．</a:t>
            </a:r>
            <a:r>
              <a:rPr lang="ja-JP" altLang="en-US" b="1" dirty="0">
                <a:solidFill>
                  <a:srgbClr val="000000"/>
                </a:solidFill>
                <a:latin typeface="ＭＳ Ｐゴシック" pitchFamily="50" charset="-128"/>
                <a:ea typeface="ＭＳ Ｐゴシック" pitchFamily="50" charset="-128"/>
              </a:rPr>
              <a:t>ロールプレイとは</a:t>
            </a:r>
          </a:p>
          <a:p>
            <a:pPr marL="88900">
              <a:defRPr/>
            </a:pPr>
            <a:r>
              <a:rPr lang="ja-JP" altLang="en-US" sz="1800" dirty="0">
                <a:solidFill>
                  <a:srgbClr val="000000"/>
                </a:solidFill>
                <a:latin typeface="Arial" pitchFamily="34" charset="0"/>
                <a:ea typeface="ＭＳ Ｐゴシック" pitchFamily="50" charset="-128"/>
              </a:rPr>
              <a:t>　　　○現実に起こる場面を想定して、複数の人がそれぞれ役を演じ、疑似体験を通じて、ある</a:t>
            </a:r>
            <a:endParaRPr lang="en-US" altLang="ja-JP"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事柄が実際に起こったときに適切に対応できるようにする学習方法の一つである。</a:t>
            </a:r>
            <a:endParaRPr lang="en-US" altLang="ja-JP"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○学習者は、役割を演じなければならないが、演じ方はたいてい演者の自由である。</a:t>
            </a:r>
          </a:p>
          <a:p>
            <a:pPr marL="88900">
              <a:defRPr/>
            </a:pPr>
            <a:r>
              <a:rPr lang="ja-JP" altLang="en-US" sz="1800" dirty="0">
                <a:solidFill>
                  <a:srgbClr val="000000"/>
                </a:solidFill>
                <a:latin typeface="Arial" pitchFamily="34" charset="0"/>
                <a:ea typeface="ＭＳ Ｐゴシック" pitchFamily="50" charset="-128"/>
              </a:rPr>
              <a:t>　　　○対人関係や態度・行動を通して行われる学習に用いられる。</a:t>
            </a:r>
            <a:endParaRPr lang="en-US" altLang="ja-JP" sz="1800" dirty="0">
              <a:solidFill>
                <a:srgbClr val="000000"/>
              </a:solidFill>
              <a:latin typeface="Arial" pitchFamily="34" charset="0"/>
              <a:ea typeface="ＭＳ Ｐゴシック" pitchFamily="50" charset="-128"/>
            </a:endParaRPr>
          </a:p>
          <a:p>
            <a:pPr marL="88900">
              <a:defRPr/>
            </a:pPr>
            <a:endParaRPr lang="ja-JP" altLang="en-US" sz="1800" dirty="0">
              <a:solidFill>
                <a:srgbClr val="000000"/>
              </a:solidFill>
              <a:latin typeface="Arial" pitchFamily="34" charset="0"/>
              <a:ea typeface="ＭＳ Ｐゴシック" pitchFamily="50" charset="-128"/>
            </a:endParaRPr>
          </a:p>
          <a:p>
            <a:pPr marL="88900">
              <a:defRPr/>
            </a:pPr>
            <a:r>
              <a:rPr lang="en-US" altLang="ja-JP" dirty="0">
                <a:solidFill>
                  <a:srgbClr val="000000"/>
                </a:solidFill>
                <a:latin typeface="ＭＳ Ｐゴシック"/>
                <a:ea typeface="ＭＳ Ｐゴシック"/>
              </a:rPr>
              <a:t>  </a:t>
            </a:r>
            <a:r>
              <a:rPr lang="en-US" altLang="ja-JP" b="1" dirty="0">
                <a:solidFill>
                  <a:srgbClr val="000000"/>
                </a:solidFill>
                <a:latin typeface="ＭＳ Ｐゴシック"/>
                <a:ea typeface="ＭＳ Ｐゴシック"/>
              </a:rPr>
              <a:t>2</a:t>
            </a:r>
            <a:r>
              <a:rPr lang="ja-JP" altLang="en-US" b="1" dirty="0" err="1">
                <a:solidFill>
                  <a:srgbClr val="000000"/>
                </a:solidFill>
                <a:latin typeface="ＭＳ Ｐゴシック"/>
                <a:ea typeface="ＭＳ Ｐゴシック"/>
              </a:rPr>
              <a:t>．</a:t>
            </a:r>
            <a:r>
              <a:rPr lang="ja-JP" altLang="en-US" b="1" dirty="0">
                <a:solidFill>
                  <a:srgbClr val="000000"/>
                </a:solidFill>
                <a:latin typeface="ＭＳ Ｐゴシック"/>
                <a:ea typeface="ＭＳ Ｐゴシック"/>
              </a:rPr>
              <a:t>ロールプレイのメリット</a:t>
            </a:r>
          </a:p>
          <a:p>
            <a:pPr marL="88900">
              <a:defRPr/>
            </a:pPr>
            <a:r>
              <a:rPr lang="ja-JP" altLang="en-US" sz="1800" dirty="0">
                <a:solidFill>
                  <a:srgbClr val="000000"/>
                </a:solidFill>
                <a:latin typeface="Arial" pitchFamily="34" charset="0"/>
                <a:ea typeface="ＭＳ Ｐゴシック" pitchFamily="50" charset="-128"/>
              </a:rPr>
              <a:t>　　　○意志決定過程にみられるような物事のプロセスについて学ぶ可能性が高くなる。</a:t>
            </a:r>
            <a:endParaRPr lang="en-US" altLang="ja-JP" sz="1800" dirty="0">
              <a:solidFill>
                <a:srgbClr val="000000"/>
              </a:solidFill>
              <a:latin typeface="Arial" pitchFamily="34" charset="0"/>
              <a:ea typeface="ＭＳ Ｐゴシック" pitchFamily="50" charset="-128"/>
            </a:endParaRPr>
          </a:p>
          <a:p>
            <a:pPr marL="88900">
              <a:defRPr/>
            </a:pPr>
            <a:endParaRPr lang="ja-JP" altLang="en-US" sz="1800" dirty="0">
              <a:solidFill>
                <a:srgbClr val="000000"/>
              </a:solidFill>
              <a:latin typeface="Arial" pitchFamily="34" charset="0"/>
              <a:ea typeface="ＭＳ Ｐゴシック" pitchFamily="50" charset="-128"/>
            </a:endParaRPr>
          </a:p>
          <a:p>
            <a:pPr marL="88900">
              <a:defRPr/>
            </a:pPr>
            <a:r>
              <a:rPr lang="en-US" altLang="ja-JP" dirty="0">
                <a:solidFill>
                  <a:srgbClr val="000000"/>
                </a:solidFill>
                <a:latin typeface="ＭＳ Ｐゴシック"/>
                <a:ea typeface="ＭＳ Ｐゴシック"/>
              </a:rPr>
              <a:t>  </a:t>
            </a:r>
            <a:r>
              <a:rPr lang="en-US" altLang="ja-JP" b="1" dirty="0">
                <a:solidFill>
                  <a:srgbClr val="000000"/>
                </a:solidFill>
                <a:latin typeface="ＭＳ Ｐゴシック"/>
                <a:ea typeface="ＭＳ Ｐゴシック"/>
              </a:rPr>
              <a:t>3</a:t>
            </a:r>
            <a:r>
              <a:rPr lang="ja-JP" altLang="en-US" b="1" dirty="0" err="1">
                <a:solidFill>
                  <a:srgbClr val="000000"/>
                </a:solidFill>
                <a:latin typeface="ＭＳ Ｐゴシック"/>
                <a:ea typeface="ＭＳ Ｐゴシック"/>
              </a:rPr>
              <a:t>．</a:t>
            </a:r>
            <a:r>
              <a:rPr lang="ja-JP" altLang="en-US" b="1" dirty="0">
                <a:solidFill>
                  <a:srgbClr val="000000"/>
                </a:solidFill>
                <a:latin typeface="ＭＳ Ｐゴシック"/>
                <a:ea typeface="ＭＳ Ｐゴシック"/>
              </a:rPr>
              <a:t>ロールプレイの方法</a:t>
            </a:r>
          </a:p>
          <a:p>
            <a:pPr marL="88900">
              <a:defRPr/>
            </a:pPr>
            <a:r>
              <a:rPr lang="ja-JP" altLang="en-US" sz="1800" dirty="0">
                <a:solidFill>
                  <a:srgbClr val="000000"/>
                </a:solidFill>
                <a:latin typeface="Arial" pitchFamily="34" charset="0"/>
                <a:ea typeface="ＭＳ Ｐゴシック" pitchFamily="50" charset="-128"/>
              </a:rPr>
              <a:t>　　</a:t>
            </a:r>
            <a:r>
              <a:rPr lang="en-US" altLang="ja-JP" sz="1800" dirty="0">
                <a:solidFill>
                  <a:srgbClr val="000000"/>
                </a:solidFill>
                <a:latin typeface="Arial" pitchFamily="34" charset="0"/>
                <a:ea typeface="ＭＳ Ｐゴシック" pitchFamily="50" charset="-128"/>
              </a:rPr>
              <a:t>1)</a:t>
            </a:r>
            <a:r>
              <a:rPr lang="ja-JP" altLang="en-US" sz="1800" dirty="0">
                <a:solidFill>
                  <a:srgbClr val="000000"/>
                </a:solidFill>
                <a:latin typeface="Arial" pitchFamily="34" charset="0"/>
                <a:ea typeface="ＭＳ Ｐゴシック" pitchFamily="50" charset="-128"/>
              </a:rPr>
              <a:t>事前準備　</a:t>
            </a:r>
          </a:p>
          <a:p>
            <a:pPr marL="88900">
              <a:defRPr/>
            </a:pPr>
            <a:r>
              <a:rPr lang="ja-JP" altLang="en-US" sz="1800" dirty="0">
                <a:solidFill>
                  <a:srgbClr val="000000"/>
                </a:solidFill>
                <a:latin typeface="Arial" pitchFamily="34" charset="0"/>
                <a:ea typeface="ＭＳ Ｐゴシック" pitchFamily="50" charset="-128"/>
              </a:rPr>
              <a:t>　　　○シナリオ：準備の段階でシナリオを作成するか、役割だけを決めて自由に行うか、目的</a:t>
            </a:r>
            <a:endParaRPr lang="en-US" altLang="ja-JP"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によって決定する。</a:t>
            </a:r>
          </a:p>
          <a:p>
            <a:pPr marL="88900">
              <a:defRPr/>
            </a:pPr>
            <a:r>
              <a:rPr lang="ja-JP" altLang="en-US" sz="1800" dirty="0">
                <a:solidFill>
                  <a:srgbClr val="000000"/>
                </a:solidFill>
                <a:latin typeface="Arial" pitchFamily="34" charset="0"/>
                <a:ea typeface="ＭＳ Ｐゴシック" pitchFamily="50" charset="-128"/>
              </a:rPr>
              <a:t>　　　○時間：決まっているわけではない</a:t>
            </a:r>
          </a:p>
          <a:p>
            <a:pPr marL="88900">
              <a:defRPr/>
            </a:pPr>
            <a:r>
              <a:rPr lang="ja-JP" altLang="en-US" sz="1800" dirty="0">
                <a:solidFill>
                  <a:srgbClr val="000000"/>
                </a:solidFill>
                <a:latin typeface="Arial" pitchFamily="34" charset="0"/>
                <a:ea typeface="ＭＳ Ｐゴシック" pitchFamily="50" charset="-128"/>
              </a:rPr>
              <a:t>　　　○オリエンテーション：実施する前に学習者にその目的を十分に説明する。</a:t>
            </a:r>
          </a:p>
          <a:p>
            <a:pPr marL="88900">
              <a:defRPr/>
            </a:pPr>
            <a:r>
              <a:rPr lang="ja-JP" altLang="en-US" sz="1800" dirty="0">
                <a:solidFill>
                  <a:srgbClr val="000000"/>
                </a:solidFill>
                <a:latin typeface="Arial" pitchFamily="34" charset="0"/>
                <a:ea typeface="ＭＳ Ｐゴシック" pitchFamily="50" charset="-128"/>
              </a:rPr>
              <a:t>　　</a:t>
            </a:r>
            <a:r>
              <a:rPr lang="en-US" altLang="ja-JP" sz="1800" dirty="0">
                <a:solidFill>
                  <a:srgbClr val="000000"/>
                </a:solidFill>
                <a:latin typeface="Arial" pitchFamily="34" charset="0"/>
                <a:ea typeface="ＭＳ Ｐゴシック" pitchFamily="50" charset="-128"/>
              </a:rPr>
              <a:t>2</a:t>
            </a:r>
            <a:r>
              <a:rPr lang="ja-JP" altLang="en-US" sz="1800" dirty="0">
                <a:solidFill>
                  <a:srgbClr val="000000"/>
                </a:solidFill>
                <a:latin typeface="Arial" pitchFamily="34" charset="0"/>
                <a:ea typeface="ＭＳ Ｐゴシック" pitchFamily="50" charset="-128"/>
              </a:rPr>
              <a:t>）実施</a:t>
            </a:r>
          </a:p>
          <a:p>
            <a:pPr marL="88900">
              <a:defRPr/>
            </a:pPr>
            <a:r>
              <a:rPr lang="ja-JP" altLang="en-US" sz="1800" dirty="0">
                <a:solidFill>
                  <a:srgbClr val="000000"/>
                </a:solidFill>
                <a:latin typeface="Arial" pitchFamily="34" charset="0"/>
                <a:ea typeface="ＭＳ Ｐゴシック" pitchFamily="50" charset="-128"/>
              </a:rPr>
              <a:t>　　　○実施中にロールプレイをビデオに録画しておけば、後で見直すことができる。</a:t>
            </a:r>
          </a:p>
          <a:p>
            <a:pPr marL="88900">
              <a:defRPr/>
            </a:pPr>
            <a:r>
              <a:rPr lang="ja-JP" altLang="en-US" sz="1800" dirty="0">
                <a:solidFill>
                  <a:srgbClr val="000000"/>
                </a:solidFill>
                <a:latin typeface="Arial" pitchFamily="34" charset="0"/>
                <a:ea typeface="ＭＳ Ｐゴシック" pitchFamily="50" charset="-128"/>
              </a:rPr>
              <a:t>　　</a:t>
            </a:r>
            <a:r>
              <a:rPr lang="en-US" altLang="ja-JP" sz="1800" dirty="0">
                <a:solidFill>
                  <a:srgbClr val="000000"/>
                </a:solidFill>
                <a:latin typeface="Arial" pitchFamily="34" charset="0"/>
                <a:ea typeface="ＭＳ Ｐゴシック" pitchFamily="50" charset="-128"/>
              </a:rPr>
              <a:t>3</a:t>
            </a:r>
            <a:r>
              <a:rPr lang="ja-JP" altLang="en-US" sz="1800" dirty="0">
                <a:solidFill>
                  <a:srgbClr val="000000"/>
                </a:solidFill>
                <a:latin typeface="Arial" pitchFamily="34" charset="0"/>
                <a:ea typeface="ＭＳ Ｐゴシック" pitchFamily="50" charset="-128"/>
              </a:rPr>
              <a:t>）フィードバック</a:t>
            </a:r>
          </a:p>
          <a:p>
            <a:pPr marL="88900">
              <a:defRPr/>
            </a:pPr>
            <a:r>
              <a:rPr lang="ja-JP" altLang="en-US" sz="1800" dirty="0">
                <a:solidFill>
                  <a:srgbClr val="000000"/>
                </a:solidFill>
                <a:latin typeface="Arial" pitchFamily="34" charset="0"/>
                <a:ea typeface="ＭＳ Ｐゴシック" pitchFamily="50" charset="-128"/>
              </a:rPr>
              <a:t>　　　○ロールプレイ終了後、気づきや学びを話し合うことで、学習を深め、広げることが大切</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4155971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ChangeArrowheads="1"/>
          </p:cNvSpPr>
          <p:nvPr/>
        </p:nvSpPr>
        <p:spPr bwMode="auto">
          <a:xfrm>
            <a:off x="107954" y="115893"/>
            <a:ext cx="9864725" cy="6670675"/>
          </a:xfrm>
          <a:prstGeom prst="foldedCorner">
            <a:avLst>
              <a:gd name="adj" fmla="val 12500"/>
            </a:avLst>
          </a:prstGeom>
          <a:solidFill>
            <a:srgbClr val="FFFFCD"/>
          </a:solidFill>
          <a:ln w="12700">
            <a:solidFill>
              <a:srgbClr val="FF9900"/>
            </a:solidFill>
            <a:round/>
            <a:headEnd/>
            <a:tailEnd/>
          </a:ln>
        </p:spPr>
        <p:txBody>
          <a:bodyPr lIns="74295" tIns="8890" rIns="74295" bIns="8890"/>
          <a:lstStyle/>
          <a:p>
            <a:pPr marL="88900">
              <a:spcBef>
                <a:spcPct val="70000"/>
              </a:spcBef>
            </a:pPr>
            <a:r>
              <a:rPr lang="ja-JP" altLang="en-US" sz="2800" b="1"/>
              <a:t>ロールプレイ（ロールプレイイング）の目的</a:t>
            </a:r>
            <a:r>
              <a:rPr lang="ja-JP" altLang="en-US" sz="2800"/>
              <a:t>　</a:t>
            </a:r>
            <a:r>
              <a:rPr lang="ja-JP" altLang="en-US" sz="1800"/>
              <a:t>　</a:t>
            </a:r>
          </a:p>
          <a:p>
            <a:pPr marL="88900">
              <a:lnSpc>
                <a:spcPct val="95000"/>
              </a:lnSpc>
              <a:spcBef>
                <a:spcPct val="20000"/>
              </a:spcBef>
            </a:pPr>
            <a:r>
              <a:rPr lang="ja-JP" altLang="en-US"/>
              <a:t>　</a:t>
            </a:r>
            <a:r>
              <a:rPr lang="ja-JP" altLang="en-US" sz="1800"/>
              <a:t>日常生活の中で、人は必ず様々な役割を背負って暮らしていることを考えますと、人生</a:t>
            </a:r>
            <a:r>
              <a:rPr lang="ja-JP" altLang="en-US"/>
              <a:t>は</a:t>
            </a:r>
            <a:r>
              <a:rPr lang="ja-JP" altLang="en-US" sz="1800"/>
              <a:t>まさにドラマと言えます。その中で、常に同じような役割ばかりをこなしていますと、新たな人間関係を作り出すことは大変難しくなります。</a:t>
            </a:r>
          </a:p>
          <a:p>
            <a:pPr marL="88900">
              <a:lnSpc>
                <a:spcPct val="95000"/>
              </a:lnSpc>
              <a:spcBef>
                <a:spcPct val="20000"/>
              </a:spcBef>
            </a:pPr>
            <a:r>
              <a:rPr lang="ja-JP" altLang="en-US" sz="1800"/>
              <a:t>　ロールプレイとは、参加者が自由な雰囲気の中で、あるテーマについて即興的に役割を演じ、</a:t>
            </a:r>
          </a:p>
          <a:p>
            <a:pPr marL="88900">
              <a:lnSpc>
                <a:spcPct val="95000"/>
              </a:lnSpc>
              <a:spcBef>
                <a:spcPct val="20000"/>
              </a:spcBef>
            </a:pPr>
            <a:r>
              <a:rPr lang="ja-JP" altLang="en-US" sz="1800"/>
              <a:t>協同して、役割行動の変容を図るもので、日常生活におけるそれぞれの役割を見直し、新しい状況に応じられるようになることを目的としています。</a:t>
            </a:r>
          </a:p>
          <a:p>
            <a:pPr marL="88900">
              <a:lnSpc>
                <a:spcPct val="95000"/>
              </a:lnSpc>
              <a:spcBef>
                <a:spcPct val="20000"/>
              </a:spcBef>
            </a:pPr>
            <a:r>
              <a:rPr lang="en-US" altLang="ja-JP" sz="1800"/>
              <a:t>(</a:t>
            </a:r>
            <a:r>
              <a:rPr lang="ja-JP" altLang="en-US" sz="1800"/>
              <a:t>１</a:t>
            </a:r>
            <a:r>
              <a:rPr lang="en-US" altLang="ja-JP" sz="1800"/>
              <a:t>) </a:t>
            </a:r>
            <a:r>
              <a:rPr lang="ja-JP" altLang="en-US" sz="1800"/>
              <a:t>日常生活における自分の役割を見直し、日常生活での課題を解決する手がかりを得ます。</a:t>
            </a:r>
          </a:p>
          <a:p>
            <a:pPr marL="88900">
              <a:lnSpc>
                <a:spcPct val="95000"/>
              </a:lnSpc>
              <a:spcBef>
                <a:spcPct val="20000"/>
              </a:spcBef>
            </a:pPr>
            <a:r>
              <a:rPr lang="en-US" altLang="ja-JP" sz="1800"/>
              <a:t>(</a:t>
            </a:r>
            <a:r>
              <a:rPr lang="ja-JP" altLang="en-US" sz="1800"/>
              <a:t>２</a:t>
            </a:r>
            <a:r>
              <a:rPr lang="en-US" altLang="ja-JP" sz="1800"/>
              <a:t>) </a:t>
            </a:r>
            <a:r>
              <a:rPr lang="ja-JP" altLang="en-US" sz="1800"/>
              <a:t>参加者全員が、感情の解放をします。</a:t>
            </a:r>
          </a:p>
          <a:p>
            <a:pPr marL="88900">
              <a:lnSpc>
                <a:spcPct val="95000"/>
              </a:lnSpc>
              <a:spcBef>
                <a:spcPct val="20000"/>
              </a:spcBef>
            </a:pPr>
            <a:r>
              <a:rPr lang="en-US" altLang="ja-JP" sz="1800"/>
              <a:t>(</a:t>
            </a:r>
            <a:r>
              <a:rPr lang="ja-JP" altLang="en-US" sz="1800"/>
              <a:t>３</a:t>
            </a:r>
            <a:r>
              <a:rPr lang="en-US" altLang="ja-JP" sz="1800"/>
              <a:t>) </a:t>
            </a:r>
            <a:r>
              <a:rPr lang="ja-JP" altLang="en-US" sz="1800"/>
              <a:t>新しい、突発的な状況に応ずることができます。</a:t>
            </a:r>
          </a:p>
          <a:p>
            <a:pPr marL="88900">
              <a:lnSpc>
                <a:spcPct val="95000"/>
              </a:lnSpc>
              <a:spcBef>
                <a:spcPct val="20000"/>
              </a:spcBef>
            </a:pPr>
            <a:r>
              <a:rPr lang="ja-JP" altLang="en-US" sz="1800"/>
              <a:t>　したがって、ロールプレイは日常生活のリハーサルとも言えるでしょう。参加者はうまく演ずる</a:t>
            </a:r>
          </a:p>
          <a:p>
            <a:pPr marL="88900">
              <a:lnSpc>
                <a:spcPct val="95000"/>
              </a:lnSpc>
              <a:spcBef>
                <a:spcPct val="20000"/>
              </a:spcBef>
            </a:pPr>
            <a:r>
              <a:rPr lang="ja-JP" altLang="en-US" sz="1800"/>
              <a:t>必要はありません。大切なのは、いかに自分なりに自発性を発揮して演ずるかです。</a:t>
            </a:r>
          </a:p>
          <a:p>
            <a:pPr marL="88900">
              <a:lnSpc>
                <a:spcPct val="95000"/>
              </a:lnSpc>
              <a:spcBef>
                <a:spcPct val="20000"/>
              </a:spcBef>
            </a:pPr>
            <a:r>
              <a:rPr lang="ja-JP" altLang="en-US" sz="1800"/>
              <a:t>　自発性が回復されれば、ロールプレイでの新鮮な役割体験は、新しい役割を日常生活に取り入れる原動力となります。</a:t>
            </a:r>
            <a:br>
              <a:rPr lang="ja-JP" altLang="en-US" sz="1800"/>
            </a:br>
            <a:r>
              <a:rPr lang="ja-JP" altLang="en-US" sz="1800"/>
              <a:t>　自発性とは、新しい状況においても、周囲と自分自身にとって、より適切な、望ましい対応ができるということです。一般に、人は、新しい状況に対しては、他人の意見や自分の既有の体験をよりどころとして対応してしまいがちです。自発性は、そのような自分の外側から規制してしまうのではなく、自然に自分の中から自分を動かしていくことです。</a:t>
            </a:r>
          </a:p>
          <a:p>
            <a:pPr marL="88900">
              <a:lnSpc>
                <a:spcPct val="95000"/>
              </a:lnSpc>
              <a:spcBef>
                <a:spcPct val="20000"/>
              </a:spcBef>
            </a:pPr>
            <a:r>
              <a:rPr lang="ja-JP" altLang="en-US" sz="1800"/>
              <a:t>　　自発性は、まず役割をとること（役割取得）から、自発的に個性的に演ずること（役割演技）、</a:t>
            </a:r>
          </a:p>
          <a:p>
            <a:pPr marL="88900">
              <a:lnSpc>
                <a:spcPct val="95000"/>
              </a:lnSpc>
              <a:spcBef>
                <a:spcPct val="20000"/>
              </a:spcBef>
            </a:pPr>
            <a:r>
              <a:rPr lang="ja-JP" altLang="en-US" sz="1800"/>
              <a:t>　さらに、新しい役割を創造すること（役割創造）へと段階的に高まっていきます。</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pPr>
                <a:defRPr/>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正方形/長方形 2"/>
          <p:cNvSpPr>
            <a:spLocks noChangeArrowheads="1"/>
          </p:cNvSpPr>
          <p:nvPr/>
        </p:nvSpPr>
        <p:spPr bwMode="auto">
          <a:xfrm>
            <a:off x="71450" y="95284"/>
            <a:ext cx="9974262" cy="2987997"/>
          </a:xfrm>
          <a:prstGeom prst="rect">
            <a:avLst/>
          </a:prstGeom>
          <a:solidFill>
            <a:srgbClr val="FFFFCD"/>
          </a:solidFill>
          <a:ln w="9525">
            <a:solidFill>
              <a:srgbClr val="FFC000"/>
            </a:solidFill>
            <a:miter lim="800000"/>
            <a:headEnd/>
            <a:tailEnd/>
          </a:ln>
        </p:spPr>
        <p:txBody>
          <a:bodyPr>
            <a:spAutoFit/>
          </a:bodyPr>
          <a:lstStyle/>
          <a:p>
            <a:pPr>
              <a:spcBef>
                <a:spcPts val="0"/>
              </a:spcBef>
              <a:defRPr/>
            </a:pPr>
            <a:endParaRPr lang="en-US" altLang="ja-JP" sz="900" b="1" dirty="0">
              <a:solidFill>
                <a:srgbClr val="000000"/>
              </a:solidFill>
              <a:latin typeface="ＭＳ Ｐゴシック" pitchFamily="50" charset="-128"/>
              <a:ea typeface="ＭＳ Ｐゴシック" pitchFamily="50" charset="-128"/>
            </a:endParaRPr>
          </a:p>
          <a:p>
            <a:pPr>
              <a:lnSpc>
                <a:spcPts val="700"/>
              </a:lnSpc>
              <a:spcBef>
                <a:spcPts val="1200"/>
              </a:spcBef>
              <a:defRPr/>
            </a:pPr>
            <a:r>
              <a:rPr lang="ja-JP" altLang="en-US" sz="2800" b="1" dirty="0">
                <a:solidFill>
                  <a:srgbClr val="000000"/>
                </a:solidFill>
                <a:latin typeface="ＭＳ Ｐゴシック" pitchFamily="50" charset="-128"/>
                <a:ea typeface="ＭＳ Ｐゴシック" pitchFamily="50" charset="-128"/>
              </a:rPr>
              <a:t>ロールプレイを行う上での注意</a:t>
            </a:r>
            <a:r>
              <a:rPr lang="ja-JP" altLang="en-US" sz="1800" dirty="0">
                <a:solidFill>
                  <a:srgbClr val="000000"/>
                </a:solidFill>
                <a:latin typeface="ＭＳ Ｐゴシック" pitchFamily="50" charset="-128"/>
                <a:ea typeface="ＭＳ Ｐゴシック" pitchFamily="50" charset="-128"/>
              </a:rPr>
              <a:t/>
            </a:r>
            <a:br>
              <a:rPr lang="ja-JP" altLang="en-US" sz="1800" dirty="0">
                <a:solidFill>
                  <a:srgbClr val="000000"/>
                </a:solidFill>
                <a:latin typeface="ＭＳ Ｐゴシック" pitchFamily="50" charset="-128"/>
                <a:ea typeface="ＭＳ Ｐゴシック" pitchFamily="50" charset="-128"/>
              </a:rPr>
            </a:br>
            <a:r>
              <a:rPr lang="ja-JP" altLang="en-US" sz="900" dirty="0">
                <a:solidFill>
                  <a:srgbClr val="000000"/>
                </a:solidFill>
                <a:latin typeface="ＭＳ Ｐゴシック" pitchFamily="50" charset="-128"/>
                <a:ea typeface="ＭＳ Ｐゴシック" pitchFamily="50" charset="-128"/>
              </a:rPr>
              <a:t>　</a:t>
            </a:r>
            <a:endParaRPr lang="en-US" altLang="ja-JP" dirty="0">
              <a:solidFill>
                <a:srgbClr val="000000"/>
              </a:solidFill>
              <a:latin typeface="ＭＳ Ｐゴシック" pitchFamily="50" charset="-128"/>
              <a:ea typeface="ＭＳ Ｐゴシック" pitchFamily="50" charset="-128"/>
            </a:endParaRP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a:t>
            </a:r>
            <a:r>
              <a:rPr lang="en-US" altLang="ja-JP" dirty="0">
                <a:solidFill>
                  <a:srgbClr val="000000"/>
                </a:solidFill>
                <a:latin typeface="ＭＳ Ｐゴシック" pitchFamily="50" charset="-128"/>
                <a:ea typeface="ＭＳ Ｐゴシック" pitchFamily="50" charset="-128"/>
              </a:rPr>
              <a:t>1)</a:t>
            </a:r>
            <a:r>
              <a:rPr lang="ja-JP" altLang="en-US" dirty="0">
                <a:solidFill>
                  <a:srgbClr val="000000"/>
                </a:solidFill>
                <a:latin typeface="ＭＳ Ｐゴシック" pitchFamily="50" charset="-128"/>
                <a:ea typeface="ＭＳ Ｐゴシック" pitchFamily="50" charset="-128"/>
              </a:rPr>
              <a:t>ロールプレイを理解しているファシリテーターをグループごとに配置すること</a:t>
            </a:r>
            <a:endParaRPr lang="en-US" altLang="ja-JP" dirty="0">
              <a:solidFill>
                <a:srgbClr val="000000"/>
              </a:solidFill>
              <a:latin typeface="ＭＳ Ｐゴシック" pitchFamily="50" charset="-128"/>
              <a:ea typeface="ＭＳ Ｐゴシック" pitchFamily="50" charset="-128"/>
            </a:endParaRP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a:t>
            </a:r>
            <a:r>
              <a:rPr lang="en-US" altLang="ja-JP" dirty="0">
                <a:solidFill>
                  <a:srgbClr val="000000"/>
                </a:solidFill>
                <a:latin typeface="ＭＳ Ｐゴシック" pitchFamily="50" charset="-128"/>
                <a:ea typeface="ＭＳ Ｐゴシック" pitchFamily="50" charset="-128"/>
              </a:rPr>
              <a:t>2)</a:t>
            </a:r>
            <a:r>
              <a:rPr lang="ja-JP" altLang="en-US" dirty="0">
                <a:solidFill>
                  <a:srgbClr val="000000"/>
                </a:solidFill>
                <a:latin typeface="ＭＳ Ｐゴシック" pitchFamily="50" charset="-128"/>
                <a:ea typeface="ＭＳ Ｐゴシック" pitchFamily="50" charset="-128"/>
              </a:rPr>
              <a:t>事前準備（オリエンテーション）：参加者が主体的に関われるように情報や知識の整理</a:t>
            </a:r>
            <a:endParaRPr lang="en-US" altLang="ja-JP" dirty="0">
              <a:solidFill>
                <a:srgbClr val="000000"/>
              </a:solidFill>
              <a:latin typeface="ＭＳ Ｐゴシック" pitchFamily="50" charset="-128"/>
              <a:ea typeface="ＭＳ Ｐゴシック" pitchFamily="50" charset="-128"/>
            </a:endParaRP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a:t>
            </a:r>
            <a:r>
              <a:rPr lang="en-US" altLang="ja-JP" dirty="0">
                <a:solidFill>
                  <a:srgbClr val="000000"/>
                </a:solidFill>
                <a:latin typeface="ＭＳ Ｐゴシック" pitchFamily="50" charset="-128"/>
                <a:ea typeface="ＭＳ Ｐゴシック" pitchFamily="50" charset="-128"/>
              </a:rPr>
              <a:t>3)</a:t>
            </a:r>
            <a:r>
              <a:rPr lang="ja-JP" altLang="en-US" dirty="0">
                <a:solidFill>
                  <a:srgbClr val="000000"/>
                </a:solidFill>
                <a:latin typeface="ＭＳ Ｐゴシック" pitchFamily="50" charset="-128"/>
                <a:ea typeface="ＭＳ Ｐゴシック" pitchFamily="50" charset="-128"/>
              </a:rPr>
              <a:t>役割別の準備：各役割ごとに自分たちの役作りを行い，場面設定を話し合う</a:t>
            </a:r>
            <a:endParaRPr lang="en-US" altLang="ja-JP" dirty="0">
              <a:solidFill>
                <a:srgbClr val="000000"/>
              </a:solidFill>
              <a:latin typeface="ＭＳ Ｐゴシック" pitchFamily="50" charset="-128"/>
              <a:ea typeface="ＭＳ Ｐゴシック" pitchFamily="50" charset="-128"/>
            </a:endParaRP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a:t>
            </a:r>
            <a:r>
              <a:rPr lang="en-US" altLang="ja-JP" dirty="0">
                <a:solidFill>
                  <a:srgbClr val="000000"/>
                </a:solidFill>
                <a:latin typeface="ＭＳ Ｐゴシック" pitchFamily="50" charset="-128"/>
                <a:ea typeface="ＭＳ Ｐゴシック" pitchFamily="50" charset="-128"/>
              </a:rPr>
              <a:t>4)</a:t>
            </a:r>
            <a:r>
              <a:rPr lang="ja-JP" altLang="en-US" dirty="0">
                <a:solidFill>
                  <a:srgbClr val="000000"/>
                </a:solidFill>
                <a:latin typeface="ＭＳ Ｐゴシック" pitchFamily="50" charset="-128"/>
                <a:ea typeface="ＭＳ Ｐゴシック" pitchFamily="50" charset="-128"/>
              </a:rPr>
              <a:t>役割演技・討議：役になりきって演ずる。時間内で場面を変えて複数回実施しても良い</a:t>
            </a:r>
            <a:endParaRPr lang="en-US" altLang="ja-JP" dirty="0">
              <a:solidFill>
                <a:srgbClr val="000000"/>
              </a:solidFill>
              <a:latin typeface="ＭＳ Ｐゴシック" pitchFamily="50" charset="-128"/>
              <a:ea typeface="ＭＳ Ｐゴシック" pitchFamily="50" charset="-128"/>
            </a:endParaRP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a:t>
            </a:r>
            <a:r>
              <a:rPr lang="en-US" altLang="ja-JP" dirty="0">
                <a:solidFill>
                  <a:srgbClr val="000000"/>
                </a:solidFill>
                <a:latin typeface="ＭＳ Ｐゴシック" pitchFamily="50" charset="-128"/>
                <a:ea typeface="ＭＳ Ｐゴシック" pitchFamily="50" charset="-128"/>
              </a:rPr>
              <a:t>5)</a:t>
            </a:r>
            <a:r>
              <a:rPr lang="ja-JP" altLang="en-US" dirty="0">
                <a:solidFill>
                  <a:srgbClr val="000000"/>
                </a:solidFill>
                <a:latin typeface="ＭＳ Ｐゴシック" pitchFamily="50" charset="-128"/>
                <a:ea typeface="ＭＳ Ｐゴシック" pitchFamily="50" charset="-128"/>
              </a:rPr>
              <a:t>誰か一人が時間を占領しないこと</a:t>
            </a:r>
            <a:endParaRPr lang="en-US" altLang="ja-JP" dirty="0">
              <a:solidFill>
                <a:srgbClr val="000000"/>
              </a:solidFill>
              <a:latin typeface="ＭＳ Ｐゴシック" pitchFamily="50" charset="-128"/>
              <a:ea typeface="ＭＳ Ｐゴシック" pitchFamily="50" charset="-128"/>
            </a:endParaRP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a:t>
            </a:r>
            <a:r>
              <a:rPr lang="en-US" altLang="ja-JP" dirty="0">
                <a:solidFill>
                  <a:srgbClr val="000000"/>
                </a:solidFill>
                <a:latin typeface="ＭＳ Ｐゴシック" pitchFamily="50" charset="-128"/>
                <a:ea typeface="ＭＳ Ｐゴシック" pitchFamily="50" charset="-128"/>
              </a:rPr>
              <a:t>6)</a:t>
            </a:r>
            <a:r>
              <a:rPr lang="ja-JP" altLang="en-US" dirty="0">
                <a:solidFill>
                  <a:srgbClr val="000000"/>
                </a:solidFill>
                <a:latin typeface="ＭＳ Ｐゴシック" pitchFamily="50" charset="-128"/>
                <a:ea typeface="ＭＳ Ｐゴシック" pitchFamily="50" charset="-128"/>
              </a:rPr>
              <a:t>振り返り（フィードバック）：必ず自分の役やほかの役について感じたこと、考えたこと</a:t>
            </a:r>
          </a:p>
          <a:p>
            <a:pPr>
              <a:lnSpc>
                <a:spcPts val="1500"/>
              </a:lnSpc>
              <a:spcBef>
                <a:spcPts val="1200"/>
              </a:spcBef>
              <a:defRPr/>
            </a:pPr>
            <a:r>
              <a:rPr lang="ja-JP" altLang="en-US" dirty="0">
                <a:solidFill>
                  <a:srgbClr val="000000"/>
                </a:solidFill>
                <a:latin typeface="ＭＳ Ｐゴシック" pitchFamily="50" charset="-128"/>
                <a:ea typeface="ＭＳ Ｐゴシック" pitchFamily="50" charset="-128"/>
              </a:rPr>
              <a:t>　　を振り返る時間をとり、ロールプレイの後，他の人へ感情・しこりが残らないよう配慮</a:t>
            </a:r>
            <a:endParaRPr lang="en-US" altLang="ja-JP" dirty="0">
              <a:solidFill>
                <a:srgbClr val="000000"/>
              </a:solidFill>
              <a:latin typeface="ＭＳ Ｐゴシック" pitchFamily="50" charset="-128"/>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srgbClr val="000000"/>
                </a:solidFill>
              </a:rPr>
              <a:pPr>
                <a:defRPr/>
              </a:pPr>
              <a:t>16</a:t>
            </a:fld>
            <a:endParaRPr lang="en-US" altLang="ja-JP">
              <a:solidFill>
                <a:srgbClr val="000000"/>
              </a:solidFill>
            </a:endParaRPr>
          </a:p>
        </p:txBody>
      </p:sp>
    </p:spTree>
    <p:extLst>
      <p:ext uri="{BB962C8B-B14F-4D97-AF65-F5344CB8AC3E}">
        <p14:creationId xmlns:p14="http://schemas.microsoft.com/office/powerpoint/2010/main" val="231954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2"/>
          <p:cNvSpPr>
            <a:spLocks noChangeArrowheads="1"/>
          </p:cNvSpPr>
          <p:nvPr/>
        </p:nvSpPr>
        <p:spPr bwMode="auto">
          <a:xfrm>
            <a:off x="918426" y="260353"/>
            <a:ext cx="8191668"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solidFill>
                <a:srgbClr val="000000"/>
              </a:solidFill>
              <a:latin typeface="Calibri" pitchFamily="34" charset="0"/>
            </a:endParaRPr>
          </a:p>
        </p:txBody>
      </p:sp>
      <p:sp>
        <p:nvSpPr>
          <p:cNvPr id="12291" name="タイトル 1"/>
          <p:cNvSpPr>
            <a:spLocks noGrp="1"/>
          </p:cNvSpPr>
          <p:nvPr>
            <p:ph type="title" idx="4294967295"/>
          </p:nvPr>
        </p:nvSpPr>
        <p:spPr>
          <a:xfrm>
            <a:off x="438948" y="35"/>
            <a:ext cx="9138285" cy="576263"/>
          </a:xfrm>
        </p:spPr>
        <p:txBody>
          <a:bodyPr/>
          <a:lstStyle/>
          <a:p>
            <a:pPr eaLnBrk="1" hangingPunct="1"/>
            <a:r>
              <a:rPr lang="ja-JP" altLang="en-US" sz="2800"/>
              <a:t>振り返り（フィードバック）</a:t>
            </a:r>
          </a:p>
        </p:txBody>
      </p:sp>
      <p:sp>
        <p:nvSpPr>
          <p:cNvPr id="3" name="コンテンツ プレースホルダ 2"/>
          <p:cNvSpPr>
            <a:spLocks noGrp="1"/>
          </p:cNvSpPr>
          <p:nvPr>
            <p:ph idx="4294967295"/>
          </p:nvPr>
        </p:nvSpPr>
        <p:spPr>
          <a:xfrm>
            <a:off x="199195" y="620713"/>
            <a:ext cx="9728818" cy="4895850"/>
          </a:xfrm>
        </p:spPr>
        <p:txBody>
          <a:bodyPr rtlCol="0">
            <a:noAutofit/>
          </a:bodyPr>
          <a:lstStyle/>
          <a:p>
            <a:pPr marL="95250" indent="-95250" eaLnBrk="1" fontAlgn="auto" hangingPunct="1">
              <a:spcAft>
                <a:spcPts val="0"/>
              </a:spcAft>
              <a:buFont typeface="Arial" pitchFamily="34" charset="0"/>
              <a:buNone/>
              <a:defRPr/>
            </a:pPr>
            <a:r>
              <a:rPr lang="ja-JP" altLang="en-US" sz="2600" dirty="0"/>
              <a:t>役割を演じて体験したこと考えたことを全員が言葉にして分かち合う。</a:t>
            </a:r>
            <a:r>
              <a:rPr lang="en-US" altLang="ja-JP" sz="2000" dirty="0"/>
              <a:t>…</a:t>
            </a:r>
            <a:r>
              <a:rPr lang="ja-JP" altLang="en-US" sz="2000" dirty="0"/>
              <a:t>例えば</a:t>
            </a:r>
            <a:endParaRPr lang="en-US" altLang="ja-JP" sz="2000" dirty="0"/>
          </a:p>
          <a:p>
            <a:pPr eaLnBrk="1" fontAlgn="auto" hangingPunct="1">
              <a:spcAft>
                <a:spcPts val="0"/>
              </a:spcAft>
              <a:buFont typeface="Arial" pitchFamily="34" charset="0"/>
              <a:buNone/>
              <a:defRPr/>
            </a:pPr>
            <a:r>
              <a:rPr lang="ja-JP" altLang="en-US" sz="2000" dirty="0"/>
              <a:t>　・　○○役として、自分自身が感じたこと</a:t>
            </a:r>
            <a:r>
              <a:rPr lang="en-US" altLang="ja-JP" sz="2000" dirty="0"/>
              <a:t>…</a:t>
            </a:r>
          </a:p>
          <a:p>
            <a:pPr eaLnBrk="1" fontAlgn="auto" hangingPunct="1">
              <a:spcAft>
                <a:spcPts val="0"/>
              </a:spcAft>
              <a:buFont typeface="Arial" pitchFamily="34" charset="0"/>
              <a:buNone/>
              <a:defRPr/>
            </a:pPr>
            <a:r>
              <a:rPr lang="ja-JP" altLang="en-US" sz="2000" dirty="0"/>
              <a:t>　・　○○役として、他者の役について、いつもの自分とは感じ方、見方、考え方が違ったところ</a:t>
            </a:r>
            <a:r>
              <a:rPr lang="en-US" altLang="ja-JP" sz="2000" dirty="0"/>
              <a:t>…</a:t>
            </a:r>
          </a:p>
          <a:p>
            <a:pPr eaLnBrk="1" fontAlgn="auto" hangingPunct="1">
              <a:spcAft>
                <a:spcPts val="0"/>
              </a:spcAft>
              <a:buFont typeface="Arial" pitchFamily="34" charset="0"/>
              <a:buNone/>
              <a:defRPr/>
            </a:pPr>
            <a:r>
              <a:rPr lang="ja-JP" altLang="en-US" sz="2000" dirty="0"/>
              <a:t>　・　○○役として、△△役の言動に抱いた感情</a:t>
            </a:r>
            <a:r>
              <a:rPr lang="en-US" altLang="ja-JP" sz="2000" dirty="0"/>
              <a:t>……</a:t>
            </a:r>
            <a:r>
              <a:rPr lang="ja-JP" altLang="en-US" sz="2000" dirty="0"/>
              <a:t>等</a:t>
            </a:r>
            <a:endParaRPr lang="en-US" altLang="ja-JP" sz="2000" dirty="0"/>
          </a:p>
          <a:p>
            <a:pPr eaLnBrk="1" fontAlgn="auto" hangingPunct="1">
              <a:spcAft>
                <a:spcPts val="0"/>
              </a:spcAft>
              <a:buFont typeface="Arial" pitchFamily="34" charset="0"/>
              <a:buNone/>
              <a:defRPr/>
            </a:pPr>
            <a:r>
              <a:rPr lang="ja-JP" altLang="en-US" sz="2600" dirty="0"/>
              <a:t>●演技であっても、思ったより内面が動かされることを経験する。その内面のざわつき、揺れ、感情的な反応を表現し共有することでロールプレイによる</a:t>
            </a:r>
            <a:r>
              <a:rPr lang="ja-JP" altLang="en-US" sz="2600" u="sng" dirty="0">
                <a:solidFill>
                  <a:srgbClr val="C00000"/>
                </a:solidFill>
              </a:rPr>
              <a:t>気付きは深くなる</a:t>
            </a:r>
            <a:r>
              <a:rPr lang="ja-JP" altLang="en-US" sz="2600" dirty="0"/>
              <a:t>。その気付きが今後の会議の機能を上げていく。</a:t>
            </a:r>
            <a:endParaRPr lang="en-US" altLang="ja-JP" sz="2600" dirty="0"/>
          </a:p>
          <a:p>
            <a:pPr eaLnBrk="1" fontAlgn="auto" hangingPunct="1">
              <a:spcAft>
                <a:spcPts val="0"/>
              </a:spcAft>
              <a:buFont typeface="Arial" pitchFamily="34" charset="0"/>
              <a:buNone/>
              <a:defRPr/>
            </a:pPr>
            <a:r>
              <a:rPr lang="ja-JP" altLang="en-US" sz="2600" dirty="0"/>
              <a:t>●分かち合うことで、</a:t>
            </a:r>
            <a:r>
              <a:rPr lang="ja-JP" altLang="en-US" sz="2600" u="sng" dirty="0">
                <a:solidFill>
                  <a:srgbClr val="C00000"/>
                </a:solidFill>
              </a:rPr>
              <a:t>役から離れられる</a:t>
            </a:r>
            <a:r>
              <a:rPr lang="ja-JP" altLang="en-US" sz="2600" dirty="0"/>
              <a:t>（終わることが出来る）効果もある。</a:t>
            </a:r>
            <a:endParaRPr lang="en-US" altLang="ja-JP" sz="2600" dirty="0"/>
          </a:p>
        </p:txBody>
      </p:sp>
      <p:sp>
        <p:nvSpPr>
          <p:cNvPr id="12293" name="正方形/長方形 4"/>
          <p:cNvSpPr>
            <a:spLocks noChangeArrowheads="1"/>
          </p:cNvSpPr>
          <p:nvPr/>
        </p:nvSpPr>
        <p:spPr bwMode="auto">
          <a:xfrm>
            <a:off x="438953" y="5589623"/>
            <a:ext cx="9515521" cy="1076325"/>
          </a:xfrm>
          <a:prstGeom prst="rect">
            <a:avLst/>
          </a:prstGeom>
          <a:noFill/>
          <a:ln w="28575">
            <a:solidFill>
              <a:schemeClr val="tx1"/>
            </a:solidFill>
            <a:prstDash val="sysDash"/>
            <a:miter lim="800000"/>
            <a:headEnd/>
            <a:tailEnd/>
          </a:ln>
        </p:spPr>
        <p:txBody>
          <a:bodyPr>
            <a:spAutoFit/>
          </a:bodyPr>
          <a:lstStyle/>
          <a:p>
            <a:pPr>
              <a:buFont typeface="Arial" charset="0"/>
              <a:buNone/>
            </a:pPr>
            <a:r>
              <a:rPr lang="ja-JP" altLang="en-US" sz="3200">
                <a:solidFill>
                  <a:srgbClr val="000000"/>
                </a:solidFill>
              </a:rPr>
              <a:t>⇒だから、時間が足りなくても省かず、必ず最後に振り返りを行いましょう。</a:t>
            </a:r>
            <a:endParaRPr lang="en-US" altLang="ja-JP" sz="3200">
              <a:solidFill>
                <a:srgbClr val="000000"/>
              </a:solidFill>
            </a:endParaRP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88694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08000" y="274638"/>
            <a:ext cx="9137650" cy="706090"/>
          </a:xfrm>
        </p:spPr>
        <p:txBody>
          <a:bodyPr/>
          <a:lstStyle/>
          <a:p>
            <a:r>
              <a:rPr lang="ja-JP" altLang="en-US" sz="3200" b="1" dirty="0">
                <a:solidFill>
                  <a:srgbClr val="000000"/>
                </a:solidFill>
              </a:rPr>
              <a:t>演習１　「個別支援計画の作成」</a:t>
            </a:r>
            <a:endParaRPr kumimoji="1" lang="ja-JP" altLang="en-US" sz="32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18</a:t>
            </a:fld>
            <a:endParaRPr lang="en-US" altLang="ja-JP">
              <a:solidFill>
                <a:srgbClr val="000000"/>
              </a:solidFill>
            </a:endParaRPr>
          </a:p>
        </p:txBody>
      </p:sp>
      <p:graphicFrame>
        <p:nvGraphicFramePr>
          <p:cNvPr id="5" name="表 4">
            <a:extLst>
              <a:ext uri="{FF2B5EF4-FFF2-40B4-BE49-F238E27FC236}">
                <a16:creationId xmlns:a16="http://schemas.microsoft.com/office/drawing/2014/main" xmlns="" id="{E78586DD-92BB-48CE-8DA2-01B03D721701}"/>
              </a:ext>
            </a:extLst>
          </p:cNvPr>
          <p:cNvGraphicFramePr>
            <a:graphicFrameLocks noGrp="1"/>
          </p:cNvGraphicFramePr>
          <p:nvPr>
            <p:extLst>
              <p:ext uri="{D42A27DB-BD31-4B8C-83A1-F6EECF244321}">
                <p14:modId xmlns:p14="http://schemas.microsoft.com/office/powerpoint/2010/main" val="865979420"/>
              </p:ext>
            </p:extLst>
          </p:nvPr>
        </p:nvGraphicFramePr>
        <p:xfrm>
          <a:off x="452732" y="980728"/>
          <a:ext cx="9177331" cy="5677475"/>
        </p:xfrm>
        <a:graphic>
          <a:graphicData uri="http://schemas.openxmlformats.org/drawingml/2006/table">
            <a:tbl>
              <a:tblPr/>
              <a:tblGrid>
                <a:gridCol w="539843">
                  <a:extLst>
                    <a:ext uri="{9D8B030D-6E8A-4147-A177-3AD203B41FA5}">
                      <a16:colId xmlns:a16="http://schemas.microsoft.com/office/drawing/2014/main" xmlns="" val="20000"/>
                    </a:ext>
                  </a:extLst>
                </a:gridCol>
                <a:gridCol w="539843">
                  <a:extLst>
                    <a:ext uri="{9D8B030D-6E8A-4147-A177-3AD203B41FA5}">
                      <a16:colId xmlns:a16="http://schemas.microsoft.com/office/drawing/2014/main" xmlns="" val="20001"/>
                    </a:ext>
                  </a:extLst>
                </a:gridCol>
                <a:gridCol w="539843">
                  <a:extLst>
                    <a:ext uri="{9D8B030D-6E8A-4147-A177-3AD203B41FA5}">
                      <a16:colId xmlns:a16="http://schemas.microsoft.com/office/drawing/2014/main" xmlns="" val="20002"/>
                    </a:ext>
                  </a:extLst>
                </a:gridCol>
                <a:gridCol w="539843">
                  <a:extLst>
                    <a:ext uri="{9D8B030D-6E8A-4147-A177-3AD203B41FA5}">
                      <a16:colId xmlns:a16="http://schemas.microsoft.com/office/drawing/2014/main" xmlns="" val="20003"/>
                    </a:ext>
                  </a:extLst>
                </a:gridCol>
                <a:gridCol w="539843">
                  <a:extLst>
                    <a:ext uri="{9D8B030D-6E8A-4147-A177-3AD203B41FA5}">
                      <a16:colId xmlns:a16="http://schemas.microsoft.com/office/drawing/2014/main" xmlns="" val="20004"/>
                    </a:ext>
                  </a:extLst>
                </a:gridCol>
                <a:gridCol w="539843">
                  <a:extLst>
                    <a:ext uri="{9D8B030D-6E8A-4147-A177-3AD203B41FA5}">
                      <a16:colId xmlns:a16="http://schemas.microsoft.com/office/drawing/2014/main" xmlns="" val="20005"/>
                    </a:ext>
                  </a:extLst>
                </a:gridCol>
                <a:gridCol w="539843">
                  <a:extLst>
                    <a:ext uri="{9D8B030D-6E8A-4147-A177-3AD203B41FA5}">
                      <a16:colId xmlns:a16="http://schemas.microsoft.com/office/drawing/2014/main" xmlns="" val="20006"/>
                    </a:ext>
                  </a:extLst>
                </a:gridCol>
                <a:gridCol w="539843">
                  <a:extLst>
                    <a:ext uri="{9D8B030D-6E8A-4147-A177-3AD203B41FA5}">
                      <a16:colId xmlns:a16="http://schemas.microsoft.com/office/drawing/2014/main" xmlns="" val="20007"/>
                    </a:ext>
                  </a:extLst>
                </a:gridCol>
                <a:gridCol w="539843">
                  <a:extLst>
                    <a:ext uri="{9D8B030D-6E8A-4147-A177-3AD203B41FA5}">
                      <a16:colId xmlns:a16="http://schemas.microsoft.com/office/drawing/2014/main" xmlns="" val="20008"/>
                    </a:ext>
                  </a:extLst>
                </a:gridCol>
                <a:gridCol w="539843">
                  <a:extLst>
                    <a:ext uri="{9D8B030D-6E8A-4147-A177-3AD203B41FA5}">
                      <a16:colId xmlns:a16="http://schemas.microsoft.com/office/drawing/2014/main" xmlns="" val="20009"/>
                    </a:ext>
                  </a:extLst>
                </a:gridCol>
                <a:gridCol w="539843">
                  <a:extLst>
                    <a:ext uri="{9D8B030D-6E8A-4147-A177-3AD203B41FA5}">
                      <a16:colId xmlns:a16="http://schemas.microsoft.com/office/drawing/2014/main" xmlns="" val="20010"/>
                    </a:ext>
                  </a:extLst>
                </a:gridCol>
                <a:gridCol w="539843">
                  <a:extLst>
                    <a:ext uri="{9D8B030D-6E8A-4147-A177-3AD203B41FA5}">
                      <a16:colId xmlns:a16="http://schemas.microsoft.com/office/drawing/2014/main" xmlns="" val="20011"/>
                    </a:ext>
                  </a:extLst>
                </a:gridCol>
                <a:gridCol w="539843">
                  <a:extLst>
                    <a:ext uri="{9D8B030D-6E8A-4147-A177-3AD203B41FA5}">
                      <a16:colId xmlns:a16="http://schemas.microsoft.com/office/drawing/2014/main" xmlns="" val="20012"/>
                    </a:ext>
                  </a:extLst>
                </a:gridCol>
                <a:gridCol w="539843">
                  <a:extLst>
                    <a:ext uri="{9D8B030D-6E8A-4147-A177-3AD203B41FA5}">
                      <a16:colId xmlns:a16="http://schemas.microsoft.com/office/drawing/2014/main" xmlns="" val="20013"/>
                    </a:ext>
                  </a:extLst>
                </a:gridCol>
                <a:gridCol w="539843">
                  <a:extLst>
                    <a:ext uri="{9D8B030D-6E8A-4147-A177-3AD203B41FA5}">
                      <a16:colId xmlns:a16="http://schemas.microsoft.com/office/drawing/2014/main" xmlns="" val="20014"/>
                    </a:ext>
                  </a:extLst>
                </a:gridCol>
                <a:gridCol w="539843">
                  <a:extLst>
                    <a:ext uri="{9D8B030D-6E8A-4147-A177-3AD203B41FA5}">
                      <a16:colId xmlns:a16="http://schemas.microsoft.com/office/drawing/2014/main" xmlns="" val="20015"/>
                    </a:ext>
                  </a:extLst>
                </a:gridCol>
                <a:gridCol w="539843">
                  <a:extLst>
                    <a:ext uri="{9D8B030D-6E8A-4147-A177-3AD203B41FA5}">
                      <a16:colId xmlns:a16="http://schemas.microsoft.com/office/drawing/2014/main" xmlns="" val="20016"/>
                    </a:ext>
                  </a:extLst>
                </a:gridCol>
              </a:tblGrid>
              <a:tr h="588233">
                <a:tc>
                  <a:txBody>
                    <a:bodyPr/>
                    <a:lstStyle/>
                    <a:p>
                      <a:pPr algn="ctr" fontAlgn="ctr"/>
                      <a:r>
                        <a:rPr lang="en-US" altLang="ja-JP" sz="1600" b="0" i="0" u="none" strike="noStrike" dirty="0">
                          <a:solidFill>
                            <a:srgbClr val="000000"/>
                          </a:solidFill>
                          <a:effectLst/>
                          <a:latin typeface="ＭＳ Ｐゴシック"/>
                        </a:rPr>
                        <a:t>10:20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55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11:10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13:00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13:30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13:45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14:20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14:35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14:50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15:05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16:10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16:40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25963">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altLang="ja-JP" sz="1600" b="0" i="0" u="none" strike="noStrike" dirty="0">
                          <a:solidFill>
                            <a:srgbClr val="000000"/>
                          </a:solidFill>
                          <a:effectLst/>
                          <a:latin typeface="ＭＳ Ｐゴシック"/>
                        </a:rPr>
                        <a:t>70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2">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1"/>
                  </a:ext>
                </a:extLst>
              </a:tr>
              <a:tr h="456389">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ＭＳ Ｐゴシック"/>
                        </a:rPr>
                        <a:t>　</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985799">
                <a:tc>
                  <a:txBody>
                    <a:bodyPr/>
                    <a:lstStyle/>
                    <a:p>
                      <a:pPr algn="l" fontAlgn="ctr"/>
                      <a:r>
                        <a:rPr lang="ja-JP" altLang="en-US" sz="1600" b="0" i="0" u="none" strike="noStrike" dirty="0">
                          <a:solidFill>
                            <a:srgbClr val="000000"/>
                          </a:solidFill>
                          <a:effectLst/>
                          <a:latin typeface="ＭＳ Ｐゴシック"/>
                        </a:rPr>
                        <a:t>　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fontAlgn="ctr"/>
                      <a:r>
                        <a:rPr lang="ja-JP" altLang="en-US" sz="1600" b="0" i="0" u="none" strike="noStrike" dirty="0">
                          <a:solidFill>
                            <a:srgbClr val="000000"/>
                          </a:solidFill>
                          <a:effectLst/>
                          <a:latin typeface="ＭＳ Ｐゴシック"/>
                        </a:rPr>
                        <a:t>　ニーズの整理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ＭＳ Ｐゴシック"/>
                        </a:rPr>
                        <a:t>　サービス担当者会議</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ロールプレイ</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休憩</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fontAlgn="ctr"/>
                      <a:r>
                        <a:rPr lang="ja-JP" altLang="en-US" sz="1600" b="0" i="0" u="none" strike="noStrike" dirty="0">
                          <a:solidFill>
                            <a:srgbClr val="000000"/>
                          </a:solidFill>
                          <a:effectLst/>
                          <a:latin typeface="ＭＳ Ｐゴシック"/>
                        </a:rPr>
                        <a:t>　個別支援計画作成にあたり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本人との面接</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　個別支援の計画作成</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2">
                  <a:txBody>
                    <a:bodyPr/>
                    <a:lstStyle/>
                    <a:p>
                      <a:pPr algn="l" fontAlgn="ctr"/>
                      <a:r>
                        <a:rPr lang="ja-JP" altLang="en-US" sz="1600" b="0" i="0" u="none" strike="noStrike" dirty="0">
                          <a:solidFill>
                            <a:srgbClr val="000000"/>
                          </a:solidFill>
                          <a:effectLst/>
                          <a:latin typeface="ＭＳ Ｐゴシック"/>
                        </a:rPr>
                        <a:t>　個別支援</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計画の発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表</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3"/>
                  </a:ext>
                </a:extLst>
              </a:tr>
              <a:tr h="2221091">
                <a:tc>
                  <a:txBody>
                    <a:bodyPr/>
                    <a:lstStyle/>
                    <a:p>
                      <a:pPr algn="l" fontAlgn="ctr"/>
                      <a:r>
                        <a:rPr lang="ja-JP" altLang="en-US" sz="1400" b="0" i="0" u="none" strike="noStrike" dirty="0">
                          <a:solidFill>
                            <a:srgbClr val="000000"/>
                          </a:solidFill>
                          <a:effectLst/>
                          <a:latin typeface="ＭＳ Ｐゴシック"/>
                        </a:rPr>
                        <a:t>　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事例の説明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グループで共有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グループで担当者会議の参</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加に向けた方針を確認する。</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ロールプレイ準備</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サービス等利用計画の　</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グループ共有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発表</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意見交換＋講師コメントト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630593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23920" y="188641"/>
            <a:ext cx="896522" cy="6552729"/>
          </a:xfrm>
          <a:solidFill>
            <a:schemeClr val="bg1"/>
          </a:solidFill>
          <a:ln>
            <a:solidFill>
              <a:schemeClr val="tx1"/>
            </a:solidFill>
          </a:ln>
        </p:spPr>
        <p:txBody>
          <a:bodyPr vert="eaVert"/>
          <a:lstStyle/>
          <a:p>
            <a:r>
              <a:rPr kumimoji="1" lang="ja-JP" altLang="en-US" sz="3200" dirty="0"/>
              <a:t>サービス担当者会議</a:t>
            </a:r>
          </a:p>
        </p:txBody>
      </p:sp>
      <p:sp>
        <p:nvSpPr>
          <p:cNvPr id="8" name="コンテンツ プレースホルダー 7"/>
          <p:cNvSpPr>
            <a:spLocks noGrp="1"/>
          </p:cNvSpPr>
          <p:nvPr>
            <p:ph idx="1"/>
          </p:nvPr>
        </p:nvSpPr>
        <p:spPr>
          <a:xfrm>
            <a:off x="1764456" y="188638"/>
            <a:ext cx="1584176" cy="6552730"/>
          </a:xfrm>
          <a:solidFill>
            <a:schemeClr val="bg1"/>
          </a:solidFill>
          <a:ln>
            <a:solidFill>
              <a:schemeClr val="tx1"/>
            </a:solidFill>
          </a:ln>
        </p:spPr>
        <p:txBody>
          <a:bodyPr vert="eaVert"/>
          <a:lstStyle/>
          <a:p>
            <a:r>
              <a:rPr lang="ja-JP" altLang="en-US" sz="2400" dirty="0"/>
              <a:t>サービス等利用計画を作成に協力する。</a:t>
            </a:r>
            <a:endParaRPr lang="en-US" altLang="ja-JP" sz="2400" dirty="0"/>
          </a:p>
          <a:p>
            <a:r>
              <a:rPr lang="ja-JP" altLang="en-US" sz="2400" dirty="0"/>
              <a:t>サービス管理責任者としての役割を担う。</a:t>
            </a:r>
          </a:p>
          <a:p>
            <a:r>
              <a:rPr kumimoji="1" lang="ja-JP" altLang="en-US" sz="2400" dirty="0"/>
              <a:t>サービス担当者会議に参加する。</a:t>
            </a:r>
            <a:endParaRPr kumimoji="1" lang="en-US" altLang="ja-JP" sz="2400" dirty="0"/>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19</a:t>
            </a:fld>
            <a:endParaRPr lang="en-US" altLang="ja-JP" dirty="0">
              <a:solidFill>
                <a:srgbClr val="000000"/>
              </a:solidFill>
            </a:endParaRPr>
          </a:p>
        </p:txBody>
      </p:sp>
      <p:sp>
        <p:nvSpPr>
          <p:cNvPr id="9" name="タイトル 6"/>
          <p:cNvSpPr txBox="1">
            <a:spLocks/>
          </p:cNvSpPr>
          <p:nvPr/>
        </p:nvSpPr>
        <p:spPr bwMode="auto">
          <a:xfrm>
            <a:off x="3466594" y="195737"/>
            <a:ext cx="864096" cy="6557846"/>
          </a:xfrm>
          <a:prstGeom prst="rect">
            <a:avLst/>
          </a:prstGeom>
          <a:solidFill>
            <a:srgbClr val="CCFF99"/>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個別支援計画の原案を作成する</a:t>
            </a:r>
          </a:p>
        </p:txBody>
      </p:sp>
      <p:sp>
        <p:nvSpPr>
          <p:cNvPr id="10" name="コンテンツ プレースホルダー 7"/>
          <p:cNvSpPr txBox="1">
            <a:spLocks/>
          </p:cNvSpPr>
          <p:nvPr/>
        </p:nvSpPr>
        <p:spPr bwMode="auto">
          <a:xfrm>
            <a:off x="4500761" y="210254"/>
            <a:ext cx="1368152" cy="6552729"/>
          </a:xfrm>
          <a:prstGeom prst="rect">
            <a:avLst/>
          </a:prstGeom>
          <a:solidFill>
            <a:srgbClr val="CCFF99"/>
          </a:solidFill>
          <a:ln w="9525">
            <a:solidFill>
              <a:schemeClr val="tx1"/>
            </a:solidFill>
            <a:miter lim="800000"/>
            <a:headEnd/>
            <a:tailEnd/>
          </a:ln>
        </p:spPr>
        <p:txBody>
          <a:bodyPr vert="eaVert" wrap="square" lIns="91414" tIns="45707" rIns="91414" bIns="45707" numCol="1" anchor="t" anchorCtr="0" compatLnSpc="1">
            <a:prstTxWarp prst="textNoShape">
              <a:avLst/>
            </a:prstTxWarp>
          </a:bodyPr>
          <a:lst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a:lstStyle>
          <a:p>
            <a:r>
              <a:rPr lang="ja-JP" altLang="en-US" sz="2400" kern="0" dirty="0">
                <a:solidFill>
                  <a:srgbClr val="000000"/>
                </a:solidFill>
              </a:rPr>
              <a:t>個別面接等を行う。</a:t>
            </a:r>
            <a:endParaRPr lang="en-US" altLang="ja-JP" sz="2400" kern="0" dirty="0">
              <a:solidFill>
                <a:srgbClr val="000000"/>
              </a:solidFill>
            </a:endParaRPr>
          </a:p>
          <a:p>
            <a:r>
              <a:rPr lang="ja-JP" altLang="en-US" sz="2400" kern="0" dirty="0">
                <a:solidFill>
                  <a:srgbClr val="000000"/>
                </a:solidFill>
              </a:rPr>
              <a:t>アセスメントを行う。</a:t>
            </a:r>
            <a:endParaRPr lang="en-US" altLang="ja-JP" sz="2400" kern="0" dirty="0">
              <a:solidFill>
                <a:srgbClr val="000000"/>
              </a:solidFill>
            </a:endParaRPr>
          </a:p>
          <a:p>
            <a:r>
              <a:rPr lang="ja-JP" altLang="en-US" sz="2400" kern="0" dirty="0">
                <a:solidFill>
                  <a:srgbClr val="000000"/>
                </a:solidFill>
              </a:rPr>
              <a:t>サービス等利用計画を参考にする。</a:t>
            </a:r>
            <a:endParaRPr lang="en-US" altLang="ja-JP" sz="2400" kern="0" dirty="0">
              <a:solidFill>
                <a:srgbClr val="000000"/>
              </a:solidFill>
            </a:endParaRPr>
          </a:p>
          <a:p>
            <a:endParaRPr lang="ja-JP" altLang="en-US" kern="0" dirty="0">
              <a:solidFill>
                <a:srgbClr val="000000"/>
              </a:solidFill>
            </a:endParaRPr>
          </a:p>
        </p:txBody>
      </p:sp>
      <p:sp>
        <p:nvSpPr>
          <p:cNvPr id="11" name="タイトル 6"/>
          <p:cNvSpPr txBox="1">
            <a:spLocks/>
          </p:cNvSpPr>
          <p:nvPr/>
        </p:nvSpPr>
        <p:spPr bwMode="auto">
          <a:xfrm>
            <a:off x="5976927" y="221387"/>
            <a:ext cx="792088" cy="6552729"/>
          </a:xfrm>
          <a:prstGeom prst="rect">
            <a:avLst/>
          </a:prstGeom>
          <a:solidFill>
            <a:srgbClr val="CCFF99"/>
          </a:solidFill>
          <a:ln w="9525">
            <a:solidFill>
              <a:schemeClr val="tx1"/>
            </a:solidFill>
            <a:miter lim="800000"/>
            <a:headEnd/>
            <a:tailEnd/>
          </a:ln>
        </p:spPr>
        <p:txBody>
          <a:bodyPr vert="horz"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支援会議</a:t>
            </a:r>
          </a:p>
        </p:txBody>
      </p:sp>
      <p:sp>
        <p:nvSpPr>
          <p:cNvPr id="12" name="タイトル 6"/>
          <p:cNvSpPr txBox="1">
            <a:spLocks/>
          </p:cNvSpPr>
          <p:nvPr/>
        </p:nvSpPr>
        <p:spPr bwMode="auto">
          <a:xfrm>
            <a:off x="6949035" y="210251"/>
            <a:ext cx="795950" cy="6557846"/>
          </a:xfrm>
          <a:prstGeom prst="rect">
            <a:avLst/>
          </a:prstGeom>
          <a:solidFill>
            <a:srgbClr val="CCFF99"/>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個別支援計画</a:t>
            </a:r>
          </a:p>
        </p:txBody>
      </p:sp>
      <p:sp>
        <p:nvSpPr>
          <p:cNvPr id="3" name="下矢印 2"/>
          <p:cNvSpPr/>
          <p:nvPr/>
        </p:nvSpPr>
        <p:spPr>
          <a:xfrm rot="16200000">
            <a:off x="4359326" y="2853027"/>
            <a:ext cx="484632" cy="7287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4" name="テキスト ボックス 3"/>
          <p:cNvSpPr txBox="1"/>
          <p:nvPr/>
        </p:nvSpPr>
        <p:spPr>
          <a:xfrm>
            <a:off x="8101163" y="476676"/>
            <a:ext cx="1872208" cy="2246769"/>
          </a:xfrm>
          <a:prstGeom prst="rect">
            <a:avLst/>
          </a:prstGeom>
          <a:noFill/>
        </p:spPr>
        <p:txBody>
          <a:bodyPr wrap="square" rtlCol="0">
            <a:spAutoFit/>
          </a:bodyPr>
          <a:lstStyle/>
          <a:p>
            <a:r>
              <a:rPr kumimoji="1" lang="ja-JP" altLang="en-US" dirty="0"/>
              <a:t>☆　サービス等利用計画書を基に本人と面接を行う。</a:t>
            </a:r>
            <a:endParaRPr kumimoji="1" lang="en-US" altLang="ja-JP" dirty="0"/>
          </a:p>
          <a:p>
            <a:endParaRPr lang="en-US" altLang="ja-JP" dirty="0"/>
          </a:p>
          <a:p>
            <a:r>
              <a:rPr kumimoji="1" lang="ja-JP" altLang="en-US" dirty="0"/>
              <a:t>☆　支援会議のポイント</a:t>
            </a:r>
          </a:p>
        </p:txBody>
      </p:sp>
    </p:spTree>
    <p:extLst>
      <p:ext uri="{BB962C8B-B14F-4D97-AF65-F5344CB8AC3E}">
        <p14:creationId xmlns:p14="http://schemas.microsoft.com/office/powerpoint/2010/main" val="278300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08000" y="274638"/>
            <a:ext cx="9137650" cy="706090"/>
          </a:xfrm>
        </p:spPr>
        <p:txBody>
          <a:bodyPr/>
          <a:lstStyle/>
          <a:p>
            <a:r>
              <a:rPr lang="ja-JP" altLang="en-US" sz="3200" b="1" dirty="0"/>
              <a:t>演習１　「個別支援計画の作成」</a:t>
            </a:r>
            <a:endParaRPr kumimoji="1" lang="ja-JP" altLang="en-US" sz="32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2</a:t>
            </a:fld>
            <a:endParaRPr lang="en-US" altLang="ja-JP"/>
          </a:p>
        </p:txBody>
      </p:sp>
      <p:graphicFrame>
        <p:nvGraphicFramePr>
          <p:cNvPr id="11" name="表 10"/>
          <p:cNvGraphicFramePr>
            <a:graphicFrameLocks noGrp="1"/>
          </p:cNvGraphicFramePr>
          <p:nvPr>
            <p:extLst>
              <p:ext uri="{D42A27DB-BD31-4B8C-83A1-F6EECF244321}">
                <p14:modId xmlns:p14="http://schemas.microsoft.com/office/powerpoint/2010/main" val="4256073374"/>
              </p:ext>
            </p:extLst>
          </p:nvPr>
        </p:nvGraphicFramePr>
        <p:xfrm>
          <a:off x="452732" y="980728"/>
          <a:ext cx="9177331" cy="5677475"/>
        </p:xfrm>
        <a:graphic>
          <a:graphicData uri="http://schemas.openxmlformats.org/drawingml/2006/table">
            <a:tbl>
              <a:tblPr/>
              <a:tblGrid>
                <a:gridCol w="539843">
                  <a:extLst>
                    <a:ext uri="{9D8B030D-6E8A-4147-A177-3AD203B41FA5}">
                      <a16:colId xmlns:a16="http://schemas.microsoft.com/office/drawing/2014/main" xmlns="" val="20000"/>
                    </a:ext>
                  </a:extLst>
                </a:gridCol>
                <a:gridCol w="539843">
                  <a:extLst>
                    <a:ext uri="{9D8B030D-6E8A-4147-A177-3AD203B41FA5}">
                      <a16:colId xmlns:a16="http://schemas.microsoft.com/office/drawing/2014/main" xmlns="" val="20001"/>
                    </a:ext>
                  </a:extLst>
                </a:gridCol>
                <a:gridCol w="539843">
                  <a:extLst>
                    <a:ext uri="{9D8B030D-6E8A-4147-A177-3AD203B41FA5}">
                      <a16:colId xmlns:a16="http://schemas.microsoft.com/office/drawing/2014/main" xmlns="" val="20002"/>
                    </a:ext>
                  </a:extLst>
                </a:gridCol>
                <a:gridCol w="539843">
                  <a:extLst>
                    <a:ext uri="{9D8B030D-6E8A-4147-A177-3AD203B41FA5}">
                      <a16:colId xmlns:a16="http://schemas.microsoft.com/office/drawing/2014/main" xmlns="" val="20003"/>
                    </a:ext>
                  </a:extLst>
                </a:gridCol>
                <a:gridCol w="539843">
                  <a:extLst>
                    <a:ext uri="{9D8B030D-6E8A-4147-A177-3AD203B41FA5}">
                      <a16:colId xmlns:a16="http://schemas.microsoft.com/office/drawing/2014/main" xmlns="" val="20004"/>
                    </a:ext>
                  </a:extLst>
                </a:gridCol>
                <a:gridCol w="539843">
                  <a:extLst>
                    <a:ext uri="{9D8B030D-6E8A-4147-A177-3AD203B41FA5}">
                      <a16:colId xmlns:a16="http://schemas.microsoft.com/office/drawing/2014/main" xmlns="" val="20005"/>
                    </a:ext>
                  </a:extLst>
                </a:gridCol>
                <a:gridCol w="539843">
                  <a:extLst>
                    <a:ext uri="{9D8B030D-6E8A-4147-A177-3AD203B41FA5}">
                      <a16:colId xmlns:a16="http://schemas.microsoft.com/office/drawing/2014/main" xmlns="" val="20006"/>
                    </a:ext>
                  </a:extLst>
                </a:gridCol>
                <a:gridCol w="539843">
                  <a:extLst>
                    <a:ext uri="{9D8B030D-6E8A-4147-A177-3AD203B41FA5}">
                      <a16:colId xmlns:a16="http://schemas.microsoft.com/office/drawing/2014/main" xmlns="" val="20007"/>
                    </a:ext>
                  </a:extLst>
                </a:gridCol>
                <a:gridCol w="539843">
                  <a:extLst>
                    <a:ext uri="{9D8B030D-6E8A-4147-A177-3AD203B41FA5}">
                      <a16:colId xmlns:a16="http://schemas.microsoft.com/office/drawing/2014/main" xmlns="" val="20008"/>
                    </a:ext>
                  </a:extLst>
                </a:gridCol>
                <a:gridCol w="539843">
                  <a:extLst>
                    <a:ext uri="{9D8B030D-6E8A-4147-A177-3AD203B41FA5}">
                      <a16:colId xmlns:a16="http://schemas.microsoft.com/office/drawing/2014/main" xmlns="" val="20009"/>
                    </a:ext>
                  </a:extLst>
                </a:gridCol>
                <a:gridCol w="539843">
                  <a:extLst>
                    <a:ext uri="{9D8B030D-6E8A-4147-A177-3AD203B41FA5}">
                      <a16:colId xmlns:a16="http://schemas.microsoft.com/office/drawing/2014/main" xmlns="" val="20010"/>
                    </a:ext>
                  </a:extLst>
                </a:gridCol>
                <a:gridCol w="539843">
                  <a:extLst>
                    <a:ext uri="{9D8B030D-6E8A-4147-A177-3AD203B41FA5}">
                      <a16:colId xmlns:a16="http://schemas.microsoft.com/office/drawing/2014/main" xmlns="" val="20011"/>
                    </a:ext>
                  </a:extLst>
                </a:gridCol>
                <a:gridCol w="539843">
                  <a:extLst>
                    <a:ext uri="{9D8B030D-6E8A-4147-A177-3AD203B41FA5}">
                      <a16:colId xmlns:a16="http://schemas.microsoft.com/office/drawing/2014/main" xmlns="" val="20012"/>
                    </a:ext>
                  </a:extLst>
                </a:gridCol>
                <a:gridCol w="539843">
                  <a:extLst>
                    <a:ext uri="{9D8B030D-6E8A-4147-A177-3AD203B41FA5}">
                      <a16:colId xmlns:a16="http://schemas.microsoft.com/office/drawing/2014/main" xmlns="" val="20013"/>
                    </a:ext>
                  </a:extLst>
                </a:gridCol>
                <a:gridCol w="539843">
                  <a:extLst>
                    <a:ext uri="{9D8B030D-6E8A-4147-A177-3AD203B41FA5}">
                      <a16:colId xmlns:a16="http://schemas.microsoft.com/office/drawing/2014/main" xmlns="" val="20014"/>
                    </a:ext>
                  </a:extLst>
                </a:gridCol>
                <a:gridCol w="539843">
                  <a:extLst>
                    <a:ext uri="{9D8B030D-6E8A-4147-A177-3AD203B41FA5}">
                      <a16:colId xmlns:a16="http://schemas.microsoft.com/office/drawing/2014/main" xmlns="" val="20015"/>
                    </a:ext>
                  </a:extLst>
                </a:gridCol>
                <a:gridCol w="539843">
                  <a:extLst>
                    <a:ext uri="{9D8B030D-6E8A-4147-A177-3AD203B41FA5}">
                      <a16:colId xmlns:a16="http://schemas.microsoft.com/office/drawing/2014/main" xmlns="" val="20016"/>
                    </a:ext>
                  </a:extLst>
                </a:gridCol>
              </a:tblGrid>
              <a:tr h="588233">
                <a:tc>
                  <a:txBody>
                    <a:bodyPr/>
                    <a:lstStyle/>
                    <a:p>
                      <a:pPr algn="ctr" fontAlgn="ctr"/>
                      <a:r>
                        <a:rPr lang="en-US" altLang="ja-JP" sz="1600" b="0" i="0" u="none" strike="noStrike" dirty="0">
                          <a:solidFill>
                            <a:srgbClr val="000000"/>
                          </a:solidFill>
                          <a:effectLst/>
                          <a:latin typeface="ＭＳ Ｐゴシック"/>
                        </a:rPr>
                        <a:t>10:20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55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11:10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13:00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13:30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13:45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14:35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14:50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15:05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16:10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16:40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25963">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3">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altLang="ja-JP" sz="1600" b="0" i="0" u="none" strike="noStrike" dirty="0">
                          <a:solidFill>
                            <a:srgbClr val="000000"/>
                          </a:solidFill>
                          <a:effectLst/>
                          <a:latin typeface="ＭＳ Ｐゴシック"/>
                        </a:rPr>
                        <a:t>70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1"/>
                  </a:ext>
                </a:extLst>
              </a:tr>
              <a:tr h="456389">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ＭＳ Ｐゴシック"/>
                        </a:rPr>
                        <a:t>　</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15</a:t>
                      </a:r>
                      <a:r>
                        <a:rPr lang="ja-JP" altLang="en-US" sz="1600" b="0" i="0" u="none" strike="noStrike">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985799">
                <a:tc>
                  <a:txBody>
                    <a:bodyPr/>
                    <a:lstStyle/>
                    <a:p>
                      <a:pPr algn="l" fontAlgn="ctr"/>
                      <a:r>
                        <a:rPr lang="ja-JP" altLang="en-US" sz="1600" b="0" i="0" u="none" strike="noStrike" dirty="0">
                          <a:solidFill>
                            <a:srgbClr val="000000"/>
                          </a:solidFill>
                          <a:effectLst/>
                          <a:latin typeface="ＭＳ Ｐゴシック"/>
                        </a:rPr>
                        <a:t>　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3">
                  <a:txBody>
                    <a:bodyPr/>
                    <a:lstStyle/>
                    <a:p>
                      <a:pPr algn="l" fontAlgn="ctr"/>
                      <a:r>
                        <a:rPr lang="ja-JP" altLang="en-US" sz="1600" b="0" i="0" u="none" strike="noStrike" dirty="0">
                          <a:solidFill>
                            <a:srgbClr val="000000"/>
                          </a:solidFill>
                          <a:effectLst/>
                          <a:latin typeface="ＭＳ Ｐゴシック"/>
                        </a:rPr>
                        <a:t>　ニーズの整理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ＭＳ Ｐゴシック"/>
                        </a:rPr>
                        <a:t>　サービス担当者会議</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ロールプレイ</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休憩</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fontAlgn="ctr"/>
                      <a:r>
                        <a:rPr lang="ja-JP" altLang="en-US" sz="1600" b="0" i="0" u="none" strike="noStrike" dirty="0">
                          <a:solidFill>
                            <a:srgbClr val="000000"/>
                          </a:solidFill>
                          <a:effectLst/>
                          <a:latin typeface="ＭＳ Ｐゴシック"/>
                        </a:rPr>
                        <a:t>　個別支援計画作成にあたり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本人との面接</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　個別支援の計画作成</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ctr"/>
                      <a:r>
                        <a:rPr lang="ja-JP" altLang="en-US" sz="1600" b="0" i="0" u="none" strike="noStrike" dirty="0">
                          <a:solidFill>
                            <a:srgbClr val="000000"/>
                          </a:solidFill>
                          <a:effectLst/>
                          <a:latin typeface="ＭＳ Ｐゴシック"/>
                        </a:rPr>
                        <a:t>　個別支援</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計画の発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表</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3"/>
                  </a:ext>
                </a:extLst>
              </a:tr>
              <a:tr h="2221091">
                <a:tc>
                  <a:txBody>
                    <a:bodyPr/>
                    <a:lstStyle/>
                    <a:p>
                      <a:pPr algn="l" fontAlgn="ctr"/>
                      <a:r>
                        <a:rPr lang="ja-JP" altLang="en-US" sz="1400" b="0" i="0" u="none" strike="noStrike" dirty="0">
                          <a:solidFill>
                            <a:srgbClr val="000000"/>
                          </a:solidFill>
                          <a:effectLst/>
                          <a:latin typeface="ＭＳ Ｐゴシック"/>
                        </a:rPr>
                        <a:t>　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事例の説明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グループで共有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グループで担当者会議の参</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加に向けた方針を確認する。</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ロールプレイ準備</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サービス等利用計画の　</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グループ共有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発表</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意見交換＋講師コメントト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430923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35E0E204-648F-4F14-8743-ACB1C5B5D43C}"/>
              </a:ext>
            </a:extLst>
          </p:cNvPr>
          <p:cNvSpPr>
            <a:spLocks noGrp="1"/>
          </p:cNvSpPr>
          <p:nvPr>
            <p:ph idx="1"/>
          </p:nvPr>
        </p:nvSpPr>
        <p:spPr>
          <a:xfrm>
            <a:off x="324297" y="234355"/>
            <a:ext cx="9505056" cy="6218903"/>
          </a:xfrm>
        </p:spPr>
        <p:txBody>
          <a:bodyPr/>
          <a:lstStyle/>
          <a:p>
            <a:r>
              <a:rPr lang="ja-JP" altLang="en-US" dirty="0"/>
              <a:t>サービス担当者会議を経て、それぞれの</a:t>
            </a:r>
            <a:r>
              <a:rPr lang="ja-JP" altLang="ja-JP" dirty="0"/>
              <a:t>事業所と契約するに至りました。</a:t>
            </a:r>
          </a:p>
          <a:p>
            <a:r>
              <a:rPr lang="ja-JP" altLang="en-US" dirty="0"/>
              <a:t>次に皆さんは、</a:t>
            </a:r>
            <a:r>
              <a:rPr lang="ja-JP" altLang="ja-JP" dirty="0"/>
              <a:t>個別支援会議の実施、個別支援計画の作成へ向けて準備を行います。</a:t>
            </a:r>
            <a:endParaRPr lang="en-US" altLang="ja-JP" dirty="0"/>
          </a:p>
          <a:p>
            <a:r>
              <a:rPr lang="ja-JP" altLang="ja-JP" dirty="0"/>
              <a:t>５日後に行われる個別支援会議を行うにあたり「事例概要」及び「アセスメント表」</a:t>
            </a:r>
            <a:r>
              <a:rPr lang="ja-JP" altLang="en-US" dirty="0"/>
              <a:t>「ニーズ</a:t>
            </a:r>
            <a:r>
              <a:rPr lang="ja-JP" altLang="ja-JP" dirty="0"/>
              <a:t>の整理</a:t>
            </a:r>
            <a:r>
              <a:rPr lang="ja-JP" altLang="en-US" dirty="0"/>
              <a:t>」に加えてサービス等利用計画をもとに、個別支援計画作成にあたり本人と面接します。そのうえで</a:t>
            </a:r>
            <a:r>
              <a:rPr lang="ja-JP" altLang="ja-JP" u="sng" dirty="0"/>
              <a:t>個別支援計画</a:t>
            </a:r>
            <a:r>
              <a:rPr lang="ja-JP" altLang="en-US" u="sng" dirty="0"/>
              <a:t>の原</a:t>
            </a:r>
            <a:r>
              <a:rPr lang="ja-JP" altLang="ja-JP" u="sng" dirty="0"/>
              <a:t>案</a:t>
            </a:r>
            <a:r>
              <a:rPr lang="ja-JP" altLang="ja-JP" dirty="0"/>
              <a:t>を作成してください。</a:t>
            </a:r>
            <a:endParaRPr lang="en-US" altLang="ja-JP" dirty="0"/>
          </a:p>
          <a:p>
            <a:r>
              <a:rPr lang="ja-JP" altLang="en-US" dirty="0"/>
              <a:t>奇数グループは「共同生活援助」、偶数グループは「就労継続支援</a:t>
            </a:r>
            <a:r>
              <a:rPr lang="en-US" altLang="ja-JP" dirty="0"/>
              <a:t>B</a:t>
            </a:r>
            <a:r>
              <a:rPr lang="ja-JP" altLang="en-US" dirty="0"/>
              <a:t>型」事業所のサービス管理責任者として個別支援計画を作成します。</a:t>
            </a:r>
            <a:endParaRPr lang="ja-JP" altLang="ja-JP" dirty="0"/>
          </a:p>
          <a:p>
            <a:endParaRPr kumimoji="1" lang="ja-JP" altLang="en-US" dirty="0"/>
          </a:p>
        </p:txBody>
      </p:sp>
      <p:sp>
        <p:nvSpPr>
          <p:cNvPr id="4" name="スライド番号プレースホルダー 3">
            <a:extLst>
              <a:ext uri="{FF2B5EF4-FFF2-40B4-BE49-F238E27FC236}">
                <a16:creationId xmlns:a16="http://schemas.microsoft.com/office/drawing/2014/main" xmlns="" id="{490B0C64-0C4A-46B7-AD4A-C8F177E57C35}"/>
              </a:ext>
            </a:extLst>
          </p:cNvPr>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20</a:t>
            </a:fld>
            <a:endParaRPr lang="en-US" altLang="ja-JP" dirty="0">
              <a:solidFill>
                <a:srgbClr val="000000"/>
              </a:solidFill>
            </a:endParaRPr>
          </a:p>
        </p:txBody>
      </p:sp>
    </p:spTree>
    <p:extLst>
      <p:ext uri="{BB962C8B-B14F-4D97-AF65-F5344CB8AC3E}">
        <p14:creationId xmlns:p14="http://schemas.microsoft.com/office/powerpoint/2010/main" val="4083250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ctrTitle"/>
          </p:nvPr>
        </p:nvSpPr>
        <p:spPr>
          <a:xfrm>
            <a:off x="360378" y="404847"/>
            <a:ext cx="9432925" cy="1470025"/>
          </a:xfrm>
        </p:spPr>
        <p:txBody>
          <a:bodyPr/>
          <a:lstStyle/>
          <a:p>
            <a:pPr eaLnBrk="1" hangingPunct="1"/>
            <a:r>
              <a:rPr lang="ja-JP" altLang="en-US" sz="4000" dirty="0"/>
              <a:t>サービス管理責任者の業務</a:t>
            </a:r>
            <a:r>
              <a:rPr lang="en-US" altLang="ja-JP" sz="4000" dirty="0"/>
              <a:t/>
            </a:r>
            <a:br>
              <a:rPr lang="en-US" altLang="ja-JP" sz="4000" dirty="0"/>
            </a:br>
            <a:r>
              <a:rPr lang="ja-JP" altLang="en-US" sz="4000" dirty="0"/>
              <a:t>支援プロセスの管理</a:t>
            </a:r>
          </a:p>
        </p:txBody>
      </p:sp>
      <p:sp>
        <p:nvSpPr>
          <p:cNvPr id="3" name="サブタイトル 2"/>
          <p:cNvSpPr>
            <a:spLocks noGrp="1"/>
          </p:cNvSpPr>
          <p:nvPr>
            <p:ph type="subTitle" idx="1"/>
          </p:nvPr>
        </p:nvSpPr>
        <p:spPr>
          <a:xfrm>
            <a:off x="198455" y="1966913"/>
            <a:ext cx="9407526" cy="3694112"/>
          </a:xfrm>
          <a:ln w="25400">
            <a:solidFill>
              <a:schemeClr val="accent1"/>
            </a:solidFill>
          </a:ln>
        </p:spPr>
        <p:txBody>
          <a:bodyPr rtlCol="0">
            <a:normAutofit fontScale="85000" lnSpcReduction="20000"/>
          </a:bodyPr>
          <a:lstStyle/>
          <a:p>
            <a:pPr algn="l" eaLnBrk="1" fontAlgn="auto" hangingPunct="1">
              <a:spcAft>
                <a:spcPts val="0"/>
              </a:spcAft>
              <a:buFont typeface="Arial" pitchFamily="34" charset="0"/>
              <a:buNone/>
              <a:defRPr/>
            </a:pPr>
            <a:r>
              <a:rPr lang="ja-JP" altLang="en-US" dirty="0">
                <a:solidFill>
                  <a:schemeClr val="tx1"/>
                </a:solidFill>
              </a:rPr>
              <a:t>●進行管理</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・支援計画と時間軸はセットで提供</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・時間軸の妥当性のチェックとタイムキーパー役</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・ゴール設定（長期目標と短期目標）の妥当性のチェック</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●個別支援会議の開催</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●支援課題の整理と大方針の設定</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●個別支援計画の作成（←最も重要！！）</a:t>
            </a:r>
            <a:endParaRPr lang="en-US" altLang="ja-JP" dirty="0">
              <a:solidFill>
                <a:schemeClr val="tx1"/>
              </a:solidFill>
            </a:endParaRPr>
          </a:p>
          <a:p>
            <a:pPr algn="l" eaLnBrk="1" fontAlgn="auto" hangingPunct="1">
              <a:spcAft>
                <a:spcPts val="0"/>
              </a:spcAft>
              <a:buFont typeface="Arial" pitchFamily="34" charset="0"/>
              <a:buNone/>
              <a:defRPr/>
            </a:pPr>
            <a:r>
              <a:rPr lang="ja-JP" altLang="en-US" dirty="0">
                <a:solidFill>
                  <a:schemeClr val="tx1"/>
                </a:solidFill>
              </a:rPr>
              <a:t>・サービス管理責任者には最終的な責任がある。署名と押印で責任の明確化を！</a:t>
            </a:r>
            <a:endParaRPr lang="en-US" altLang="ja-JP" dirty="0">
              <a:solidFill>
                <a:schemeClr val="tx1"/>
              </a:solidFill>
            </a:endParaRPr>
          </a:p>
          <a:p>
            <a:pPr algn="l" eaLnBrk="1" fontAlgn="auto" hangingPunct="1">
              <a:spcAft>
                <a:spcPts val="0"/>
              </a:spcAft>
              <a:buFont typeface="Arial" pitchFamily="34" charset="0"/>
              <a:buNone/>
              <a:defRPr/>
            </a:pPr>
            <a:endParaRPr lang="ja-JP" altLang="en-US" dirty="0"/>
          </a:p>
        </p:txBody>
      </p:sp>
      <p:sp>
        <p:nvSpPr>
          <p:cNvPr id="5" name="スライド番号プレースホルダー 4"/>
          <p:cNvSpPr>
            <a:spLocks noGrp="1"/>
          </p:cNvSpPr>
          <p:nvPr>
            <p:ph type="sldNum" sz="quarter" idx="12"/>
          </p:nvPr>
        </p:nvSpPr>
        <p:spPr/>
        <p:txBody>
          <a:bodyPr/>
          <a:lstStyle/>
          <a:p>
            <a:pPr>
              <a:defRPr/>
            </a:pPr>
            <a:fld id="{AAAEFC39-FF31-432E-9A1C-860C9DAAEA2D}" type="slidenum">
              <a:rPr lang="ja-JP" altLang="en-US">
                <a:solidFill>
                  <a:srgbClr val="000000"/>
                </a:solidFill>
              </a:rPr>
              <a:pPr>
                <a:defRPr/>
              </a:pPr>
              <a:t>21</a:t>
            </a:fld>
            <a:endParaRPr lang="ja-JP" altLang="en-US">
              <a:solidFill>
                <a:srgbClr val="000000"/>
              </a:solidFill>
            </a:endParaRPr>
          </a:p>
        </p:txBody>
      </p:sp>
      <p:sp>
        <p:nvSpPr>
          <p:cNvPr id="9221" name="タイトル 1"/>
          <p:cNvSpPr txBox="1">
            <a:spLocks/>
          </p:cNvSpPr>
          <p:nvPr/>
        </p:nvSpPr>
        <p:spPr bwMode="auto">
          <a:xfrm>
            <a:off x="252430" y="5876959"/>
            <a:ext cx="9432925" cy="720725"/>
          </a:xfrm>
          <a:prstGeom prst="rect">
            <a:avLst/>
          </a:prstGeom>
          <a:solidFill>
            <a:schemeClr val="accent2">
              <a:lumMod val="20000"/>
              <a:lumOff val="80000"/>
            </a:schemeClr>
          </a:solidFill>
          <a:ln w="9525">
            <a:noFill/>
            <a:miter lim="800000"/>
            <a:headEnd/>
            <a:tailEnd/>
          </a:ln>
        </p:spPr>
        <p:txBody>
          <a:bodyPr anchor="ctr"/>
          <a:lstStyle/>
          <a:p>
            <a:pPr algn="ctr">
              <a:defRPr/>
            </a:pPr>
            <a:r>
              <a:rPr lang="ja-JP" altLang="en-US" sz="3600" dirty="0">
                <a:solidFill>
                  <a:srgbClr val="000000"/>
                </a:solidFill>
                <a:latin typeface="Calibri" pitchFamily="34" charset="0"/>
                <a:ea typeface="ＭＳ Ｐゴシック" pitchFamily="50" charset="-128"/>
              </a:rPr>
              <a:t>⇒</a:t>
            </a:r>
            <a:r>
              <a:rPr lang="ja-JP" altLang="en-US" sz="3600" u="sng" dirty="0">
                <a:solidFill>
                  <a:srgbClr val="000000"/>
                </a:solidFill>
                <a:latin typeface="Calibri" pitchFamily="34" charset="0"/>
                <a:ea typeface="ＭＳ Ｐゴシック" pitchFamily="50" charset="-128"/>
              </a:rPr>
              <a:t>個別支援の質を担保する役割　</a:t>
            </a:r>
          </a:p>
        </p:txBody>
      </p:sp>
      <p:pic>
        <p:nvPicPr>
          <p:cNvPr id="8198" name="Picture 7" descr="C:\Users\night01\AppData\Local\Microsoft\Windows\Temporary Internet Files\Content.IE5\8AF1MA7Y\MM900236207[1].gif"/>
          <p:cNvPicPr>
            <a:picLocks noChangeAspect="1" noChangeArrowheads="1" noCrop="1"/>
          </p:cNvPicPr>
          <p:nvPr/>
        </p:nvPicPr>
        <p:blipFill>
          <a:blip r:embed="rId3" cstate="print"/>
          <a:srcRect/>
          <a:stretch>
            <a:fillRect/>
          </a:stretch>
        </p:blipFill>
        <p:spPr bwMode="auto">
          <a:xfrm>
            <a:off x="8274064" y="1731963"/>
            <a:ext cx="1119188" cy="1428750"/>
          </a:xfrm>
          <a:prstGeom prst="rect">
            <a:avLst/>
          </a:prstGeom>
          <a:noFill/>
          <a:ln w="9525">
            <a:noFill/>
            <a:miter lim="800000"/>
            <a:headEnd/>
            <a:tailEnd/>
          </a:ln>
        </p:spPr>
      </p:pic>
      <p:pic>
        <p:nvPicPr>
          <p:cNvPr id="8199" name="Picture 8" descr="C:\Users\night01\AppData\Local\Microsoft\Windows\Temporary Internet Files\Content.IE5\V2BSOMWF\MC900295297[1].wmf"/>
          <p:cNvPicPr>
            <a:picLocks noChangeAspect="1" noChangeArrowheads="1"/>
          </p:cNvPicPr>
          <p:nvPr/>
        </p:nvPicPr>
        <p:blipFill>
          <a:blip r:embed="rId4" cstate="print"/>
          <a:srcRect/>
          <a:stretch>
            <a:fillRect/>
          </a:stretch>
        </p:blipFill>
        <p:spPr bwMode="auto">
          <a:xfrm>
            <a:off x="0" y="908720"/>
            <a:ext cx="1617662" cy="1068388"/>
          </a:xfrm>
          <a:prstGeom prst="rect">
            <a:avLst/>
          </a:prstGeom>
          <a:noFill/>
          <a:ln w="9525">
            <a:noFill/>
            <a:miter lim="800000"/>
            <a:headEnd/>
            <a:tailEnd/>
          </a:ln>
        </p:spPr>
      </p:pic>
    </p:spTree>
    <p:extLst>
      <p:ext uri="{BB962C8B-B14F-4D97-AF65-F5344CB8AC3E}">
        <p14:creationId xmlns:p14="http://schemas.microsoft.com/office/powerpoint/2010/main" val="784129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solidFill>
                <a:srgbClr val="000000"/>
              </a:solidFill>
            </a:endParaRPr>
          </a:p>
        </p:txBody>
      </p:sp>
      <p:sp>
        <p:nvSpPr>
          <p:cNvPr id="41" name="Rectangle 3"/>
          <p:cNvSpPr txBox="1">
            <a:spLocks noChangeArrowheads="1"/>
          </p:cNvSpPr>
          <p:nvPr/>
        </p:nvSpPr>
        <p:spPr bwMode="auto">
          <a:xfrm>
            <a:off x="869950" y="115889"/>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a:solidFill>
                  <a:srgbClr val="A50021"/>
                </a:solidFill>
                <a:latin typeface="Arial"/>
                <a:ea typeface="ＭＳ Ｐゴシック"/>
              </a:rPr>
              <a:t>計画作成のポイント</a:t>
            </a:r>
            <a:endParaRPr lang="ja-JP" altLang="en-US" sz="4000" kern="0" dirty="0">
              <a:solidFill>
                <a:srgbClr val="000000"/>
              </a:solidFill>
              <a:latin typeface="Arial"/>
              <a:ea typeface="ＭＳ Ｐゴシック"/>
            </a:endParaRPr>
          </a:p>
        </p:txBody>
      </p:sp>
      <p:sp>
        <p:nvSpPr>
          <p:cNvPr id="7" name="コンテンツ プレースホルダ 4"/>
          <p:cNvSpPr txBox="1">
            <a:spLocks/>
          </p:cNvSpPr>
          <p:nvPr/>
        </p:nvSpPr>
        <p:spPr bwMode="auto">
          <a:xfrm>
            <a:off x="252430" y="1196975"/>
            <a:ext cx="9648825" cy="4679950"/>
          </a:xfrm>
          <a:prstGeom prst="rect">
            <a:avLst/>
          </a:prstGeom>
          <a:noFill/>
          <a:ln w="9525">
            <a:noFill/>
            <a:miter lim="800000"/>
            <a:headEnd/>
            <a:tailEnd/>
          </a:ln>
        </p:spPr>
        <p:txBody>
          <a:bodyPr lIns="91430" tIns="45714" rIns="91430" bIns="45714">
            <a:normAutofit/>
          </a:bodyPr>
          <a:lstStyle/>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サービス等利用計画に基づき個別支援計画を作る</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本人のニーズがきちんと反映されているか？支援者側の押し付けになっていないか？</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本人を中心とした計画を、本人と一緒に作っていく過程こそが大切</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defRPr/>
            </a:pPr>
            <a:r>
              <a:rPr lang="ja-JP" altLang="en-US" sz="2400" kern="0" dirty="0">
                <a:solidFill>
                  <a:srgbClr val="000000"/>
                </a:solidFill>
                <a:latin typeface="Arial"/>
                <a:ea typeface="ＭＳ Ｐゴシック"/>
              </a:rPr>
              <a:t>　　→自分の支援計画をラフスケッチする力をつける</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defRPr/>
            </a:pPr>
            <a:r>
              <a:rPr lang="ja-JP" altLang="en-US" sz="2400" kern="0" dirty="0">
                <a:solidFill>
                  <a:srgbClr val="000000"/>
                </a:solidFill>
                <a:latin typeface="Arial"/>
                <a:ea typeface="ＭＳ Ｐゴシック"/>
              </a:rPr>
              <a:t>　　→自分の人生に責任を持つという視点</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本人が分かりやすい言葉で書く</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支援内容を抽象的な言葉でごまかさない（安定した生活、楽しい暮らし、薬がちゃんと飲めるように・・・ｅｔｃ）</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具体的な目標、期間を設定する。数量化出来るように努める。</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defRPr/>
            </a:pPr>
            <a:r>
              <a:rPr lang="ja-JP" altLang="en-US" sz="2400" kern="0" dirty="0">
                <a:solidFill>
                  <a:srgbClr val="000000"/>
                </a:solidFill>
                <a:latin typeface="Arial"/>
                <a:ea typeface="ＭＳ Ｐゴシック"/>
              </a:rPr>
              <a:t>　　→定期的に評価を行う</a:t>
            </a:r>
            <a:endParaRPr lang="en-US" altLang="ja-JP" sz="2400" kern="0" dirty="0">
              <a:solidFill>
                <a:srgbClr val="000000"/>
              </a:solidFill>
              <a:latin typeface="Arial"/>
              <a:ea typeface="ＭＳ Ｐゴシック"/>
            </a:endParaRPr>
          </a:p>
          <a:p>
            <a:pPr marL="342900" indent="-342900" eaLnBrk="0" hangingPunct="0">
              <a:lnSpc>
                <a:spcPts val="3000"/>
              </a:lnSpc>
              <a:spcBef>
                <a:spcPts val="0"/>
              </a:spcBef>
              <a:buFontTx/>
              <a:buChar char="•"/>
              <a:defRPr/>
            </a:pPr>
            <a:r>
              <a:rPr lang="ja-JP" altLang="en-US" sz="2400" kern="0" dirty="0">
                <a:solidFill>
                  <a:srgbClr val="000000"/>
                </a:solidFill>
                <a:latin typeface="Arial"/>
                <a:ea typeface="ＭＳ Ｐゴシック"/>
              </a:rPr>
              <a:t>小さなステップを踏むような計画になっているか</a:t>
            </a:r>
            <a:endParaRPr lang="en-US" altLang="ja-JP" sz="2400" kern="0" dirty="0">
              <a:solidFill>
                <a:srgbClr val="000000"/>
              </a:solidFill>
              <a:latin typeface="Arial"/>
              <a:ea typeface="ＭＳ Ｐゴシック"/>
            </a:endParaRPr>
          </a:p>
          <a:p>
            <a:pPr eaLnBrk="0" hangingPunct="0">
              <a:lnSpc>
                <a:spcPts val="3000"/>
              </a:lnSpc>
              <a:spcBef>
                <a:spcPts val="0"/>
              </a:spcBef>
              <a:defRPr/>
            </a:pPr>
            <a:endParaRPr lang="en-US" altLang="ja-JP" sz="2400" kern="0" dirty="0">
              <a:solidFill>
                <a:srgbClr val="000000"/>
              </a:solidFill>
              <a:latin typeface="Arial"/>
              <a:ea typeface="ＭＳ Ｐゴシック"/>
            </a:endParaRPr>
          </a:p>
          <a:p>
            <a:pPr marL="342900" indent="-342900" eaLnBrk="0" hangingPunct="0">
              <a:spcBef>
                <a:spcPct val="20000"/>
              </a:spcBef>
              <a:buFontTx/>
              <a:buChar char="•"/>
              <a:defRPr/>
            </a:pPr>
            <a:endParaRPr lang="en-US" altLang="ja-JP" sz="2400" kern="0" dirty="0">
              <a:solidFill>
                <a:srgbClr val="000000"/>
              </a:solidFill>
              <a:latin typeface="Arial"/>
              <a:ea typeface="ＭＳ Ｐゴシック"/>
            </a:endParaRPr>
          </a:p>
          <a:p>
            <a:pPr marL="342900" indent="-342900" eaLnBrk="0" hangingPunct="0">
              <a:spcBef>
                <a:spcPct val="20000"/>
              </a:spcBef>
              <a:buFontTx/>
              <a:buChar char="•"/>
              <a:defRPr/>
            </a:pPr>
            <a:endParaRPr lang="en-US" altLang="ja-JP" sz="3200" kern="0" dirty="0">
              <a:solidFill>
                <a:srgbClr val="000000"/>
              </a:solidFill>
              <a:latin typeface="Arial"/>
              <a:ea typeface="ＭＳ Ｐゴシック"/>
            </a:endParaRPr>
          </a:p>
          <a:p>
            <a:pPr marL="342900" indent="-342900" eaLnBrk="0" hangingPunct="0">
              <a:spcBef>
                <a:spcPct val="20000"/>
              </a:spcBef>
              <a:buFontTx/>
              <a:buChar char="•"/>
              <a:defRPr/>
            </a:pPr>
            <a:endParaRPr lang="ja-JP" altLang="en-US" sz="3200" kern="0" dirty="0">
              <a:solidFill>
                <a:srgbClr val="000000"/>
              </a:solidFill>
              <a:latin typeface="Arial"/>
              <a:ea typeface="ＭＳ Ｐゴシック"/>
            </a:endParaRPr>
          </a:p>
        </p:txBody>
      </p:sp>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22</a:t>
            </a:fld>
            <a:endParaRPr lang="en-US" altLang="ja-JP">
              <a:solidFill>
                <a:srgbClr val="000000"/>
              </a:solidFill>
            </a:endParaRPr>
          </a:p>
        </p:txBody>
      </p:sp>
    </p:spTree>
    <p:extLst>
      <p:ext uri="{BB962C8B-B14F-4D97-AF65-F5344CB8AC3E}">
        <p14:creationId xmlns:p14="http://schemas.microsoft.com/office/powerpoint/2010/main" val="3269205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759778" y="115889"/>
            <a:ext cx="8630603" cy="288925"/>
          </a:xfrm>
        </p:spPr>
        <p:txBody>
          <a:bodyPr/>
          <a:lstStyle/>
          <a:p>
            <a:pPr eaLnBrk="1" hangingPunct="1"/>
            <a:r>
              <a:rPr lang="ja-JP" altLang="en-US" sz="2800" b="1" dirty="0">
                <a:solidFill>
                  <a:schemeClr val="accent2"/>
                </a:solidFill>
              </a:rPr>
              <a:t>個別支援計画</a:t>
            </a:r>
          </a:p>
        </p:txBody>
      </p:sp>
      <p:graphicFrame>
        <p:nvGraphicFramePr>
          <p:cNvPr id="521698" name="Group 482"/>
          <p:cNvGraphicFramePr>
            <a:graphicFrameLocks noGrp="1"/>
          </p:cNvGraphicFramePr>
          <p:nvPr>
            <p:extLst>
              <p:ext uri="{D42A27DB-BD31-4B8C-83A1-F6EECF244321}">
                <p14:modId xmlns:p14="http://schemas.microsoft.com/office/powerpoint/2010/main" val="452710660"/>
              </p:ext>
            </p:extLst>
          </p:nvPr>
        </p:nvGraphicFramePr>
        <p:xfrm>
          <a:off x="19392" y="3285018"/>
          <a:ext cx="10114868" cy="2762931"/>
        </p:xfrm>
        <a:graphic>
          <a:graphicData uri="http://schemas.openxmlformats.org/drawingml/2006/table">
            <a:tbl>
              <a:tblPr/>
              <a:tblGrid>
                <a:gridCol w="1664070">
                  <a:extLst>
                    <a:ext uri="{9D8B030D-6E8A-4147-A177-3AD203B41FA5}">
                      <a16:colId xmlns:a16="http://schemas.microsoft.com/office/drawing/2014/main" xmlns="" val="20000"/>
                    </a:ext>
                  </a:extLst>
                </a:gridCol>
                <a:gridCol w="2214060">
                  <a:extLst>
                    <a:ext uri="{9D8B030D-6E8A-4147-A177-3AD203B41FA5}">
                      <a16:colId xmlns:a16="http://schemas.microsoft.com/office/drawing/2014/main" xmlns="" val="20001"/>
                    </a:ext>
                  </a:extLst>
                </a:gridCol>
                <a:gridCol w="3114603">
                  <a:extLst>
                    <a:ext uri="{9D8B030D-6E8A-4147-A177-3AD203B41FA5}">
                      <a16:colId xmlns:a16="http://schemas.microsoft.com/office/drawing/2014/main" xmlns="" val="20002"/>
                    </a:ext>
                  </a:extLst>
                </a:gridCol>
                <a:gridCol w="1602614">
                  <a:extLst>
                    <a:ext uri="{9D8B030D-6E8A-4147-A177-3AD203B41FA5}">
                      <a16:colId xmlns:a16="http://schemas.microsoft.com/office/drawing/2014/main" xmlns="" val="20003"/>
                    </a:ext>
                  </a:extLst>
                </a:gridCol>
                <a:gridCol w="845658">
                  <a:extLst>
                    <a:ext uri="{9D8B030D-6E8A-4147-A177-3AD203B41FA5}">
                      <a16:colId xmlns:a16="http://schemas.microsoft.com/office/drawing/2014/main" xmlns="" val="20004"/>
                    </a:ext>
                  </a:extLst>
                </a:gridCol>
                <a:gridCol w="673863">
                  <a:extLst>
                    <a:ext uri="{9D8B030D-6E8A-4147-A177-3AD203B41FA5}">
                      <a16:colId xmlns:a16="http://schemas.microsoft.com/office/drawing/2014/main" xmlns="" val="20005"/>
                    </a:ext>
                  </a:extLst>
                </a:gridCol>
              </a:tblGrid>
              <a:tr h="627874">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具体的</a:t>
                      </a:r>
                      <a:endParaRPr kumimoji="1" lang="en-US" altLang="ja-JP" sz="1600" b="1" i="0" u="none" strike="noStrike" cap="none" normalizeH="0" baseline="0" dirty="0">
                        <a:ln>
                          <a:noFill/>
                        </a:ln>
                        <a:solidFill>
                          <a:schemeClr val="tx1"/>
                        </a:solidFill>
                        <a:effectLst/>
                        <a:latin typeface="Times New Roman" pitchFamily="18" charset="0"/>
                        <a:ea typeface="ＭＳ Ｐゴシック" charset="-128"/>
                      </a:endParaRPr>
                    </a:p>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到達目標</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本人の役割</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支援内容</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（内容・留意点等）</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支援期間</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（頻度・時間・期間等）</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担当者</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優先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順位</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xmlns="" val="10000"/>
                  </a:ext>
                </a:extLst>
              </a:tr>
              <a:tr h="682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6947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827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2112" name="Text Box 131"/>
          <p:cNvSpPr txBox="1">
            <a:spLocks noChangeArrowheads="1"/>
          </p:cNvSpPr>
          <p:nvPr/>
        </p:nvSpPr>
        <p:spPr bwMode="auto">
          <a:xfrm>
            <a:off x="-20091" y="2708955"/>
            <a:ext cx="3037281"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spcBef>
                <a:spcPct val="50000"/>
              </a:spcBef>
            </a:pPr>
            <a:r>
              <a:rPr lang="ja-JP" altLang="en-US" sz="1200" b="1" dirty="0"/>
              <a:t>具体的な到達目標及び支援計画等</a:t>
            </a:r>
          </a:p>
        </p:txBody>
      </p:sp>
      <p:sp>
        <p:nvSpPr>
          <p:cNvPr id="2113" name="Text Box 132"/>
          <p:cNvSpPr txBox="1">
            <a:spLocks noChangeArrowheads="1"/>
          </p:cNvSpPr>
          <p:nvPr/>
        </p:nvSpPr>
        <p:spPr bwMode="auto">
          <a:xfrm>
            <a:off x="199195" y="404813"/>
            <a:ext cx="271997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spcBef>
                <a:spcPct val="50000"/>
              </a:spcBef>
            </a:pPr>
            <a:r>
              <a:rPr lang="ja-JP" altLang="en-US" sz="1400" b="1" dirty="0"/>
              <a:t>利用者氏名</a:t>
            </a:r>
            <a:r>
              <a:rPr lang="ja-JP" altLang="en-US" sz="1400" dirty="0"/>
              <a:t>：　</a:t>
            </a:r>
            <a:r>
              <a:rPr lang="ja-JP" altLang="en-US" sz="1600" b="1" dirty="0"/>
              <a:t>　　　　　　</a:t>
            </a:r>
          </a:p>
        </p:txBody>
      </p:sp>
      <p:sp>
        <p:nvSpPr>
          <p:cNvPr id="2114" name="Text Box 133"/>
          <p:cNvSpPr txBox="1">
            <a:spLocks noChangeArrowheads="1"/>
          </p:cNvSpPr>
          <p:nvPr/>
        </p:nvSpPr>
        <p:spPr bwMode="auto">
          <a:xfrm>
            <a:off x="7236245" y="404848"/>
            <a:ext cx="25578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spcBef>
                <a:spcPct val="50000"/>
              </a:spcBef>
            </a:pPr>
            <a:r>
              <a:rPr lang="ja-JP" altLang="en-US" sz="1400" dirty="0"/>
              <a:t>作成年月日　　　　　</a:t>
            </a:r>
            <a:r>
              <a:rPr lang="en-US" altLang="ja-JP" sz="1400" dirty="0"/>
              <a:t>/</a:t>
            </a:r>
            <a:r>
              <a:rPr lang="ja-JP" altLang="en-US" sz="1400" dirty="0"/>
              <a:t>　　　　</a:t>
            </a:r>
            <a:r>
              <a:rPr lang="en-US" altLang="ja-JP" sz="1400" dirty="0"/>
              <a:t>/</a:t>
            </a:r>
          </a:p>
        </p:txBody>
      </p:sp>
      <p:sp>
        <p:nvSpPr>
          <p:cNvPr id="2115" name="Line 141"/>
          <p:cNvSpPr>
            <a:spLocks noChangeShapeType="1"/>
          </p:cNvSpPr>
          <p:nvPr/>
        </p:nvSpPr>
        <p:spPr bwMode="auto">
          <a:xfrm>
            <a:off x="199214" y="765175"/>
            <a:ext cx="263889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16" name="Line 149"/>
          <p:cNvSpPr>
            <a:spLocks noChangeShapeType="1"/>
          </p:cNvSpPr>
          <p:nvPr/>
        </p:nvSpPr>
        <p:spPr bwMode="auto">
          <a:xfrm>
            <a:off x="7236243" y="692150"/>
            <a:ext cx="247847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18" name="Rectangle 302"/>
          <p:cNvSpPr>
            <a:spLocks noChangeArrowheads="1"/>
          </p:cNvSpPr>
          <p:nvPr/>
        </p:nvSpPr>
        <p:spPr bwMode="auto">
          <a:xfrm>
            <a:off x="199196" y="6453206"/>
            <a:ext cx="97552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ja-JP" altLang="en-US" sz="1400" dirty="0"/>
              <a:t>平成　　　年　　　月　　　日　　　　　利用者氏名　　　　　　　　　　　　　　印　　　　　　サービス管理責任者氏名　　　　　　　　　　　　印</a:t>
            </a:r>
          </a:p>
        </p:txBody>
      </p:sp>
      <p:graphicFrame>
        <p:nvGraphicFramePr>
          <p:cNvPr id="521674" name="Group 458"/>
          <p:cNvGraphicFramePr>
            <a:graphicFrameLocks noGrp="1"/>
          </p:cNvGraphicFramePr>
          <p:nvPr/>
        </p:nvGraphicFramePr>
        <p:xfrm>
          <a:off x="199211" y="6742113"/>
          <a:ext cx="2319827" cy="518048"/>
        </p:xfrm>
        <a:graphic>
          <a:graphicData uri="http://schemas.openxmlformats.org/drawingml/2006/table">
            <a:tbl>
              <a:tblPr/>
              <a:tblGrid>
                <a:gridCol w="2319827">
                  <a:extLst>
                    <a:ext uri="{9D8B030D-6E8A-4147-A177-3AD203B41FA5}">
                      <a16:colId xmlns:a16="http://schemas.microsoft.com/office/drawing/2014/main" xmlns="" val="20000"/>
                    </a:ext>
                  </a:extLst>
                </a:gridCol>
              </a:tblGrid>
              <a:tr h="51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664" marB="45664"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521673" name="Group 457"/>
          <p:cNvGraphicFramePr>
            <a:graphicFrameLocks noGrp="1"/>
          </p:cNvGraphicFramePr>
          <p:nvPr/>
        </p:nvGraphicFramePr>
        <p:xfrm>
          <a:off x="2758776" y="6742113"/>
          <a:ext cx="2878630" cy="518048"/>
        </p:xfrm>
        <a:graphic>
          <a:graphicData uri="http://schemas.openxmlformats.org/drawingml/2006/table">
            <a:tbl>
              <a:tblPr/>
              <a:tblGrid>
                <a:gridCol w="2878630">
                  <a:extLst>
                    <a:ext uri="{9D8B030D-6E8A-4147-A177-3AD203B41FA5}">
                      <a16:colId xmlns:a16="http://schemas.microsoft.com/office/drawing/2014/main" xmlns="" val="20000"/>
                    </a:ext>
                  </a:extLst>
                </a:gridCol>
              </a:tblGrid>
              <a:tr h="51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664" marB="45664"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521675" name="Group 459"/>
          <p:cNvGraphicFramePr>
            <a:graphicFrameLocks noGrp="1"/>
          </p:cNvGraphicFramePr>
          <p:nvPr/>
        </p:nvGraphicFramePr>
        <p:xfrm>
          <a:off x="6275520" y="6742113"/>
          <a:ext cx="3678936" cy="518048"/>
        </p:xfrm>
        <a:graphic>
          <a:graphicData uri="http://schemas.openxmlformats.org/drawingml/2006/table">
            <a:tbl>
              <a:tblPr/>
              <a:tblGrid>
                <a:gridCol w="3678936">
                  <a:extLst>
                    <a:ext uri="{9D8B030D-6E8A-4147-A177-3AD203B41FA5}">
                      <a16:colId xmlns:a16="http://schemas.microsoft.com/office/drawing/2014/main" xmlns="" val="20000"/>
                    </a:ext>
                  </a:extLst>
                </a:gridCol>
              </a:tblGrid>
              <a:tr h="51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664" marB="45664"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46372419"/>
              </p:ext>
            </p:extLst>
          </p:nvPr>
        </p:nvGraphicFramePr>
        <p:xfrm>
          <a:off x="25873" y="865299"/>
          <a:ext cx="10114236" cy="475503"/>
        </p:xfrm>
        <a:graphic>
          <a:graphicData uri="http://schemas.openxmlformats.org/drawingml/2006/table">
            <a:tbl>
              <a:tblPr firstRow="1" bandRow="1">
                <a:tableStyleId>{5C22544A-7EE6-4342-B048-85BDC9FD1C3A}</a:tableStyleId>
              </a:tblPr>
              <a:tblGrid>
                <a:gridCol w="10114236">
                  <a:extLst>
                    <a:ext uri="{9D8B030D-6E8A-4147-A177-3AD203B41FA5}">
                      <a16:colId xmlns:a16="http://schemas.microsoft.com/office/drawing/2014/main" xmlns="" val="20000"/>
                    </a:ext>
                  </a:extLst>
                </a:gridCol>
              </a:tblGrid>
              <a:tr h="475503">
                <a:tc>
                  <a:txBody>
                    <a:bodyPr/>
                    <a:lstStyle/>
                    <a:p>
                      <a:r>
                        <a:rPr kumimoji="1" lang="ja-JP" altLang="en-US" sz="1400" dirty="0">
                          <a:solidFill>
                            <a:schemeClr val="tx1"/>
                          </a:solidFill>
                        </a:rPr>
                        <a:t>サービス等利用計画の総合的な方針</a:t>
                      </a: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592479096"/>
              </p:ext>
            </p:extLst>
          </p:nvPr>
        </p:nvGraphicFramePr>
        <p:xfrm>
          <a:off x="38101" y="1484784"/>
          <a:ext cx="10076135" cy="1598084"/>
        </p:xfrm>
        <a:graphic>
          <a:graphicData uri="http://schemas.openxmlformats.org/drawingml/2006/table">
            <a:tbl>
              <a:tblPr firstRow="1" bandRow="1">
                <a:tableStyleId>{5C22544A-7EE6-4342-B048-85BDC9FD1C3A}</a:tableStyleId>
              </a:tblPr>
              <a:tblGrid>
                <a:gridCol w="10076135">
                  <a:extLst>
                    <a:ext uri="{9D8B030D-6E8A-4147-A177-3AD203B41FA5}">
                      <a16:colId xmlns:a16="http://schemas.microsoft.com/office/drawing/2014/main" xmlns="" val="20000"/>
                    </a:ext>
                  </a:extLst>
                </a:gridCol>
              </a:tblGrid>
              <a:tr h="504056">
                <a:tc>
                  <a:txBody>
                    <a:bodyPr/>
                    <a:lstStyle/>
                    <a:p>
                      <a:r>
                        <a:rPr kumimoji="1" lang="ja-JP" altLang="en-US" sz="1200" dirty="0">
                          <a:solidFill>
                            <a:schemeClr val="tx1"/>
                          </a:solidFill>
                        </a:rPr>
                        <a:t>到達目標</a:t>
                      </a:r>
                      <a:endParaRPr kumimoji="1" lang="en-US" altLang="ja-JP" sz="1200" dirty="0">
                        <a:solidFill>
                          <a:schemeClr val="tx1"/>
                        </a:solidFill>
                      </a:endParaRP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長期目標（内容・期間等）　　　　　　　　　　　　　　　　　　　　　　　　　　　　　　　　　　　　　　　　　　　　　　　　　　　　　　＊必要に応じてサービス利用終了時の目標を加える。</a:t>
                      </a:r>
                    </a:p>
                    <a:p>
                      <a:endParaRPr kumimoji="1" lang="ja-JP" altLang="en-US" sz="1200" dirty="0">
                        <a:solidFill>
                          <a:schemeClr val="tx1"/>
                        </a:solidFill>
                      </a:endParaRP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453948">
                <a:tc>
                  <a:txBody>
                    <a:bodyPr/>
                    <a:lstStyle/>
                    <a:p>
                      <a:r>
                        <a:rPr kumimoji="1" lang="ja-JP" altLang="en-US" sz="1200" b="1" dirty="0">
                          <a:solidFill>
                            <a:schemeClr val="tx1"/>
                          </a:solidFill>
                        </a:rPr>
                        <a:t>短期目標（内容・期間等）</a:t>
                      </a: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bl>
          </a:graphicData>
        </a:graphic>
      </p:graphicFrame>
      <p:sp>
        <p:nvSpPr>
          <p:cNvPr id="16" name="Rectangle 44"/>
          <p:cNvSpPr txBox="1">
            <a:spLocks noChangeArrowheads="1"/>
          </p:cNvSpPr>
          <p:nvPr/>
        </p:nvSpPr>
        <p:spPr bwMode="auto">
          <a:xfrm>
            <a:off x="38113" y="44450"/>
            <a:ext cx="1930401" cy="274638"/>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a:ln>
                  <a:noFill/>
                </a:ln>
                <a:solidFill>
                  <a:schemeClr val="tx2"/>
                </a:solidFill>
                <a:effectLst/>
                <a:uLnTx/>
                <a:uFillTx/>
                <a:latin typeface="+mj-lt"/>
                <a:ea typeface="+mj-ea"/>
                <a:cs typeface="+mj-cs"/>
              </a:rPr>
              <a:t>記入様式　</a:t>
            </a:r>
            <a:endParaRPr kumimoji="1" lang="ja-JP" altLang="en-US" sz="1200" b="1" i="0" u="none" strike="noStrike" kern="0" cap="none" spc="0" normalizeH="0" baseline="0" noProof="0" dirty="0">
              <a:ln>
                <a:noFill/>
              </a:ln>
              <a:solidFill>
                <a:schemeClr val="tx2"/>
              </a:solidFill>
              <a:effectLst/>
              <a:uLnTx/>
              <a:uFillTx/>
              <a:latin typeface="+mj-lt"/>
              <a:ea typeface="+mj-ea"/>
              <a:cs typeface="+mj-cs"/>
            </a:endParaRPr>
          </a:p>
        </p:txBody>
      </p:sp>
      <p:sp>
        <p:nvSpPr>
          <p:cNvPr id="4" name="スライド番号プレースホルダー 3"/>
          <p:cNvSpPr>
            <a:spLocks noGrp="1"/>
          </p:cNvSpPr>
          <p:nvPr>
            <p:ph type="sldNum" sz="quarter" idx="12"/>
          </p:nvPr>
        </p:nvSpPr>
        <p:spPr/>
        <p:txBody>
          <a:bodyPr/>
          <a:lstStyle/>
          <a:p>
            <a:pPr>
              <a:defRPr/>
            </a:pPr>
            <a:fld id="{4E7B9E37-D700-4F8C-8596-3B595FC50DF0}" type="slidenum">
              <a:rPr lang="en-US" altLang="ja-JP" smtClean="0"/>
              <a:pPr>
                <a:defRPr/>
              </a:pPr>
              <a:t>23</a:t>
            </a:fld>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08000" y="274638"/>
            <a:ext cx="9137650" cy="706090"/>
          </a:xfrm>
        </p:spPr>
        <p:txBody>
          <a:bodyPr/>
          <a:lstStyle/>
          <a:p>
            <a:r>
              <a:rPr lang="ja-JP" altLang="en-US" sz="3200" b="1" dirty="0">
                <a:solidFill>
                  <a:srgbClr val="000000"/>
                </a:solidFill>
              </a:rPr>
              <a:t>演習１　「個別支援計画の作成」</a:t>
            </a:r>
            <a:endParaRPr kumimoji="1" lang="ja-JP" altLang="en-US" sz="3200"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A7F450F-24FC-4313-9F04-82FF07EFB060}"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aphicFrame>
        <p:nvGraphicFramePr>
          <p:cNvPr id="5" name="表 4">
            <a:extLst>
              <a:ext uri="{FF2B5EF4-FFF2-40B4-BE49-F238E27FC236}">
                <a16:creationId xmlns:a16="http://schemas.microsoft.com/office/drawing/2014/main" xmlns="" id="{E78586DD-92BB-48CE-8DA2-01B03D721701}"/>
              </a:ext>
            </a:extLst>
          </p:cNvPr>
          <p:cNvGraphicFramePr>
            <a:graphicFrameLocks noGrp="1"/>
          </p:cNvGraphicFramePr>
          <p:nvPr>
            <p:extLst>
              <p:ext uri="{D42A27DB-BD31-4B8C-83A1-F6EECF244321}">
                <p14:modId xmlns:p14="http://schemas.microsoft.com/office/powerpoint/2010/main" val="1463306828"/>
              </p:ext>
            </p:extLst>
          </p:nvPr>
        </p:nvGraphicFramePr>
        <p:xfrm>
          <a:off x="452732" y="980728"/>
          <a:ext cx="9177331" cy="5677475"/>
        </p:xfrm>
        <a:graphic>
          <a:graphicData uri="http://schemas.openxmlformats.org/drawingml/2006/table">
            <a:tbl>
              <a:tblPr/>
              <a:tblGrid>
                <a:gridCol w="539843">
                  <a:extLst>
                    <a:ext uri="{9D8B030D-6E8A-4147-A177-3AD203B41FA5}">
                      <a16:colId xmlns:a16="http://schemas.microsoft.com/office/drawing/2014/main" xmlns="" val="20000"/>
                    </a:ext>
                  </a:extLst>
                </a:gridCol>
                <a:gridCol w="539843">
                  <a:extLst>
                    <a:ext uri="{9D8B030D-6E8A-4147-A177-3AD203B41FA5}">
                      <a16:colId xmlns:a16="http://schemas.microsoft.com/office/drawing/2014/main" xmlns="" val="20001"/>
                    </a:ext>
                  </a:extLst>
                </a:gridCol>
                <a:gridCol w="539843">
                  <a:extLst>
                    <a:ext uri="{9D8B030D-6E8A-4147-A177-3AD203B41FA5}">
                      <a16:colId xmlns:a16="http://schemas.microsoft.com/office/drawing/2014/main" xmlns="" val="20002"/>
                    </a:ext>
                  </a:extLst>
                </a:gridCol>
                <a:gridCol w="539843">
                  <a:extLst>
                    <a:ext uri="{9D8B030D-6E8A-4147-A177-3AD203B41FA5}">
                      <a16:colId xmlns:a16="http://schemas.microsoft.com/office/drawing/2014/main" xmlns="" val="20003"/>
                    </a:ext>
                  </a:extLst>
                </a:gridCol>
                <a:gridCol w="539843">
                  <a:extLst>
                    <a:ext uri="{9D8B030D-6E8A-4147-A177-3AD203B41FA5}">
                      <a16:colId xmlns:a16="http://schemas.microsoft.com/office/drawing/2014/main" xmlns="" val="20004"/>
                    </a:ext>
                  </a:extLst>
                </a:gridCol>
                <a:gridCol w="539843">
                  <a:extLst>
                    <a:ext uri="{9D8B030D-6E8A-4147-A177-3AD203B41FA5}">
                      <a16:colId xmlns:a16="http://schemas.microsoft.com/office/drawing/2014/main" xmlns="" val="20005"/>
                    </a:ext>
                  </a:extLst>
                </a:gridCol>
                <a:gridCol w="539843">
                  <a:extLst>
                    <a:ext uri="{9D8B030D-6E8A-4147-A177-3AD203B41FA5}">
                      <a16:colId xmlns:a16="http://schemas.microsoft.com/office/drawing/2014/main" xmlns="" val="20006"/>
                    </a:ext>
                  </a:extLst>
                </a:gridCol>
                <a:gridCol w="539843">
                  <a:extLst>
                    <a:ext uri="{9D8B030D-6E8A-4147-A177-3AD203B41FA5}">
                      <a16:colId xmlns:a16="http://schemas.microsoft.com/office/drawing/2014/main" xmlns="" val="20007"/>
                    </a:ext>
                  </a:extLst>
                </a:gridCol>
                <a:gridCol w="539843">
                  <a:extLst>
                    <a:ext uri="{9D8B030D-6E8A-4147-A177-3AD203B41FA5}">
                      <a16:colId xmlns:a16="http://schemas.microsoft.com/office/drawing/2014/main" xmlns="" val="20008"/>
                    </a:ext>
                  </a:extLst>
                </a:gridCol>
                <a:gridCol w="539843">
                  <a:extLst>
                    <a:ext uri="{9D8B030D-6E8A-4147-A177-3AD203B41FA5}">
                      <a16:colId xmlns:a16="http://schemas.microsoft.com/office/drawing/2014/main" xmlns="" val="20009"/>
                    </a:ext>
                  </a:extLst>
                </a:gridCol>
                <a:gridCol w="539843">
                  <a:extLst>
                    <a:ext uri="{9D8B030D-6E8A-4147-A177-3AD203B41FA5}">
                      <a16:colId xmlns:a16="http://schemas.microsoft.com/office/drawing/2014/main" xmlns="" val="20010"/>
                    </a:ext>
                  </a:extLst>
                </a:gridCol>
                <a:gridCol w="539843">
                  <a:extLst>
                    <a:ext uri="{9D8B030D-6E8A-4147-A177-3AD203B41FA5}">
                      <a16:colId xmlns:a16="http://schemas.microsoft.com/office/drawing/2014/main" xmlns="" val="20011"/>
                    </a:ext>
                  </a:extLst>
                </a:gridCol>
                <a:gridCol w="539843">
                  <a:extLst>
                    <a:ext uri="{9D8B030D-6E8A-4147-A177-3AD203B41FA5}">
                      <a16:colId xmlns:a16="http://schemas.microsoft.com/office/drawing/2014/main" xmlns="" val="20012"/>
                    </a:ext>
                  </a:extLst>
                </a:gridCol>
                <a:gridCol w="539843">
                  <a:extLst>
                    <a:ext uri="{9D8B030D-6E8A-4147-A177-3AD203B41FA5}">
                      <a16:colId xmlns:a16="http://schemas.microsoft.com/office/drawing/2014/main" xmlns="" val="20013"/>
                    </a:ext>
                  </a:extLst>
                </a:gridCol>
                <a:gridCol w="539843">
                  <a:extLst>
                    <a:ext uri="{9D8B030D-6E8A-4147-A177-3AD203B41FA5}">
                      <a16:colId xmlns:a16="http://schemas.microsoft.com/office/drawing/2014/main" xmlns="" val="20014"/>
                    </a:ext>
                  </a:extLst>
                </a:gridCol>
                <a:gridCol w="539843">
                  <a:extLst>
                    <a:ext uri="{9D8B030D-6E8A-4147-A177-3AD203B41FA5}">
                      <a16:colId xmlns:a16="http://schemas.microsoft.com/office/drawing/2014/main" xmlns="" val="20015"/>
                    </a:ext>
                  </a:extLst>
                </a:gridCol>
                <a:gridCol w="539843">
                  <a:extLst>
                    <a:ext uri="{9D8B030D-6E8A-4147-A177-3AD203B41FA5}">
                      <a16:colId xmlns:a16="http://schemas.microsoft.com/office/drawing/2014/main" xmlns="" val="20016"/>
                    </a:ext>
                  </a:extLst>
                </a:gridCol>
              </a:tblGrid>
              <a:tr h="588233">
                <a:tc>
                  <a:txBody>
                    <a:bodyPr/>
                    <a:lstStyle/>
                    <a:p>
                      <a:pPr algn="ctr" fontAlgn="ctr"/>
                      <a:r>
                        <a:rPr lang="en-US" altLang="ja-JP" sz="1600" b="0" i="0" u="none" strike="noStrike" dirty="0">
                          <a:solidFill>
                            <a:srgbClr val="000000"/>
                          </a:solidFill>
                          <a:effectLst/>
                          <a:latin typeface="ＭＳ Ｐゴシック"/>
                        </a:rPr>
                        <a:t>10:20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55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11:10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13:00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13:30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13:45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14:10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14:20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14:35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14:50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15:05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15:20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16:10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16:40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0"/>
                  </a:ext>
                </a:extLst>
              </a:tr>
              <a:tr h="425963">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altLang="ja-JP" sz="1600" b="0" i="0" u="none" strike="noStrike" dirty="0">
                          <a:solidFill>
                            <a:srgbClr val="000000"/>
                          </a:solidFill>
                          <a:effectLst/>
                          <a:latin typeface="ＭＳ Ｐゴシック"/>
                        </a:rPr>
                        <a:t>70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extLst>
                  <a:ext uri="{0D108BD9-81ED-4DB2-BD59-A6C34878D82A}">
                    <a16:rowId xmlns:a16="http://schemas.microsoft.com/office/drawing/2014/main" xmlns="" val="10001"/>
                  </a:ext>
                </a:extLst>
              </a:tr>
              <a:tr h="456389">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ＭＳ Ｐゴシック"/>
                        </a:rPr>
                        <a:t>　</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2"/>
                  </a:ext>
                </a:extLst>
              </a:tr>
              <a:tr h="1985799">
                <a:tc>
                  <a:txBody>
                    <a:bodyPr/>
                    <a:lstStyle/>
                    <a:p>
                      <a:pPr algn="l" fontAlgn="ctr"/>
                      <a:r>
                        <a:rPr lang="ja-JP" altLang="en-US" sz="1600" b="0" i="0" u="none" strike="noStrike" dirty="0">
                          <a:solidFill>
                            <a:srgbClr val="000000"/>
                          </a:solidFill>
                          <a:effectLst/>
                          <a:latin typeface="ＭＳ Ｐゴシック"/>
                        </a:rPr>
                        <a:t>　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fontAlgn="ctr"/>
                      <a:r>
                        <a:rPr lang="ja-JP" altLang="en-US" sz="1600" b="0" i="0" u="none" strike="noStrike" dirty="0">
                          <a:solidFill>
                            <a:srgbClr val="000000"/>
                          </a:solidFill>
                          <a:effectLst/>
                          <a:latin typeface="ＭＳ Ｐゴシック"/>
                        </a:rPr>
                        <a:t>　ニーズの整理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ＭＳ Ｐゴシック"/>
                        </a:rPr>
                        <a:t>　サービス担当者会議</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ロールプレイ</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休憩</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fontAlgn="ctr"/>
                      <a:r>
                        <a:rPr lang="ja-JP" altLang="en-US" sz="1600" b="0" i="0" u="none" strike="noStrike" dirty="0">
                          <a:solidFill>
                            <a:srgbClr val="000000"/>
                          </a:solidFill>
                          <a:effectLst/>
                          <a:latin typeface="ＭＳ Ｐゴシック"/>
                        </a:rPr>
                        <a:t>　個別支援計画作成にあたり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本人との面接</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　個別支援の計画作成</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fontAlgn="ctr"/>
                      <a:r>
                        <a:rPr lang="ja-JP" altLang="en-US" sz="1600" b="0" i="0" u="none" strike="noStrike" dirty="0">
                          <a:solidFill>
                            <a:srgbClr val="000000"/>
                          </a:solidFill>
                          <a:effectLst/>
                          <a:latin typeface="ＭＳ Ｐゴシック"/>
                        </a:rPr>
                        <a:t>　個別支援</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計画の発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表</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extLst>
                  <a:ext uri="{0D108BD9-81ED-4DB2-BD59-A6C34878D82A}">
                    <a16:rowId xmlns:a16="http://schemas.microsoft.com/office/drawing/2014/main" xmlns="" val="10003"/>
                  </a:ext>
                </a:extLst>
              </a:tr>
              <a:tr h="2221091">
                <a:tc>
                  <a:txBody>
                    <a:bodyPr/>
                    <a:lstStyle/>
                    <a:p>
                      <a:pPr algn="l" fontAlgn="ctr"/>
                      <a:r>
                        <a:rPr lang="ja-JP" altLang="en-US" sz="1400" b="0" i="0" u="none" strike="noStrike" dirty="0">
                          <a:solidFill>
                            <a:srgbClr val="000000"/>
                          </a:solidFill>
                          <a:effectLst/>
                          <a:latin typeface="ＭＳ Ｐゴシック"/>
                        </a:rPr>
                        <a:t>　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事例の説明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グループで共有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グループで担当者会議の参</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加に向けた方針を確認する。</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ロールプレイ準備</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ＭＳ Ｐゴシック"/>
                        </a:rPr>
                        <a:t>　サービス等利用計画の　</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ＭＳ Ｐゴシック"/>
                        </a:rPr>
                        <a:t>　グループ共有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ＭＳ Ｐゴシック"/>
                        </a:rPr>
                        <a:t>　発表</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意見交換＋講師コメントト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098818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5"/>
          <p:cNvSpPr>
            <a:spLocks noGrp="1"/>
          </p:cNvSpPr>
          <p:nvPr>
            <p:ph type="body" idx="1"/>
          </p:nvPr>
        </p:nvSpPr>
        <p:spPr>
          <a:xfrm>
            <a:off x="540321" y="2852936"/>
            <a:ext cx="9073008" cy="1500187"/>
          </a:xfrm>
        </p:spPr>
        <p:txBody>
          <a:bodyPr anchor="t"/>
          <a:lstStyle/>
          <a:p>
            <a:pPr algn="ctr"/>
            <a:r>
              <a:rPr lang="en-US" altLang="ja-JP" sz="3600" b="1" dirty="0"/>
              <a:t>【</a:t>
            </a:r>
            <a:r>
              <a:rPr lang="ja-JP" altLang="en-US" sz="3600" b="1" dirty="0" smtClean="0"/>
              <a:t>演習２</a:t>
            </a:r>
            <a:r>
              <a:rPr lang="en-US" altLang="ja-JP" sz="3600" b="1" dirty="0" smtClean="0"/>
              <a:t>】</a:t>
            </a:r>
            <a:r>
              <a:rPr lang="ja-JP" altLang="en-US" sz="3600" b="1" dirty="0"/>
              <a:t>　</a:t>
            </a:r>
            <a:r>
              <a:rPr lang="ja-JP" altLang="en-US" sz="3600" b="1" dirty="0" smtClean="0"/>
              <a:t>個別</a:t>
            </a:r>
            <a:r>
              <a:rPr lang="ja-JP" altLang="en-US" sz="3600" b="1" dirty="0"/>
              <a:t>支援計画の実施状況の把握（モニタリング）および記録</a:t>
            </a:r>
            <a:r>
              <a:rPr lang="ja-JP" altLang="en-US" sz="3600" b="1" dirty="0" smtClean="0"/>
              <a:t>方法</a:t>
            </a:r>
            <a:endParaRPr lang="ja-JP" altLang="en-US" sz="3600" b="1" dirty="0"/>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E008A23-B088-4E35-803D-83AB3DFD3188}"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1" lang="en-US" altLang="ja-JP" sz="1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52357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プレースホルダー 2"/>
          <p:cNvGraphicFramePr>
            <a:graphicFrameLocks noGrp="1"/>
          </p:cNvGraphicFramePr>
          <p:nvPr>
            <p:ph type="tbl" idx="1"/>
            <p:extLst>
              <p:ext uri="{D42A27DB-BD31-4B8C-83A1-F6EECF244321}">
                <p14:modId xmlns:p14="http://schemas.microsoft.com/office/powerpoint/2010/main" val="1520039903"/>
              </p:ext>
            </p:extLst>
          </p:nvPr>
        </p:nvGraphicFramePr>
        <p:xfrm>
          <a:off x="324293" y="845423"/>
          <a:ext cx="9321360" cy="5751928"/>
        </p:xfrm>
        <a:graphic>
          <a:graphicData uri="http://schemas.openxmlformats.org/drawingml/2006/table">
            <a:tbl>
              <a:tblPr/>
              <a:tblGrid>
                <a:gridCol w="776780">
                  <a:extLst>
                    <a:ext uri="{9D8B030D-6E8A-4147-A177-3AD203B41FA5}">
                      <a16:colId xmlns:a16="http://schemas.microsoft.com/office/drawing/2014/main" xmlns="" val="20000"/>
                    </a:ext>
                  </a:extLst>
                </a:gridCol>
                <a:gridCol w="776780">
                  <a:extLst>
                    <a:ext uri="{9D8B030D-6E8A-4147-A177-3AD203B41FA5}">
                      <a16:colId xmlns:a16="http://schemas.microsoft.com/office/drawing/2014/main" xmlns="" val="20001"/>
                    </a:ext>
                  </a:extLst>
                </a:gridCol>
                <a:gridCol w="776780">
                  <a:extLst>
                    <a:ext uri="{9D8B030D-6E8A-4147-A177-3AD203B41FA5}">
                      <a16:colId xmlns:a16="http://schemas.microsoft.com/office/drawing/2014/main" xmlns="" val="20002"/>
                    </a:ext>
                  </a:extLst>
                </a:gridCol>
                <a:gridCol w="776780">
                  <a:extLst>
                    <a:ext uri="{9D8B030D-6E8A-4147-A177-3AD203B41FA5}">
                      <a16:colId xmlns:a16="http://schemas.microsoft.com/office/drawing/2014/main" xmlns="" val="20003"/>
                    </a:ext>
                  </a:extLst>
                </a:gridCol>
                <a:gridCol w="776780">
                  <a:extLst>
                    <a:ext uri="{9D8B030D-6E8A-4147-A177-3AD203B41FA5}">
                      <a16:colId xmlns:a16="http://schemas.microsoft.com/office/drawing/2014/main" xmlns="" val="20004"/>
                    </a:ext>
                  </a:extLst>
                </a:gridCol>
                <a:gridCol w="776780">
                  <a:extLst>
                    <a:ext uri="{9D8B030D-6E8A-4147-A177-3AD203B41FA5}">
                      <a16:colId xmlns:a16="http://schemas.microsoft.com/office/drawing/2014/main" xmlns="" val="20005"/>
                    </a:ext>
                  </a:extLst>
                </a:gridCol>
                <a:gridCol w="776780">
                  <a:extLst>
                    <a:ext uri="{9D8B030D-6E8A-4147-A177-3AD203B41FA5}">
                      <a16:colId xmlns:a16="http://schemas.microsoft.com/office/drawing/2014/main" xmlns="" val="20006"/>
                    </a:ext>
                  </a:extLst>
                </a:gridCol>
                <a:gridCol w="776780">
                  <a:extLst>
                    <a:ext uri="{9D8B030D-6E8A-4147-A177-3AD203B41FA5}">
                      <a16:colId xmlns:a16="http://schemas.microsoft.com/office/drawing/2014/main" xmlns="" val="20007"/>
                    </a:ext>
                  </a:extLst>
                </a:gridCol>
                <a:gridCol w="776780">
                  <a:extLst>
                    <a:ext uri="{9D8B030D-6E8A-4147-A177-3AD203B41FA5}">
                      <a16:colId xmlns:a16="http://schemas.microsoft.com/office/drawing/2014/main" xmlns="" val="20008"/>
                    </a:ext>
                  </a:extLst>
                </a:gridCol>
                <a:gridCol w="776780">
                  <a:extLst>
                    <a:ext uri="{9D8B030D-6E8A-4147-A177-3AD203B41FA5}">
                      <a16:colId xmlns:a16="http://schemas.microsoft.com/office/drawing/2014/main" xmlns="" val="20009"/>
                    </a:ext>
                  </a:extLst>
                </a:gridCol>
                <a:gridCol w="776780">
                  <a:extLst>
                    <a:ext uri="{9D8B030D-6E8A-4147-A177-3AD203B41FA5}">
                      <a16:colId xmlns:a16="http://schemas.microsoft.com/office/drawing/2014/main" xmlns="" val="20010"/>
                    </a:ext>
                  </a:extLst>
                </a:gridCol>
                <a:gridCol w="776780">
                  <a:extLst>
                    <a:ext uri="{9D8B030D-6E8A-4147-A177-3AD203B41FA5}">
                      <a16:colId xmlns:a16="http://schemas.microsoft.com/office/drawing/2014/main" xmlns="" val="20011"/>
                    </a:ext>
                  </a:extLst>
                </a:gridCol>
              </a:tblGrid>
              <a:tr h="747598">
                <a:tc>
                  <a:txBody>
                    <a:bodyPr/>
                    <a:lstStyle/>
                    <a:p>
                      <a:pPr algn="ctr" fontAlgn="ctr"/>
                      <a:r>
                        <a:rPr lang="en-US" altLang="ja-JP" sz="1600" b="0" i="0" u="none" strike="noStrike" dirty="0">
                          <a:solidFill>
                            <a:srgbClr val="000000"/>
                          </a:solidFill>
                          <a:effectLst/>
                          <a:latin typeface="ＭＳ Ｐゴシック"/>
                        </a:rPr>
                        <a:t>9:00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9:10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9:20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9:25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9:55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10:05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10:15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10:30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10:50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11:00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11:40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27198">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en-US" altLang="ja-JP" sz="1600" b="0" i="0" u="none" strike="noStrike" dirty="0">
                          <a:solidFill>
                            <a:srgbClr val="000000"/>
                          </a:solidFill>
                          <a:effectLst/>
                          <a:latin typeface="ＭＳ Ｐゴシック"/>
                        </a:rPr>
                        <a:t>90</a:t>
                      </a:r>
                      <a:r>
                        <a:rPr lang="ja-JP" altLang="en-US" sz="1600" b="0"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747598">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01997">
                <a:tc>
                  <a:txBody>
                    <a:bodyPr/>
                    <a:lstStyle/>
                    <a:p>
                      <a:pPr algn="l" fontAlgn="ctr"/>
                      <a:r>
                        <a:rPr lang="ja-JP" altLang="en-US" sz="1600" b="0" i="0" u="none" strike="noStrike" dirty="0">
                          <a:solidFill>
                            <a:srgbClr val="000000"/>
                          </a:solidFill>
                          <a:effectLst/>
                          <a:latin typeface="ＭＳ Ｐゴシック"/>
                        </a:rPr>
                        <a:t>　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ja-JP" altLang="en-US" sz="1600" b="0" i="0" u="none" strike="noStrike" dirty="0">
                          <a:solidFill>
                            <a:srgbClr val="000000"/>
                          </a:solidFill>
                          <a:effectLst/>
                          <a:latin typeface="ＭＳ Ｐゴシック"/>
                        </a:rPr>
                        <a:t>サービス担当者会議（モニタリング）ロールプレイ</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a:rPr>
                        <a:t>休憩</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a:rPr>
                        <a:t>個別支援計画修正案の作成</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a:rPr>
                        <a:t>振り返りとまとめ</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7537">
                <a:tc>
                  <a:txBody>
                    <a:bodyPr/>
                    <a:lstStyle/>
                    <a:p>
                      <a:pPr algn="l" fontAlgn="ctr"/>
                      <a:r>
                        <a:rPr lang="ja-JP" altLang="en-US" sz="1600" b="0" i="0" u="none" strike="noStrike" dirty="0">
                          <a:solidFill>
                            <a:srgbClr val="000000"/>
                          </a:solidFill>
                          <a:effectLst/>
                          <a:latin typeface="ＭＳ Ｐゴシック"/>
                        </a:rPr>
                        <a:t>　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サービス担当者会議参</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サービス担当者会議参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pPr>
                <a:defRPr/>
              </a:pPr>
              <a:t>26</a:t>
            </a:fld>
            <a:endParaRPr lang="en-US" altLang="ja-JP"/>
          </a:p>
        </p:txBody>
      </p:sp>
      <p:sp>
        <p:nvSpPr>
          <p:cNvPr id="5" name="正方形/長方形 4"/>
          <p:cNvSpPr/>
          <p:nvPr/>
        </p:nvSpPr>
        <p:spPr>
          <a:xfrm>
            <a:off x="468314" y="260652"/>
            <a:ext cx="9217024" cy="400110"/>
          </a:xfrm>
          <a:prstGeom prst="rect">
            <a:avLst/>
          </a:prstGeom>
        </p:spPr>
        <p:txBody>
          <a:bodyPr wrap="square">
            <a:spAutoFit/>
          </a:bodyPr>
          <a:lstStyle/>
          <a:p>
            <a:r>
              <a:rPr lang="ja-JP" altLang="en-US" b="1" kern="0" dirty="0">
                <a:solidFill>
                  <a:srgbClr val="000000"/>
                </a:solidFill>
                <a:latin typeface="Arial"/>
                <a:ea typeface="ＭＳ Ｐゴシック"/>
                <a:cs typeface="+mj-cs"/>
              </a:rPr>
              <a:t>演習２　</a:t>
            </a:r>
            <a:r>
              <a:rPr lang="ja-JP" altLang="en-US" b="1" dirty="0"/>
              <a:t>「個別支援計画の実施状況の把握（モニタリング）および記録方法」</a:t>
            </a:r>
            <a:r>
              <a:rPr lang="ja-JP" altLang="en-US" b="1" kern="0" dirty="0">
                <a:solidFill>
                  <a:srgbClr val="000000"/>
                </a:solidFill>
                <a:latin typeface="Arial"/>
                <a:ea typeface="ＭＳ Ｐゴシック"/>
                <a:cs typeface="+mj-cs"/>
              </a:rPr>
              <a:t>　</a:t>
            </a:r>
            <a:endParaRPr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nvGraphicFramePr>
        <p:xfrm>
          <a:off x="323852" y="717550"/>
          <a:ext cx="9567863" cy="5951538"/>
        </p:xfrm>
        <a:graphic>
          <a:graphicData uri="http://schemas.openxmlformats.org/presentationml/2006/ole">
            <mc:AlternateContent xmlns:mc="http://schemas.openxmlformats.org/markup-compatibility/2006">
              <mc:Choice xmlns:v="urn:schemas-microsoft-com:vml" Requires="v">
                <p:oleObj spid="_x0000_s1049" name="ワークシート" r:id="rId3" imgW="9696416" imgH="6343785" progId="Excel.Sheet.8">
                  <p:embed/>
                </p:oleObj>
              </mc:Choice>
              <mc:Fallback>
                <p:oleObj name="ワークシート" r:id="rId3" imgW="9696416" imgH="6343785" progId="Excel.Sheet.8">
                  <p:embed/>
                  <p:pic>
                    <p:nvPicPr>
                      <p:cNvPr id="102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2" y="717550"/>
                        <a:ext cx="9567863" cy="5951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9900"/>
                            </a:solidFill>
                            <a:miter lim="800000"/>
                            <a:headEnd/>
                            <a:tailEnd/>
                          </a14:hiddenLine>
                        </a:ext>
                      </a:extLst>
                    </p:spPr>
                  </p:pic>
                </p:oleObj>
              </mc:Fallback>
            </mc:AlternateContent>
          </a:graphicData>
        </a:graphic>
      </p:graphicFrame>
      <p:sp>
        <p:nvSpPr>
          <p:cNvPr id="1027" name="正方形/長方形 3"/>
          <p:cNvSpPr>
            <a:spLocks noChangeArrowheads="1"/>
          </p:cNvSpPr>
          <p:nvPr/>
        </p:nvSpPr>
        <p:spPr bwMode="auto">
          <a:xfrm>
            <a:off x="2814656" y="260354"/>
            <a:ext cx="4134465" cy="523220"/>
          </a:xfrm>
          <a:prstGeom prst="rect">
            <a:avLst/>
          </a:prstGeom>
          <a:noFill/>
          <a:ln w="9525">
            <a:noFill/>
            <a:miter lim="800000"/>
            <a:headEnd/>
            <a:tailEnd/>
          </a:ln>
        </p:spPr>
        <p:txBody>
          <a:bodyPr wrap="none">
            <a:spAutoFit/>
          </a:bodyPr>
          <a:lstStyle/>
          <a:p>
            <a:r>
              <a:rPr lang="ja-JP" altLang="en-US" sz="2800"/>
              <a:t>個別支援計画の中間評価</a:t>
            </a:r>
          </a:p>
        </p:txBody>
      </p:sp>
      <p:sp>
        <p:nvSpPr>
          <p:cNvPr id="1028" name="テキスト ボックス 3"/>
          <p:cNvSpPr txBox="1">
            <a:spLocks noChangeArrowheads="1"/>
          </p:cNvSpPr>
          <p:nvPr/>
        </p:nvSpPr>
        <p:spPr bwMode="auto">
          <a:xfrm>
            <a:off x="323850" y="179422"/>
            <a:ext cx="1657350" cy="369887"/>
          </a:xfrm>
          <a:prstGeom prst="rect">
            <a:avLst/>
          </a:prstGeom>
          <a:noFill/>
          <a:ln w="9525">
            <a:noFill/>
            <a:miter lim="800000"/>
            <a:headEnd/>
            <a:tailEnd/>
          </a:ln>
        </p:spPr>
        <p:txBody>
          <a:bodyPr>
            <a:spAutoFit/>
          </a:bodyPr>
          <a:lstStyle/>
          <a:p>
            <a:r>
              <a:rPr lang="ja-JP" altLang="en-US" sz="1800"/>
              <a:t>（参考様式）</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pPr>
                <a:defRPr/>
              </a:pPr>
              <a:t>27</a:t>
            </a:fld>
            <a:endParaRPr lang="en-US" altLang="ja-JP"/>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200041" y="620713"/>
          <a:ext cx="9772774" cy="5760518"/>
        </p:xfrm>
        <a:graphic>
          <a:graphicData uri="http://schemas.openxmlformats.org/drawingml/2006/table">
            <a:tbl>
              <a:tblPr/>
              <a:tblGrid>
                <a:gridCol w="185691">
                  <a:extLst>
                    <a:ext uri="{9D8B030D-6E8A-4147-A177-3AD203B41FA5}">
                      <a16:colId xmlns:a16="http://schemas.microsoft.com/office/drawing/2014/main" xmlns="" val="20000"/>
                    </a:ext>
                  </a:extLst>
                </a:gridCol>
                <a:gridCol w="9587083">
                  <a:extLst>
                    <a:ext uri="{9D8B030D-6E8A-4147-A177-3AD203B41FA5}">
                      <a16:colId xmlns:a16="http://schemas.microsoft.com/office/drawing/2014/main" xmlns="" val="20001"/>
                    </a:ext>
                  </a:extLst>
                </a:gridCol>
              </a:tblGrid>
              <a:tr h="277330">
                <a:tc gridSpan="2">
                  <a:txBody>
                    <a:bodyPr/>
                    <a:lstStyle/>
                    <a:p>
                      <a:pPr algn="l" fontAlgn="ctr"/>
                      <a:r>
                        <a:rPr lang="ja-JP" altLang="en-US" sz="1200" b="0" i="0" u="none" strike="noStrike" dirty="0">
                          <a:latin typeface="ＭＳ Ｐゴシック"/>
                        </a:rPr>
                        <a:t>　中間時の評価等</a:t>
                      </a:r>
                    </a:p>
                  </a:txBody>
                  <a:tcPr marL="5939" marR="5939" marT="534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0"/>
                  </a:ext>
                </a:extLst>
              </a:tr>
              <a:tr h="277330">
                <a:tc gridSpan="2">
                  <a:txBody>
                    <a:bodyPr/>
                    <a:lstStyle/>
                    <a:p>
                      <a:pPr algn="l" fontAlgn="ctr"/>
                      <a:r>
                        <a:rPr lang="ja-JP" altLang="en-US" sz="1200" b="0" i="0" u="none" strike="noStrike">
                          <a:latin typeface="ＭＳ Ｐゴシック"/>
                        </a:rPr>
                        <a:t>（１）当初目標の達成状況とそれに要した期間</a:t>
                      </a:r>
                    </a:p>
                  </a:txBody>
                  <a:tcPr marL="5939" marR="5939" marT="5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xmlns="" val="10001"/>
                  </a:ext>
                </a:extLst>
              </a:tr>
              <a:tr h="835145">
                <a:tc>
                  <a:txBody>
                    <a:bodyPr/>
                    <a:lstStyle/>
                    <a:p>
                      <a:pPr algn="ctr" fontAlgn="ctr"/>
                      <a:r>
                        <a:rPr lang="ja-JP" altLang="en-US" sz="1200" b="0" i="0" u="none" strike="noStrike">
                          <a:latin typeface="ＭＳ Ｐゴシック"/>
                        </a:rPr>
                        <a:t>　</a:t>
                      </a:r>
                    </a:p>
                  </a:txBody>
                  <a:tcPr marL="5939" marR="5939" marT="534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1200" b="0" i="0" u="none" strike="noStrike" dirty="0">
                          <a:latin typeface="ＭＳ Ｐゴシック"/>
                        </a:rPr>
                        <a:t>　</a:t>
                      </a:r>
                    </a:p>
                  </a:txBody>
                  <a:tcPr marL="5939" marR="5939" marT="5347"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338388">
                <a:tc>
                  <a:txBody>
                    <a:bodyPr/>
                    <a:lstStyle/>
                    <a:p>
                      <a:pPr algn="ctr" fontAlgn="ctr"/>
                      <a:r>
                        <a:rPr lang="ja-JP" altLang="en-US" sz="1200" b="0" i="0" u="none" strike="noStrike">
                          <a:latin typeface="ＭＳ Ｐゴシック"/>
                        </a:rPr>
                        <a:t>　</a:t>
                      </a:r>
                    </a:p>
                  </a:txBody>
                  <a:tcPr marL="5939" marR="5939" marT="534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latin typeface="ＭＳ Ｐゴシック"/>
                        </a:rPr>
                        <a:t>　</a:t>
                      </a:r>
                    </a:p>
                  </a:txBody>
                  <a:tcPr marL="5939" marR="5939" marT="534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77330">
                <a:tc gridSpan="2">
                  <a:txBody>
                    <a:bodyPr/>
                    <a:lstStyle/>
                    <a:p>
                      <a:pPr algn="l" fontAlgn="ctr"/>
                      <a:r>
                        <a:rPr lang="ja-JP" altLang="en-US" sz="1200" b="0" i="0" u="none" strike="noStrike">
                          <a:latin typeface="ＭＳ Ｐゴシック"/>
                        </a:rPr>
                        <a:t>（２）次のステップとして利用者が希望する生活とその後の実際</a:t>
                      </a:r>
                    </a:p>
                  </a:txBody>
                  <a:tcPr marL="5939" marR="5939" marT="5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xmlns="" val="10004"/>
                  </a:ext>
                </a:extLst>
              </a:tr>
              <a:tr h="277330">
                <a:tc>
                  <a:txBody>
                    <a:bodyPr/>
                    <a:lstStyle/>
                    <a:p>
                      <a:pPr algn="ctr" fontAlgn="ctr"/>
                      <a:r>
                        <a:rPr lang="ja-JP" altLang="en-US" sz="1200" b="0" i="0" u="none" strike="noStrike">
                          <a:latin typeface="ＭＳ Ｐゴシック"/>
                        </a:rPr>
                        <a:t>①</a:t>
                      </a:r>
                    </a:p>
                  </a:txBody>
                  <a:tcPr marL="5939" marR="5939" marT="534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1200" b="0" i="0" u="none" strike="noStrike" dirty="0">
                          <a:latin typeface="ＭＳ Ｐゴシック"/>
                        </a:rPr>
                        <a:t>本人の希望</a:t>
                      </a:r>
                    </a:p>
                  </a:txBody>
                  <a:tcPr marL="5939" marR="5939" marT="5347"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5"/>
                  </a:ext>
                </a:extLst>
              </a:tr>
              <a:tr h="906053">
                <a:tc>
                  <a:txBody>
                    <a:bodyPr/>
                    <a:lstStyle/>
                    <a:p>
                      <a:pPr algn="ctr" fontAlgn="ctr"/>
                      <a:r>
                        <a:rPr lang="ja-JP" altLang="en-US" sz="1200" b="0" i="0" u="none" strike="noStrike">
                          <a:latin typeface="ＭＳ Ｐゴシック"/>
                        </a:rPr>
                        <a:t>　</a:t>
                      </a:r>
                    </a:p>
                  </a:txBody>
                  <a:tcPr marL="5939" marR="5939" marT="534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1200" b="0" i="0" u="none" strike="noStrike" dirty="0">
                          <a:latin typeface="ＭＳ Ｐゴシック"/>
                        </a:rPr>
                        <a:t>　</a:t>
                      </a:r>
                    </a:p>
                  </a:txBody>
                  <a:tcPr marL="5939" marR="5939" marT="5347"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6"/>
                  </a:ext>
                </a:extLst>
              </a:tr>
              <a:tr h="277330">
                <a:tc>
                  <a:txBody>
                    <a:bodyPr/>
                    <a:lstStyle/>
                    <a:p>
                      <a:pPr algn="ctr" fontAlgn="ctr"/>
                      <a:r>
                        <a:rPr lang="ja-JP" altLang="en-US" sz="1200" b="0" i="0" u="none" strike="noStrike">
                          <a:latin typeface="ＭＳ Ｐゴシック"/>
                        </a:rPr>
                        <a:t>②</a:t>
                      </a:r>
                    </a:p>
                  </a:txBody>
                  <a:tcPr marL="5939" marR="5939" marT="534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1200" b="0" i="0" u="none" strike="noStrike" dirty="0">
                          <a:latin typeface="ＭＳ Ｐゴシック"/>
                        </a:rPr>
                        <a:t>評価時の実際の生活状況</a:t>
                      </a:r>
                    </a:p>
                  </a:txBody>
                  <a:tcPr marL="5939" marR="5939" marT="5347"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7"/>
                  </a:ext>
                </a:extLst>
              </a:tr>
              <a:tr h="921811">
                <a:tc>
                  <a:txBody>
                    <a:bodyPr/>
                    <a:lstStyle/>
                    <a:p>
                      <a:pPr algn="ctr" fontAlgn="ctr"/>
                      <a:r>
                        <a:rPr lang="ja-JP" altLang="en-US" sz="1200" b="0" i="0" u="none" strike="noStrike">
                          <a:latin typeface="ＭＳ Ｐゴシック"/>
                        </a:rPr>
                        <a:t>　</a:t>
                      </a:r>
                    </a:p>
                  </a:txBody>
                  <a:tcPr marL="5939" marR="5939" marT="534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latin typeface="ＭＳ Ｐゴシック"/>
                        </a:rPr>
                        <a:t>　</a:t>
                      </a:r>
                    </a:p>
                  </a:txBody>
                  <a:tcPr marL="5939" marR="5939" marT="534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77330">
                <a:tc gridSpan="2">
                  <a:txBody>
                    <a:bodyPr/>
                    <a:lstStyle/>
                    <a:p>
                      <a:pPr algn="l" fontAlgn="ctr"/>
                      <a:r>
                        <a:rPr lang="ja-JP" altLang="en-US" sz="1200" b="0" i="0" u="none" strike="noStrike" dirty="0">
                          <a:latin typeface="ＭＳ Ｐゴシック"/>
                        </a:rPr>
                        <a:t>（３）サービス提供事業者との連携状況</a:t>
                      </a:r>
                    </a:p>
                  </a:txBody>
                  <a:tcPr marL="5939" marR="5939" marT="53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xmlns="" val="10009"/>
                  </a:ext>
                </a:extLst>
              </a:tr>
              <a:tr h="1095141">
                <a:tc>
                  <a:txBody>
                    <a:bodyPr/>
                    <a:lstStyle/>
                    <a:p>
                      <a:pPr algn="l" fontAlgn="b"/>
                      <a:r>
                        <a:rPr lang="ja-JP" altLang="en-US" sz="1200" b="0" i="0" u="none" strike="noStrike">
                          <a:latin typeface="ＭＳ Ｐゴシック"/>
                        </a:rPr>
                        <a:t>　</a:t>
                      </a:r>
                    </a:p>
                  </a:txBody>
                  <a:tcPr marL="5939" marR="5939" marT="534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r>
                        <a:rPr lang="ja-JP" altLang="en-US" sz="1200" b="0" i="0" u="none" strike="noStrike" dirty="0">
                          <a:latin typeface="ＭＳ Ｐゴシック"/>
                        </a:rPr>
                        <a:t>　</a:t>
                      </a:r>
                    </a:p>
                  </a:txBody>
                  <a:tcPr marL="5939" marR="5939" marT="5347"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44060" name="テキスト ボックス 3"/>
          <p:cNvSpPr txBox="1">
            <a:spLocks noChangeArrowheads="1"/>
          </p:cNvSpPr>
          <p:nvPr/>
        </p:nvSpPr>
        <p:spPr bwMode="auto">
          <a:xfrm>
            <a:off x="323850" y="179422"/>
            <a:ext cx="1657350" cy="369887"/>
          </a:xfrm>
          <a:prstGeom prst="rect">
            <a:avLst/>
          </a:prstGeom>
          <a:noFill/>
          <a:ln w="9525">
            <a:noFill/>
            <a:miter lim="800000"/>
            <a:headEnd/>
            <a:tailEnd/>
          </a:ln>
        </p:spPr>
        <p:txBody>
          <a:bodyPr>
            <a:spAutoFit/>
          </a:bodyPr>
          <a:lstStyle/>
          <a:p>
            <a:r>
              <a:rPr lang="ja-JP" altLang="en-US" sz="1800"/>
              <a:t>（参考様式）</a:t>
            </a:r>
          </a:p>
        </p:txBody>
      </p:sp>
      <p:sp>
        <p:nvSpPr>
          <p:cNvPr id="44061" name="テキスト ボックス 4"/>
          <p:cNvSpPr txBox="1">
            <a:spLocks noChangeArrowheads="1"/>
          </p:cNvSpPr>
          <p:nvPr/>
        </p:nvSpPr>
        <p:spPr bwMode="auto">
          <a:xfrm>
            <a:off x="3205182" y="188916"/>
            <a:ext cx="3671887" cy="461665"/>
          </a:xfrm>
          <a:prstGeom prst="rect">
            <a:avLst/>
          </a:prstGeom>
          <a:noFill/>
          <a:ln w="9525">
            <a:noFill/>
            <a:miter lim="800000"/>
            <a:headEnd/>
            <a:tailEnd/>
          </a:ln>
        </p:spPr>
        <p:txBody>
          <a:bodyPr>
            <a:spAutoFit/>
          </a:bodyPr>
          <a:lstStyle/>
          <a:p>
            <a:pPr algn="ctr"/>
            <a:r>
              <a:rPr lang="ja-JP" altLang="en-US" sz="2400"/>
              <a:t>中間評価のための確認表</a:t>
            </a:r>
          </a:p>
        </p:txBody>
      </p:sp>
      <p:sp>
        <p:nvSpPr>
          <p:cNvPr id="3" name="スライド番号プレースホルダー 2"/>
          <p:cNvSpPr>
            <a:spLocks noGrp="1"/>
          </p:cNvSpPr>
          <p:nvPr>
            <p:ph type="sldNum" sz="quarter" idx="12"/>
          </p:nvPr>
        </p:nvSpPr>
        <p:spPr/>
        <p:txBody>
          <a:bodyPr/>
          <a:lstStyle/>
          <a:p>
            <a:pPr>
              <a:defRPr/>
            </a:pPr>
            <a:fld id="{01260C37-090C-4E85-9596-A80A0138EE07}" type="slidenum">
              <a:rPr lang="en-US" altLang="ja-JP" smtClean="0"/>
              <a:pPr>
                <a:defRPr/>
              </a:pPr>
              <a:t>28</a:t>
            </a:fld>
            <a:endParaRPr lang="en-US" altLang="ja-JP"/>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29</a:t>
            </a:fld>
            <a:endParaRPr lang="en-US" altLang="ja-JP">
              <a:solidFill>
                <a:srgbClr val="000000"/>
              </a:solidFill>
            </a:endParaRPr>
          </a:p>
        </p:txBody>
      </p:sp>
      <p:sp>
        <p:nvSpPr>
          <p:cNvPr id="5" name="正方形/長方形 4"/>
          <p:cNvSpPr/>
          <p:nvPr/>
        </p:nvSpPr>
        <p:spPr>
          <a:xfrm>
            <a:off x="468314" y="260652"/>
            <a:ext cx="9217024" cy="400110"/>
          </a:xfrm>
          <a:prstGeom prst="rect">
            <a:avLst/>
          </a:prstGeom>
        </p:spPr>
        <p:txBody>
          <a:bodyPr wrap="square">
            <a:spAutoFit/>
          </a:bodyPr>
          <a:lstStyle/>
          <a:p>
            <a:pPr lvl="0"/>
            <a:r>
              <a:rPr lang="ja-JP" altLang="en-US" b="1" kern="0" dirty="0">
                <a:solidFill>
                  <a:srgbClr val="000000"/>
                </a:solidFill>
                <a:latin typeface="Arial"/>
                <a:ea typeface="ＭＳ Ｐゴシック"/>
              </a:rPr>
              <a:t>演習２　</a:t>
            </a:r>
            <a:r>
              <a:rPr lang="ja-JP" altLang="en-US" b="1" dirty="0">
                <a:solidFill>
                  <a:srgbClr val="000000"/>
                </a:solidFill>
              </a:rPr>
              <a:t>「個別支援計画の実施状況の把握（モニタリング）および記録方法」</a:t>
            </a:r>
            <a:r>
              <a:rPr lang="ja-JP" altLang="en-US" b="1" kern="0" dirty="0">
                <a:solidFill>
                  <a:srgbClr val="000000"/>
                </a:solidFill>
                <a:latin typeface="Arial"/>
                <a:ea typeface="ＭＳ Ｐゴシック"/>
              </a:rPr>
              <a:t>　</a:t>
            </a:r>
            <a:endParaRPr lang="ja-JP" altLang="en-US" dirty="0">
              <a:solidFill>
                <a:srgbClr val="000000"/>
              </a:solidFill>
            </a:endParaRPr>
          </a:p>
        </p:txBody>
      </p:sp>
      <p:sp>
        <p:nvSpPr>
          <p:cNvPr id="4" name="表プレースホルダー 3">
            <a:extLst>
              <a:ext uri="{FF2B5EF4-FFF2-40B4-BE49-F238E27FC236}">
                <a16:creationId xmlns:a16="http://schemas.microsoft.com/office/drawing/2014/main" xmlns="" id="{1D8E69D7-CA82-42D3-BD25-54986301A0A6}"/>
              </a:ext>
            </a:extLst>
          </p:cNvPr>
          <p:cNvSpPr>
            <a:spLocks noGrp="1"/>
          </p:cNvSpPr>
          <p:nvPr>
            <p:ph type="tbl" idx="1"/>
          </p:nvPr>
        </p:nvSpPr>
        <p:spPr/>
      </p:sp>
      <p:graphicFrame>
        <p:nvGraphicFramePr>
          <p:cNvPr id="6" name="表プレースホルダー 2">
            <a:extLst>
              <a:ext uri="{FF2B5EF4-FFF2-40B4-BE49-F238E27FC236}">
                <a16:creationId xmlns:a16="http://schemas.microsoft.com/office/drawing/2014/main" xmlns="" id="{EBD1876F-D7A5-44C7-8EB3-CE92C0E02620}"/>
              </a:ext>
            </a:extLst>
          </p:cNvPr>
          <p:cNvGraphicFramePr>
            <a:graphicFrameLocks/>
          </p:cNvGraphicFramePr>
          <p:nvPr>
            <p:extLst>
              <p:ext uri="{D42A27DB-BD31-4B8C-83A1-F6EECF244321}">
                <p14:modId xmlns:p14="http://schemas.microsoft.com/office/powerpoint/2010/main" val="302750493"/>
              </p:ext>
            </p:extLst>
          </p:nvPr>
        </p:nvGraphicFramePr>
        <p:xfrm>
          <a:off x="324293" y="845423"/>
          <a:ext cx="9321360" cy="5751928"/>
        </p:xfrm>
        <a:graphic>
          <a:graphicData uri="http://schemas.openxmlformats.org/drawingml/2006/table">
            <a:tbl>
              <a:tblPr/>
              <a:tblGrid>
                <a:gridCol w="776780">
                  <a:extLst>
                    <a:ext uri="{9D8B030D-6E8A-4147-A177-3AD203B41FA5}">
                      <a16:colId xmlns:a16="http://schemas.microsoft.com/office/drawing/2014/main" xmlns="" val="20000"/>
                    </a:ext>
                  </a:extLst>
                </a:gridCol>
                <a:gridCol w="776780">
                  <a:extLst>
                    <a:ext uri="{9D8B030D-6E8A-4147-A177-3AD203B41FA5}">
                      <a16:colId xmlns:a16="http://schemas.microsoft.com/office/drawing/2014/main" xmlns="" val="20001"/>
                    </a:ext>
                  </a:extLst>
                </a:gridCol>
                <a:gridCol w="776780">
                  <a:extLst>
                    <a:ext uri="{9D8B030D-6E8A-4147-A177-3AD203B41FA5}">
                      <a16:colId xmlns:a16="http://schemas.microsoft.com/office/drawing/2014/main" xmlns="" val="20002"/>
                    </a:ext>
                  </a:extLst>
                </a:gridCol>
                <a:gridCol w="776780">
                  <a:extLst>
                    <a:ext uri="{9D8B030D-6E8A-4147-A177-3AD203B41FA5}">
                      <a16:colId xmlns:a16="http://schemas.microsoft.com/office/drawing/2014/main" xmlns="" val="20003"/>
                    </a:ext>
                  </a:extLst>
                </a:gridCol>
                <a:gridCol w="776780">
                  <a:extLst>
                    <a:ext uri="{9D8B030D-6E8A-4147-A177-3AD203B41FA5}">
                      <a16:colId xmlns:a16="http://schemas.microsoft.com/office/drawing/2014/main" xmlns="" val="20004"/>
                    </a:ext>
                  </a:extLst>
                </a:gridCol>
                <a:gridCol w="776780">
                  <a:extLst>
                    <a:ext uri="{9D8B030D-6E8A-4147-A177-3AD203B41FA5}">
                      <a16:colId xmlns:a16="http://schemas.microsoft.com/office/drawing/2014/main" xmlns="" val="20005"/>
                    </a:ext>
                  </a:extLst>
                </a:gridCol>
                <a:gridCol w="776780">
                  <a:extLst>
                    <a:ext uri="{9D8B030D-6E8A-4147-A177-3AD203B41FA5}">
                      <a16:colId xmlns:a16="http://schemas.microsoft.com/office/drawing/2014/main" xmlns="" val="20006"/>
                    </a:ext>
                  </a:extLst>
                </a:gridCol>
                <a:gridCol w="776780">
                  <a:extLst>
                    <a:ext uri="{9D8B030D-6E8A-4147-A177-3AD203B41FA5}">
                      <a16:colId xmlns:a16="http://schemas.microsoft.com/office/drawing/2014/main" xmlns="" val="20007"/>
                    </a:ext>
                  </a:extLst>
                </a:gridCol>
                <a:gridCol w="776780">
                  <a:extLst>
                    <a:ext uri="{9D8B030D-6E8A-4147-A177-3AD203B41FA5}">
                      <a16:colId xmlns:a16="http://schemas.microsoft.com/office/drawing/2014/main" xmlns="" val="20008"/>
                    </a:ext>
                  </a:extLst>
                </a:gridCol>
                <a:gridCol w="776780">
                  <a:extLst>
                    <a:ext uri="{9D8B030D-6E8A-4147-A177-3AD203B41FA5}">
                      <a16:colId xmlns:a16="http://schemas.microsoft.com/office/drawing/2014/main" xmlns="" val="20009"/>
                    </a:ext>
                  </a:extLst>
                </a:gridCol>
                <a:gridCol w="776780">
                  <a:extLst>
                    <a:ext uri="{9D8B030D-6E8A-4147-A177-3AD203B41FA5}">
                      <a16:colId xmlns:a16="http://schemas.microsoft.com/office/drawing/2014/main" xmlns="" val="20010"/>
                    </a:ext>
                  </a:extLst>
                </a:gridCol>
                <a:gridCol w="776780">
                  <a:extLst>
                    <a:ext uri="{9D8B030D-6E8A-4147-A177-3AD203B41FA5}">
                      <a16:colId xmlns:a16="http://schemas.microsoft.com/office/drawing/2014/main" xmlns="" val="20011"/>
                    </a:ext>
                  </a:extLst>
                </a:gridCol>
              </a:tblGrid>
              <a:tr h="747598">
                <a:tc>
                  <a:txBody>
                    <a:bodyPr/>
                    <a:lstStyle/>
                    <a:p>
                      <a:pPr algn="ctr" fontAlgn="ctr"/>
                      <a:r>
                        <a:rPr lang="en-US" altLang="ja-JP" sz="1600" b="0" i="0" u="none" strike="noStrike" dirty="0">
                          <a:solidFill>
                            <a:srgbClr val="000000"/>
                          </a:solidFill>
                          <a:effectLst/>
                          <a:latin typeface="ＭＳ Ｐゴシック"/>
                        </a:rPr>
                        <a:t>9:00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9:10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9:20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9:25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9:40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9:55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10:05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10:15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10:30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10:50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11:00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11:40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27198">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en-US" altLang="ja-JP" sz="1600" b="0" i="0" u="none" strike="noStrike" dirty="0">
                          <a:solidFill>
                            <a:srgbClr val="000000"/>
                          </a:solidFill>
                          <a:effectLst/>
                          <a:latin typeface="ＭＳ Ｐゴシック"/>
                        </a:rPr>
                        <a:t>90</a:t>
                      </a:r>
                      <a:r>
                        <a:rPr lang="ja-JP" altLang="en-US" sz="1600" b="0"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747598">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01997">
                <a:tc>
                  <a:txBody>
                    <a:bodyPr/>
                    <a:lstStyle/>
                    <a:p>
                      <a:pPr algn="l" fontAlgn="ctr"/>
                      <a:r>
                        <a:rPr lang="ja-JP" altLang="en-US" sz="1600" b="0" i="0" u="none" strike="noStrike" dirty="0">
                          <a:solidFill>
                            <a:srgbClr val="000000"/>
                          </a:solidFill>
                          <a:effectLst/>
                          <a:latin typeface="ＭＳ Ｐゴシック"/>
                        </a:rPr>
                        <a:t>　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ja-JP" altLang="en-US" sz="1600" b="0" i="0" u="none" strike="noStrike" dirty="0">
                          <a:solidFill>
                            <a:srgbClr val="000000"/>
                          </a:solidFill>
                          <a:effectLst/>
                          <a:latin typeface="ＭＳ Ｐゴシック"/>
                        </a:rPr>
                        <a:t>サービス担当者会議（モニタリング）ロールプレイ</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a:rPr>
                        <a:t>休憩</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a:rPr>
                        <a:t>個別支援計画修正案の作成</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a:rPr>
                        <a:t>振り返りとまとめ</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7537">
                <a:tc>
                  <a:txBody>
                    <a:bodyPr/>
                    <a:lstStyle/>
                    <a:p>
                      <a:pPr algn="l" fontAlgn="ctr"/>
                      <a:r>
                        <a:rPr lang="ja-JP" altLang="en-US" sz="1600" b="0" i="0" u="none" strike="noStrike" dirty="0">
                          <a:solidFill>
                            <a:srgbClr val="000000"/>
                          </a:solidFill>
                          <a:effectLst/>
                          <a:latin typeface="ＭＳ Ｐゴシック"/>
                        </a:rPr>
                        <a:t>　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サービス担当者会議参</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サービス担当者会議参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678351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val 2"/>
          <p:cNvSpPr>
            <a:spLocks noChangeArrowheads="1"/>
          </p:cNvSpPr>
          <p:nvPr/>
        </p:nvSpPr>
        <p:spPr bwMode="auto">
          <a:xfrm>
            <a:off x="944564" y="260350"/>
            <a:ext cx="8189913" cy="649288"/>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33795" name="タイトル 7"/>
          <p:cNvSpPr>
            <a:spLocks noGrp="1"/>
          </p:cNvSpPr>
          <p:nvPr>
            <p:ph type="title"/>
          </p:nvPr>
        </p:nvSpPr>
        <p:spPr>
          <a:xfrm>
            <a:off x="500081" y="333409"/>
            <a:ext cx="9139237" cy="574675"/>
          </a:xfrm>
        </p:spPr>
        <p:txBody>
          <a:bodyPr/>
          <a:lstStyle/>
          <a:p>
            <a:r>
              <a:rPr lang="ja-JP" altLang="en-US" sz="2800" b="1" dirty="0"/>
              <a:t>演習事例　</a:t>
            </a:r>
            <a:r>
              <a:rPr lang="en-US" altLang="ja-JP" sz="2800" b="1" dirty="0"/>
              <a:t/>
            </a:r>
            <a:br>
              <a:rPr lang="en-US" altLang="ja-JP" sz="2800" b="1" dirty="0"/>
            </a:br>
            <a:r>
              <a:rPr lang="ja-JP" altLang="ja-JP" sz="1600" dirty="0"/>
              <a:t>【この事例の登場人物、施設名等の名称はすべて仮称です】</a:t>
            </a:r>
            <a:br>
              <a:rPr lang="ja-JP" altLang="ja-JP" sz="1600" dirty="0"/>
            </a:br>
            <a:endParaRPr lang="ja-JP" altLang="en-US" sz="1600" dirty="0"/>
          </a:p>
        </p:txBody>
      </p:sp>
      <p:sp>
        <p:nvSpPr>
          <p:cNvPr id="9" name="コンテンツ プレースホルダ 8"/>
          <p:cNvSpPr>
            <a:spLocks noGrp="1"/>
          </p:cNvSpPr>
          <p:nvPr>
            <p:ph idx="1"/>
          </p:nvPr>
        </p:nvSpPr>
        <p:spPr>
          <a:xfrm>
            <a:off x="252414" y="909639"/>
            <a:ext cx="9720957" cy="5688012"/>
          </a:xfrm>
          <a:ln>
            <a:solidFill>
              <a:schemeClr val="accent6">
                <a:shade val="95000"/>
                <a:satMod val="105000"/>
              </a:schemeClr>
            </a:solidFill>
          </a:ln>
        </p:spPr>
        <p:txBody>
          <a:bodyPr/>
          <a:lstStyle/>
          <a:p>
            <a:r>
              <a:rPr lang="ja-JP" altLang="ja-JP" sz="1600" dirty="0"/>
              <a:t>霞が関太一さんは、統合失調症を発症して同じ地元の病院で入退院を繰り返しています。今回は、お金を持たずに放浪しているところを警察に保護されて、病状が悪化していたため３回目の入院となりました。</a:t>
            </a:r>
            <a:endParaRPr lang="en-US" altLang="ja-JP" sz="1600" dirty="0"/>
          </a:p>
          <a:p>
            <a:r>
              <a:rPr lang="ja-JP" altLang="ja-JP" sz="1600" dirty="0"/>
              <a:t>家族は一緒に生活をすると本人に振り回されてしまうのでこれ以上一緒に住めないと話しています。病院の精神保健福祉士（</a:t>
            </a:r>
            <a:r>
              <a:rPr lang="en-US" altLang="ja-JP" sz="1600" dirty="0"/>
              <a:t>PSW</a:t>
            </a:r>
            <a:r>
              <a:rPr lang="ja-JP" altLang="ja-JP" sz="1600" dirty="0"/>
              <a:t>）は太一さんと退院後の生活について話し合いました。その結果、「３回も入院してしまって自分一人で頑張っても上手く行かない事がわかった。人に協力してもらいながら生活していこうと思っている」と話しました。</a:t>
            </a:r>
            <a:endParaRPr lang="en-US" altLang="ja-JP" sz="1600" dirty="0"/>
          </a:p>
          <a:p>
            <a:r>
              <a:rPr lang="ja-JP" altLang="ja-JP" sz="1600" dirty="0"/>
              <a:t>病院の</a:t>
            </a:r>
            <a:r>
              <a:rPr lang="en-US" altLang="ja-JP" sz="1600" dirty="0"/>
              <a:t>PSW</a:t>
            </a:r>
            <a:r>
              <a:rPr lang="ja-JP" altLang="ja-JP" sz="1600" dirty="0"/>
              <a:t>から相談支援事業所に連絡が入って支援開始となりました。先日、グループホームの見学に行ったところ、同じ年齢くらいの方が「将来的には一人暮らしをするためにここ（グループホーム）で練習をしている」と言っていたのを聞いて、「自分もここで（一人暮らしの）練習がしたい」と希望されました。太一さんは日中の活動に関しては、「将来的には一人暮らしをして車を買いたい。生活保護では車を買えないので、就職して稼ぎたい。」と言って、退院後には就労継続支援Ｂ型で就労訓練を行いたいと希望しています。</a:t>
            </a:r>
          </a:p>
          <a:p>
            <a:r>
              <a:rPr lang="ja-JP" altLang="ja-JP" sz="1600" dirty="0"/>
              <a:t>太一さんは、相談支援事業所にサービス等利用計画案の作成を依頼し、相談支援事業所がアセスメントを実施、計画案を作成し太一さんに提示し、了承を得たので計画案をＡ市福祉課に提出しました。それを受けてＡ市福祉課は共同生活援助と就労継続支援Ｂ型の支給決定を行いました。相談支援事業所の相談支援専門員は、「サービス担当者会議」を行います。</a:t>
            </a:r>
          </a:p>
          <a:p>
            <a:r>
              <a:rPr lang="ja-JP" altLang="ja-JP" sz="1600" dirty="0"/>
              <a:t>みなさんは、サービス管理責任者として、サービス担当者会議に出席します。出席するにあたり、霞が関太一さんの「事例概要」及び「アセスメント表」をもとに、</a:t>
            </a:r>
            <a:r>
              <a:rPr lang="en-US" altLang="ja-JP" sz="1600" dirty="0"/>
              <a:t>A</a:t>
            </a:r>
            <a:r>
              <a:rPr lang="ja-JP" altLang="en-US" sz="1600" dirty="0"/>
              <a:t>グループは「</a:t>
            </a:r>
            <a:r>
              <a:rPr lang="ja-JP" altLang="ja-JP" sz="1600" dirty="0"/>
              <a:t>共同生活援助</a:t>
            </a:r>
            <a:r>
              <a:rPr lang="ja-JP" altLang="en-US" sz="1600" dirty="0"/>
              <a:t>」</a:t>
            </a:r>
            <a:r>
              <a:rPr lang="ja-JP" altLang="ja-JP" sz="1600" dirty="0"/>
              <a:t>を</a:t>
            </a:r>
            <a:r>
              <a:rPr lang="ja-JP" altLang="en-US" sz="1600" dirty="0"/>
              <a:t>、</a:t>
            </a:r>
            <a:r>
              <a:rPr lang="en-US" altLang="ja-JP" sz="1600" dirty="0"/>
              <a:t>B</a:t>
            </a:r>
            <a:r>
              <a:rPr lang="ja-JP" altLang="en-US" sz="1600" dirty="0"/>
              <a:t>グループは「就労継続支援</a:t>
            </a:r>
            <a:r>
              <a:rPr lang="en-US" altLang="ja-JP" sz="1600" dirty="0"/>
              <a:t>B</a:t>
            </a:r>
            <a:r>
              <a:rPr lang="ja-JP" altLang="en-US" sz="1600" dirty="0"/>
              <a:t>型」を</a:t>
            </a:r>
            <a:r>
              <a:rPr lang="ja-JP" altLang="ja-JP" sz="1600" dirty="0"/>
              <a:t>利用することを前提として</a:t>
            </a:r>
            <a:r>
              <a:rPr lang="ja-JP" altLang="en-US" sz="1600" dirty="0"/>
              <a:t>①</a:t>
            </a:r>
            <a:r>
              <a:rPr lang="ja-JP" altLang="ja-JP" sz="1600" dirty="0"/>
              <a:t>「</a:t>
            </a:r>
            <a:r>
              <a:rPr lang="ja-JP" altLang="en-US" sz="1600" dirty="0"/>
              <a:t>ニーズ</a:t>
            </a:r>
            <a:r>
              <a:rPr lang="ja-JP" altLang="ja-JP" sz="1600" dirty="0"/>
              <a:t>の整理」を行ってください。</a:t>
            </a:r>
            <a:endParaRPr lang="en-US" altLang="ja-JP" sz="1600" dirty="0"/>
          </a:p>
          <a:p>
            <a:pPr marL="0" indent="0">
              <a:buNone/>
              <a:defRPr/>
            </a:pPr>
            <a:endParaRPr lang="ja-JP" altLang="en-US" sz="1400" dirty="0"/>
          </a:p>
          <a:p>
            <a:pPr marL="0" indent="0">
              <a:buNone/>
            </a:pPr>
            <a:r>
              <a:rPr lang="en-US" altLang="ja-JP" sz="1400" dirty="0"/>
              <a:t/>
            </a:r>
            <a:br>
              <a:rPr lang="en-US" altLang="ja-JP" sz="1400" dirty="0"/>
            </a:br>
            <a:endParaRPr lang="ja-JP" altLang="ja-JP" sz="1400" dirty="0"/>
          </a:p>
          <a:p>
            <a:pPr>
              <a:defRPr/>
            </a:pPr>
            <a:endParaRPr lang="ja-JP" altLang="en-US" sz="1400" dirty="0"/>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3</a:t>
            </a:fld>
            <a:endParaRPr lang="en-US" altLang="ja-JP"/>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3"/>
          <p:cNvSpPr>
            <a:spLocks noGrp="1"/>
          </p:cNvSpPr>
          <p:nvPr>
            <p:ph type="sldNum" sz="quarter" idx="12"/>
          </p:nvPr>
        </p:nvSpPr>
        <p:spPr>
          <a:noFill/>
        </p:spPr>
        <p:txBody>
          <a:bodyPr/>
          <a:lstStyle/>
          <a:p>
            <a:fld id="{BF83B2DD-6FC3-40B1-B630-0BA54DF44F51}" type="slidenum">
              <a:rPr lang="en-US" altLang="ja-JP" smtClean="0">
                <a:latin typeface="Arial" charset="0"/>
                <a:ea typeface="ＭＳ Ｐゴシック" charset="-128"/>
              </a:rPr>
              <a:pPr/>
              <a:t>30</a:t>
            </a:fld>
            <a:endParaRPr lang="en-US" altLang="ja-JP">
              <a:latin typeface="Arial" charset="0"/>
              <a:ea typeface="ＭＳ Ｐゴシック" charset="-128"/>
            </a:endParaRPr>
          </a:p>
        </p:txBody>
      </p:sp>
      <p:sp>
        <p:nvSpPr>
          <p:cNvPr id="48131" name="Rectangle 2"/>
          <p:cNvSpPr>
            <a:spLocks noChangeArrowheads="1"/>
          </p:cNvSpPr>
          <p:nvPr/>
        </p:nvSpPr>
        <p:spPr bwMode="auto">
          <a:xfrm>
            <a:off x="468313" y="875638"/>
            <a:ext cx="9407526" cy="5949279"/>
          </a:xfrm>
          <a:prstGeom prst="rect">
            <a:avLst/>
          </a:prstGeom>
          <a:noFill/>
          <a:ln w="9525">
            <a:noFill/>
            <a:miter lim="800000"/>
            <a:headEnd/>
            <a:tailEnd/>
          </a:ln>
        </p:spPr>
        <p:txBody>
          <a:bodyPr lIns="91430" tIns="45714" rIns="91430" bIns="45714"/>
          <a:lstStyle/>
          <a:p>
            <a:pPr marL="342900" indent="-342900">
              <a:lnSpc>
                <a:spcPct val="95000"/>
              </a:lnSpc>
              <a:spcBef>
                <a:spcPct val="5000"/>
              </a:spcBef>
            </a:pPr>
            <a:r>
              <a:rPr lang="ja-JP" altLang="en-US" sz="1600" dirty="0">
                <a:solidFill>
                  <a:srgbClr val="000000"/>
                </a:solidFill>
                <a:latin typeface="ＭＳ Ｐゴシック" charset="-128"/>
              </a:rPr>
              <a:t>（１）追加情報（モニタリング情報）</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共同生活援助事業用、就労継続支援Ｂ型事業用のそれぞれの追加情報をもとにサービス担当者会議に臨む。</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（２）共同生活援助、就労の合同グループをつくる。偶数と奇数グループで合同グループをつくる。</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ファシリテーターもグループに同行する。</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（３）簡単な自己紹介</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（４）ロールプレイ</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○演習のガイダンス</a:t>
            </a:r>
            <a:r>
              <a:rPr lang="ja-JP" altLang="en-US" sz="1600" dirty="0">
                <a:solidFill>
                  <a:srgbClr val="000000"/>
                </a:solidFill>
              </a:rPr>
              <a:t>・演習の目的、進め方について説明</a:t>
            </a:r>
          </a:p>
          <a:p>
            <a:pPr marL="342900" indent="-342900">
              <a:lnSpc>
                <a:spcPct val="95000"/>
              </a:lnSpc>
              <a:spcBef>
                <a:spcPct val="5000"/>
              </a:spcBef>
            </a:pPr>
            <a:r>
              <a:rPr lang="ja-JP" altLang="en-US" sz="1600" dirty="0">
                <a:solidFill>
                  <a:srgbClr val="000000"/>
                </a:solidFill>
              </a:rPr>
              <a:t>　○模擬サービス担当者会議の設定　　</a:t>
            </a:r>
            <a:endParaRPr lang="en-US" altLang="ja-JP" sz="1600" dirty="0">
              <a:solidFill>
                <a:srgbClr val="000000"/>
              </a:solidFill>
            </a:endParaRPr>
          </a:p>
          <a:p>
            <a:pPr marL="342900" indent="-342900">
              <a:lnSpc>
                <a:spcPct val="95000"/>
              </a:lnSpc>
              <a:spcBef>
                <a:spcPct val="5000"/>
              </a:spcBef>
            </a:pPr>
            <a:r>
              <a:rPr lang="ja-JP" altLang="en-US" sz="1600" dirty="0">
                <a:solidFill>
                  <a:srgbClr val="000000"/>
                </a:solidFill>
              </a:rPr>
              <a:t>　　・設定は、サービス管理責任者から追加情報の報告を受けた相談支援専門員がサービス担当者会議を開催した。</a:t>
            </a:r>
          </a:p>
          <a:p>
            <a:pPr marL="342900" indent="-342900">
              <a:lnSpc>
                <a:spcPct val="95000"/>
              </a:lnSpc>
              <a:spcBef>
                <a:spcPct val="5000"/>
              </a:spcBef>
            </a:pPr>
            <a:r>
              <a:rPr lang="ja-JP" altLang="en-US" sz="1600" dirty="0">
                <a:solidFill>
                  <a:srgbClr val="000000"/>
                </a:solidFill>
                <a:latin typeface="ＭＳ Ｐゴシック" charset="-128"/>
              </a:rPr>
              <a:t>　○模擬サービス担当者会議</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・グループごとに場面を確認し、模擬支援会議の役割を分担する。</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・役割の設定について説明を受ける。</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・ロールプレイは共同生活援助・就労の２グループで１組となり、実施と観察を交代で行う。</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a:t>
            </a:r>
            <a:r>
              <a:rPr lang="ja-JP" altLang="en-US" sz="1600" dirty="0">
                <a:solidFill>
                  <a:srgbClr val="FF0000"/>
                </a:solidFill>
                <a:latin typeface="ＭＳ Ｐゴシック" charset="-128"/>
              </a:rPr>
              <a:t>・１回目は共同生活援助</a:t>
            </a:r>
            <a:r>
              <a:rPr lang="ja-JP" altLang="en-US" sz="1600" dirty="0">
                <a:solidFill>
                  <a:srgbClr val="FF0000"/>
                </a:solidFill>
              </a:rPr>
              <a:t>を実施グループとして、就労が観察者となる。ただし、就労から就労のサビ管と支援員役として実施グループに参加する。</a:t>
            </a:r>
            <a:endParaRPr lang="en-US" altLang="ja-JP" sz="1600" dirty="0">
              <a:solidFill>
                <a:srgbClr val="FF0000"/>
              </a:solidFill>
            </a:endParaRPr>
          </a:p>
          <a:p>
            <a:pPr marL="342900" indent="-342900">
              <a:lnSpc>
                <a:spcPct val="95000"/>
              </a:lnSpc>
              <a:spcBef>
                <a:spcPct val="5000"/>
              </a:spcBef>
            </a:pPr>
            <a:r>
              <a:rPr lang="ja-JP" altLang="en-US" sz="1600" dirty="0">
                <a:solidFill>
                  <a:srgbClr val="FF0000"/>
                </a:solidFill>
                <a:latin typeface="ＭＳ Ｐゴシック" charset="-128"/>
              </a:rPr>
              <a:t>　</a:t>
            </a:r>
            <a:r>
              <a:rPr lang="ja-JP" altLang="en-US" sz="1600" dirty="0">
                <a:latin typeface="ＭＳ Ｐゴシック" charset="-128"/>
              </a:rPr>
              <a:t>　・名札をつくる。</a:t>
            </a:r>
            <a:endParaRPr lang="en-US" altLang="ja-JP" sz="1600" dirty="0">
              <a:latin typeface="ＭＳ Ｐゴシック" charset="-128"/>
            </a:endParaRPr>
          </a:p>
          <a:p>
            <a:pPr marL="342900" indent="-342900">
              <a:lnSpc>
                <a:spcPct val="95000"/>
              </a:lnSpc>
              <a:spcBef>
                <a:spcPct val="5000"/>
              </a:spcBef>
            </a:pPr>
            <a:r>
              <a:rPr lang="ja-JP" altLang="en-US" sz="1600" dirty="0">
                <a:latin typeface="ＭＳ Ｐゴシック" charset="-128"/>
              </a:rPr>
              <a:t>　　・ロールプレイ開始。</a:t>
            </a:r>
            <a:endParaRPr lang="en-US" altLang="ja-JP" sz="1600" dirty="0">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・ロールプレイが終了した後のフィードバック</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a:t>
            </a:r>
            <a:r>
              <a:rPr lang="en-US" altLang="ja-JP" sz="1600" dirty="0">
                <a:solidFill>
                  <a:srgbClr val="000000"/>
                </a:solidFill>
                <a:latin typeface="ＭＳ Ｐゴシック" charset="-128"/>
              </a:rPr>
              <a:t>*</a:t>
            </a:r>
            <a:r>
              <a:rPr lang="ja-JP" altLang="en-US" sz="1600" dirty="0">
                <a:solidFill>
                  <a:srgbClr val="000000"/>
                </a:solidFill>
                <a:latin typeface="ＭＳ Ｐゴシック" charset="-128"/>
              </a:rPr>
              <a:t>サービス管理責任者の役割や機能、本人の気持ちなどについて、サービス管理責任者役、本人役、観察者などから意見や感想を述べてもらいグループとしてフィードバックする。</a:t>
            </a:r>
            <a:endParaRPr lang="en-US" altLang="ja-JP" sz="1600" dirty="0">
              <a:solidFill>
                <a:srgbClr val="000000"/>
              </a:solidFill>
              <a:latin typeface="ＭＳ Ｐゴシック" charset="-128"/>
            </a:endParaRPr>
          </a:p>
          <a:p>
            <a:pPr marL="342900" indent="-342900">
              <a:lnSpc>
                <a:spcPct val="95000"/>
              </a:lnSpc>
              <a:spcBef>
                <a:spcPct val="5000"/>
              </a:spcBef>
            </a:pPr>
            <a:r>
              <a:rPr lang="ja-JP" altLang="en-US" sz="1600" dirty="0">
                <a:solidFill>
                  <a:srgbClr val="000000"/>
                </a:solidFill>
                <a:latin typeface="ＭＳ Ｐゴシック" charset="-128"/>
              </a:rPr>
              <a:t>　　</a:t>
            </a:r>
            <a:r>
              <a:rPr lang="ja-JP" altLang="en-US" sz="1600" dirty="0">
                <a:solidFill>
                  <a:srgbClr val="FF0000"/>
                </a:solidFill>
                <a:latin typeface="ＭＳ Ｐゴシック" charset="-128"/>
              </a:rPr>
              <a:t>・２回目は</a:t>
            </a:r>
            <a:r>
              <a:rPr lang="ja-JP" altLang="en-US" sz="1600" dirty="0">
                <a:solidFill>
                  <a:srgbClr val="FF0000"/>
                </a:solidFill>
              </a:rPr>
              <a:t>就労を実施グループとして、共同生活援助が観察者となる。ただし、共同生活援助から共同生活援助のサビ管と世話人役として実施グループに参加する。</a:t>
            </a:r>
            <a:endParaRPr lang="en-US" altLang="ja-JP" sz="1600" dirty="0">
              <a:solidFill>
                <a:srgbClr val="FF0000"/>
              </a:solidFill>
            </a:endParaRPr>
          </a:p>
          <a:p>
            <a:pPr marL="342900" indent="-342900">
              <a:lnSpc>
                <a:spcPct val="95000"/>
              </a:lnSpc>
              <a:spcBef>
                <a:spcPct val="5000"/>
              </a:spcBef>
            </a:pPr>
            <a:r>
              <a:rPr lang="ja-JP" altLang="en-US" sz="1600" dirty="0"/>
              <a:t>　　・ロールプレイが終了した後のフィードバック</a:t>
            </a:r>
          </a:p>
          <a:p>
            <a:pPr marL="342900" indent="-342900">
              <a:lnSpc>
                <a:spcPct val="95000"/>
              </a:lnSpc>
              <a:spcBef>
                <a:spcPct val="5000"/>
              </a:spcBef>
            </a:pPr>
            <a:endParaRPr lang="en-US" altLang="ja-JP" sz="1600" dirty="0"/>
          </a:p>
          <a:p>
            <a:pPr marL="342900" indent="-342900">
              <a:lnSpc>
                <a:spcPct val="95000"/>
              </a:lnSpc>
              <a:spcBef>
                <a:spcPct val="5000"/>
              </a:spcBef>
            </a:pPr>
            <a:r>
              <a:rPr lang="ja-JP" altLang="en-US" sz="1600" dirty="0">
                <a:solidFill>
                  <a:srgbClr val="000000"/>
                </a:solidFill>
                <a:latin typeface="ＭＳ Ｐゴシック" charset="-128"/>
              </a:rPr>
              <a:t>　　　</a:t>
            </a:r>
            <a:endParaRPr lang="en-US" altLang="ja-JP" sz="1600" dirty="0">
              <a:solidFill>
                <a:srgbClr val="000000"/>
              </a:solidFill>
              <a:latin typeface="ＭＳ Ｐゴシック" charset="-128"/>
            </a:endParaRPr>
          </a:p>
          <a:p>
            <a:pPr marL="342900" indent="-342900">
              <a:lnSpc>
                <a:spcPct val="95000"/>
              </a:lnSpc>
              <a:spcBef>
                <a:spcPct val="5000"/>
              </a:spcBef>
            </a:pPr>
            <a:endParaRPr lang="en-US" altLang="ja-JP" sz="1800" dirty="0">
              <a:solidFill>
                <a:srgbClr val="000000"/>
              </a:solidFill>
              <a:latin typeface="ＭＳ Ｐゴシック" charset="-128"/>
            </a:endParaRPr>
          </a:p>
        </p:txBody>
      </p:sp>
      <p:sp>
        <p:nvSpPr>
          <p:cNvPr id="607235" name="AutoShape 3"/>
          <p:cNvSpPr>
            <a:spLocks noChangeArrowheads="1"/>
          </p:cNvSpPr>
          <p:nvPr/>
        </p:nvSpPr>
        <p:spPr bwMode="auto">
          <a:xfrm>
            <a:off x="1978027" y="260353"/>
            <a:ext cx="5829300" cy="5048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430" tIns="45714" rIns="91430" bIns="45714" anchor="ctr"/>
          <a:lstStyle/>
          <a:p>
            <a:pPr algn="ctr">
              <a:defRPr/>
            </a:pPr>
            <a:r>
              <a:rPr lang="ja-JP" altLang="en-US" sz="2400" dirty="0">
                <a:solidFill>
                  <a:srgbClr val="A50021"/>
                </a:solidFill>
                <a:ea typeface="ＭＳ Ｐゴシック" pitchFamily="50" charset="-128"/>
              </a:rPr>
              <a:t>演習の進行表</a:t>
            </a:r>
            <a:endParaRPr lang="ja-JP" altLang="en-US" sz="2800" dirty="0">
              <a:solidFill>
                <a:srgbClr val="A50021"/>
              </a:solidFill>
              <a:ea typeface="ＭＳ Ｐゴシック" pitchFamily="50" charset="-128"/>
            </a:endParaRPr>
          </a:p>
        </p:txBody>
      </p:sp>
    </p:spTree>
    <p:extLst>
      <p:ext uri="{BB962C8B-B14F-4D97-AF65-F5344CB8AC3E}">
        <p14:creationId xmlns:p14="http://schemas.microsoft.com/office/powerpoint/2010/main" val="2811406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ctrTitle"/>
          </p:nvPr>
        </p:nvSpPr>
        <p:spPr>
          <a:xfrm>
            <a:off x="184735" y="427821"/>
            <a:ext cx="8630603" cy="750888"/>
          </a:xfrm>
        </p:spPr>
        <p:txBody>
          <a:bodyPr/>
          <a:lstStyle/>
          <a:p>
            <a:pPr eaLnBrk="1" hangingPunct="1"/>
            <a:r>
              <a:rPr lang="ja-JP" altLang="en-US" dirty="0"/>
              <a:t>実施方法</a:t>
            </a:r>
          </a:p>
        </p:txBody>
      </p:sp>
      <p:sp>
        <p:nvSpPr>
          <p:cNvPr id="11" name="ドーナツ 10"/>
          <p:cNvSpPr/>
          <p:nvPr/>
        </p:nvSpPr>
        <p:spPr>
          <a:xfrm>
            <a:off x="5192806" y="2334425"/>
            <a:ext cx="4047358" cy="3457575"/>
          </a:xfrm>
          <a:prstGeom prst="donut">
            <a:avLst>
              <a:gd name="adj" fmla="val 6052"/>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000000"/>
              </a:solidFill>
            </a:endParaRPr>
          </a:p>
        </p:txBody>
      </p:sp>
      <p:sp>
        <p:nvSpPr>
          <p:cNvPr id="6151" name="テキスト ボックス 12"/>
          <p:cNvSpPr txBox="1">
            <a:spLocks noChangeArrowheads="1"/>
          </p:cNvSpPr>
          <p:nvPr/>
        </p:nvSpPr>
        <p:spPr bwMode="auto">
          <a:xfrm>
            <a:off x="98443" y="1557962"/>
            <a:ext cx="1285929" cy="584775"/>
          </a:xfrm>
          <a:prstGeom prst="rect">
            <a:avLst/>
          </a:prstGeom>
          <a:noFill/>
          <a:ln w="25400">
            <a:solidFill>
              <a:schemeClr val="tx1"/>
            </a:solidFill>
            <a:miter lim="800000"/>
            <a:headEnd/>
            <a:tailEnd/>
          </a:ln>
        </p:spPr>
        <p:txBody>
          <a:bodyPr wrap="none">
            <a:spAutoFit/>
          </a:bodyPr>
          <a:lstStyle/>
          <a:p>
            <a:r>
              <a:rPr lang="ja-JP" altLang="en-US" sz="3200">
                <a:solidFill>
                  <a:srgbClr val="000000"/>
                </a:solidFill>
                <a:latin typeface="Calibri" pitchFamily="34" charset="0"/>
              </a:rPr>
              <a:t>１回目</a:t>
            </a:r>
          </a:p>
        </p:txBody>
      </p:sp>
      <p:sp>
        <p:nvSpPr>
          <p:cNvPr id="6152" name="テキスト ボックス 39"/>
          <p:cNvSpPr txBox="1">
            <a:spLocks noChangeArrowheads="1"/>
          </p:cNvSpPr>
          <p:nvPr/>
        </p:nvSpPr>
        <p:spPr bwMode="auto">
          <a:xfrm>
            <a:off x="5343183" y="1480432"/>
            <a:ext cx="1285929" cy="584775"/>
          </a:xfrm>
          <a:prstGeom prst="rect">
            <a:avLst/>
          </a:prstGeom>
          <a:noFill/>
          <a:ln w="25400">
            <a:solidFill>
              <a:schemeClr val="tx1"/>
            </a:solidFill>
            <a:miter lim="800000"/>
            <a:headEnd/>
            <a:tailEnd/>
          </a:ln>
        </p:spPr>
        <p:txBody>
          <a:bodyPr wrap="none">
            <a:spAutoFit/>
          </a:bodyPr>
          <a:lstStyle/>
          <a:p>
            <a:r>
              <a:rPr lang="ja-JP" altLang="en-US" sz="3200">
                <a:solidFill>
                  <a:srgbClr val="000000"/>
                </a:solidFill>
                <a:latin typeface="Calibri" pitchFamily="34" charset="0"/>
              </a:rPr>
              <a:t>２回目</a:t>
            </a:r>
          </a:p>
        </p:txBody>
      </p:sp>
      <p:sp>
        <p:nvSpPr>
          <p:cNvPr id="47" name="ドーナツ 46"/>
          <p:cNvSpPr/>
          <p:nvPr/>
        </p:nvSpPr>
        <p:spPr>
          <a:xfrm>
            <a:off x="98427" y="2406154"/>
            <a:ext cx="3839349" cy="3316288"/>
          </a:xfrm>
          <a:prstGeom prst="donut">
            <a:avLst>
              <a:gd name="adj" fmla="val 6052"/>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000000"/>
              </a:solidFill>
            </a:endParaRPr>
          </a:p>
        </p:txBody>
      </p:sp>
      <p:sp>
        <p:nvSpPr>
          <p:cNvPr id="6172" name="テキスト ボックス 82"/>
          <p:cNvSpPr txBox="1">
            <a:spLocks noChangeArrowheads="1"/>
          </p:cNvSpPr>
          <p:nvPr/>
        </p:nvSpPr>
        <p:spPr bwMode="auto">
          <a:xfrm>
            <a:off x="455729" y="3361229"/>
            <a:ext cx="754658" cy="307777"/>
          </a:xfrm>
          <a:prstGeom prst="rect">
            <a:avLst/>
          </a:prstGeom>
          <a:solidFill>
            <a:srgbClr val="FFC000"/>
          </a:solidFill>
          <a:ln w="25400">
            <a:solidFill>
              <a:schemeClr val="tx1"/>
            </a:solidFill>
            <a:prstDash val="sysDash"/>
            <a:miter lim="800000"/>
            <a:headEnd/>
            <a:tailEnd/>
          </a:ln>
        </p:spPr>
        <p:txBody>
          <a:bodyPr wrap="square">
            <a:spAutoFit/>
          </a:bodyPr>
          <a:lstStyle/>
          <a:p>
            <a:pPr algn="ctr"/>
            <a:r>
              <a:rPr lang="ja-JP" altLang="en-US" sz="1400" dirty="0">
                <a:solidFill>
                  <a:srgbClr val="000000"/>
                </a:solidFill>
                <a:latin typeface="Calibri" pitchFamily="34" charset="0"/>
              </a:rPr>
              <a:t>本人</a:t>
            </a:r>
          </a:p>
        </p:txBody>
      </p:sp>
      <p:sp>
        <p:nvSpPr>
          <p:cNvPr id="87" name="円/楕円 86"/>
          <p:cNvSpPr/>
          <p:nvPr/>
        </p:nvSpPr>
        <p:spPr>
          <a:xfrm>
            <a:off x="1851329" y="3944731"/>
            <a:ext cx="1814102"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ＧＨのサビ管</a:t>
            </a:r>
          </a:p>
        </p:txBody>
      </p:sp>
      <p:sp>
        <p:nvSpPr>
          <p:cNvPr id="88" name="円/楕円 87"/>
          <p:cNvSpPr/>
          <p:nvPr/>
        </p:nvSpPr>
        <p:spPr>
          <a:xfrm>
            <a:off x="1816822" y="3493105"/>
            <a:ext cx="1833298"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spcBef>
                <a:spcPts val="0"/>
              </a:spcBef>
              <a:spcAft>
                <a:spcPts val="0"/>
              </a:spcAft>
              <a:defRPr/>
            </a:pPr>
            <a:r>
              <a:rPr lang="ja-JP" altLang="en-US" sz="1400" dirty="0">
                <a:solidFill>
                  <a:srgbClr val="000000"/>
                </a:solidFill>
              </a:rPr>
              <a:t>ＧＨの世話人</a:t>
            </a:r>
          </a:p>
        </p:txBody>
      </p:sp>
      <p:sp>
        <p:nvSpPr>
          <p:cNvPr id="91" name="円/楕円 90"/>
          <p:cNvSpPr/>
          <p:nvPr/>
        </p:nvSpPr>
        <p:spPr>
          <a:xfrm>
            <a:off x="1430406" y="2603550"/>
            <a:ext cx="1805927"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就労のサビ管</a:t>
            </a:r>
          </a:p>
        </p:txBody>
      </p:sp>
      <p:cxnSp>
        <p:nvCxnSpPr>
          <p:cNvPr id="90" name="直線コネクタ 89"/>
          <p:cNvCxnSpPr/>
          <p:nvPr/>
        </p:nvCxnSpPr>
        <p:spPr>
          <a:xfrm>
            <a:off x="5108555" y="1772816"/>
            <a:ext cx="0" cy="4608934"/>
          </a:xfrm>
          <a:prstGeom prst="line">
            <a:avLst/>
          </a:prstGeom>
          <a:ln w="5080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22" name="円/楕円 21"/>
          <p:cNvSpPr/>
          <p:nvPr/>
        </p:nvSpPr>
        <p:spPr>
          <a:xfrm>
            <a:off x="1518997" y="3039073"/>
            <a:ext cx="1877172"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就労の支援員</a:t>
            </a:r>
          </a:p>
        </p:txBody>
      </p:sp>
      <p:sp>
        <p:nvSpPr>
          <p:cNvPr id="49" name="角丸四角形吹き出し 48"/>
          <p:cNvSpPr/>
          <p:nvPr/>
        </p:nvSpPr>
        <p:spPr>
          <a:xfrm>
            <a:off x="5669258" y="190490"/>
            <a:ext cx="1919674" cy="612775"/>
          </a:xfrm>
          <a:prstGeom prst="wedgeRoundRectCallout">
            <a:avLst>
              <a:gd name="adj1" fmla="val 40570"/>
              <a:gd name="adj2" fmla="val 99353"/>
              <a:gd name="adj3" fmla="val 16667"/>
            </a:avLst>
          </a:prstGeom>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dirty="0">
                <a:solidFill>
                  <a:srgbClr val="000000"/>
                </a:solidFill>
              </a:rPr>
              <a:t>金魚鉢分析の要領だよ。</a:t>
            </a:r>
          </a:p>
        </p:txBody>
      </p:sp>
      <p:pic>
        <p:nvPicPr>
          <p:cNvPr id="6185" name="Picture 3" descr="C:\Users\michiyo\AppData\Local\Microsoft\Windows\Temporary Internet Files\Content.IE5\FE7ET4Z6\MM900283650[1].gif"/>
          <p:cNvPicPr preferRelativeResize="0">
            <a:picLocks noChangeArrowheads="1" noCrop="1"/>
          </p:cNvPicPr>
          <p:nvPr/>
        </p:nvPicPr>
        <p:blipFill>
          <a:blip r:embed="rId3" cstate="print"/>
          <a:srcRect/>
          <a:stretch>
            <a:fillRect/>
          </a:stretch>
        </p:blipFill>
        <p:spPr bwMode="auto">
          <a:xfrm>
            <a:off x="7713819" y="190493"/>
            <a:ext cx="1736854" cy="1582329"/>
          </a:xfrm>
          <a:prstGeom prst="rect">
            <a:avLst/>
          </a:prstGeom>
          <a:noFill/>
          <a:ln w="9525">
            <a:noFill/>
            <a:miter lim="800000"/>
            <a:headEnd/>
            <a:tailEnd/>
          </a:ln>
        </p:spPr>
      </p:pic>
      <p:sp>
        <p:nvSpPr>
          <p:cNvPr id="4" name="スライド番号プレースホルダー 3"/>
          <p:cNvSpPr>
            <a:spLocks noGrp="1"/>
          </p:cNvSpPr>
          <p:nvPr>
            <p:ph type="sldNum" sz="quarter" idx="12"/>
          </p:nvPr>
        </p:nvSpPr>
        <p:spPr/>
        <p:txBody>
          <a:bodyPr/>
          <a:lstStyle/>
          <a:p>
            <a:pPr>
              <a:defRPr/>
            </a:pPr>
            <a:fld id="{362BD74E-EA27-46F2-BC80-B5A5188F468C}" type="slidenum">
              <a:rPr lang="en-US" altLang="ja-JP" smtClean="0">
                <a:solidFill>
                  <a:srgbClr val="000000"/>
                </a:solidFill>
              </a:rPr>
              <a:pPr>
                <a:defRPr/>
              </a:pPr>
              <a:t>31</a:t>
            </a:fld>
            <a:endParaRPr lang="en-US" altLang="ja-JP">
              <a:solidFill>
                <a:srgbClr val="000000"/>
              </a:solidFill>
            </a:endParaRPr>
          </a:p>
        </p:txBody>
      </p:sp>
      <p:sp>
        <p:nvSpPr>
          <p:cNvPr id="50" name="円/楕円 49"/>
          <p:cNvSpPr/>
          <p:nvPr/>
        </p:nvSpPr>
        <p:spPr>
          <a:xfrm>
            <a:off x="6806768" y="2621543"/>
            <a:ext cx="1814102"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ＧＨのサビ管</a:t>
            </a:r>
          </a:p>
        </p:txBody>
      </p:sp>
      <p:sp>
        <p:nvSpPr>
          <p:cNvPr id="51" name="円/楕円 50"/>
          <p:cNvSpPr/>
          <p:nvPr/>
        </p:nvSpPr>
        <p:spPr>
          <a:xfrm>
            <a:off x="6922470" y="3077683"/>
            <a:ext cx="1833298"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spcBef>
                <a:spcPts val="0"/>
              </a:spcBef>
              <a:spcAft>
                <a:spcPts val="0"/>
              </a:spcAft>
              <a:defRPr/>
            </a:pPr>
            <a:r>
              <a:rPr lang="ja-JP" altLang="en-US" sz="1400" dirty="0">
                <a:solidFill>
                  <a:srgbClr val="000000"/>
                </a:solidFill>
              </a:rPr>
              <a:t>ＧＨの世話人</a:t>
            </a:r>
          </a:p>
        </p:txBody>
      </p:sp>
      <p:sp>
        <p:nvSpPr>
          <p:cNvPr id="52" name="円/楕円 51"/>
          <p:cNvSpPr/>
          <p:nvPr/>
        </p:nvSpPr>
        <p:spPr>
          <a:xfrm>
            <a:off x="6896375" y="3503115"/>
            <a:ext cx="2083419"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就労のサビ管</a:t>
            </a:r>
          </a:p>
        </p:txBody>
      </p:sp>
      <p:sp>
        <p:nvSpPr>
          <p:cNvPr id="53" name="円/楕円 52"/>
          <p:cNvSpPr/>
          <p:nvPr/>
        </p:nvSpPr>
        <p:spPr>
          <a:xfrm>
            <a:off x="6963358" y="3901716"/>
            <a:ext cx="2142850"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就労の支援員</a:t>
            </a:r>
          </a:p>
        </p:txBody>
      </p:sp>
      <p:sp>
        <p:nvSpPr>
          <p:cNvPr id="55" name="テキスト ボックス 82"/>
          <p:cNvSpPr txBox="1">
            <a:spLocks noChangeArrowheads="1"/>
          </p:cNvSpPr>
          <p:nvPr/>
        </p:nvSpPr>
        <p:spPr bwMode="auto">
          <a:xfrm>
            <a:off x="455247" y="3799192"/>
            <a:ext cx="754658" cy="307777"/>
          </a:xfrm>
          <a:prstGeom prst="rect">
            <a:avLst/>
          </a:prstGeom>
          <a:solidFill>
            <a:srgbClr val="FFC000"/>
          </a:solidFill>
          <a:ln w="25400">
            <a:solidFill>
              <a:schemeClr val="tx1"/>
            </a:solidFill>
            <a:prstDash val="sysDash"/>
            <a:miter lim="800000"/>
            <a:headEnd/>
            <a:tailEnd/>
          </a:ln>
        </p:spPr>
        <p:txBody>
          <a:bodyPr wrap="square">
            <a:spAutoFit/>
          </a:bodyPr>
          <a:lstStyle/>
          <a:p>
            <a:pPr algn="ctr"/>
            <a:r>
              <a:rPr lang="ja-JP" altLang="en-US" sz="1400" dirty="0">
                <a:solidFill>
                  <a:srgbClr val="000000"/>
                </a:solidFill>
                <a:latin typeface="Calibri" pitchFamily="34" charset="0"/>
              </a:rPr>
              <a:t>父</a:t>
            </a:r>
          </a:p>
        </p:txBody>
      </p:sp>
      <p:sp>
        <p:nvSpPr>
          <p:cNvPr id="56" name="テキスト ボックス 82"/>
          <p:cNvSpPr txBox="1">
            <a:spLocks noChangeArrowheads="1"/>
          </p:cNvSpPr>
          <p:nvPr/>
        </p:nvSpPr>
        <p:spPr bwMode="auto">
          <a:xfrm>
            <a:off x="466545" y="4210060"/>
            <a:ext cx="1227210" cy="307777"/>
          </a:xfrm>
          <a:prstGeom prst="rect">
            <a:avLst/>
          </a:prstGeom>
          <a:solidFill>
            <a:srgbClr val="FFC000"/>
          </a:solidFill>
          <a:ln w="25400">
            <a:solidFill>
              <a:schemeClr val="tx1"/>
            </a:solidFill>
            <a:prstDash val="sysDash"/>
            <a:miter lim="800000"/>
            <a:headEnd/>
            <a:tailEnd/>
          </a:ln>
        </p:spPr>
        <p:txBody>
          <a:bodyPr wrap="square">
            <a:spAutoFit/>
          </a:bodyPr>
          <a:lstStyle/>
          <a:p>
            <a:r>
              <a:rPr lang="ja-JP" altLang="en-US" sz="1400" dirty="0">
                <a:solidFill>
                  <a:srgbClr val="000000"/>
                </a:solidFill>
                <a:latin typeface="Calibri" pitchFamily="34" charset="0"/>
              </a:rPr>
              <a:t>福祉課職員</a:t>
            </a:r>
          </a:p>
        </p:txBody>
      </p:sp>
      <p:sp>
        <p:nvSpPr>
          <p:cNvPr id="61" name="テキスト ボックス 82"/>
          <p:cNvSpPr txBox="1">
            <a:spLocks noChangeArrowheads="1"/>
          </p:cNvSpPr>
          <p:nvPr/>
        </p:nvSpPr>
        <p:spPr bwMode="auto">
          <a:xfrm>
            <a:off x="506525" y="4599224"/>
            <a:ext cx="1531506" cy="307777"/>
          </a:xfrm>
          <a:prstGeom prst="rect">
            <a:avLst/>
          </a:prstGeom>
          <a:solidFill>
            <a:srgbClr val="FFC000"/>
          </a:solidFill>
          <a:ln w="25400">
            <a:solidFill>
              <a:schemeClr val="tx1"/>
            </a:solidFill>
            <a:prstDash val="sysDash"/>
            <a:miter lim="800000"/>
            <a:headEnd/>
            <a:tailEnd/>
          </a:ln>
        </p:spPr>
        <p:txBody>
          <a:bodyPr wrap="square">
            <a:spAutoFit/>
          </a:bodyPr>
          <a:lstStyle/>
          <a:p>
            <a:pPr algn="ctr"/>
            <a:r>
              <a:rPr lang="ja-JP" altLang="en-US" sz="1400" dirty="0">
                <a:solidFill>
                  <a:srgbClr val="000000"/>
                </a:solidFill>
                <a:latin typeface="Calibri" pitchFamily="34" charset="0"/>
              </a:rPr>
              <a:t>相談支援専門員</a:t>
            </a:r>
          </a:p>
        </p:txBody>
      </p:sp>
      <p:sp>
        <p:nvSpPr>
          <p:cNvPr id="6" name="下矢印 5"/>
          <p:cNvSpPr/>
          <p:nvPr/>
        </p:nvSpPr>
        <p:spPr bwMode="auto">
          <a:xfrm rot="6255051">
            <a:off x="3928149" y="4263877"/>
            <a:ext cx="484632" cy="978408"/>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67" name="下矢印 66"/>
          <p:cNvSpPr/>
          <p:nvPr/>
        </p:nvSpPr>
        <p:spPr bwMode="auto">
          <a:xfrm rot="6255051">
            <a:off x="3928150" y="4468998"/>
            <a:ext cx="484632" cy="1052195"/>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3" name="下矢印 72"/>
          <p:cNvSpPr/>
          <p:nvPr/>
        </p:nvSpPr>
        <p:spPr bwMode="auto">
          <a:xfrm rot="6255051">
            <a:off x="3975731" y="4703567"/>
            <a:ext cx="484632" cy="1052195"/>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4" name="下矢印 73"/>
          <p:cNvSpPr/>
          <p:nvPr/>
        </p:nvSpPr>
        <p:spPr bwMode="auto">
          <a:xfrm rot="6255051">
            <a:off x="4025399" y="4946654"/>
            <a:ext cx="484632" cy="1052195"/>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p:txBody>
      </p:sp>
      <p:sp>
        <p:nvSpPr>
          <p:cNvPr id="75" name="テキスト ボックス 82"/>
          <p:cNvSpPr txBox="1">
            <a:spLocks noChangeArrowheads="1"/>
          </p:cNvSpPr>
          <p:nvPr/>
        </p:nvSpPr>
        <p:spPr bwMode="auto">
          <a:xfrm>
            <a:off x="5608803" y="3288673"/>
            <a:ext cx="754658" cy="307777"/>
          </a:xfrm>
          <a:prstGeom prst="rect">
            <a:avLst/>
          </a:prstGeom>
          <a:solidFill>
            <a:schemeClr val="accent1"/>
          </a:solidFill>
          <a:ln w="25400">
            <a:solidFill>
              <a:schemeClr val="tx1"/>
            </a:solidFill>
            <a:prstDash val="solid"/>
            <a:miter lim="800000"/>
            <a:headEnd/>
            <a:tailEnd/>
          </a:ln>
        </p:spPr>
        <p:txBody>
          <a:bodyPr wrap="square">
            <a:spAutoFit/>
          </a:bodyPr>
          <a:lstStyle/>
          <a:p>
            <a:pPr algn="ctr"/>
            <a:r>
              <a:rPr lang="ja-JP" altLang="en-US" sz="1400" dirty="0">
                <a:solidFill>
                  <a:srgbClr val="000000"/>
                </a:solidFill>
                <a:latin typeface="Calibri" pitchFamily="34" charset="0"/>
              </a:rPr>
              <a:t>本人</a:t>
            </a:r>
          </a:p>
        </p:txBody>
      </p:sp>
      <p:sp>
        <p:nvSpPr>
          <p:cNvPr id="76" name="テキスト ボックス 82"/>
          <p:cNvSpPr txBox="1">
            <a:spLocks noChangeArrowheads="1"/>
          </p:cNvSpPr>
          <p:nvPr/>
        </p:nvSpPr>
        <p:spPr bwMode="auto">
          <a:xfrm>
            <a:off x="5608803" y="3709505"/>
            <a:ext cx="754658" cy="307777"/>
          </a:xfrm>
          <a:prstGeom prst="rect">
            <a:avLst/>
          </a:prstGeom>
          <a:solidFill>
            <a:schemeClr val="accent1"/>
          </a:solidFill>
          <a:ln w="25400">
            <a:solidFill>
              <a:schemeClr val="tx1"/>
            </a:solidFill>
            <a:prstDash val="solid"/>
            <a:miter lim="800000"/>
            <a:headEnd/>
            <a:tailEnd/>
          </a:ln>
        </p:spPr>
        <p:txBody>
          <a:bodyPr wrap="square">
            <a:spAutoFit/>
          </a:bodyPr>
          <a:lstStyle/>
          <a:p>
            <a:pPr algn="ctr"/>
            <a:r>
              <a:rPr lang="ja-JP" altLang="en-US" sz="1400" dirty="0">
                <a:solidFill>
                  <a:srgbClr val="000000"/>
                </a:solidFill>
                <a:latin typeface="Calibri" pitchFamily="34" charset="0"/>
              </a:rPr>
              <a:t>父</a:t>
            </a:r>
          </a:p>
        </p:txBody>
      </p:sp>
      <p:sp>
        <p:nvSpPr>
          <p:cNvPr id="77" name="テキスト ボックス 82"/>
          <p:cNvSpPr txBox="1">
            <a:spLocks noChangeArrowheads="1"/>
          </p:cNvSpPr>
          <p:nvPr/>
        </p:nvSpPr>
        <p:spPr bwMode="auto">
          <a:xfrm>
            <a:off x="5608809" y="4161161"/>
            <a:ext cx="1197967" cy="307777"/>
          </a:xfrm>
          <a:prstGeom prst="rect">
            <a:avLst/>
          </a:prstGeom>
          <a:solidFill>
            <a:schemeClr val="accent1"/>
          </a:solidFill>
          <a:ln w="25400">
            <a:solidFill>
              <a:schemeClr val="tx1"/>
            </a:solidFill>
            <a:prstDash val="solid"/>
            <a:miter lim="800000"/>
            <a:headEnd/>
            <a:tailEnd/>
          </a:ln>
        </p:spPr>
        <p:txBody>
          <a:bodyPr wrap="square">
            <a:spAutoFit/>
          </a:bodyPr>
          <a:lstStyle/>
          <a:p>
            <a:r>
              <a:rPr lang="ja-JP" altLang="en-US" sz="1400" dirty="0">
                <a:solidFill>
                  <a:srgbClr val="000000"/>
                </a:solidFill>
                <a:latin typeface="Calibri" pitchFamily="34" charset="0"/>
              </a:rPr>
              <a:t>福祉課職員</a:t>
            </a:r>
          </a:p>
        </p:txBody>
      </p:sp>
      <p:sp>
        <p:nvSpPr>
          <p:cNvPr id="80" name="テキスト ボックス 82"/>
          <p:cNvSpPr txBox="1">
            <a:spLocks noChangeArrowheads="1"/>
          </p:cNvSpPr>
          <p:nvPr/>
        </p:nvSpPr>
        <p:spPr bwMode="auto">
          <a:xfrm>
            <a:off x="5624526" y="4559931"/>
            <a:ext cx="1531506" cy="307777"/>
          </a:xfrm>
          <a:prstGeom prst="rect">
            <a:avLst/>
          </a:prstGeom>
          <a:solidFill>
            <a:schemeClr val="accent1"/>
          </a:solidFill>
          <a:ln w="25400">
            <a:solidFill>
              <a:schemeClr val="tx1"/>
            </a:solidFill>
            <a:prstDash val="solid"/>
            <a:miter lim="800000"/>
            <a:headEnd/>
            <a:tailEnd/>
          </a:ln>
        </p:spPr>
        <p:txBody>
          <a:bodyPr wrap="square">
            <a:spAutoFit/>
          </a:bodyPr>
          <a:lstStyle/>
          <a:p>
            <a:pPr algn="ctr"/>
            <a:r>
              <a:rPr lang="ja-JP" altLang="en-US" sz="1400" dirty="0">
                <a:solidFill>
                  <a:srgbClr val="000000"/>
                </a:solidFill>
                <a:latin typeface="Calibri" pitchFamily="34" charset="0"/>
              </a:rPr>
              <a:t>相談支援専門員</a:t>
            </a:r>
          </a:p>
        </p:txBody>
      </p:sp>
      <p:sp>
        <p:nvSpPr>
          <p:cNvPr id="81" name="下矢印 80"/>
          <p:cNvSpPr/>
          <p:nvPr/>
        </p:nvSpPr>
        <p:spPr bwMode="auto">
          <a:xfrm rot="6255051">
            <a:off x="9169316" y="4439742"/>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82" name="下矢印 81"/>
          <p:cNvSpPr/>
          <p:nvPr/>
        </p:nvSpPr>
        <p:spPr bwMode="auto">
          <a:xfrm rot="6255051">
            <a:off x="9169316" y="4634938"/>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83" name="下矢印 82"/>
          <p:cNvSpPr/>
          <p:nvPr/>
        </p:nvSpPr>
        <p:spPr bwMode="auto">
          <a:xfrm rot="6255051">
            <a:off x="9169317" y="4839736"/>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84" name="下矢印 83"/>
          <p:cNvSpPr/>
          <p:nvPr/>
        </p:nvSpPr>
        <p:spPr bwMode="auto">
          <a:xfrm rot="6255051">
            <a:off x="9142581" y="5067934"/>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テキスト ボックス 6"/>
          <p:cNvSpPr txBox="1"/>
          <p:nvPr/>
        </p:nvSpPr>
        <p:spPr>
          <a:xfrm>
            <a:off x="252289" y="5837134"/>
            <a:ext cx="4320480" cy="830997"/>
          </a:xfrm>
          <a:prstGeom prst="rect">
            <a:avLst/>
          </a:prstGeom>
          <a:noFill/>
          <a:ln>
            <a:solidFill>
              <a:srgbClr val="C00000"/>
            </a:solidFill>
          </a:ln>
        </p:spPr>
        <p:txBody>
          <a:bodyPr wrap="square" rtlCol="0">
            <a:spAutoFit/>
          </a:bodyPr>
          <a:lstStyle/>
          <a:p>
            <a:r>
              <a:rPr lang="ja-JP" altLang="en-US" sz="1600" dirty="0"/>
              <a:t>共同生活援助を実施グループとして、就労が観察者となる。ただし、就労から就労のサビ管と支援員役として実施グループに参加する。</a:t>
            </a:r>
            <a:endParaRPr lang="en-US" altLang="ja-JP" sz="1600" dirty="0"/>
          </a:p>
        </p:txBody>
      </p:sp>
      <p:sp>
        <p:nvSpPr>
          <p:cNvPr id="85" name="テキスト ボックス 84"/>
          <p:cNvSpPr txBox="1"/>
          <p:nvPr/>
        </p:nvSpPr>
        <p:spPr>
          <a:xfrm>
            <a:off x="5192807" y="5837134"/>
            <a:ext cx="4564538" cy="830997"/>
          </a:xfrm>
          <a:prstGeom prst="rect">
            <a:avLst/>
          </a:prstGeom>
          <a:noFill/>
          <a:ln>
            <a:solidFill>
              <a:srgbClr val="C00000"/>
            </a:solidFill>
          </a:ln>
        </p:spPr>
        <p:txBody>
          <a:bodyPr wrap="square" rtlCol="0">
            <a:spAutoFit/>
          </a:bodyPr>
          <a:lstStyle/>
          <a:p>
            <a:r>
              <a:rPr lang="ja-JP" altLang="en-US" sz="1600" dirty="0"/>
              <a:t>就労を実施グループとして、共同生活援助が観察者となる。ただし、共同生活援助のサビ管と世話人役として実施グループに参加する。</a:t>
            </a:r>
            <a:endParaRPr lang="en-US" altLang="ja-JP" sz="1600" dirty="0"/>
          </a:p>
        </p:txBody>
      </p:sp>
      <p:sp>
        <p:nvSpPr>
          <p:cNvPr id="8" name="テキスト ボックス 7"/>
          <p:cNvSpPr txBox="1"/>
          <p:nvPr/>
        </p:nvSpPr>
        <p:spPr>
          <a:xfrm>
            <a:off x="101059" y="2181750"/>
            <a:ext cx="2808782" cy="338554"/>
          </a:xfrm>
          <a:prstGeom prst="rect">
            <a:avLst/>
          </a:prstGeom>
          <a:solidFill>
            <a:srgbClr val="FFC000"/>
          </a:solidFill>
          <a:ln w="19050">
            <a:solidFill>
              <a:schemeClr val="tx1"/>
            </a:solidFill>
            <a:prstDash val="sysDash"/>
          </a:ln>
        </p:spPr>
        <p:txBody>
          <a:bodyPr wrap="none" rtlCol="0">
            <a:spAutoFit/>
          </a:bodyPr>
          <a:lstStyle/>
          <a:p>
            <a:r>
              <a:rPr kumimoji="1" lang="ja-JP" altLang="en-US" sz="1600" dirty="0"/>
              <a:t>実施グループは</a:t>
            </a:r>
            <a:r>
              <a:rPr lang="ja-JP" altLang="en-US" sz="1600" dirty="0"/>
              <a:t>共同生活援助</a:t>
            </a:r>
            <a:endParaRPr kumimoji="1" lang="ja-JP" altLang="en-US" sz="1600" dirty="0"/>
          </a:p>
        </p:txBody>
      </p:sp>
      <p:sp>
        <p:nvSpPr>
          <p:cNvPr id="86" name="テキスト ボックス 85"/>
          <p:cNvSpPr txBox="1"/>
          <p:nvPr/>
        </p:nvSpPr>
        <p:spPr>
          <a:xfrm>
            <a:off x="5315424" y="2091422"/>
            <a:ext cx="1988045" cy="338554"/>
          </a:xfrm>
          <a:prstGeom prst="rect">
            <a:avLst/>
          </a:prstGeom>
          <a:solidFill>
            <a:schemeClr val="accent1"/>
          </a:solidFill>
          <a:ln>
            <a:solidFill>
              <a:schemeClr val="tx1"/>
            </a:solidFill>
          </a:ln>
        </p:spPr>
        <p:txBody>
          <a:bodyPr wrap="none" rtlCol="0">
            <a:spAutoFit/>
          </a:bodyPr>
          <a:lstStyle/>
          <a:p>
            <a:r>
              <a:rPr kumimoji="1" lang="ja-JP" altLang="en-US" sz="1600" dirty="0"/>
              <a:t>実施グループは就労</a:t>
            </a:r>
          </a:p>
        </p:txBody>
      </p:sp>
      <p:sp>
        <p:nvSpPr>
          <p:cNvPr id="89" name="テキスト ボックス 88"/>
          <p:cNvSpPr txBox="1"/>
          <p:nvPr/>
        </p:nvSpPr>
        <p:spPr>
          <a:xfrm>
            <a:off x="3983612" y="4860610"/>
            <a:ext cx="927391" cy="523220"/>
          </a:xfrm>
          <a:prstGeom prst="rect">
            <a:avLst/>
          </a:prstGeom>
          <a:solidFill>
            <a:schemeClr val="accent1"/>
          </a:solidFill>
          <a:ln>
            <a:solidFill>
              <a:schemeClr val="tx1"/>
            </a:solidFill>
          </a:ln>
        </p:spPr>
        <p:txBody>
          <a:bodyPr wrap="square" rtlCol="0">
            <a:spAutoFit/>
          </a:bodyPr>
          <a:lstStyle/>
          <a:p>
            <a:r>
              <a:rPr lang="ja-JP" altLang="en-US" sz="1400" dirty="0"/>
              <a:t>観察者は</a:t>
            </a:r>
            <a:r>
              <a:rPr kumimoji="1" lang="ja-JP" altLang="en-US" sz="1400" dirty="0"/>
              <a:t>就労</a:t>
            </a:r>
          </a:p>
        </p:txBody>
      </p:sp>
      <p:sp>
        <p:nvSpPr>
          <p:cNvPr id="92" name="テキスト ボックス 91"/>
          <p:cNvSpPr txBox="1"/>
          <p:nvPr/>
        </p:nvSpPr>
        <p:spPr>
          <a:xfrm>
            <a:off x="9169205" y="5002166"/>
            <a:ext cx="927391" cy="738664"/>
          </a:xfrm>
          <a:prstGeom prst="rect">
            <a:avLst/>
          </a:prstGeom>
          <a:solidFill>
            <a:srgbClr val="FFC000"/>
          </a:solidFill>
          <a:ln w="19050">
            <a:solidFill>
              <a:schemeClr val="tx1"/>
            </a:solidFill>
            <a:prstDash val="sysDash"/>
          </a:ln>
        </p:spPr>
        <p:txBody>
          <a:bodyPr wrap="square" rtlCol="0">
            <a:spAutoFit/>
          </a:bodyPr>
          <a:lstStyle/>
          <a:p>
            <a:r>
              <a:rPr lang="ja-JP" altLang="en-US" sz="1400" dirty="0"/>
              <a:t>観察者は共同生活援助</a:t>
            </a:r>
            <a:endParaRPr kumimoji="1" lang="ja-JP" altLang="en-US" sz="1400" dirty="0"/>
          </a:p>
        </p:txBody>
      </p:sp>
      <p:sp>
        <p:nvSpPr>
          <p:cNvPr id="94" name="テキスト ボックス 93"/>
          <p:cNvSpPr txBox="1"/>
          <p:nvPr/>
        </p:nvSpPr>
        <p:spPr>
          <a:xfrm>
            <a:off x="3844900" y="2406156"/>
            <a:ext cx="927391" cy="1600438"/>
          </a:xfrm>
          <a:prstGeom prst="rect">
            <a:avLst/>
          </a:prstGeom>
          <a:solidFill>
            <a:schemeClr val="accent1"/>
          </a:solidFill>
          <a:ln>
            <a:solidFill>
              <a:schemeClr val="tx1"/>
            </a:solidFill>
          </a:ln>
        </p:spPr>
        <p:txBody>
          <a:bodyPr wrap="square" rtlCol="0">
            <a:spAutoFit/>
          </a:bodyPr>
          <a:lstStyle/>
          <a:p>
            <a:r>
              <a:rPr lang="ja-JP" altLang="en-US" sz="1400" dirty="0"/>
              <a:t>就労のサビ管と支援員役は</a:t>
            </a:r>
            <a:r>
              <a:rPr kumimoji="1" lang="ja-JP" altLang="en-US" sz="1400" dirty="0"/>
              <a:t>就労分野から参加</a:t>
            </a:r>
            <a:endParaRPr kumimoji="1" lang="en-US" altLang="ja-JP" sz="1400" dirty="0"/>
          </a:p>
          <a:p>
            <a:endParaRPr lang="en-US" altLang="ja-JP" sz="1400" dirty="0"/>
          </a:p>
          <a:p>
            <a:endParaRPr kumimoji="1" lang="ja-JP" altLang="en-US" sz="1400" dirty="0"/>
          </a:p>
        </p:txBody>
      </p:sp>
      <p:sp>
        <p:nvSpPr>
          <p:cNvPr id="95" name="テキスト ボックス 94"/>
          <p:cNvSpPr txBox="1"/>
          <p:nvPr/>
        </p:nvSpPr>
        <p:spPr>
          <a:xfrm>
            <a:off x="9118030" y="2342890"/>
            <a:ext cx="927391" cy="1384995"/>
          </a:xfrm>
          <a:prstGeom prst="rect">
            <a:avLst/>
          </a:prstGeom>
          <a:solidFill>
            <a:srgbClr val="FFC000"/>
          </a:solidFill>
          <a:ln w="19050">
            <a:solidFill>
              <a:schemeClr val="tx1"/>
            </a:solidFill>
            <a:prstDash val="sysDash"/>
          </a:ln>
        </p:spPr>
        <p:txBody>
          <a:bodyPr wrap="square" rtlCol="0">
            <a:spAutoFit/>
          </a:bodyPr>
          <a:lstStyle/>
          <a:p>
            <a:r>
              <a:rPr lang="ja-JP" altLang="en-US" sz="1400" dirty="0"/>
              <a:t>共同生活援助のサビ管と世話人役は地域</a:t>
            </a:r>
            <a:r>
              <a:rPr kumimoji="1" lang="ja-JP" altLang="en-US" sz="1400" dirty="0"/>
              <a:t>分野から参加</a:t>
            </a:r>
          </a:p>
        </p:txBody>
      </p:sp>
    </p:spTree>
    <p:extLst>
      <p:ext uri="{BB962C8B-B14F-4D97-AF65-F5344CB8AC3E}">
        <p14:creationId xmlns:p14="http://schemas.microsoft.com/office/powerpoint/2010/main" val="3131665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96505" y="188644"/>
            <a:ext cx="5618857" cy="427037"/>
          </a:xfrm>
        </p:spPr>
        <p:txBody>
          <a:bodyPr rtlCol="0">
            <a:noAutofit/>
          </a:bodyPr>
          <a:lstStyle/>
          <a:p>
            <a:pPr eaLnBrk="1" fontAlgn="auto" hangingPunct="1">
              <a:spcAft>
                <a:spcPts val="0"/>
              </a:spcAft>
              <a:defRPr/>
            </a:pPr>
            <a:r>
              <a:rPr lang="ja-JP" altLang="en-US" sz="2800" dirty="0"/>
              <a:t>サービス担当者会議　配役</a:t>
            </a:r>
          </a:p>
        </p:txBody>
      </p:sp>
      <p:graphicFrame>
        <p:nvGraphicFramePr>
          <p:cNvPr id="3" name="表 2"/>
          <p:cNvGraphicFramePr>
            <a:graphicFrameLocks noGrp="1"/>
          </p:cNvGraphicFramePr>
          <p:nvPr>
            <p:extLst/>
          </p:nvPr>
        </p:nvGraphicFramePr>
        <p:xfrm>
          <a:off x="180281" y="780360"/>
          <a:ext cx="9755258" cy="6062555"/>
        </p:xfrm>
        <a:graphic>
          <a:graphicData uri="http://schemas.openxmlformats.org/drawingml/2006/table">
            <a:tbl>
              <a:tblPr firstRow="1" bandRow="1">
                <a:tableStyleId>{5940675A-B579-460E-94D1-54222C63F5DA}</a:tableStyleId>
              </a:tblPr>
              <a:tblGrid>
                <a:gridCol w="1925301">
                  <a:extLst>
                    <a:ext uri="{9D8B030D-6E8A-4147-A177-3AD203B41FA5}">
                      <a16:colId xmlns:a16="http://schemas.microsoft.com/office/drawing/2014/main" xmlns="" val="20000"/>
                    </a:ext>
                  </a:extLst>
                </a:gridCol>
                <a:gridCol w="1872208">
                  <a:extLst>
                    <a:ext uri="{9D8B030D-6E8A-4147-A177-3AD203B41FA5}">
                      <a16:colId xmlns:a16="http://schemas.microsoft.com/office/drawing/2014/main" xmlns="" val="20001"/>
                    </a:ext>
                  </a:extLst>
                </a:gridCol>
                <a:gridCol w="3816423">
                  <a:extLst>
                    <a:ext uri="{9D8B030D-6E8A-4147-A177-3AD203B41FA5}">
                      <a16:colId xmlns:a16="http://schemas.microsoft.com/office/drawing/2014/main" xmlns="" val="20002"/>
                    </a:ext>
                  </a:extLst>
                </a:gridCol>
                <a:gridCol w="2141326">
                  <a:extLst>
                    <a:ext uri="{9D8B030D-6E8A-4147-A177-3AD203B41FA5}">
                      <a16:colId xmlns:a16="http://schemas.microsoft.com/office/drawing/2014/main" xmlns="" val="20003"/>
                    </a:ext>
                  </a:extLst>
                </a:gridCol>
              </a:tblGrid>
              <a:tr h="418685">
                <a:tc>
                  <a:txBody>
                    <a:bodyPr/>
                    <a:lstStyle/>
                    <a:p>
                      <a:pPr algn="ctr"/>
                      <a:r>
                        <a:rPr kumimoji="1" lang="ja-JP" altLang="en-US" sz="1800" dirty="0"/>
                        <a:t>役名</a:t>
                      </a:r>
                    </a:p>
                  </a:txBody>
                  <a:tcPr marL="101540" marR="101540" marT="45725" marB="45725" anchor="ctr">
                    <a:solidFill>
                      <a:schemeClr val="bg1">
                        <a:lumMod val="85000"/>
                      </a:schemeClr>
                    </a:solidFill>
                  </a:tcPr>
                </a:tc>
                <a:tc>
                  <a:txBody>
                    <a:bodyPr/>
                    <a:lstStyle/>
                    <a:p>
                      <a:pPr algn="ctr"/>
                      <a:r>
                        <a:rPr kumimoji="1" lang="ja-JP" altLang="en-US" sz="1800" dirty="0"/>
                        <a:t>氏名</a:t>
                      </a:r>
                    </a:p>
                  </a:txBody>
                  <a:tcPr marL="101540" marR="101540" marT="45725" marB="45725"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800" dirty="0"/>
                        <a:t>役柄</a:t>
                      </a:r>
                    </a:p>
                  </a:txBody>
                  <a:tcPr marL="101540" marR="101540" marT="45725" marB="45725"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ja-JP" altLang="en-US" sz="1800" dirty="0"/>
                        <a:t>配役（氏名）</a:t>
                      </a:r>
                    </a:p>
                  </a:txBody>
                  <a:tcPr marL="101540" marR="101540" marT="45725" marB="45725" anchor="ctr">
                    <a:solidFill>
                      <a:schemeClr val="bg1">
                        <a:lumMod val="85000"/>
                      </a:schemeClr>
                    </a:solidFill>
                  </a:tcPr>
                </a:tc>
                <a:extLst>
                  <a:ext uri="{0D108BD9-81ED-4DB2-BD59-A6C34878D82A}">
                    <a16:rowId xmlns:a16="http://schemas.microsoft.com/office/drawing/2014/main" xmlns="" val="10000"/>
                  </a:ext>
                </a:extLst>
              </a:tr>
              <a:tr h="523298">
                <a:tc>
                  <a:txBody>
                    <a:bodyPr/>
                    <a:lstStyle/>
                    <a:p>
                      <a:r>
                        <a:rPr kumimoji="1" lang="ja-JP" altLang="en-US" sz="1800" dirty="0"/>
                        <a:t>本人</a:t>
                      </a:r>
                    </a:p>
                  </a:txBody>
                  <a:tcPr marL="101540" marR="101540" marT="45725" marB="45725" anchor="ctr"/>
                </a:tc>
                <a:tc>
                  <a:txBody>
                    <a:bodyPr/>
                    <a:lstStyle/>
                    <a:p>
                      <a:r>
                        <a:rPr kumimoji="1" lang="ja-JP" altLang="en-US" sz="1800" dirty="0"/>
                        <a:t>霞が関太一</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1"/>
                  </a:ext>
                </a:extLst>
              </a:tr>
              <a:tr h="523298">
                <a:tc>
                  <a:txBody>
                    <a:bodyPr/>
                    <a:lstStyle/>
                    <a:p>
                      <a:r>
                        <a:rPr kumimoji="1" lang="ja-JP" altLang="en-US" sz="1800" dirty="0"/>
                        <a:t>父親</a:t>
                      </a:r>
                    </a:p>
                  </a:txBody>
                  <a:tcPr marL="101540" marR="101540" marT="45725" marB="45725" anchor="ctr"/>
                </a:tc>
                <a:tc>
                  <a:txBody>
                    <a:bodyPr/>
                    <a:lstStyle/>
                    <a:p>
                      <a:r>
                        <a:rPr kumimoji="1" lang="ja-JP" altLang="en-US" sz="1800" dirty="0"/>
                        <a:t>霞が関つばさ</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2"/>
                  </a:ext>
                </a:extLst>
              </a:tr>
              <a:tr h="558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相談支援専門員</a:t>
                      </a:r>
                    </a:p>
                  </a:txBody>
                  <a:tcPr marL="101540" marR="101540" marT="45725" marB="45725" anchor="ctr"/>
                </a:tc>
                <a:tc>
                  <a:txBody>
                    <a:bodyPr/>
                    <a:lstStyle/>
                    <a:p>
                      <a:r>
                        <a:rPr kumimoji="1" lang="ja-JP" altLang="en-US" sz="1800" dirty="0"/>
                        <a:t>六本木はやと</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3"/>
                  </a:ext>
                </a:extLst>
              </a:tr>
              <a:tr h="523298">
                <a:tc>
                  <a:txBody>
                    <a:bodyPr/>
                    <a:lstStyle/>
                    <a:p>
                      <a:r>
                        <a:rPr lang="ja-JP" altLang="en-US" dirty="0"/>
                        <a:t>Ａ市福祉課</a:t>
                      </a:r>
                    </a:p>
                  </a:txBody>
                  <a:tcPr marL="101540" marR="101540" marT="45725" marB="45725" anchor="ctr"/>
                </a:tc>
                <a:tc>
                  <a:txBody>
                    <a:bodyPr/>
                    <a:lstStyle/>
                    <a:p>
                      <a:r>
                        <a:rPr lang="ja-JP" altLang="en-US" dirty="0"/>
                        <a:t>日比谷みずほ</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4"/>
                  </a:ext>
                </a:extLst>
              </a:tr>
              <a:tr h="9144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共同生活援助サービス管理責任者</a:t>
                      </a:r>
                    </a:p>
                  </a:txBody>
                  <a:tcPr marL="101540" marR="101540" marT="45725" marB="4572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川崎まさお</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5"/>
                  </a:ext>
                </a:extLst>
              </a:tr>
              <a:tr h="523298">
                <a:tc>
                  <a:txBody>
                    <a:bodyPr/>
                    <a:lstStyle/>
                    <a:p>
                      <a:r>
                        <a:rPr kumimoji="1" lang="ja-JP" altLang="en-US" sz="1800" dirty="0"/>
                        <a:t>世話人</a:t>
                      </a:r>
                    </a:p>
                  </a:txBody>
                  <a:tcPr marL="101540" marR="101540" marT="45725" marB="45725" anchor="ctr"/>
                </a:tc>
                <a:tc>
                  <a:txBody>
                    <a:bodyPr/>
                    <a:lstStyle/>
                    <a:p>
                      <a:r>
                        <a:rPr kumimoji="1" lang="ja-JP" altLang="en-US" sz="1800" dirty="0"/>
                        <a:t>豊田のぞみ</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6"/>
                  </a:ext>
                </a:extLst>
              </a:tr>
              <a:tr h="914410">
                <a:tc>
                  <a:txBody>
                    <a:bodyPr/>
                    <a:lstStyle/>
                    <a:p>
                      <a:r>
                        <a:rPr kumimoji="1" lang="ja-JP" altLang="en-US" sz="1800" dirty="0"/>
                        <a:t>就労継続支援Ｂ型サービス管理責任者</a:t>
                      </a:r>
                    </a:p>
                  </a:txBody>
                  <a:tcPr marL="101540" marR="101540" marT="45725" marB="45725" anchor="ctr"/>
                </a:tc>
                <a:tc>
                  <a:txBody>
                    <a:bodyPr/>
                    <a:lstStyle/>
                    <a:p>
                      <a:r>
                        <a:rPr kumimoji="1" lang="ja-JP" altLang="en-US" sz="1800" dirty="0"/>
                        <a:t>本田一郎</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7"/>
                  </a:ext>
                </a:extLst>
              </a:tr>
              <a:tr h="523298">
                <a:tc>
                  <a:txBody>
                    <a:bodyPr/>
                    <a:lstStyle/>
                    <a:p>
                      <a:r>
                        <a:rPr kumimoji="1" lang="ja-JP" altLang="en-US" sz="1800" dirty="0"/>
                        <a:t>生活支援員</a:t>
                      </a:r>
                    </a:p>
                  </a:txBody>
                  <a:tcPr marL="101540" marR="101540" marT="45725" marB="45725" anchor="ctr"/>
                </a:tc>
                <a:tc>
                  <a:txBody>
                    <a:bodyPr/>
                    <a:lstStyle/>
                    <a:p>
                      <a:r>
                        <a:rPr kumimoji="1" lang="ja-JP" altLang="en-US" sz="1800" dirty="0"/>
                        <a:t>鈴木さくら</a:t>
                      </a:r>
                      <a:endParaRPr kumimoji="1" lang="en-US" altLang="ja-JP"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xmlns="" val="10008"/>
                  </a:ext>
                </a:extLst>
              </a:tr>
              <a:tr h="523298">
                <a:tc>
                  <a:txBody>
                    <a:bodyPr/>
                    <a:lstStyle/>
                    <a:p>
                      <a:endParaRPr kumimoji="1" lang="ja-JP" altLang="en-US" sz="1800" dirty="0"/>
                    </a:p>
                  </a:txBody>
                  <a:tcPr marL="101540" marR="101540" marT="45725" marB="45725" anchor="ctr"/>
                </a:tc>
                <a:tc>
                  <a:txBody>
                    <a:bodyPr/>
                    <a:lstStyle/>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xmlns="" val="10009"/>
                  </a:ext>
                </a:extLst>
              </a:tr>
            </a:tbl>
          </a:graphicData>
        </a:graphic>
      </p:graphicFrame>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7B9E37-D700-4F8C-8596-3B595FC50DF0}"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5163588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extLst>
              <p:ext uri="{D42A27DB-BD31-4B8C-83A1-F6EECF244321}">
                <p14:modId xmlns:p14="http://schemas.microsoft.com/office/powerpoint/2010/main" val="2945759636"/>
              </p:ext>
            </p:extLst>
          </p:nvPr>
        </p:nvGraphicFramePr>
        <p:xfrm>
          <a:off x="395555" y="871152"/>
          <a:ext cx="9429145" cy="5940425"/>
        </p:xfrm>
        <a:graphic>
          <a:graphicData uri="http://schemas.openxmlformats.org/presentationml/2006/ole">
            <mc:AlternateContent xmlns:mc="http://schemas.openxmlformats.org/markup-compatibility/2006">
              <mc:Choice xmlns:v="urn:schemas-microsoft-com:vml" Requires="v">
                <p:oleObj spid="_x0000_s2073" name="ワークシート" r:id="rId3" imgW="9601257" imgH="6724585" progId="Excel.Sheet.8">
                  <p:embed/>
                </p:oleObj>
              </mc:Choice>
              <mc:Fallback>
                <p:oleObj name="ワークシート" r:id="rId3" imgW="9601257" imgH="6724585" progId="Excel.Sheet.8">
                  <p:embed/>
                  <p:pic>
                    <p:nvPicPr>
                      <p:cNvPr id="1026" name="Object 4"/>
                      <p:cNvPicPr>
                        <a:picLocks noChangeAspect="1" noChangeArrowheads="1"/>
                      </p:cNvPicPr>
                      <p:nvPr/>
                    </p:nvPicPr>
                    <p:blipFill>
                      <a:blip r:embed="rId4"/>
                      <a:srcRect/>
                      <a:stretch>
                        <a:fillRect/>
                      </a:stretch>
                    </p:blipFill>
                    <p:spPr bwMode="auto">
                      <a:xfrm>
                        <a:off x="395555" y="871152"/>
                        <a:ext cx="9429145" cy="5940425"/>
                      </a:xfrm>
                      <a:prstGeom prst="rect">
                        <a:avLst/>
                      </a:prstGeom>
                      <a:noFill/>
                      <a:ln>
                        <a:noFill/>
                      </a:ln>
                      <a:extLst/>
                    </p:spPr>
                  </p:pic>
                </p:oleObj>
              </mc:Fallback>
            </mc:AlternateContent>
          </a:graphicData>
        </a:graphic>
      </p:graphicFrame>
      <p:sp>
        <p:nvSpPr>
          <p:cNvPr id="1027" name="正方形/長方形 3"/>
          <p:cNvSpPr>
            <a:spLocks noChangeArrowheads="1"/>
          </p:cNvSpPr>
          <p:nvPr/>
        </p:nvSpPr>
        <p:spPr bwMode="auto">
          <a:xfrm>
            <a:off x="1378175" y="334900"/>
            <a:ext cx="7463903" cy="523220"/>
          </a:xfrm>
          <a:prstGeom prst="rect">
            <a:avLst/>
          </a:prstGeom>
          <a:noFill/>
          <a:ln w="9525">
            <a:noFill/>
            <a:miter lim="800000"/>
            <a:headEnd/>
            <a:tailEnd/>
          </a:ln>
        </p:spPr>
        <p:txBody>
          <a:bodyPr wrap="none">
            <a:spAutoFit/>
          </a:bodyPr>
          <a:lstStyle/>
          <a:p>
            <a:pPr fontAlgn="auto">
              <a:spcBef>
                <a:spcPts val="0"/>
              </a:spcBef>
              <a:spcAft>
                <a:spcPts val="0"/>
              </a:spcAft>
            </a:pPr>
            <a:r>
              <a:rPr lang="ja-JP" altLang="en-US" sz="2800" dirty="0">
                <a:solidFill>
                  <a:prstClr val="black"/>
                </a:solidFill>
                <a:latin typeface="Calibri"/>
                <a:ea typeface="ＭＳ Ｐゴシック"/>
              </a:rPr>
              <a:t>　共同生活援助で行う個別支援計画の中間評価</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prstClr val="black">
                    <a:tint val="75000"/>
                  </a:prstClr>
                </a:solidFill>
              </a:rPr>
              <a:pPr>
                <a:defRPr/>
              </a:pPr>
              <a:t>33</a:t>
            </a:fld>
            <a:endParaRPr lang="en-US" altLang="ja-JP">
              <a:solidFill>
                <a:prstClr val="black">
                  <a:tint val="75000"/>
                </a:prstClr>
              </a:solidFill>
            </a:endParaRPr>
          </a:p>
        </p:txBody>
      </p:sp>
    </p:spTree>
    <p:extLst>
      <p:ext uri="{BB962C8B-B14F-4D97-AF65-F5344CB8AC3E}">
        <p14:creationId xmlns:p14="http://schemas.microsoft.com/office/powerpoint/2010/main" val="504438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正方形/長方形 3"/>
          <p:cNvSpPr>
            <a:spLocks noChangeArrowheads="1"/>
          </p:cNvSpPr>
          <p:nvPr/>
        </p:nvSpPr>
        <p:spPr bwMode="auto">
          <a:xfrm>
            <a:off x="572970" y="181298"/>
            <a:ext cx="9111790" cy="523220"/>
          </a:xfrm>
          <a:prstGeom prst="rect">
            <a:avLst/>
          </a:prstGeom>
          <a:noFill/>
          <a:ln w="9525">
            <a:noFill/>
            <a:miter lim="800000"/>
            <a:headEnd/>
            <a:tailEnd/>
          </a:ln>
        </p:spPr>
        <p:txBody>
          <a:bodyPr wrap="none">
            <a:spAutoFit/>
          </a:bodyPr>
          <a:lstStyle/>
          <a:p>
            <a:pPr algn="ctr" fontAlgn="auto">
              <a:spcBef>
                <a:spcPts val="0"/>
              </a:spcBef>
              <a:spcAft>
                <a:spcPts val="0"/>
              </a:spcAft>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就労継続支援</a:t>
            </a:r>
            <a:r>
              <a:rPr lang="en-US" altLang="ja-JP" sz="2800" b="1" dirty="0">
                <a:solidFill>
                  <a:prstClr val="black"/>
                </a:solidFill>
                <a:latin typeface="HG丸ｺﾞｼｯｸM-PRO" panose="020F0600000000000000" pitchFamily="50" charset="-128"/>
                <a:ea typeface="HG丸ｺﾞｼｯｸM-PRO" panose="020F0600000000000000" pitchFamily="50" charset="-128"/>
              </a:rPr>
              <a:t>B</a:t>
            </a:r>
            <a:r>
              <a:rPr lang="ja-JP" altLang="en-US" sz="2800" b="1" dirty="0">
                <a:solidFill>
                  <a:prstClr val="black"/>
                </a:solidFill>
                <a:latin typeface="HG丸ｺﾞｼｯｸM-PRO" panose="020F0600000000000000" pitchFamily="50" charset="-128"/>
                <a:ea typeface="HG丸ｺﾞｼｯｸM-PRO" panose="020F0600000000000000" pitchFamily="50" charset="-128"/>
              </a:rPr>
              <a:t>型事業所で行う個別支援計画の中間評価</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748365801"/>
              </p:ext>
            </p:extLst>
          </p:nvPr>
        </p:nvGraphicFramePr>
        <p:xfrm>
          <a:off x="252289" y="764704"/>
          <a:ext cx="9793088" cy="7200800"/>
        </p:xfrm>
        <a:graphic>
          <a:graphicData uri="http://schemas.openxmlformats.org/presentationml/2006/ole">
            <mc:AlternateContent xmlns:mc="http://schemas.openxmlformats.org/markup-compatibility/2006">
              <mc:Choice xmlns:v="urn:schemas-microsoft-com:vml" Requires="v">
                <p:oleObj spid="_x0000_s3095" name="Worksheet" r:id="rId3" imgW="9601257" imgH="8772571" progId="Excel.Sheet.8">
                  <p:embed/>
                </p:oleObj>
              </mc:Choice>
              <mc:Fallback>
                <p:oleObj name="Worksheet" r:id="rId3" imgW="9601257" imgH="8772571"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289" y="764704"/>
                        <a:ext cx="9793088" cy="7200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6812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xmlns="" id="{46E5F79A-FE26-4C9C-A297-A3DBD1502E80}"/>
              </a:ext>
            </a:extLst>
          </p:cNvPr>
          <p:cNvGraphicFramePr>
            <a:graphicFrameLocks noGrp="1"/>
          </p:cNvGraphicFramePr>
          <p:nvPr>
            <p:extLst>
              <p:ext uri="{D42A27DB-BD31-4B8C-83A1-F6EECF244321}">
                <p14:modId xmlns:p14="http://schemas.microsoft.com/office/powerpoint/2010/main" val="4162811341"/>
              </p:ext>
            </p:extLst>
          </p:nvPr>
        </p:nvGraphicFramePr>
        <p:xfrm>
          <a:off x="180281" y="272681"/>
          <a:ext cx="9793089" cy="6396679"/>
        </p:xfrm>
        <a:graphic>
          <a:graphicData uri="http://schemas.openxmlformats.org/drawingml/2006/table">
            <a:tbl>
              <a:tblPr>
                <a:tableStyleId>{5940675A-B579-460E-94D1-54222C63F5DA}</a:tableStyleId>
              </a:tblPr>
              <a:tblGrid>
                <a:gridCol w="963329">
                  <a:extLst>
                    <a:ext uri="{9D8B030D-6E8A-4147-A177-3AD203B41FA5}">
                      <a16:colId xmlns:a16="http://schemas.microsoft.com/office/drawing/2014/main" xmlns="" val="1039214457"/>
                    </a:ext>
                  </a:extLst>
                </a:gridCol>
                <a:gridCol w="229300">
                  <a:extLst>
                    <a:ext uri="{9D8B030D-6E8A-4147-A177-3AD203B41FA5}">
                      <a16:colId xmlns:a16="http://schemas.microsoft.com/office/drawing/2014/main" xmlns="" val="3812399751"/>
                    </a:ext>
                  </a:extLst>
                </a:gridCol>
                <a:gridCol w="2263755">
                  <a:extLst>
                    <a:ext uri="{9D8B030D-6E8A-4147-A177-3AD203B41FA5}">
                      <a16:colId xmlns:a16="http://schemas.microsoft.com/office/drawing/2014/main" xmlns="" val="3837701422"/>
                    </a:ext>
                  </a:extLst>
                </a:gridCol>
                <a:gridCol w="864096">
                  <a:extLst>
                    <a:ext uri="{9D8B030D-6E8A-4147-A177-3AD203B41FA5}">
                      <a16:colId xmlns:a16="http://schemas.microsoft.com/office/drawing/2014/main" xmlns="" val="791411653"/>
                    </a:ext>
                  </a:extLst>
                </a:gridCol>
                <a:gridCol w="792088">
                  <a:extLst>
                    <a:ext uri="{9D8B030D-6E8A-4147-A177-3AD203B41FA5}">
                      <a16:colId xmlns:a16="http://schemas.microsoft.com/office/drawing/2014/main" xmlns="" val="3983080034"/>
                    </a:ext>
                  </a:extLst>
                </a:gridCol>
                <a:gridCol w="792088">
                  <a:extLst>
                    <a:ext uri="{9D8B030D-6E8A-4147-A177-3AD203B41FA5}">
                      <a16:colId xmlns:a16="http://schemas.microsoft.com/office/drawing/2014/main" xmlns="" val="471420574"/>
                    </a:ext>
                  </a:extLst>
                </a:gridCol>
                <a:gridCol w="3888433">
                  <a:extLst>
                    <a:ext uri="{9D8B030D-6E8A-4147-A177-3AD203B41FA5}">
                      <a16:colId xmlns:a16="http://schemas.microsoft.com/office/drawing/2014/main" xmlns="" val="172668907"/>
                    </a:ext>
                  </a:extLst>
                </a:gridCol>
              </a:tblGrid>
              <a:tr h="399437">
                <a:tc gridSpan="7">
                  <a:txBody>
                    <a:bodyPr/>
                    <a:lstStyle/>
                    <a:p>
                      <a:pPr algn="ctr" fontAlgn="ctr"/>
                      <a:r>
                        <a:rPr lang="ja-JP" altLang="en-US" sz="1600" u="none" strike="noStrike" dirty="0">
                          <a:effectLst/>
                        </a:rPr>
                        <a:t>　</a:t>
                      </a:r>
                      <a:r>
                        <a:rPr lang="en-US" altLang="ja-JP" sz="1600" u="none" strike="noStrike" dirty="0">
                          <a:effectLst/>
                        </a:rPr>
                        <a:t>【</a:t>
                      </a:r>
                      <a:r>
                        <a:rPr lang="ja-JP" altLang="en-US" sz="1600" u="none" strike="noStrike" dirty="0">
                          <a:effectLst/>
                        </a:rPr>
                        <a:t>就労アセスメント結果票</a:t>
                      </a:r>
                      <a:r>
                        <a:rPr lang="en-US" altLang="ja-JP" sz="1600" u="none" strike="noStrike" dirty="0">
                          <a:effectLst/>
                        </a:rPr>
                        <a:t>】</a:t>
                      </a:r>
                      <a:r>
                        <a:rPr lang="ja-JP" altLang="en-US" sz="1600" u="none" strike="noStrike" dirty="0">
                          <a:effectLst/>
                        </a:rPr>
                        <a:t>　　　　氏名　霞が関太一さん</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3277745778"/>
                  </a:ext>
                </a:extLst>
              </a:tr>
              <a:tr h="601852">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gridSpan="2">
                  <a:txBody>
                    <a:bodyPr/>
                    <a:lstStyle/>
                    <a:p>
                      <a:pPr algn="ctr" fontAlgn="ctr"/>
                      <a:r>
                        <a:rPr lang="ja-JP" altLang="en-US" sz="1400" u="none" strike="noStrike" dirty="0">
                          <a:effectLst/>
                        </a:rPr>
                        <a:t>評価項目</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hMerge="1">
                  <a:txBody>
                    <a:bodyPr/>
                    <a:lstStyle/>
                    <a:p>
                      <a:endParaRPr kumimoji="1" lang="ja-JP" altLang="en-US"/>
                    </a:p>
                  </a:txBody>
                  <a:tcPr/>
                </a:tc>
                <a:tc>
                  <a:txBody>
                    <a:bodyPr/>
                    <a:lstStyle/>
                    <a:p>
                      <a:pPr algn="ctr" fontAlgn="ctr"/>
                      <a:r>
                        <a:rPr lang="ja-JP" altLang="en-US" sz="1400" u="none" strike="noStrike" dirty="0">
                          <a:effectLst/>
                        </a:rPr>
                        <a:t>セールスポイント</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問題なし</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努力</a:t>
                      </a:r>
                      <a:br>
                        <a:rPr lang="ja-JP" altLang="en-US" sz="1400" u="none" strike="noStrike" dirty="0">
                          <a:effectLst/>
                        </a:rPr>
                      </a:br>
                      <a:r>
                        <a:rPr lang="ja-JP" altLang="en-US" sz="1400" u="none" strike="noStrike" dirty="0">
                          <a:effectLst/>
                        </a:rPr>
                        <a:t>ポイント</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所　見</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2666328740"/>
                  </a:ext>
                </a:extLst>
              </a:tr>
              <a:tr h="202645">
                <a:tc rowSpan="5">
                  <a:txBody>
                    <a:bodyPr/>
                    <a:lstStyle/>
                    <a:p>
                      <a:pPr algn="ctr" fontAlgn="ctr"/>
                      <a:r>
                        <a:rPr lang="ja-JP" altLang="en-US" sz="1400" u="none" strike="noStrike">
                          <a:effectLst/>
                        </a:rPr>
                        <a:t>基本的なルール</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en-US" altLang="ja-JP" sz="1400" u="none" strike="noStrike">
                          <a:effectLst/>
                        </a:rPr>
                        <a:t>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欠勤等の連絡</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1944710939"/>
                  </a:ext>
                </a:extLst>
              </a:tr>
              <a:tr h="202645">
                <a:tc vMerge="1">
                  <a:txBody>
                    <a:bodyPr/>
                    <a:lstStyle/>
                    <a:p>
                      <a:endParaRPr kumimoji="1" lang="ja-JP" altLang="en-US"/>
                    </a:p>
                  </a:txBody>
                  <a:tcPr/>
                </a:tc>
                <a:tc>
                  <a:txBody>
                    <a:bodyPr/>
                    <a:lstStyle/>
                    <a:p>
                      <a:pPr algn="ctr" fontAlgn="ctr"/>
                      <a:r>
                        <a:rPr lang="en-US" altLang="ja-JP" sz="1400" u="none" strike="noStrike">
                          <a:effectLst/>
                        </a:rPr>
                        <a:t>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身だしなみ</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髪、爪、ひげなどが清潔でない時がある。</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4230265362"/>
                  </a:ext>
                </a:extLst>
              </a:tr>
              <a:tr h="202645">
                <a:tc vMerge="1">
                  <a:txBody>
                    <a:bodyPr/>
                    <a:lstStyle/>
                    <a:p>
                      <a:endParaRPr kumimoji="1" lang="ja-JP" altLang="en-US"/>
                    </a:p>
                  </a:txBody>
                  <a:tcPr/>
                </a:tc>
                <a:tc>
                  <a:txBody>
                    <a:bodyPr/>
                    <a:lstStyle/>
                    <a:p>
                      <a:pPr algn="ctr" fontAlgn="ctr"/>
                      <a:r>
                        <a:rPr lang="en-US" altLang="ja-JP" sz="1400" u="none" strike="noStrike">
                          <a:effectLst/>
                        </a:rPr>
                        <a:t>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働く場のルールの理解</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4097693842"/>
                  </a:ext>
                </a:extLst>
              </a:tr>
              <a:tr h="202645">
                <a:tc vMerge="1">
                  <a:txBody>
                    <a:bodyPr/>
                    <a:lstStyle/>
                    <a:p>
                      <a:endParaRPr kumimoji="1" lang="ja-JP" altLang="en-US"/>
                    </a:p>
                  </a:txBody>
                  <a:tcPr/>
                </a:tc>
                <a:tc>
                  <a:txBody>
                    <a:bodyPr/>
                    <a:lstStyle/>
                    <a:p>
                      <a:pPr algn="ctr" fontAlgn="ctr"/>
                      <a:r>
                        <a:rPr lang="en-US" altLang="ja-JP" sz="1400" u="none" strike="noStrike">
                          <a:effectLst/>
                        </a:rPr>
                        <a:t>4</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健康管理の状況</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2720192667"/>
                  </a:ext>
                </a:extLst>
              </a:tr>
              <a:tr h="525695">
                <a:tc vMerge="1">
                  <a:txBody>
                    <a:bodyPr/>
                    <a:lstStyle/>
                    <a:p>
                      <a:endParaRPr kumimoji="1" lang="ja-JP" altLang="en-US"/>
                    </a:p>
                  </a:txBody>
                  <a:tcPr/>
                </a:tc>
                <a:tc>
                  <a:txBody>
                    <a:bodyPr/>
                    <a:lstStyle/>
                    <a:p>
                      <a:pPr algn="ctr" fontAlgn="ctr"/>
                      <a:r>
                        <a:rPr lang="en-US" altLang="ja-JP" sz="1400" u="none" strike="noStrike">
                          <a:effectLst/>
                        </a:rPr>
                        <a:t>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感情のコントロール</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感情ｊ的になることがあるが、時間が経つと落ち着く。自分の殻に閉じこもり、黙り込むことがある。</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471661747"/>
                  </a:ext>
                </a:extLst>
              </a:tr>
              <a:tr h="402248">
                <a:tc rowSpan="5">
                  <a:txBody>
                    <a:bodyPr/>
                    <a:lstStyle/>
                    <a:p>
                      <a:pPr algn="ctr" fontAlgn="ctr"/>
                      <a:r>
                        <a:rPr lang="ja-JP" altLang="en-US" sz="1400" u="none" strike="noStrike">
                          <a:effectLst/>
                        </a:rPr>
                        <a:t>社会生活</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en-US" altLang="ja-JP" sz="1400" u="none" strike="noStrike">
                          <a:effectLst/>
                        </a:rPr>
                        <a:t>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あいさつ</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緊張すると声が小さくなる傾向があるが、慣れた人には大丈夫である。</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3127891694"/>
                  </a:ext>
                </a:extLst>
              </a:tr>
              <a:tr h="202645">
                <a:tc vMerge="1">
                  <a:txBody>
                    <a:bodyPr/>
                    <a:lstStyle/>
                    <a:p>
                      <a:endParaRPr kumimoji="1" lang="ja-JP" altLang="en-US"/>
                    </a:p>
                  </a:txBody>
                  <a:tcPr/>
                </a:tc>
                <a:tc>
                  <a:txBody>
                    <a:bodyPr/>
                    <a:lstStyle/>
                    <a:p>
                      <a:pPr algn="ctr" fontAlgn="ctr"/>
                      <a:r>
                        <a:rPr lang="en-US" altLang="ja-JP" sz="1400" u="none" strike="noStrike">
                          <a:effectLst/>
                        </a:rPr>
                        <a:t>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会話・言葉づかい</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目上の人に敬語を使う。</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1770055753"/>
                  </a:ext>
                </a:extLst>
              </a:tr>
              <a:tr h="265110">
                <a:tc vMerge="1">
                  <a:txBody>
                    <a:bodyPr/>
                    <a:lstStyle/>
                    <a:p>
                      <a:endParaRPr kumimoji="1" lang="ja-JP" altLang="en-US"/>
                    </a:p>
                  </a:txBody>
                  <a:tcPr/>
                </a:tc>
                <a:tc>
                  <a:txBody>
                    <a:bodyPr/>
                    <a:lstStyle/>
                    <a:p>
                      <a:pPr algn="ctr" fontAlgn="ctr"/>
                      <a:r>
                        <a:rPr lang="en-US" altLang="ja-JP" sz="1400" u="none" strike="noStrike">
                          <a:effectLst/>
                        </a:rPr>
                        <a:t>8</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作業上の報告・連絡</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声掛けや指示があれば報告はできる</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1997972164"/>
                  </a:ext>
                </a:extLst>
              </a:tr>
              <a:tr h="265110">
                <a:tc vMerge="1">
                  <a:txBody>
                    <a:bodyPr/>
                    <a:lstStyle/>
                    <a:p>
                      <a:endParaRPr kumimoji="1" lang="ja-JP" altLang="en-US"/>
                    </a:p>
                  </a:txBody>
                  <a:tcPr/>
                </a:tc>
                <a:tc>
                  <a:txBody>
                    <a:bodyPr/>
                    <a:lstStyle/>
                    <a:p>
                      <a:pPr algn="ctr" fontAlgn="ctr"/>
                      <a:r>
                        <a:rPr lang="en-US" altLang="ja-JP" sz="1400" u="none" strike="noStrike">
                          <a:effectLst/>
                        </a:rPr>
                        <a:t>9</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協調性</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指示があれば仲間の手伝いができる。</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3635836115"/>
                  </a:ext>
                </a:extLst>
              </a:tr>
              <a:tr h="202645">
                <a:tc vMerge="1">
                  <a:txBody>
                    <a:bodyPr/>
                    <a:lstStyle/>
                    <a:p>
                      <a:endParaRPr kumimoji="1" lang="ja-JP" altLang="en-US"/>
                    </a:p>
                  </a:txBody>
                  <a:tcPr/>
                </a:tc>
                <a:tc>
                  <a:txBody>
                    <a:bodyPr/>
                    <a:lstStyle/>
                    <a:p>
                      <a:pPr algn="ctr" fontAlgn="ctr"/>
                      <a:r>
                        <a:rPr lang="en-US" altLang="ja-JP" sz="1400" u="none" strike="noStrike">
                          <a:effectLst/>
                        </a:rPr>
                        <a:t>10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仕事の準備と後片付け</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3858880476"/>
                  </a:ext>
                </a:extLst>
              </a:tr>
              <a:tr h="265110">
                <a:tc rowSpan="5">
                  <a:txBody>
                    <a:bodyPr/>
                    <a:lstStyle/>
                    <a:p>
                      <a:pPr algn="ctr" fontAlgn="ctr"/>
                      <a:r>
                        <a:rPr lang="ja-JP" altLang="en-US" sz="1400" u="none" strike="noStrike">
                          <a:effectLst/>
                        </a:rPr>
                        <a:t>作業態度</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en-US" altLang="ja-JP" sz="1400" u="none" strike="noStrike">
                          <a:effectLst/>
                        </a:rPr>
                        <a:t>11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集中力の維持</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３０分経つと集中力が切れてくる</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4208727249"/>
                  </a:ext>
                </a:extLst>
              </a:tr>
              <a:tr h="265110">
                <a:tc vMerge="1">
                  <a:txBody>
                    <a:bodyPr/>
                    <a:lstStyle/>
                    <a:p>
                      <a:endParaRPr kumimoji="1" lang="ja-JP" altLang="en-US"/>
                    </a:p>
                  </a:txBody>
                  <a:tcPr/>
                </a:tc>
                <a:tc>
                  <a:txBody>
                    <a:bodyPr/>
                    <a:lstStyle/>
                    <a:p>
                      <a:pPr algn="ctr" fontAlgn="ctr"/>
                      <a:r>
                        <a:rPr lang="en-US" altLang="ja-JP" sz="1400" u="none" strike="noStrike">
                          <a:effectLst/>
                        </a:rPr>
                        <a:t>12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作業能力の向上</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向上はみられるが、時間帯によってムラがある</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538071177"/>
                  </a:ext>
                </a:extLst>
              </a:tr>
              <a:tr h="202645">
                <a:tc vMerge="1">
                  <a:txBody>
                    <a:bodyPr/>
                    <a:lstStyle/>
                    <a:p>
                      <a:endParaRPr kumimoji="1" lang="ja-JP" altLang="en-US"/>
                    </a:p>
                  </a:txBody>
                  <a:tcPr/>
                </a:tc>
                <a:tc>
                  <a:txBody>
                    <a:bodyPr/>
                    <a:lstStyle/>
                    <a:p>
                      <a:pPr algn="ctr" fontAlgn="ctr"/>
                      <a:r>
                        <a:rPr lang="en-US" altLang="ja-JP" sz="1400" u="none" strike="noStrike">
                          <a:effectLst/>
                        </a:rPr>
                        <a:t>13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指示の内容の理解</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289529618"/>
                  </a:ext>
                </a:extLst>
              </a:tr>
              <a:tr h="202645">
                <a:tc vMerge="1">
                  <a:txBody>
                    <a:bodyPr/>
                    <a:lstStyle/>
                    <a:p>
                      <a:endParaRPr kumimoji="1" lang="ja-JP" altLang="en-US"/>
                    </a:p>
                  </a:txBody>
                  <a:tcPr/>
                </a:tc>
                <a:tc>
                  <a:txBody>
                    <a:bodyPr/>
                    <a:lstStyle/>
                    <a:p>
                      <a:pPr algn="ctr" fontAlgn="ctr"/>
                      <a:r>
                        <a:rPr lang="en-US" altLang="ja-JP" sz="1400" u="none" strike="noStrike">
                          <a:effectLst/>
                        </a:rPr>
                        <a:t>14</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作業の正確性</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a:effectLst/>
                        </a:rPr>
                        <a:t>作業をミスなくできる</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479578175"/>
                  </a:ext>
                </a:extLst>
              </a:tr>
              <a:tr h="202645">
                <a:tc vMerge="1">
                  <a:txBody>
                    <a:bodyPr/>
                    <a:lstStyle/>
                    <a:p>
                      <a:endParaRPr kumimoji="1" lang="ja-JP" altLang="en-US"/>
                    </a:p>
                  </a:txBody>
                  <a:tcPr/>
                </a:tc>
                <a:tc>
                  <a:txBody>
                    <a:bodyPr/>
                    <a:lstStyle/>
                    <a:p>
                      <a:pPr algn="ctr" fontAlgn="ctr"/>
                      <a:r>
                        <a:rPr lang="en-US" altLang="ja-JP" sz="1400" u="none" strike="noStrike">
                          <a:effectLst/>
                        </a:rPr>
                        <a:t>15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巧緻性</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手先が器用である</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1008130900"/>
                  </a:ext>
                </a:extLst>
              </a:tr>
              <a:tr h="301482">
                <a:tc rowSpan="5">
                  <a:txBody>
                    <a:bodyPr/>
                    <a:lstStyle/>
                    <a:p>
                      <a:pPr algn="ctr" fontAlgn="ctr"/>
                      <a:r>
                        <a:rPr lang="ja-JP" altLang="en-US" sz="1400" u="none" strike="noStrike" dirty="0">
                          <a:effectLst/>
                        </a:rPr>
                        <a:t>作業遂行力</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en-US" altLang="ja-JP" sz="1400" u="none" strike="noStrike">
                          <a:effectLst/>
                        </a:rPr>
                        <a:t>16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作業時間と休憩時間の区別</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659408538"/>
                  </a:ext>
                </a:extLst>
              </a:tr>
              <a:tr h="265110">
                <a:tc vMerge="1">
                  <a:txBody>
                    <a:bodyPr/>
                    <a:lstStyle/>
                    <a:p>
                      <a:endParaRPr kumimoji="1" lang="ja-JP" altLang="en-US"/>
                    </a:p>
                  </a:txBody>
                  <a:tcPr/>
                </a:tc>
                <a:tc>
                  <a:txBody>
                    <a:bodyPr/>
                    <a:lstStyle/>
                    <a:p>
                      <a:pPr algn="ctr" fontAlgn="ctr"/>
                      <a:r>
                        <a:rPr lang="en-US" altLang="ja-JP" sz="1400" u="none" strike="noStrike">
                          <a:effectLst/>
                        </a:rPr>
                        <a:t>17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体力</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　１日３時間程度の作業に従事できる</a:t>
                      </a:r>
                      <a:endParaRPr lang="ja-JP" altLang="en-US" sz="14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3244353396"/>
                  </a:ext>
                </a:extLst>
              </a:tr>
              <a:tr h="202645">
                <a:tc vMerge="1">
                  <a:txBody>
                    <a:bodyPr/>
                    <a:lstStyle/>
                    <a:p>
                      <a:endParaRPr kumimoji="1" lang="ja-JP" altLang="en-US"/>
                    </a:p>
                  </a:txBody>
                  <a:tcPr/>
                </a:tc>
                <a:tc>
                  <a:txBody>
                    <a:bodyPr/>
                    <a:lstStyle/>
                    <a:p>
                      <a:pPr algn="ctr" fontAlgn="ctr"/>
                      <a:r>
                        <a:rPr lang="en-US" altLang="ja-JP" sz="1400" u="none" strike="noStrike">
                          <a:effectLst/>
                        </a:rPr>
                        <a:t>18</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作業意欲</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2350445113"/>
                  </a:ext>
                </a:extLst>
              </a:tr>
              <a:tr h="402248">
                <a:tc vMerge="1">
                  <a:txBody>
                    <a:bodyPr/>
                    <a:lstStyle/>
                    <a:p>
                      <a:endParaRPr kumimoji="1" lang="ja-JP" altLang="en-US"/>
                    </a:p>
                  </a:txBody>
                  <a:tcPr/>
                </a:tc>
                <a:tc>
                  <a:txBody>
                    <a:bodyPr/>
                    <a:lstStyle/>
                    <a:p>
                      <a:pPr algn="ctr" fontAlgn="ctr"/>
                      <a:r>
                        <a:rPr lang="en-US" altLang="ja-JP" sz="1400" u="none" strike="noStrike">
                          <a:effectLst/>
                        </a:rPr>
                        <a:t>19</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危険への対処</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　</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a:effectLst/>
                        </a:rPr>
                        <a:t>○</a:t>
                      </a:r>
                      <a:endParaRPr lang="ja-JP" altLang="en-US" sz="1400" b="0" i="0" u="none" strike="noStrike">
                        <a:solidFill>
                          <a:srgbClr val="0000FF"/>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精神状態により危険な状況が判断できる時とできない時がある</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2152718675"/>
                  </a:ext>
                </a:extLst>
              </a:tr>
              <a:tr h="202645">
                <a:tc vMerge="1">
                  <a:txBody>
                    <a:bodyPr/>
                    <a:lstStyle/>
                    <a:p>
                      <a:endParaRPr kumimoji="1" lang="ja-JP" altLang="en-US"/>
                    </a:p>
                  </a:txBody>
                  <a:tcPr/>
                </a:tc>
                <a:tc>
                  <a:txBody>
                    <a:bodyPr/>
                    <a:lstStyle/>
                    <a:p>
                      <a:pPr algn="ctr" fontAlgn="ctr"/>
                      <a:r>
                        <a:rPr lang="en-US" altLang="ja-JP" sz="1400" u="none" strike="noStrike">
                          <a:effectLst/>
                        </a:rPr>
                        <a:t>20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交通機関の利用</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tc>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251" marR="3251" marT="3251" marB="0" anchor="ctr"/>
                </a:tc>
                <a:extLst>
                  <a:ext uri="{0D108BD9-81ED-4DB2-BD59-A6C34878D82A}">
                    <a16:rowId xmlns:a16="http://schemas.microsoft.com/office/drawing/2014/main" xmlns="" val="3519162352"/>
                  </a:ext>
                </a:extLst>
              </a:tr>
            </a:tbl>
          </a:graphicData>
        </a:graphic>
      </p:graphicFrame>
    </p:spTree>
    <p:extLst>
      <p:ext uri="{BB962C8B-B14F-4D97-AF65-F5344CB8AC3E}">
        <p14:creationId xmlns:p14="http://schemas.microsoft.com/office/powerpoint/2010/main" val="1113521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36</a:t>
            </a:fld>
            <a:endParaRPr lang="en-US" altLang="ja-JP">
              <a:solidFill>
                <a:srgbClr val="000000"/>
              </a:solidFill>
            </a:endParaRPr>
          </a:p>
        </p:txBody>
      </p:sp>
      <p:sp>
        <p:nvSpPr>
          <p:cNvPr id="5" name="正方形/長方形 4"/>
          <p:cNvSpPr/>
          <p:nvPr/>
        </p:nvSpPr>
        <p:spPr>
          <a:xfrm>
            <a:off x="468314" y="260652"/>
            <a:ext cx="9217024" cy="400110"/>
          </a:xfrm>
          <a:prstGeom prst="rect">
            <a:avLst/>
          </a:prstGeom>
        </p:spPr>
        <p:txBody>
          <a:bodyPr wrap="square">
            <a:spAutoFit/>
          </a:bodyPr>
          <a:lstStyle/>
          <a:p>
            <a:pPr lvl="0"/>
            <a:r>
              <a:rPr lang="ja-JP" altLang="en-US" b="1" kern="0" dirty="0">
                <a:solidFill>
                  <a:srgbClr val="000000"/>
                </a:solidFill>
                <a:latin typeface="Arial"/>
                <a:ea typeface="ＭＳ Ｐゴシック"/>
              </a:rPr>
              <a:t>演習２　</a:t>
            </a:r>
            <a:r>
              <a:rPr lang="ja-JP" altLang="en-US" b="1" dirty="0">
                <a:solidFill>
                  <a:srgbClr val="000000"/>
                </a:solidFill>
              </a:rPr>
              <a:t>「個別支援計画の実施状況の把握（モニタリング）および記録方法」</a:t>
            </a:r>
            <a:r>
              <a:rPr lang="ja-JP" altLang="en-US" b="1" kern="0" dirty="0">
                <a:solidFill>
                  <a:srgbClr val="000000"/>
                </a:solidFill>
                <a:latin typeface="Arial"/>
                <a:ea typeface="ＭＳ Ｐゴシック"/>
              </a:rPr>
              <a:t>　</a:t>
            </a:r>
            <a:endParaRPr lang="ja-JP" altLang="en-US" dirty="0">
              <a:solidFill>
                <a:srgbClr val="000000"/>
              </a:solidFill>
            </a:endParaRPr>
          </a:p>
        </p:txBody>
      </p:sp>
      <p:sp>
        <p:nvSpPr>
          <p:cNvPr id="4" name="表プレースホルダー 3">
            <a:extLst>
              <a:ext uri="{FF2B5EF4-FFF2-40B4-BE49-F238E27FC236}">
                <a16:creationId xmlns:a16="http://schemas.microsoft.com/office/drawing/2014/main" xmlns="" id="{A4D46115-249E-4D83-BAAE-88056D77FCA9}"/>
              </a:ext>
            </a:extLst>
          </p:cNvPr>
          <p:cNvSpPr>
            <a:spLocks noGrp="1"/>
          </p:cNvSpPr>
          <p:nvPr>
            <p:ph type="tbl" idx="1"/>
          </p:nvPr>
        </p:nvSpPr>
        <p:spPr/>
      </p:sp>
      <p:graphicFrame>
        <p:nvGraphicFramePr>
          <p:cNvPr id="6" name="表プレースホルダー 2">
            <a:extLst>
              <a:ext uri="{FF2B5EF4-FFF2-40B4-BE49-F238E27FC236}">
                <a16:creationId xmlns:a16="http://schemas.microsoft.com/office/drawing/2014/main" xmlns="" id="{86BA4ED6-4B44-4DB7-B9BA-ABFCA3BF54C0}"/>
              </a:ext>
            </a:extLst>
          </p:cNvPr>
          <p:cNvGraphicFramePr>
            <a:graphicFrameLocks/>
          </p:cNvGraphicFramePr>
          <p:nvPr>
            <p:extLst>
              <p:ext uri="{D42A27DB-BD31-4B8C-83A1-F6EECF244321}">
                <p14:modId xmlns:p14="http://schemas.microsoft.com/office/powerpoint/2010/main" val="4228482416"/>
              </p:ext>
            </p:extLst>
          </p:nvPr>
        </p:nvGraphicFramePr>
        <p:xfrm>
          <a:off x="324293" y="845423"/>
          <a:ext cx="9321360" cy="5751928"/>
        </p:xfrm>
        <a:graphic>
          <a:graphicData uri="http://schemas.openxmlformats.org/drawingml/2006/table">
            <a:tbl>
              <a:tblPr/>
              <a:tblGrid>
                <a:gridCol w="776780">
                  <a:extLst>
                    <a:ext uri="{9D8B030D-6E8A-4147-A177-3AD203B41FA5}">
                      <a16:colId xmlns:a16="http://schemas.microsoft.com/office/drawing/2014/main" xmlns="" val="20000"/>
                    </a:ext>
                  </a:extLst>
                </a:gridCol>
                <a:gridCol w="776780">
                  <a:extLst>
                    <a:ext uri="{9D8B030D-6E8A-4147-A177-3AD203B41FA5}">
                      <a16:colId xmlns:a16="http://schemas.microsoft.com/office/drawing/2014/main" xmlns="" val="20001"/>
                    </a:ext>
                  </a:extLst>
                </a:gridCol>
                <a:gridCol w="776780">
                  <a:extLst>
                    <a:ext uri="{9D8B030D-6E8A-4147-A177-3AD203B41FA5}">
                      <a16:colId xmlns:a16="http://schemas.microsoft.com/office/drawing/2014/main" xmlns="" val="20002"/>
                    </a:ext>
                  </a:extLst>
                </a:gridCol>
                <a:gridCol w="776780">
                  <a:extLst>
                    <a:ext uri="{9D8B030D-6E8A-4147-A177-3AD203B41FA5}">
                      <a16:colId xmlns:a16="http://schemas.microsoft.com/office/drawing/2014/main" xmlns="" val="20003"/>
                    </a:ext>
                  </a:extLst>
                </a:gridCol>
                <a:gridCol w="776780">
                  <a:extLst>
                    <a:ext uri="{9D8B030D-6E8A-4147-A177-3AD203B41FA5}">
                      <a16:colId xmlns:a16="http://schemas.microsoft.com/office/drawing/2014/main" xmlns="" val="20004"/>
                    </a:ext>
                  </a:extLst>
                </a:gridCol>
                <a:gridCol w="776780">
                  <a:extLst>
                    <a:ext uri="{9D8B030D-6E8A-4147-A177-3AD203B41FA5}">
                      <a16:colId xmlns:a16="http://schemas.microsoft.com/office/drawing/2014/main" xmlns="" val="20005"/>
                    </a:ext>
                  </a:extLst>
                </a:gridCol>
                <a:gridCol w="776780">
                  <a:extLst>
                    <a:ext uri="{9D8B030D-6E8A-4147-A177-3AD203B41FA5}">
                      <a16:colId xmlns:a16="http://schemas.microsoft.com/office/drawing/2014/main" xmlns="" val="20006"/>
                    </a:ext>
                  </a:extLst>
                </a:gridCol>
                <a:gridCol w="776780">
                  <a:extLst>
                    <a:ext uri="{9D8B030D-6E8A-4147-A177-3AD203B41FA5}">
                      <a16:colId xmlns:a16="http://schemas.microsoft.com/office/drawing/2014/main" xmlns="" val="20007"/>
                    </a:ext>
                  </a:extLst>
                </a:gridCol>
                <a:gridCol w="776780">
                  <a:extLst>
                    <a:ext uri="{9D8B030D-6E8A-4147-A177-3AD203B41FA5}">
                      <a16:colId xmlns:a16="http://schemas.microsoft.com/office/drawing/2014/main" xmlns="" val="20008"/>
                    </a:ext>
                  </a:extLst>
                </a:gridCol>
                <a:gridCol w="776780">
                  <a:extLst>
                    <a:ext uri="{9D8B030D-6E8A-4147-A177-3AD203B41FA5}">
                      <a16:colId xmlns:a16="http://schemas.microsoft.com/office/drawing/2014/main" xmlns="" val="20009"/>
                    </a:ext>
                  </a:extLst>
                </a:gridCol>
                <a:gridCol w="776780">
                  <a:extLst>
                    <a:ext uri="{9D8B030D-6E8A-4147-A177-3AD203B41FA5}">
                      <a16:colId xmlns:a16="http://schemas.microsoft.com/office/drawing/2014/main" xmlns="" val="20010"/>
                    </a:ext>
                  </a:extLst>
                </a:gridCol>
                <a:gridCol w="776780">
                  <a:extLst>
                    <a:ext uri="{9D8B030D-6E8A-4147-A177-3AD203B41FA5}">
                      <a16:colId xmlns:a16="http://schemas.microsoft.com/office/drawing/2014/main" xmlns="" val="20011"/>
                    </a:ext>
                  </a:extLst>
                </a:gridCol>
              </a:tblGrid>
              <a:tr h="747598">
                <a:tc>
                  <a:txBody>
                    <a:bodyPr/>
                    <a:lstStyle/>
                    <a:p>
                      <a:pPr algn="ctr" fontAlgn="ctr"/>
                      <a:r>
                        <a:rPr lang="en-US" altLang="ja-JP" sz="1600" b="0" i="0" u="none" strike="noStrike" dirty="0">
                          <a:solidFill>
                            <a:srgbClr val="000000"/>
                          </a:solidFill>
                          <a:effectLst/>
                          <a:latin typeface="ＭＳ Ｐゴシック"/>
                        </a:rPr>
                        <a:t>9:00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9:10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9:20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9:25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9:55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10:05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10:15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10:30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10:50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11:00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11:40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27198">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en-US" altLang="ja-JP" sz="1600" b="0" i="0" u="none" strike="noStrike" dirty="0">
                          <a:solidFill>
                            <a:srgbClr val="000000"/>
                          </a:solidFill>
                          <a:effectLst/>
                          <a:latin typeface="ＭＳ Ｐゴシック"/>
                        </a:rPr>
                        <a:t>90</a:t>
                      </a:r>
                      <a:r>
                        <a:rPr lang="ja-JP" altLang="en-US" sz="1600" b="0"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747598">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01997">
                <a:tc>
                  <a:txBody>
                    <a:bodyPr/>
                    <a:lstStyle/>
                    <a:p>
                      <a:pPr algn="l" fontAlgn="ctr"/>
                      <a:r>
                        <a:rPr lang="ja-JP" altLang="en-US" sz="1600" b="0" i="0" u="none" strike="noStrike" dirty="0">
                          <a:solidFill>
                            <a:srgbClr val="000000"/>
                          </a:solidFill>
                          <a:effectLst/>
                          <a:latin typeface="ＭＳ Ｐゴシック"/>
                        </a:rPr>
                        <a:t>　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ja-JP" altLang="en-US" sz="1600" b="0" i="0" u="none" strike="noStrike" dirty="0">
                          <a:solidFill>
                            <a:srgbClr val="000000"/>
                          </a:solidFill>
                          <a:effectLst/>
                          <a:latin typeface="ＭＳ Ｐゴシック"/>
                        </a:rPr>
                        <a:t>サービス担当者会議（モニタリング）ロールプレイ</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a:rPr>
                        <a:t>休憩</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a:rPr>
                        <a:t>個別支援計画修正案の作成</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0" i="0" u="none" strike="noStrike" dirty="0">
                          <a:solidFill>
                            <a:srgbClr val="000000"/>
                          </a:solidFill>
                          <a:effectLst/>
                          <a:latin typeface="ＭＳ Ｐゴシック"/>
                        </a:rPr>
                        <a:t>振り返りとまとめ</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7537">
                <a:tc>
                  <a:txBody>
                    <a:bodyPr/>
                    <a:lstStyle/>
                    <a:p>
                      <a:pPr algn="l" fontAlgn="ctr"/>
                      <a:r>
                        <a:rPr lang="ja-JP" altLang="en-US" sz="1600" b="0" i="0" u="none" strike="noStrike" dirty="0">
                          <a:solidFill>
                            <a:srgbClr val="000000"/>
                          </a:solidFill>
                          <a:effectLst/>
                          <a:latin typeface="ＭＳ Ｐゴシック"/>
                        </a:rPr>
                        <a:t>　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サービス担当者会議参</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サービス担当者会議参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0" i="0" u="none" strike="noStrike" dirty="0">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523922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8844" y="620752"/>
            <a:ext cx="7516521" cy="427037"/>
          </a:xfrm>
        </p:spPr>
        <p:txBody>
          <a:bodyPr rtlCol="0">
            <a:normAutofit fontScale="90000"/>
          </a:bodyPr>
          <a:lstStyle/>
          <a:p>
            <a:pPr eaLnBrk="1" fontAlgn="auto" hangingPunct="1">
              <a:spcAft>
                <a:spcPts val="0"/>
              </a:spcAft>
              <a:defRPr/>
            </a:pPr>
            <a:r>
              <a:rPr lang="ja-JP" altLang="en-US" sz="4000" dirty="0"/>
              <a:t>個別支援計画修正案の作成（</a:t>
            </a:r>
            <a:r>
              <a:rPr lang="en-US" altLang="ja-JP" sz="4000" dirty="0"/>
              <a:t>40</a:t>
            </a:r>
            <a:r>
              <a:rPr lang="ja-JP" altLang="en-US" sz="4000" dirty="0"/>
              <a:t>分間）</a:t>
            </a:r>
          </a:p>
        </p:txBody>
      </p:sp>
      <p:sp>
        <p:nvSpPr>
          <p:cNvPr id="4" name="スライド番号プレースホルダー 3"/>
          <p:cNvSpPr>
            <a:spLocks noGrp="1"/>
          </p:cNvSpPr>
          <p:nvPr>
            <p:ph type="sldNum" sz="quarter" idx="12"/>
          </p:nvPr>
        </p:nvSpPr>
        <p:spPr/>
        <p:txBody>
          <a:bodyPr/>
          <a:lstStyle/>
          <a:p>
            <a:pPr>
              <a:defRPr/>
            </a:pPr>
            <a:fld id="{4E7B9E37-D700-4F8C-8596-3B595FC50DF0}" type="slidenum">
              <a:rPr lang="en-US" altLang="ja-JP" smtClean="0">
                <a:solidFill>
                  <a:prstClr val="black">
                    <a:tint val="75000"/>
                  </a:prstClr>
                </a:solidFill>
              </a:rPr>
              <a:pPr>
                <a:defRPr/>
              </a:pPr>
              <a:t>37</a:t>
            </a:fld>
            <a:endParaRPr lang="en-US" altLang="ja-JP">
              <a:solidFill>
                <a:prstClr val="black">
                  <a:tint val="75000"/>
                </a:prstClr>
              </a:solidFill>
            </a:endParaRPr>
          </a:p>
        </p:txBody>
      </p:sp>
      <p:sp>
        <p:nvSpPr>
          <p:cNvPr id="5" name="テキスト ボックス 4"/>
          <p:cNvSpPr txBox="1"/>
          <p:nvPr/>
        </p:nvSpPr>
        <p:spPr>
          <a:xfrm>
            <a:off x="407968" y="1742527"/>
            <a:ext cx="9238008" cy="4524315"/>
          </a:xfrm>
          <a:prstGeom prst="rect">
            <a:avLst/>
          </a:prstGeom>
          <a:noFill/>
          <a:ln>
            <a:solidFill>
              <a:schemeClr val="tx1"/>
            </a:solidFill>
          </a:ln>
        </p:spPr>
        <p:txBody>
          <a:bodyPr wrap="square" rtlCol="0">
            <a:spAutoFit/>
          </a:bodyPr>
          <a:lstStyle/>
          <a:p>
            <a:pPr defTabSz="457200" fontAlgn="auto">
              <a:spcBef>
                <a:spcPts val="0"/>
              </a:spcBef>
              <a:spcAft>
                <a:spcPts val="0"/>
              </a:spcAft>
            </a:pPr>
            <a:r>
              <a:rPr lang="ja-JP" altLang="en-US" sz="2400" dirty="0">
                <a:solidFill>
                  <a:prstClr val="black"/>
                </a:solidFill>
                <a:latin typeface="Calibri"/>
                <a:ea typeface="ＭＳ Ｐゴシック"/>
              </a:rPr>
              <a:t>　サービス担当者会議の結果、下記の内容で個別支援計画の修正案を作成することになりました。</a:t>
            </a:r>
            <a:endParaRPr lang="en-US" altLang="ja-JP" sz="2400" dirty="0">
              <a:solidFill>
                <a:prstClr val="black"/>
              </a:solidFill>
              <a:latin typeface="Calibri"/>
              <a:ea typeface="ＭＳ Ｐゴシック"/>
            </a:endParaRPr>
          </a:p>
          <a:p>
            <a:pPr defTabSz="457200" fontAlgn="auto">
              <a:spcBef>
                <a:spcPts val="0"/>
              </a:spcBef>
              <a:spcAft>
                <a:spcPts val="0"/>
              </a:spcAft>
            </a:pPr>
            <a:endParaRPr lang="en-US" altLang="ja-JP" sz="2400" dirty="0">
              <a:solidFill>
                <a:prstClr val="black"/>
              </a:solidFill>
              <a:latin typeface="Calibri"/>
              <a:ea typeface="ＭＳ Ｐゴシック"/>
            </a:endParaRPr>
          </a:p>
          <a:p>
            <a:pPr defTabSz="457200" fontAlgn="auto">
              <a:spcBef>
                <a:spcPts val="0"/>
              </a:spcBef>
              <a:spcAft>
                <a:spcPts val="0"/>
              </a:spcAft>
            </a:pPr>
            <a:r>
              <a:rPr lang="ja-JP" altLang="en-US" sz="2400" dirty="0">
                <a:solidFill>
                  <a:prstClr val="black"/>
                </a:solidFill>
                <a:latin typeface="Calibri"/>
                <a:ea typeface="ＭＳ Ｐゴシック"/>
              </a:rPr>
              <a:t>共同生活援助グループ：太一さんは、「今はステップ（就</a:t>
            </a:r>
            <a:r>
              <a:rPr lang="en-US" altLang="ja-JP" sz="2400" dirty="0">
                <a:solidFill>
                  <a:prstClr val="black"/>
                </a:solidFill>
                <a:latin typeface="Calibri"/>
                <a:ea typeface="ＭＳ Ｐゴシック"/>
              </a:rPr>
              <a:t>B</a:t>
            </a:r>
            <a:r>
              <a:rPr lang="ja-JP" altLang="en-US" sz="2400" dirty="0">
                <a:solidFill>
                  <a:prstClr val="black"/>
                </a:solidFill>
                <a:latin typeface="Calibri"/>
                <a:ea typeface="ＭＳ Ｐゴシック"/>
              </a:rPr>
              <a:t>）からピアハウス（</a:t>
            </a:r>
            <a:r>
              <a:rPr lang="en-US" altLang="ja-JP" sz="2400" dirty="0">
                <a:solidFill>
                  <a:prstClr val="black"/>
                </a:solidFill>
                <a:latin typeface="Calibri"/>
                <a:ea typeface="ＭＳ Ｐゴシック"/>
              </a:rPr>
              <a:t>GH</a:t>
            </a:r>
            <a:r>
              <a:rPr lang="ja-JP" altLang="en-US" sz="2400" dirty="0">
                <a:solidFill>
                  <a:prstClr val="black"/>
                </a:solidFill>
                <a:latin typeface="Calibri"/>
                <a:ea typeface="ＭＳ Ｐゴシック"/>
              </a:rPr>
              <a:t>）に帰ってきて、疲れて何もできない日もあるけれど、早く就職活動をして仕事をしたい。体力と自信をつけたいのでステップでもいいけど、もっと就職につながるような活動もしていきたい。」　と希望されていることがわかりました。</a:t>
            </a:r>
            <a:endParaRPr lang="en-US" altLang="ja-JP" sz="2400" dirty="0">
              <a:solidFill>
                <a:prstClr val="black"/>
              </a:solidFill>
              <a:latin typeface="Calibri"/>
              <a:ea typeface="ＭＳ Ｐゴシック"/>
            </a:endParaRPr>
          </a:p>
          <a:p>
            <a:pPr defTabSz="457200" fontAlgn="auto">
              <a:spcBef>
                <a:spcPts val="0"/>
              </a:spcBef>
              <a:spcAft>
                <a:spcPts val="0"/>
              </a:spcAft>
            </a:pPr>
            <a:endParaRPr lang="en-US" altLang="ja-JP" sz="2400" dirty="0">
              <a:solidFill>
                <a:prstClr val="black"/>
              </a:solidFill>
              <a:latin typeface="Calibri"/>
              <a:ea typeface="ＭＳ Ｐゴシック"/>
            </a:endParaRPr>
          </a:p>
          <a:p>
            <a:pPr defTabSz="457200" fontAlgn="auto">
              <a:spcBef>
                <a:spcPts val="0"/>
              </a:spcBef>
              <a:spcAft>
                <a:spcPts val="0"/>
              </a:spcAft>
            </a:pPr>
            <a:r>
              <a:rPr lang="ja-JP" altLang="en-US" sz="2400" dirty="0">
                <a:solidFill>
                  <a:prstClr val="black"/>
                </a:solidFill>
                <a:latin typeface="Calibri"/>
                <a:ea typeface="ＭＳ Ｐゴシック"/>
              </a:rPr>
              <a:t>就労継続支援グループ：太一さんの　「今は、就労よりも一人暮らしの力をつけたいという。もちろん、仕事の力も徐々につけていきたい」と希望されていることがわかりました。</a:t>
            </a:r>
            <a:endParaRPr lang="en-US" altLang="ja-JP" sz="2400" dirty="0">
              <a:solidFill>
                <a:prstClr val="black"/>
              </a:solidFill>
              <a:latin typeface="Calibri"/>
              <a:ea typeface="ＭＳ Ｐゴシック"/>
            </a:endParaRPr>
          </a:p>
        </p:txBody>
      </p:sp>
      <p:sp>
        <p:nvSpPr>
          <p:cNvPr id="6" name="テキスト ボックス 5"/>
          <p:cNvSpPr txBox="1"/>
          <p:nvPr/>
        </p:nvSpPr>
        <p:spPr>
          <a:xfrm>
            <a:off x="407976" y="1219303"/>
            <a:ext cx="5373587" cy="523220"/>
          </a:xfrm>
          <a:prstGeom prst="rect">
            <a:avLst/>
          </a:prstGeom>
          <a:noFill/>
        </p:spPr>
        <p:txBody>
          <a:bodyPr wrap="none" rtlCol="0">
            <a:spAutoFit/>
          </a:bodyPr>
          <a:lstStyle/>
          <a:p>
            <a:pPr defTabSz="457200" fontAlgn="auto">
              <a:spcBef>
                <a:spcPts val="0"/>
              </a:spcBef>
              <a:spcAft>
                <a:spcPts val="0"/>
              </a:spcAft>
            </a:pPr>
            <a:r>
              <a:rPr lang="ja-JP" altLang="en-US" sz="2800" dirty="0">
                <a:solidFill>
                  <a:prstClr val="black"/>
                </a:solidFill>
                <a:latin typeface="Calibri"/>
                <a:ea typeface="ＭＳ Ｐゴシック"/>
              </a:rPr>
              <a:t>「モニタリングによる新たなニーズ」</a:t>
            </a:r>
          </a:p>
        </p:txBody>
      </p:sp>
    </p:spTree>
    <p:extLst>
      <p:ext uri="{BB962C8B-B14F-4D97-AF65-F5344CB8AC3E}">
        <p14:creationId xmlns:p14="http://schemas.microsoft.com/office/powerpoint/2010/main" val="2834734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82E4823-5638-4B11-9FFC-FEF32A658712}"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正方形/長方形 4"/>
          <p:cNvSpPr/>
          <p:nvPr/>
        </p:nvSpPr>
        <p:spPr>
          <a:xfrm>
            <a:off x="468314" y="260652"/>
            <a:ext cx="9217024" cy="40011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0" cap="none" spc="0" normalizeH="0" baseline="0" noProof="0" dirty="0">
                <a:ln>
                  <a:noFill/>
                </a:ln>
                <a:solidFill>
                  <a:srgbClr val="000000"/>
                </a:solidFill>
                <a:effectLst/>
                <a:uLnTx/>
                <a:uFillTx/>
                <a:latin typeface="Arial"/>
                <a:ea typeface="ＭＳ Ｐゴシック"/>
                <a:cs typeface="+mn-cs"/>
              </a:rPr>
              <a:t>演習２　</a:t>
            </a:r>
            <a:r>
              <a:rPr kumimoji="1" lang="ja-JP" altLang="en-US" sz="2000" b="1" i="0" u="none" strike="noStrike" kern="1200" cap="none" spc="0" normalizeH="0" baseline="0" noProof="0" dirty="0">
                <a:ln>
                  <a:noFill/>
                </a:ln>
                <a:solidFill>
                  <a:srgbClr val="000000"/>
                </a:solidFill>
                <a:effectLst/>
                <a:uLnTx/>
                <a:uFillTx/>
                <a:latin typeface="Arial" charset="0"/>
                <a:ea typeface="ＭＳ Ｐゴシック" charset="-128"/>
                <a:cs typeface="+mn-cs"/>
              </a:rPr>
              <a:t>「個別支援計画の実施状況の把握（モニタリング）および記録方法」</a:t>
            </a:r>
            <a:r>
              <a:rPr kumimoji="1" lang="ja-JP" altLang="en-US" sz="2000" b="1" i="0" u="none" strike="noStrike" kern="0" cap="none" spc="0" normalizeH="0" baseline="0" noProof="0" dirty="0">
                <a:ln>
                  <a:noFill/>
                </a:ln>
                <a:solidFill>
                  <a:srgbClr val="000000"/>
                </a:solidFill>
                <a:effectLst/>
                <a:uLnTx/>
                <a:uFillTx/>
                <a:latin typeface="Arial"/>
                <a:ea typeface="ＭＳ Ｐゴシック"/>
                <a:cs typeface="+mn-cs"/>
              </a:rPr>
              <a:t>　</a:t>
            </a:r>
            <a:endParaRPr kumimoji="1" lang="ja-JP" altLang="en-US" sz="20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 name="表プレースホルダー 3">
            <a:extLst>
              <a:ext uri="{FF2B5EF4-FFF2-40B4-BE49-F238E27FC236}">
                <a16:creationId xmlns:a16="http://schemas.microsoft.com/office/drawing/2014/main" xmlns="" id="{A4D46115-249E-4D83-BAAE-88056D77FCA9}"/>
              </a:ext>
            </a:extLst>
          </p:cNvPr>
          <p:cNvSpPr>
            <a:spLocks noGrp="1"/>
          </p:cNvSpPr>
          <p:nvPr>
            <p:ph type="tbl" idx="1"/>
          </p:nvPr>
        </p:nvSpPr>
        <p:spPr/>
      </p:sp>
      <p:graphicFrame>
        <p:nvGraphicFramePr>
          <p:cNvPr id="6" name="表プレースホルダー 2">
            <a:extLst>
              <a:ext uri="{FF2B5EF4-FFF2-40B4-BE49-F238E27FC236}">
                <a16:creationId xmlns:a16="http://schemas.microsoft.com/office/drawing/2014/main" xmlns="" id="{86BA4ED6-4B44-4DB7-B9BA-ABFCA3BF54C0}"/>
              </a:ext>
            </a:extLst>
          </p:cNvPr>
          <p:cNvGraphicFramePr>
            <a:graphicFrameLocks/>
          </p:cNvGraphicFramePr>
          <p:nvPr>
            <p:extLst>
              <p:ext uri="{D42A27DB-BD31-4B8C-83A1-F6EECF244321}">
                <p14:modId xmlns:p14="http://schemas.microsoft.com/office/powerpoint/2010/main" val="454523477"/>
              </p:ext>
            </p:extLst>
          </p:nvPr>
        </p:nvGraphicFramePr>
        <p:xfrm>
          <a:off x="324293" y="845423"/>
          <a:ext cx="9321360" cy="5751928"/>
        </p:xfrm>
        <a:graphic>
          <a:graphicData uri="http://schemas.openxmlformats.org/drawingml/2006/table">
            <a:tbl>
              <a:tblPr/>
              <a:tblGrid>
                <a:gridCol w="776780">
                  <a:extLst>
                    <a:ext uri="{9D8B030D-6E8A-4147-A177-3AD203B41FA5}">
                      <a16:colId xmlns:a16="http://schemas.microsoft.com/office/drawing/2014/main" xmlns="" val="20000"/>
                    </a:ext>
                  </a:extLst>
                </a:gridCol>
                <a:gridCol w="776780">
                  <a:extLst>
                    <a:ext uri="{9D8B030D-6E8A-4147-A177-3AD203B41FA5}">
                      <a16:colId xmlns:a16="http://schemas.microsoft.com/office/drawing/2014/main" xmlns="" val="20001"/>
                    </a:ext>
                  </a:extLst>
                </a:gridCol>
                <a:gridCol w="776780">
                  <a:extLst>
                    <a:ext uri="{9D8B030D-6E8A-4147-A177-3AD203B41FA5}">
                      <a16:colId xmlns:a16="http://schemas.microsoft.com/office/drawing/2014/main" xmlns="" val="20002"/>
                    </a:ext>
                  </a:extLst>
                </a:gridCol>
                <a:gridCol w="776780">
                  <a:extLst>
                    <a:ext uri="{9D8B030D-6E8A-4147-A177-3AD203B41FA5}">
                      <a16:colId xmlns:a16="http://schemas.microsoft.com/office/drawing/2014/main" xmlns="" val="20003"/>
                    </a:ext>
                  </a:extLst>
                </a:gridCol>
                <a:gridCol w="776780">
                  <a:extLst>
                    <a:ext uri="{9D8B030D-6E8A-4147-A177-3AD203B41FA5}">
                      <a16:colId xmlns:a16="http://schemas.microsoft.com/office/drawing/2014/main" xmlns="" val="20004"/>
                    </a:ext>
                  </a:extLst>
                </a:gridCol>
                <a:gridCol w="776780">
                  <a:extLst>
                    <a:ext uri="{9D8B030D-6E8A-4147-A177-3AD203B41FA5}">
                      <a16:colId xmlns:a16="http://schemas.microsoft.com/office/drawing/2014/main" xmlns="" val="20005"/>
                    </a:ext>
                  </a:extLst>
                </a:gridCol>
                <a:gridCol w="776780">
                  <a:extLst>
                    <a:ext uri="{9D8B030D-6E8A-4147-A177-3AD203B41FA5}">
                      <a16:colId xmlns:a16="http://schemas.microsoft.com/office/drawing/2014/main" xmlns="" val="20006"/>
                    </a:ext>
                  </a:extLst>
                </a:gridCol>
                <a:gridCol w="776780">
                  <a:extLst>
                    <a:ext uri="{9D8B030D-6E8A-4147-A177-3AD203B41FA5}">
                      <a16:colId xmlns:a16="http://schemas.microsoft.com/office/drawing/2014/main" xmlns="" val="20007"/>
                    </a:ext>
                  </a:extLst>
                </a:gridCol>
                <a:gridCol w="776780">
                  <a:extLst>
                    <a:ext uri="{9D8B030D-6E8A-4147-A177-3AD203B41FA5}">
                      <a16:colId xmlns:a16="http://schemas.microsoft.com/office/drawing/2014/main" xmlns="" val="20008"/>
                    </a:ext>
                  </a:extLst>
                </a:gridCol>
                <a:gridCol w="776780">
                  <a:extLst>
                    <a:ext uri="{9D8B030D-6E8A-4147-A177-3AD203B41FA5}">
                      <a16:colId xmlns:a16="http://schemas.microsoft.com/office/drawing/2014/main" xmlns="" val="20009"/>
                    </a:ext>
                  </a:extLst>
                </a:gridCol>
                <a:gridCol w="776780">
                  <a:extLst>
                    <a:ext uri="{9D8B030D-6E8A-4147-A177-3AD203B41FA5}">
                      <a16:colId xmlns:a16="http://schemas.microsoft.com/office/drawing/2014/main" xmlns="" val="20010"/>
                    </a:ext>
                  </a:extLst>
                </a:gridCol>
                <a:gridCol w="776780">
                  <a:extLst>
                    <a:ext uri="{9D8B030D-6E8A-4147-A177-3AD203B41FA5}">
                      <a16:colId xmlns:a16="http://schemas.microsoft.com/office/drawing/2014/main" xmlns="" val="20011"/>
                    </a:ext>
                  </a:extLst>
                </a:gridCol>
              </a:tblGrid>
              <a:tr h="747598">
                <a:tc>
                  <a:txBody>
                    <a:bodyPr/>
                    <a:lstStyle/>
                    <a:p>
                      <a:pPr algn="ctr" fontAlgn="ctr"/>
                      <a:r>
                        <a:rPr lang="en-US" altLang="ja-JP" sz="1600" b="0" i="0" u="none" strike="noStrike" dirty="0">
                          <a:solidFill>
                            <a:srgbClr val="000000"/>
                          </a:solidFill>
                          <a:effectLst/>
                          <a:latin typeface="ＭＳ Ｐゴシック"/>
                        </a:rPr>
                        <a:t>9:00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9:10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9:20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9:25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9:55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10:05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10:15</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10:30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10:50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11:00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11:40</a:t>
                      </a:r>
                      <a:r>
                        <a:rPr lang="ja-JP" altLang="en-US" sz="1600" b="0"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0"/>
                  </a:ext>
                </a:extLst>
              </a:tr>
              <a:tr h="427198">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en-US" altLang="ja-JP" sz="1600" b="0" i="0" u="none" strike="noStrike" dirty="0">
                          <a:solidFill>
                            <a:srgbClr val="000000"/>
                          </a:solidFill>
                          <a:effectLst/>
                          <a:latin typeface="ＭＳ Ｐゴシック"/>
                        </a:rPr>
                        <a:t>90</a:t>
                      </a:r>
                      <a:r>
                        <a:rPr lang="ja-JP" altLang="en-US" sz="1600" b="0"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1"/>
                  </a:ext>
                </a:extLst>
              </a:tr>
              <a:tr h="747598">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分</a:t>
                      </a:r>
                      <a:endParaRPr lang="en-US" altLang="ja-JP"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2"/>
                  </a:ext>
                </a:extLst>
              </a:tr>
              <a:tr h="1601997">
                <a:tc>
                  <a:txBody>
                    <a:bodyPr/>
                    <a:lstStyle/>
                    <a:p>
                      <a:pPr algn="l" fontAlgn="ctr"/>
                      <a:r>
                        <a:rPr lang="ja-JP" altLang="en-US" sz="1600" b="0" i="0" u="none" strike="noStrike" dirty="0">
                          <a:solidFill>
                            <a:srgbClr val="000000"/>
                          </a:solidFill>
                          <a:effectLst/>
                          <a:latin typeface="ＭＳ Ｐゴシック"/>
                        </a:rPr>
                        <a:t>　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ja-JP" altLang="en-US" sz="1600" b="0" i="0" u="none" strike="noStrike" dirty="0">
                          <a:solidFill>
                            <a:srgbClr val="000000"/>
                          </a:solidFill>
                          <a:effectLst/>
                          <a:latin typeface="ＭＳ Ｐゴシック"/>
                        </a:rPr>
                        <a:t>サービス担当者会議（モニタリング）ロールプレイ</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a:rPr>
                        <a:t>休憩</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a:rPr>
                        <a:t>個別支援計画修正案の作成</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0" i="0" u="none" strike="noStrike" dirty="0">
                          <a:solidFill>
                            <a:srgbClr val="000000"/>
                          </a:solidFill>
                          <a:effectLst/>
                          <a:latin typeface="ＭＳ Ｐゴシック"/>
                        </a:rPr>
                        <a:t>振り返りとまとめ</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3"/>
                  </a:ext>
                </a:extLst>
              </a:tr>
              <a:tr h="2227537">
                <a:tc>
                  <a:txBody>
                    <a:bodyPr/>
                    <a:lstStyle/>
                    <a:p>
                      <a:pPr algn="l" fontAlgn="ctr"/>
                      <a:r>
                        <a:rPr lang="ja-JP" altLang="en-US" sz="1600" b="0" i="0" u="none" strike="noStrike" dirty="0">
                          <a:solidFill>
                            <a:srgbClr val="000000"/>
                          </a:solidFill>
                          <a:effectLst/>
                          <a:latin typeface="ＭＳ Ｐゴシック"/>
                        </a:rPr>
                        <a:t>　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サービス担当者会議参</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サービス担当者会議参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0" i="0" u="none" strike="noStrike" dirty="0">
                          <a:solidFill>
                            <a:srgbClr val="000000"/>
                          </a:solidFill>
                          <a:effectLst/>
                          <a:latin typeface="ＭＳ Ｐゴシック"/>
                        </a:rPr>
                        <a:t>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4316311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ctrTitle"/>
          </p:nvPr>
        </p:nvSpPr>
        <p:spPr>
          <a:xfrm>
            <a:off x="678673" y="908051"/>
            <a:ext cx="8630603" cy="1470025"/>
          </a:xfrm>
        </p:spPr>
        <p:txBody>
          <a:bodyPr/>
          <a:lstStyle/>
          <a:p>
            <a:pPr eaLnBrk="1" hangingPunct="1"/>
            <a:r>
              <a:rPr lang="ja-JP" altLang="en-US" dirty="0"/>
              <a:t>研修　振り返りとまとめ</a:t>
            </a:r>
            <a:r>
              <a:rPr lang="en-US" altLang="ja-JP" dirty="0"/>
              <a:t/>
            </a:r>
            <a:br>
              <a:rPr lang="en-US" altLang="ja-JP" dirty="0"/>
            </a:br>
            <a:r>
              <a:rPr lang="ja-JP" altLang="en-US" dirty="0"/>
              <a:t>（３０分間）</a:t>
            </a:r>
          </a:p>
        </p:txBody>
      </p:sp>
      <p:sp>
        <p:nvSpPr>
          <p:cNvPr id="7171" name="サブタイトル 2"/>
          <p:cNvSpPr>
            <a:spLocks noGrp="1"/>
          </p:cNvSpPr>
          <p:nvPr>
            <p:ph type="subTitle" idx="1"/>
          </p:nvPr>
        </p:nvSpPr>
        <p:spPr>
          <a:xfrm>
            <a:off x="438935" y="2349500"/>
            <a:ext cx="9409754" cy="2735263"/>
          </a:xfrm>
          <a:ln w="19050">
            <a:solidFill>
              <a:schemeClr val="tx1"/>
            </a:solidFill>
          </a:ln>
        </p:spPr>
        <p:txBody>
          <a:bodyPr/>
          <a:lstStyle/>
          <a:p>
            <a:pPr algn="l" eaLnBrk="1" hangingPunct="1"/>
            <a:r>
              <a:rPr lang="ja-JP" altLang="en-US" dirty="0">
                <a:solidFill>
                  <a:schemeClr val="tx1"/>
                </a:solidFill>
              </a:rPr>
              <a:t>・研修について、全員で振り返ります。</a:t>
            </a:r>
            <a:endParaRPr lang="en-US" altLang="ja-JP" dirty="0">
              <a:solidFill>
                <a:schemeClr val="tx1"/>
              </a:solidFill>
            </a:endParaRPr>
          </a:p>
          <a:p>
            <a:pPr algn="l" eaLnBrk="1" hangingPunct="1"/>
            <a:r>
              <a:rPr lang="ja-JP" altLang="en-US" dirty="0">
                <a:solidFill>
                  <a:schemeClr val="tx1"/>
                </a:solidFill>
              </a:rPr>
              <a:t>・受講生からの意見を募り、全体で共有し、意見交換します。</a:t>
            </a:r>
            <a:endParaRPr lang="en-US" altLang="ja-JP" dirty="0">
              <a:solidFill>
                <a:schemeClr val="tx1"/>
              </a:solidFill>
            </a:endParaRPr>
          </a:p>
          <a:p>
            <a:pPr algn="l" eaLnBrk="1" hangingPunct="1"/>
            <a:r>
              <a:rPr lang="ja-JP" altLang="en-US" dirty="0"/>
              <a:t>・講師からコメント。</a:t>
            </a:r>
            <a:endParaRPr lang="en-US" altLang="ja-JP" dirty="0">
              <a:solidFill>
                <a:schemeClr val="tx1"/>
              </a:solidFill>
            </a:endParaRPr>
          </a:p>
          <a:p>
            <a:pPr algn="l" eaLnBrk="1" hangingPunct="1"/>
            <a:endParaRPr lang="en-US" altLang="ja-JP" dirty="0">
              <a:solidFill>
                <a:schemeClr val="tx1"/>
              </a:solidFill>
            </a:endParaRPr>
          </a:p>
        </p:txBody>
      </p:sp>
      <p:sp>
        <p:nvSpPr>
          <p:cNvPr id="7" name="正方形/長方形 6"/>
          <p:cNvSpPr/>
          <p:nvPr/>
        </p:nvSpPr>
        <p:spPr>
          <a:xfrm>
            <a:off x="2677673" y="5229226"/>
            <a:ext cx="7197457" cy="1077218"/>
          </a:xfrm>
          <a:prstGeom prst="rect">
            <a:avLst/>
          </a:prstGeom>
        </p:spPr>
        <p:txBody>
          <a:bodyPr>
            <a:spAutoFit/>
          </a:bodyPr>
          <a:lstStyle/>
          <a:p>
            <a:pPr fontAlgn="auto">
              <a:spcBef>
                <a:spcPts val="0"/>
              </a:spcBef>
              <a:spcAft>
                <a:spcPts val="0"/>
              </a:spcAft>
              <a:defRPr/>
            </a:pPr>
            <a:r>
              <a:rPr lang="ja-JP" altLang="en-US" sz="3200" dirty="0">
                <a:solidFill>
                  <a:prstClr val="black"/>
                </a:solidFill>
                <a:latin typeface="Arial"/>
                <a:ea typeface="ＭＳ Ｐゴシック"/>
              </a:rPr>
              <a:t>本当に皆さんお疲れ様でした。</a:t>
            </a:r>
            <a:endParaRPr lang="en-US" altLang="ja-JP" sz="3200" dirty="0">
              <a:solidFill>
                <a:prstClr val="black"/>
              </a:solidFill>
              <a:latin typeface="Arial"/>
              <a:ea typeface="ＭＳ Ｐゴシック"/>
            </a:endParaRPr>
          </a:p>
          <a:p>
            <a:pPr fontAlgn="auto">
              <a:spcBef>
                <a:spcPts val="0"/>
              </a:spcBef>
              <a:spcAft>
                <a:spcPts val="0"/>
              </a:spcAft>
              <a:defRPr/>
            </a:pPr>
            <a:r>
              <a:rPr lang="ja-JP" altLang="en-US" sz="3200" dirty="0">
                <a:solidFill>
                  <a:prstClr val="black"/>
                </a:solidFill>
                <a:latin typeface="Arial"/>
                <a:ea typeface="ＭＳ Ｐゴシック"/>
              </a:rPr>
              <a:t>これからが本番です。頑張りましょう</a:t>
            </a:r>
            <a:r>
              <a:rPr lang="ja-JP" altLang="en-US" sz="3200" dirty="0" err="1">
                <a:solidFill>
                  <a:prstClr val="black"/>
                </a:solidFill>
                <a:latin typeface="Arial"/>
                <a:ea typeface="ＭＳ Ｐゴシック"/>
              </a:rPr>
              <a:t>！。</a:t>
            </a:r>
            <a:endParaRPr lang="ja-JP" altLang="en-US" sz="3200" dirty="0">
              <a:solidFill>
                <a:srgbClr val="000000"/>
              </a:solidFill>
              <a:latin typeface="Arial"/>
              <a:ea typeface="ＭＳ Ｐゴシック"/>
            </a:endParaRPr>
          </a:p>
        </p:txBody>
      </p:sp>
      <p:pic>
        <p:nvPicPr>
          <p:cNvPr id="7175" name="Picture 2" descr="C:\Users\michiyo\AppData\Local\Microsoft\Windows\Temporary Internet Files\Content.IE5\FE7ET4Z6\MC900295892[1].wmf"/>
          <p:cNvPicPr>
            <a:picLocks noChangeAspect="1" noChangeArrowheads="1"/>
          </p:cNvPicPr>
          <p:nvPr/>
        </p:nvPicPr>
        <p:blipFill>
          <a:blip r:embed="rId2" cstate="print"/>
          <a:srcRect/>
          <a:stretch>
            <a:fillRect/>
          </a:stretch>
        </p:blipFill>
        <p:spPr bwMode="auto">
          <a:xfrm>
            <a:off x="359609" y="5105400"/>
            <a:ext cx="2238739" cy="1752600"/>
          </a:xfrm>
          <a:prstGeom prst="rect">
            <a:avLst/>
          </a:prstGeom>
          <a:noFill/>
          <a:ln w="9525">
            <a:noFill/>
            <a:miter lim="800000"/>
            <a:headEnd/>
            <a:tailEnd/>
          </a:ln>
        </p:spPr>
      </p:pic>
      <p:sp>
        <p:nvSpPr>
          <p:cNvPr id="2" name="スライド番号プレースホルダー 1"/>
          <p:cNvSpPr>
            <a:spLocks noGrp="1"/>
          </p:cNvSpPr>
          <p:nvPr>
            <p:ph type="sldNum" sz="quarter" idx="12"/>
          </p:nvPr>
        </p:nvSpPr>
        <p:spPr/>
        <p:txBody>
          <a:bodyPr/>
          <a:lstStyle/>
          <a:p>
            <a:pPr>
              <a:defRPr/>
            </a:pPr>
            <a:fld id="{362BD74E-EA27-46F2-BC80-B5A5188F468C}"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val="782145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sz="2800" dirty="0"/>
              <a:t>グループホームピアハウス</a:t>
            </a:r>
            <a:endParaRPr kumimoji="1" lang="ja-JP" altLang="en-US" sz="2800" dirty="0"/>
          </a:p>
        </p:txBody>
      </p:sp>
      <p:sp>
        <p:nvSpPr>
          <p:cNvPr id="3" name="コンテンツ プレースホルダー 2"/>
          <p:cNvSpPr>
            <a:spLocks noGrp="1"/>
          </p:cNvSpPr>
          <p:nvPr>
            <p:ph idx="1"/>
          </p:nvPr>
        </p:nvSpPr>
        <p:spPr>
          <a:xfrm>
            <a:off x="540336" y="1340768"/>
            <a:ext cx="9289031" cy="5256584"/>
          </a:xfrm>
          <a:ln>
            <a:solidFill>
              <a:schemeClr val="tx1"/>
            </a:solidFill>
          </a:ln>
        </p:spPr>
        <p:txBody>
          <a:bodyPr/>
          <a:lstStyle/>
          <a:p>
            <a:r>
              <a:rPr lang="ja-JP" altLang="ja-JP" sz="2000" dirty="0"/>
              <a:t>共同生活援助事業所（介護サービス包括型）</a:t>
            </a:r>
          </a:p>
          <a:p>
            <a:pPr marL="0" indent="0">
              <a:buNone/>
            </a:pPr>
            <a:r>
              <a:rPr lang="ja-JP" altLang="en-US" sz="2000" dirty="0"/>
              <a:t>　</a:t>
            </a:r>
            <a:r>
              <a:rPr lang="ja-JP" altLang="ja-JP" sz="2000" dirty="0"/>
              <a:t>＊夜間は連絡体制のみ</a:t>
            </a:r>
          </a:p>
          <a:p>
            <a:r>
              <a:rPr lang="ja-JP" altLang="ja-JP" sz="2000" dirty="0"/>
              <a:t>入居定員４名　現在　男性４名利用中</a:t>
            </a:r>
            <a:r>
              <a:rPr lang="en-US" altLang="ja-JP" sz="2000" dirty="0"/>
              <a:t> </a:t>
            </a:r>
            <a:endParaRPr lang="ja-JP" altLang="ja-JP" sz="2000" dirty="0"/>
          </a:p>
          <a:p>
            <a:r>
              <a:rPr lang="ja-JP" altLang="ja-JP" sz="2000" dirty="0"/>
              <a:t>建物　戸建住宅　５</a:t>
            </a:r>
            <a:r>
              <a:rPr lang="ja-JP" altLang="en-US" sz="2000" dirty="0"/>
              <a:t>ＬＤＫ</a:t>
            </a:r>
            <a:endParaRPr lang="ja-JP" altLang="ja-JP" sz="2000" dirty="0"/>
          </a:p>
          <a:p>
            <a:r>
              <a:rPr lang="ja-JP" altLang="ja-JP" sz="2000" dirty="0"/>
              <a:t>居室４室（８畳）　世話人室　リビング（共有スペース）</a:t>
            </a:r>
            <a:r>
              <a:rPr lang="ja-JP" altLang="en-US" sz="2000" dirty="0"/>
              <a:t>、</a:t>
            </a:r>
            <a:r>
              <a:rPr lang="ja-JP" altLang="ja-JP" sz="2000" dirty="0"/>
              <a:t>お風呂、トイレ、洗面所、キッチンは共有</a:t>
            </a:r>
          </a:p>
          <a:p>
            <a:r>
              <a:rPr lang="en-US" altLang="ja-JP" sz="2000" dirty="0"/>
              <a:t> </a:t>
            </a:r>
            <a:r>
              <a:rPr lang="ja-JP" altLang="ja-JP" sz="2000" dirty="0"/>
              <a:t>立地環境　住宅地の一角にあり、すぐ隣には公園がある。歩いて５分の所にコンビニ、スーパーなどがあり、駅までも徒歩１５分程度。</a:t>
            </a:r>
          </a:p>
          <a:p>
            <a:r>
              <a:rPr lang="ja-JP" altLang="ja-JP" sz="2000" dirty="0"/>
              <a:t>サービス管理責任者　―　川崎　まさお　</a:t>
            </a:r>
          </a:p>
          <a:p>
            <a:pPr marL="0" indent="0">
              <a:buNone/>
            </a:pPr>
            <a:r>
              <a:rPr lang="ja-JP" altLang="en-US" sz="2000" dirty="0"/>
              <a:t>　　</a:t>
            </a:r>
            <a:r>
              <a:rPr lang="ja-JP" altLang="ja-JP" sz="2000" dirty="0"/>
              <a:t>＊普段は別にある事務所にいて、他に２ヶ所のホームも見ている。</a:t>
            </a:r>
            <a:r>
              <a:rPr lang="en-US" altLang="ja-JP" sz="2000" dirty="0"/>
              <a:t> </a:t>
            </a:r>
            <a:endParaRPr lang="ja-JP" altLang="ja-JP" sz="2000" dirty="0"/>
          </a:p>
          <a:p>
            <a:r>
              <a:rPr lang="ja-JP" altLang="ja-JP" sz="2000" dirty="0"/>
              <a:t>世話人　―　豊田　のぞみ　月～金　６：００～９：００、１５：００～２０：００</a:t>
            </a:r>
            <a:r>
              <a:rPr lang="ja-JP" altLang="en-US" sz="2000" dirty="0"/>
              <a:t>　</a:t>
            </a:r>
            <a:r>
              <a:rPr lang="ja-JP" altLang="ja-JP" sz="2000" dirty="0"/>
              <a:t>　　　　　　　　　　　　</a:t>
            </a:r>
            <a:r>
              <a:rPr lang="ja-JP" altLang="en-US" sz="2000" dirty="0"/>
              <a:t>　　　　　　　　　　　　　</a:t>
            </a:r>
            <a:endParaRPr lang="en-US" altLang="ja-JP" sz="2000" dirty="0"/>
          </a:p>
          <a:p>
            <a:pPr marL="0" indent="0">
              <a:buNone/>
            </a:pPr>
            <a:r>
              <a:rPr lang="ja-JP" altLang="en-US" sz="2000" dirty="0"/>
              <a:t>　　　　　　　　　　　　　　　　　　　　　　　　　　　　　　　　　　</a:t>
            </a:r>
            <a:r>
              <a:rPr lang="ja-JP" altLang="ja-JP" sz="2000" dirty="0"/>
              <a:t>（１日　計８ｈ勤務）</a:t>
            </a:r>
          </a:p>
          <a:p>
            <a:r>
              <a:rPr lang="ja-JP" altLang="ja-JP" sz="2000" dirty="0"/>
              <a:t>生活支援員　―　名古屋　ひかり　土・日　８：３０～１７：３０（８ｈ勤務）</a:t>
            </a:r>
          </a:p>
          <a:p>
            <a:pPr marL="0" indent="0">
              <a:buNone/>
            </a:pPr>
            <a:endParaRPr lang="ja-JP" altLang="ja-JP" sz="20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4</a:t>
            </a:fld>
            <a:endParaRPr lang="en-US" altLang="ja-JP"/>
          </a:p>
        </p:txBody>
      </p:sp>
    </p:spTree>
    <p:extLst>
      <p:ext uri="{BB962C8B-B14F-4D97-AF65-F5344CB8AC3E}">
        <p14:creationId xmlns:p14="http://schemas.microsoft.com/office/powerpoint/2010/main" val="5617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274" y="274638"/>
            <a:ext cx="9937104" cy="562074"/>
          </a:xfrm>
        </p:spPr>
        <p:txBody>
          <a:bodyPr/>
          <a:lstStyle/>
          <a:p>
            <a:r>
              <a:rPr lang="ja-JP" altLang="ja-JP" sz="2000" dirty="0"/>
              <a:t>就労継続支援Ｂ型</a:t>
            </a:r>
            <a:r>
              <a:rPr lang="ja-JP" altLang="en-US" sz="2000" dirty="0"/>
              <a:t>事業所</a:t>
            </a:r>
            <a:r>
              <a:rPr lang="ja-JP" altLang="en-US" sz="2000" dirty="0" smtClean="0"/>
              <a:t>「</a:t>
            </a:r>
            <a:r>
              <a:rPr lang="ja-JP" altLang="en-US" sz="2000" dirty="0"/>
              <a:t>スマイル</a:t>
            </a:r>
            <a:r>
              <a:rPr lang="ja-JP" altLang="en-US" sz="2000" dirty="0" smtClean="0"/>
              <a:t>」</a:t>
            </a:r>
            <a:r>
              <a:rPr lang="ja-JP" altLang="en-US" sz="2000" dirty="0"/>
              <a:t>　　　</a:t>
            </a:r>
            <a:r>
              <a:rPr kumimoji="1" lang="ja-JP" altLang="en-US" sz="2000" dirty="0"/>
              <a:t>地域の状況及び社会資源</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537638885"/>
              </p:ext>
            </p:extLst>
          </p:nvPr>
        </p:nvGraphicFramePr>
        <p:xfrm>
          <a:off x="108274" y="980728"/>
          <a:ext cx="9937104" cy="5613116"/>
        </p:xfrm>
        <a:graphic>
          <a:graphicData uri="http://schemas.openxmlformats.org/drawingml/2006/table">
            <a:tbl>
              <a:tblPr/>
              <a:tblGrid>
                <a:gridCol w="1954841">
                  <a:extLst>
                    <a:ext uri="{9D8B030D-6E8A-4147-A177-3AD203B41FA5}">
                      <a16:colId xmlns:a16="http://schemas.microsoft.com/office/drawing/2014/main" xmlns="" val="20000"/>
                    </a:ext>
                  </a:extLst>
                </a:gridCol>
                <a:gridCol w="5444983">
                  <a:extLst>
                    <a:ext uri="{9D8B030D-6E8A-4147-A177-3AD203B41FA5}">
                      <a16:colId xmlns:a16="http://schemas.microsoft.com/office/drawing/2014/main" xmlns="" val="20001"/>
                    </a:ext>
                  </a:extLst>
                </a:gridCol>
                <a:gridCol w="2537280">
                  <a:extLst>
                    <a:ext uri="{9D8B030D-6E8A-4147-A177-3AD203B41FA5}">
                      <a16:colId xmlns:a16="http://schemas.microsoft.com/office/drawing/2014/main" xmlns="" val="20002"/>
                    </a:ext>
                  </a:extLst>
                </a:gridCol>
              </a:tblGrid>
              <a:tr h="1066800">
                <a:tc>
                  <a:txBody>
                    <a:bodyPr/>
                    <a:lstStyle/>
                    <a:p>
                      <a:pPr algn="just">
                        <a:spcAft>
                          <a:spcPts val="0"/>
                        </a:spcAft>
                      </a:pPr>
                      <a:r>
                        <a:rPr lang="ja-JP" sz="1400" kern="100" dirty="0">
                          <a:effectLst/>
                          <a:latin typeface="Century"/>
                          <a:ea typeface="HG丸ｺﾞｼｯｸM-PRO"/>
                          <a:cs typeface="Times New Roman"/>
                        </a:rPr>
                        <a:t>本人居住地の環境</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400" kern="100" dirty="0">
                          <a:effectLst/>
                          <a:latin typeface="Century"/>
                          <a:ea typeface="HG丸ｺﾞｼｯｸM-PRO"/>
                          <a:cs typeface="Times New Roman"/>
                        </a:rPr>
                        <a:t>人口は約</a:t>
                      </a:r>
                      <a:r>
                        <a:rPr lang="en-US" sz="1400" kern="100" dirty="0">
                          <a:effectLst/>
                          <a:latin typeface="Century"/>
                          <a:ea typeface="HG丸ｺﾞｼｯｸM-PRO"/>
                          <a:cs typeface="Times New Roman"/>
                        </a:rPr>
                        <a:t>10</a:t>
                      </a:r>
                      <a:r>
                        <a:rPr lang="ja-JP" sz="1400" kern="100" dirty="0">
                          <a:effectLst/>
                          <a:latin typeface="Century"/>
                          <a:ea typeface="HG丸ｺﾞｼｯｸM-PRO"/>
                          <a:cs typeface="Times New Roman"/>
                        </a:rPr>
                        <a:t>万人、</a:t>
                      </a:r>
                      <a:r>
                        <a:rPr lang="ja-JP" sz="1400" kern="0" dirty="0">
                          <a:effectLst/>
                          <a:latin typeface="Century"/>
                          <a:ea typeface="HG丸ｺﾞｼｯｸM-PRO"/>
                          <a:cs typeface="Times New Roman"/>
                        </a:rPr>
                        <a:t>人口の</a:t>
                      </a:r>
                      <a:r>
                        <a:rPr lang="ja-JP" sz="1400" kern="100" dirty="0">
                          <a:effectLst/>
                          <a:latin typeface="Century"/>
                          <a:ea typeface="HG丸ｺﾞｼｯｸM-PRO"/>
                          <a:cs typeface="Times New Roman"/>
                        </a:rPr>
                        <a:t>約３０</a:t>
                      </a:r>
                      <a:r>
                        <a:rPr lang="en-US" sz="1400" kern="100" dirty="0">
                          <a:effectLst/>
                          <a:latin typeface="Century"/>
                          <a:ea typeface="HG丸ｺﾞｼｯｸM-PRO"/>
                          <a:cs typeface="Times New Roman"/>
                        </a:rPr>
                        <a:t>%</a:t>
                      </a:r>
                      <a:r>
                        <a:rPr lang="ja-JP" sz="1400" kern="100" dirty="0">
                          <a:effectLst/>
                          <a:latin typeface="Century"/>
                          <a:ea typeface="HG丸ｺﾞｼｯｸM-PRO"/>
                          <a:cs typeface="Times New Roman"/>
                        </a:rPr>
                        <a:t>は</a:t>
                      </a:r>
                      <a:r>
                        <a:rPr lang="en-US" sz="1400" kern="100" dirty="0">
                          <a:effectLst/>
                          <a:latin typeface="Century"/>
                          <a:ea typeface="HG丸ｺﾞｼｯｸM-PRO"/>
                          <a:cs typeface="Times New Roman"/>
                        </a:rPr>
                        <a:t>65</a:t>
                      </a:r>
                      <a:r>
                        <a:rPr lang="ja-JP" sz="1400" kern="100" dirty="0">
                          <a:effectLst/>
                          <a:latin typeface="Century"/>
                          <a:ea typeface="HG丸ｺﾞｼｯｸM-PRO"/>
                          <a:cs typeface="Times New Roman"/>
                        </a:rPr>
                        <a:t>歳以上の高齢者であり、</a:t>
                      </a:r>
                      <a:r>
                        <a:rPr lang="ja-JP" sz="1400" kern="0" dirty="0">
                          <a:effectLst/>
                          <a:latin typeface="Century"/>
                          <a:ea typeface="HG丸ｺﾞｼｯｸM-PRO"/>
                          <a:cs typeface="Times New Roman"/>
                        </a:rPr>
                        <a:t>人口の</a:t>
                      </a:r>
                      <a:r>
                        <a:rPr lang="en-US" sz="1400" kern="0" dirty="0">
                          <a:effectLst/>
                          <a:latin typeface="Century"/>
                          <a:ea typeface="HG丸ｺﾞｼｯｸM-PRO"/>
                          <a:cs typeface="Times New Roman"/>
                        </a:rPr>
                        <a:t>5%</a:t>
                      </a:r>
                      <a:r>
                        <a:rPr lang="ja-JP" sz="1400" kern="0" dirty="0">
                          <a:effectLst/>
                          <a:latin typeface="Century"/>
                          <a:ea typeface="HG丸ｺﾞｼｯｸM-PRO"/>
                          <a:cs typeface="Times New Roman"/>
                        </a:rPr>
                        <a:t>にあたる約５千人が障害者手帳を保持している。</a:t>
                      </a:r>
                      <a:endParaRPr lang="ja-JP" sz="1400" kern="100" dirty="0">
                        <a:effectLst/>
                        <a:latin typeface="Century"/>
                        <a:ea typeface="ＭＳ 明朝"/>
                        <a:cs typeface="Times New Roman"/>
                      </a:endParaRPr>
                    </a:p>
                    <a:p>
                      <a:pPr indent="139700" algn="just">
                        <a:spcAft>
                          <a:spcPts val="0"/>
                        </a:spcAft>
                      </a:pPr>
                      <a:r>
                        <a:rPr lang="ja-JP" sz="1400" kern="100" dirty="0">
                          <a:effectLst/>
                          <a:latin typeface="Century"/>
                          <a:ea typeface="HG丸ｺﾞｼｯｸM-PRO"/>
                          <a:cs typeface="Times New Roman"/>
                        </a:rPr>
                        <a:t>県庁までは自動車で１時間、都市圏までは電車で１時間程度かかる。</a:t>
                      </a:r>
                      <a:endParaRPr lang="ja-JP" sz="1400" kern="100" dirty="0">
                        <a:effectLst/>
                        <a:latin typeface="Century"/>
                        <a:ea typeface="ＭＳ 明朝"/>
                        <a:cs typeface="Times New Roman"/>
                      </a:endParaRPr>
                    </a:p>
                    <a:p>
                      <a:pPr indent="139700" algn="just">
                        <a:spcAft>
                          <a:spcPts val="0"/>
                        </a:spcAft>
                      </a:pPr>
                      <a:r>
                        <a:rPr lang="ja-JP" sz="1400" kern="100" dirty="0">
                          <a:effectLst/>
                          <a:latin typeface="Century"/>
                          <a:ea typeface="HG丸ｺﾞｼｯｸM-PRO"/>
                          <a:cs typeface="Times New Roman"/>
                        </a:rPr>
                        <a:t>産業は、新都市開発による工場誘致により第二次産業が増加傾向にある。</a:t>
                      </a:r>
                      <a:endParaRPr lang="ja-JP" sz="1400" kern="100" dirty="0">
                        <a:effectLst/>
                        <a:latin typeface="Century"/>
                        <a:ea typeface="ＭＳ 明朝"/>
                        <a:cs typeface="Times New Roman"/>
                      </a:endParaRPr>
                    </a:p>
                    <a:p>
                      <a:pPr marL="133350" algn="just">
                        <a:spcAft>
                          <a:spcPts val="0"/>
                        </a:spcAft>
                      </a:pPr>
                      <a:r>
                        <a:rPr lang="ja-JP" sz="1400" kern="0" dirty="0">
                          <a:effectLst/>
                          <a:latin typeface="Century"/>
                          <a:ea typeface="HG丸ｺﾞｼｯｸM-PRO"/>
                          <a:cs typeface="Times New Roman"/>
                        </a:rPr>
                        <a:t>公共交通機関は地元の鉄道、行政バスがあるが、自動車が移動手段の中心である。</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0"/>
                  </a:ext>
                </a:extLst>
              </a:tr>
              <a:tr h="853440">
                <a:tc>
                  <a:txBody>
                    <a:bodyPr/>
                    <a:lstStyle/>
                    <a:p>
                      <a:pPr algn="just">
                        <a:spcAft>
                          <a:spcPts val="0"/>
                        </a:spcAft>
                      </a:pPr>
                      <a:r>
                        <a:rPr lang="ja-JP" sz="1400" kern="100" dirty="0">
                          <a:effectLst/>
                          <a:latin typeface="Century"/>
                          <a:ea typeface="HG丸ｺﾞｼｯｸM-PRO"/>
                          <a:cs typeface="Times New Roman"/>
                        </a:rPr>
                        <a:t>地域の社会資源の状況</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400" kern="100">
                          <a:effectLst/>
                          <a:latin typeface="Century"/>
                          <a:ea typeface="HG丸ｺﾞｼｯｸM-PRO"/>
                          <a:cs typeface="Times New Roman"/>
                        </a:rPr>
                        <a:t>障害福祉サービス事業は、市内の社会福祉法人や</a:t>
                      </a:r>
                      <a:r>
                        <a:rPr lang="en-US" sz="1400" kern="100">
                          <a:effectLst/>
                          <a:latin typeface="Century"/>
                          <a:ea typeface="HG丸ｺﾞｼｯｸM-PRO"/>
                          <a:cs typeface="Times New Roman"/>
                        </a:rPr>
                        <a:t>NPO</a:t>
                      </a:r>
                      <a:r>
                        <a:rPr lang="ja-JP" sz="1400" kern="100">
                          <a:effectLst/>
                          <a:latin typeface="Century"/>
                          <a:ea typeface="HG丸ｺﾞｼｯｸM-PRO"/>
                          <a:cs typeface="Times New Roman"/>
                        </a:rPr>
                        <a:t>法人により、就労継続支援</a:t>
                      </a:r>
                      <a:r>
                        <a:rPr lang="en-US" sz="1400" kern="100">
                          <a:effectLst/>
                          <a:latin typeface="Century"/>
                          <a:ea typeface="HG丸ｺﾞｼｯｸM-PRO"/>
                          <a:cs typeface="Times New Roman"/>
                        </a:rPr>
                        <a:t>A</a:t>
                      </a:r>
                      <a:r>
                        <a:rPr lang="ja-JP" sz="1400" kern="100">
                          <a:effectLst/>
                          <a:latin typeface="Century"/>
                          <a:ea typeface="HG丸ｺﾞｼｯｸM-PRO"/>
                          <a:cs typeface="Times New Roman"/>
                        </a:rPr>
                        <a:t>型・</a:t>
                      </a:r>
                      <a:r>
                        <a:rPr lang="en-US" sz="1400" kern="100">
                          <a:effectLst/>
                          <a:latin typeface="Century"/>
                          <a:ea typeface="HG丸ｺﾞｼｯｸM-PRO"/>
                          <a:cs typeface="Times New Roman"/>
                        </a:rPr>
                        <a:t>B</a:t>
                      </a:r>
                      <a:r>
                        <a:rPr lang="ja-JP" sz="1400" kern="100">
                          <a:effectLst/>
                          <a:latin typeface="Century"/>
                          <a:ea typeface="HG丸ｺﾞｼｯｸM-PRO"/>
                          <a:cs typeface="Times New Roman"/>
                        </a:rPr>
                        <a:t>型、生活介護、生活訓練、就労移行支援の各事業が整備されている。</a:t>
                      </a:r>
                      <a:endParaRPr lang="ja-JP" sz="1400" kern="100">
                        <a:effectLst/>
                        <a:latin typeface="Century"/>
                        <a:ea typeface="ＭＳ 明朝"/>
                        <a:cs typeface="Times New Roman"/>
                      </a:endParaRPr>
                    </a:p>
                    <a:p>
                      <a:pPr indent="139700" algn="just">
                        <a:spcAft>
                          <a:spcPts val="0"/>
                        </a:spcAft>
                      </a:pPr>
                      <a:r>
                        <a:rPr lang="ja-JP" sz="1400" kern="100">
                          <a:effectLst/>
                          <a:latin typeface="Century"/>
                          <a:ea typeface="HG丸ｺﾞｼｯｸM-PRO"/>
                          <a:cs typeface="Times New Roman"/>
                        </a:rPr>
                        <a:t>相談窓口として、障がい者相談支援センター</a:t>
                      </a:r>
                      <a:r>
                        <a:rPr lang="en-US" sz="1400" kern="100">
                          <a:effectLst/>
                          <a:latin typeface="Century"/>
                          <a:ea typeface="HG丸ｺﾞｼｯｸM-PRO"/>
                          <a:cs typeface="Times New Roman"/>
                        </a:rPr>
                        <a:t>1</a:t>
                      </a:r>
                      <a:r>
                        <a:rPr lang="ja-JP" sz="1400" kern="100">
                          <a:effectLst/>
                          <a:latin typeface="Century"/>
                          <a:ea typeface="HG丸ｺﾞｼｯｸM-PRO"/>
                          <a:cs typeface="Times New Roman"/>
                        </a:rPr>
                        <a:t>ケ所、特定相談事業所８ケ所があり、障害者就業・生活支援センターは隣市にある。</a:t>
                      </a:r>
                      <a:endParaRPr lang="ja-JP" sz="1400" kern="10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1"/>
                  </a:ext>
                </a:extLst>
              </a:tr>
              <a:tr h="640080">
                <a:tc>
                  <a:txBody>
                    <a:bodyPr/>
                    <a:lstStyle/>
                    <a:p>
                      <a:pPr algn="just">
                        <a:spcAft>
                          <a:spcPts val="0"/>
                        </a:spcAft>
                      </a:pPr>
                      <a:r>
                        <a:rPr lang="ja-JP" sz="1400" kern="100" dirty="0">
                          <a:effectLst/>
                          <a:latin typeface="Century"/>
                          <a:ea typeface="HG丸ｺﾞｼｯｸM-PRO"/>
                          <a:cs typeface="Times New Roman"/>
                        </a:rPr>
                        <a:t>地域の地場産業</a:t>
                      </a:r>
                      <a:endParaRPr lang="ja-JP" sz="1400" kern="100" dirty="0">
                        <a:effectLst/>
                        <a:latin typeface="Century"/>
                        <a:ea typeface="ＭＳ 明朝"/>
                        <a:cs typeface="Times New Roman"/>
                      </a:endParaRPr>
                    </a:p>
                    <a:p>
                      <a:pPr algn="just">
                        <a:spcAft>
                          <a:spcPts val="0"/>
                        </a:spcAft>
                      </a:pPr>
                      <a:r>
                        <a:rPr lang="en-US" sz="1400" kern="100" dirty="0">
                          <a:effectLst/>
                          <a:latin typeface="HG丸ｺﾞｼｯｸM-PRO"/>
                          <a:ea typeface="ＭＳ 明朝"/>
                          <a:cs typeface="Times New Roman"/>
                        </a:rPr>
                        <a:t> </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400" kern="100" dirty="0">
                          <a:effectLst/>
                          <a:latin typeface="Century"/>
                          <a:ea typeface="HG丸ｺﾞｼｯｸM-PRO"/>
                          <a:cs typeface="Times New Roman"/>
                        </a:rPr>
                        <a:t>自動車産業が盛んな地域であり、部品の製造をはじめとした下請け企業が多い。以前は、家内工業の工場がたくさんあり、職親制度等も利用して障害のある人の雇用がされていたが、最近はほとんどが閉鎖・倒産している会社が増えている。最近は観光客の誘致にも力を入れている。</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2"/>
                  </a:ext>
                </a:extLst>
              </a:tr>
              <a:tr h="1066800">
                <a:tc>
                  <a:txBody>
                    <a:bodyPr/>
                    <a:lstStyle/>
                    <a:p>
                      <a:pPr algn="just">
                        <a:spcAft>
                          <a:spcPts val="0"/>
                        </a:spcAft>
                      </a:pPr>
                      <a:r>
                        <a:rPr lang="ja-JP" sz="1400" kern="100" dirty="0">
                          <a:effectLst/>
                          <a:latin typeface="Century"/>
                          <a:ea typeface="HG丸ｺﾞｼｯｸM-PRO"/>
                          <a:cs typeface="Times New Roman"/>
                        </a:rPr>
                        <a:t>利用予定の事業所の概況</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ja-JP" alt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多機能型事業所</a:t>
                      </a:r>
                      <a:endParaRPr lang="ja-JP" sz="1400" kern="100" dirty="0">
                        <a:effectLst/>
                        <a:latin typeface="Century"/>
                        <a:ea typeface="ＭＳ 明朝"/>
                        <a:cs typeface="Times New Roman"/>
                      </a:endParaRPr>
                    </a:p>
                    <a:p>
                      <a:pPr algn="just">
                        <a:spcAft>
                          <a:spcPts val="0"/>
                        </a:spcAft>
                      </a:pPr>
                      <a:r>
                        <a:rPr lang="ja-JP" sz="1400" kern="100" dirty="0">
                          <a:effectLst/>
                          <a:latin typeface="Century"/>
                          <a:ea typeface="HG丸ｺﾞｼｯｸM-PRO"/>
                          <a:cs typeface="Times New Roman"/>
                        </a:rPr>
                        <a:t>　</a:t>
                      </a:r>
                      <a:r>
                        <a:rPr lang="ja-JP" alt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就労移行支援事業　　　定員１２名</a:t>
                      </a:r>
                      <a:endParaRPr lang="ja-JP" sz="1400" kern="100" dirty="0">
                        <a:effectLst/>
                        <a:latin typeface="Century"/>
                        <a:ea typeface="ＭＳ 明朝"/>
                        <a:cs typeface="Times New Roman"/>
                      </a:endParaRPr>
                    </a:p>
                    <a:p>
                      <a:pPr indent="139700" algn="just">
                        <a:spcAft>
                          <a:spcPts val="0"/>
                        </a:spcAft>
                      </a:pPr>
                      <a:r>
                        <a:rPr lang="ja-JP" alt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就労継続支援</a:t>
                      </a:r>
                      <a:r>
                        <a:rPr lang="en-US" sz="1400" kern="100" dirty="0">
                          <a:effectLst/>
                          <a:latin typeface="Century"/>
                          <a:ea typeface="HG丸ｺﾞｼｯｸM-PRO"/>
                          <a:cs typeface="Times New Roman"/>
                        </a:rPr>
                        <a:t>B</a:t>
                      </a:r>
                      <a:r>
                        <a:rPr lang="ja-JP" sz="1400" kern="100" dirty="0">
                          <a:effectLst/>
                          <a:latin typeface="Century"/>
                          <a:ea typeface="HG丸ｺﾞｼｯｸM-PRO"/>
                          <a:cs typeface="Times New Roman"/>
                        </a:rPr>
                        <a:t>型事業</a:t>
                      </a:r>
                      <a:r>
                        <a:rPr 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定員２０名</a:t>
                      </a:r>
                      <a:endParaRPr lang="ja-JP" sz="1400" kern="100" dirty="0">
                        <a:effectLst/>
                        <a:latin typeface="Century"/>
                        <a:ea typeface="ＭＳ 明朝"/>
                        <a:cs typeface="Times New Roman"/>
                      </a:endParaRPr>
                    </a:p>
                    <a:p>
                      <a:pPr algn="just">
                        <a:spcAft>
                          <a:spcPts val="0"/>
                        </a:spcAft>
                      </a:pPr>
                      <a:r>
                        <a:rPr lang="ja-JP" sz="1400" kern="100" dirty="0">
                          <a:effectLst/>
                          <a:latin typeface="Century"/>
                          <a:ea typeface="HG丸ｺﾞｼｯｸM-PRO"/>
                          <a:cs typeface="Times New Roman"/>
                        </a:rPr>
                        <a:t>　</a:t>
                      </a:r>
                      <a:r>
                        <a:rPr lang="ja-JP" alt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現在の利用者は、身体・知的・精神など多様な障害種別の人が利用している。</a:t>
                      </a:r>
                      <a:endParaRPr lang="ja-JP" sz="1400" kern="100" dirty="0">
                        <a:effectLst/>
                        <a:latin typeface="Century"/>
                        <a:ea typeface="ＭＳ 明朝"/>
                        <a:cs typeface="Times New Roman"/>
                      </a:endParaRPr>
                    </a:p>
                    <a:p>
                      <a:pPr algn="just">
                        <a:spcAft>
                          <a:spcPts val="0"/>
                        </a:spcAft>
                      </a:pPr>
                      <a:r>
                        <a:rPr lang="ja-JP" sz="1400" kern="100" dirty="0">
                          <a:effectLst/>
                          <a:latin typeface="Century"/>
                          <a:ea typeface="HG丸ｺﾞｼｯｸM-PRO"/>
                          <a:cs typeface="Times New Roman"/>
                        </a:rPr>
                        <a:t>　</a:t>
                      </a:r>
                      <a:r>
                        <a:rPr lang="ja-JP" alt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グループホームからは自転車で</a:t>
                      </a:r>
                      <a:r>
                        <a:rPr lang="ja-JP" altLang="en-US" sz="1400" kern="100" dirty="0">
                          <a:effectLst/>
                          <a:latin typeface="Century"/>
                          <a:ea typeface="HG丸ｺﾞｼｯｸM-PRO"/>
                          <a:cs typeface="Times New Roman"/>
                        </a:rPr>
                        <a:t>１５</a:t>
                      </a:r>
                      <a:r>
                        <a:rPr lang="ja-JP" sz="1400" kern="100" dirty="0">
                          <a:effectLst/>
                          <a:latin typeface="Century"/>
                          <a:ea typeface="HG丸ｺﾞｼｯｸM-PRO"/>
                          <a:cs typeface="Times New Roman"/>
                        </a:rPr>
                        <a:t>分の距離である。</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3"/>
                  </a:ext>
                </a:extLst>
              </a:tr>
              <a:tr h="704798">
                <a:tc>
                  <a:txBody>
                    <a:bodyPr/>
                    <a:lstStyle/>
                    <a:p>
                      <a:pPr algn="just">
                        <a:spcAft>
                          <a:spcPts val="0"/>
                        </a:spcAft>
                      </a:pPr>
                      <a:r>
                        <a:rPr lang="ja-JP" sz="1400" kern="100" dirty="0">
                          <a:effectLst/>
                          <a:latin typeface="Century"/>
                          <a:ea typeface="HG丸ｺﾞｼｯｸM-PRO"/>
                          <a:cs typeface="Times New Roman"/>
                        </a:rPr>
                        <a:t>職員構成</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400" kern="100" dirty="0">
                          <a:effectLst/>
                          <a:latin typeface="Century"/>
                          <a:ea typeface="HG丸ｺﾞｼｯｸM-PRO"/>
                          <a:cs typeface="Times New Roman"/>
                        </a:rPr>
                        <a:t>管理者１名（６０代女性）</a:t>
                      </a:r>
                      <a:r>
                        <a:rPr lang="ja-JP" altLang="en-US" sz="1400" kern="100" dirty="0">
                          <a:effectLst/>
                          <a:latin typeface="Century"/>
                          <a:ea typeface="ＭＳ 明朝"/>
                          <a:cs typeface="Times New Roman"/>
                        </a:rPr>
                        <a:t>　</a:t>
                      </a:r>
                      <a:r>
                        <a:rPr lang="ja-JP" sz="1400" kern="100" dirty="0">
                          <a:effectLst/>
                          <a:latin typeface="Century"/>
                          <a:ea typeface="HG丸ｺﾞｼｯｸM-PRO"/>
                          <a:cs typeface="Times New Roman"/>
                        </a:rPr>
                        <a:t>サービス管理責任者１名（４０代男性）</a:t>
                      </a:r>
                      <a:endParaRPr lang="ja-JP" sz="1400" kern="100" dirty="0">
                        <a:effectLst/>
                        <a:latin typeface="Century"/>
                        <a:ea typeface="ＭＳ 明朝"/>
                        <a:cs typeface="Times New Roman"/>
                      </a:endParaRPr>
                    </a:p>
                    <a:p>
                      <a:pPr algn="just">
                        <a:spcAft>
                          <a:spcPts val="0"/>
                        </a:spcAft>
                      </a:pPr>
                      <a:r>
                        <a:rPr lang="ja-JP" sz="1400" kern="100" dirty="0">
                          <a:effectLst/>
                          <a:latin typeface="Century"/>
                          <a:ea typeface="HG丸ｺﾞｼｯｸM-PRO"/>
                          <a:cs typeface="Times New Roman"/>
                        </a:rPr>
                        <a:t>　職業指導員３名（４０代女性、</a:t>
                      </a:r>
                      <a:r>
                        <a:rPr lang="ja-JP" altLang="en-US" sz="1400" kern="100" dirty="0">
                          <a:effectLst/>
                          <a:latin typeface="Century"/>
                          <a:ea typeface="HG丸ｺﾞｼｯｸM-PRO"/>
                          <a:cs typeface="Times New Roman"/>
                        </a:rPr>
                        <a:t>６</a:t>
                      </a:r>
                      <a:r>
                        <a:rPr lang="ja-JP" sz="1400" kern="100" dirty="0">
                          <a:effectLst/>
                          <a:latin typeface="Century"/>
                          <a:ea typeface="HG丸ｺﾞｼｯｸM-PRO"/>
                          <a:cs typeface="Times New Roman"/>
                        </a:rPr>
                        <a:t>０代男性、２０代女性）</a:t>
                      </a:r>
                      <a:endParaRPr lang="ja-JP" sz="1400" kern="100" dirty="0">
                        <a:effectLst/>
                        <a:latin typeface="Century"/>
                        <a:ea typeface="ＭＳ 明朝"/>
                        <a:cs typeface="Times New Roman"/>
                      </a:endParaRPr>
                    </a:p>
                    <a:p>
                      <a:pPr algn="just">
                        <a:spcAft>
                          <a:spcPts val="0"/>
                        </a:spcAft>
                      </a:pPr>
                      <a:r>
                        <a:rPr lang="ja-JP" sz="1400" kern="100" dirty="0">
                          <a:effectLst/>
                          <a:latin typeface="Century"/>
                          <a:ea typeface="HG丸ｺﾞｼｯｸM-PRO"/>
                          <a:cs typeface="Times New Roman"/>
                        </a:rPr>
                        <a:t>　生活支援員２名（３０代女性、３０代男性）</a:t>
                      </a:r>
                      <a:r>
                        <a:rPr lang="ja-JP" altLang="en-US" sz="1400" kern="100" dirty="0">
                          <a:effectLst/>
                          <a:latin typeface="Century"/>
                          <a:ea typeface="HG丸ｺﾞｼｯｸM-PRO"/>
                          <a:cs typeface="Times New Roman"/>
                        </a:rPr>
                        <a:t>　</a:t>
                      </a:r>
                      <a:r>
                        <a:rPr lang="ja-JP" sz="1400" kern="100" dirty="0">
                          <a:effectLst/>
                          <a:latin typeface="Century"/>
                          <a:ea typeface="HG丸ｺﾞｼｯｸM-PRO"/>
                          <a:cs typeface="Times New Roman"/>
                        </a:rPr>
                        <a:t>就労支援</a:t>
                      </a:r>
                      <a:r>
                        <a:rPr lang="ja-JP" altLang="en-US" sz="1400" kern="100" dirty="0">
                          <a:effectLst/>
                          <a:latin typeface="Century"/>
                          <a:ea typeface="HG丸ｺﾞｼｯｸM-PRO"/>
                          <a:cs typeface="Times New Roman"/>
                        </a:rPr>
                        <a:t>員</a:t>
                      </a:r>
                      <a:r>
                        <a:rPr lang="ja-JP" sz="1400" kern="100" dirty="0">
                          <a:effectLst/>
                          <a:latin typeface="Century"/>
                          <a:ea typeface="HG丸ｺﾞｼｯｸM-PRO"/>
                          <a:cs typeface="Times New Roman"/>
                        </a:rPr>
                        <a:t>１名（３０代女性）</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4"/>
                  </a:ext>
                </a:extLst>
              </a:tr>
              <a:tr h="356177">
                <a:tc>
                  <a:txBody>
                    <a:bodyPr/>
                    <a:lstStyle/>
                    <a:p>
                      <a:pPr algn="just">
                        <a:spcAft>
                          <a:spcPts val="0"/>
                        </a:spcAft>
                      </a:pPr>
                      <a:r>
                        <a:rPr lang="ja-JP" sz="1400" kern="100" dirty="0">
                          <a:effectLst/>
                          <a:latin typeface="Century"/>
                          <a:ea typeface="HG丸ｺﾞｼｯｸM-PRO"/>
                          <a:cs typeface="Times New Roman"/>
                        </a:rPr>
                        <a:t>日課</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ja-JP" sz="1400" kern="100" dirty="0">
                          <a:effectLst/>
                          <a:latin typeface="Century"/>
                          <a:ea typeface="HG丸ｺﾞｼｯｸM-PRO"/>
                          <a:cs typeface="Times New Roman"/>
                        </a:rPr>
                        <a:t>＊平日　９</a:t>
                      </a:r>
                      <a:r>
                        <a:rPr lang="en-US" sz="1400" kern="100" dirty="0">
                          <a:effectLst/>
                          <a:latin typeface="Century"/>
                          <a:ea typeface="HG丸ｺﾞｼｯｸM-PRO"/>
                          <a:cs typeface="Times New Roman"/>
                        </a:rPr>
                        <a:t>:</a:t>
                      </a:r>
                      <a:r>
                        <a:rPr lang="ja-JP" sz="1400" kern="100" dirty="0">
                          <a:effectLst/>
                          <a:latin typeface="Century"/>
                          <a:ea typeface="HG丸ｺﾞｼｯｸM-PRO"/>
                          <a:cs typeface="Times New Roman"/>
                        </a:rPr>
                        <a:t>３０～１</a:t>
                      </a:r>
                      <a:r>
                        <a:rPr lang="ja-JP" altLang="en-US" sz="1400" kern="100" dirty="0">
                          <a:effectLst/>
                          <a:latin typeface="Century"/>
                          <a:ea typeface="HG丸ｺﾞｼｯｸM-PRO"/>
                          <a:cs typeface="Times New Roman"/>
                        </a:rPr>
                        <a:t>６</a:t>
                      </a:r>
                      <a:r>
                        <a:rPr lang="en-US" altLang="ja-JP" sz="1400" kern="100" dirty="0">
                          <a:effectLst/>
                          <a:latin typeface="Century"/>
                          <a:ea typeface="HG丸ｺﾞｼｯｸM-PRO"/>
                          <a:cs typeface="Times New Roman"/>
                        </a:rPr>
                        <a:t>:</a:t>
                      </a:r>
                      <a:r>
                        <a:rPr lang="ja-JP" sz="1400" kern="100" dirty="0">
                          <a:effectLst/>
                          <a:latin typeface="Century"/>
                          <a:ea typeface="HG丸ｺﾞｼｯｸM-PRO"/>
                          <a:cs typeface="Times New Roman"/>
                        </a:rPr>
                        <a:t>００</a:t>
                      </a:r>
                      <a:r>
                        <a:rPr lang="ja-JP" altLang="en-US" sz="1400" kern="100" dirty="0">
                          <a:effectLst/>
                          <a:latin typeface="Century"/>
                          <a:ea typeface="ＭＳ 明朝"/>
                          <a:cs typeface="Times New Roman"/>
                        </a:rPr>
                        <a:t>　</a:t>
                      </a:r>
                      <a:r>
                        <a:rPr lang="ja-JP" sz="1400" kern="100" dirty="0">
                          <a:effectLst/>
                          <a:latin typeface="Century"/>
                          <a:ea typeface="HG丸ｺﾞｼｯｸM-PRO"/>
                          <a:cs typeface="Times New Roman"/>
                        </a:rPr>
                        <a:t>＊土日祝日は休所　</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5"/>
                  </a:ext>
                </a:extLst>
              </a:tr>
              <a:tr h="213360">
                <a:tc rowSpan="4">
                  <a:txBody>
                    <a:bodyPr/>
                    <a:lstStyle/>
                    <a:p>
                      <a:pPr algn="just">
                        <a:spcAft>
                          <a:spcPts val="0"/>
                        </a:spcAft>
                      </a:pPr>
                      <a:r>
                        <a:rPr lang="ja-JP" sz="1400" kern="100" dirty="0">
                          <a:effectLst/>
                          <a:latin typeface="Century"/>
                          <a:ea typeface="HG丸ｺﾞｼｯｸM-PRO"/>
                          <a:cs typeface="Times New Roman"/>
                        </a:rPr>
                        <a:t>主な作業内容</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dirty="0">
                          <a:effectLst/>
                          <a:latin typeface="Century"/>
                          <a:ea typeface="HG丸ｺﾞｼｯｸM-PRO"/>
                          <a:cs typeface="Times New Roman"/>
                        </a:rPr>
                        <a:t>作　業　内　容</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a:ea typeface="HG丸ｺﾞｼｯｸM-PRO"/>
                          <a:cs typeface="Times New Roman"/>
                        </a:rPr>
                        <a:t>工賃の状況</a:t>
                      </a:r>
                      <a:endParaRPr lang="ja-JP" sz="1400" kern="10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13360">
                <a:tc vMerge="1">
                  <a:txBody>
                    <a:bodyPr/>
                    <a:lstStyle/>
                    <a:p>
                      <a:endParaRPr kumimoji="1" lang="ja-JP" altLang="en-US"/>
                    </a:p>
                  </a:txBody>
                  <a:tcPr/>
                </a:tc>
                <a:tc>
                  <a:txBody>
                    <a:bodyPr/>
                    <a:lstStyle/>
                    <a:p>
                      <a:pPr algn="l">
                        <a:spcAft>
                          <a:spcPts val="0"/>
                        </a:spcAft>
                      </a:pPr>
                      <a:r>
                        <a:rPr lang="ja-JP" sz="1400" kern="100" dirty="0">
                          <a:effectLst/>
                          <a:latin typeface="Century"/>
                          <a:ea typeface="HG丸ｺﾞｼｯｸM-PRO"/>
                          <a:cs typeface="Times New Roman"/>
                        </a:rPr>
                        <a:t>カフェ（接客、皿洗い、調理補助等）</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400" kern="100" dirty="0">
                          <a:effectLst/>
                          <a:latin typeface="Century"/>
                          <a:ea typeface="HG丸ｺﾞｼｯｸM-PRO"/>
                          <a:cs typeface="Times New Roman"/>
                        </a:rPr>
                        <a:t>時間　１４０円～１７０円</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13360">
                <a:tc vMerge="1">
                  <a:txBody>
                    <a:bodyPr/>
                    <a:lstStyle/>
                    <a:p>
                      <a:endParaRPr kumimoji="1" lang="ja-JP" altLang="en-US"/>
                    </a:p>
                  </a:txBody>
                  <a:tcPr/>
                </a:tc>
                <a:tc>
                  <a:txBody>
                    <a:bodyPr/>
                    <a:lstStyle/>
                    <a:p>
                      <a:pPr algn="just">
                        <a:spcAft>
                          <a:spcPts val="0"/>
                        </a:spcAft>
                      </a:pPr>
                      <a:r>
                        <a:rPr lang="ja-JP" sz="1400" kern="100">
                          <a:effectLst/>
                          <a:latin typeface="Century"/>
                          <a:ea typeface="HG丸ｺﾞｼｯｸM-PRO"/>
                          <a:cs typeface="Times New Roman"/>
                        </a:rPr>
                        <a:t>組み立て作業</a:t>
                      </a:r>
                      <a:endParaRPr lang="ja-JP" sz="1400" kern="10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effectLst/>
                          <a:latin typeface="Century"/>
                          <a:ea typeface="HG丸ｺﾞｼｯｸM-PRO"/>
                          <a:cs typeface="Times New Roman"/>
                        </a:rPr>
                        <a:t>時間　２</a:t>
                      </a:r>
                      <a:r>
                        <a:rPr lang="ja-JP" altLang="en-US" sz="1400" kern="100" dirty="0">
                          <a:effectLst/>
                          <a:latin typeface="Century"/>
                          <a:ea typeface="HG丸ｺﾞｼｯｸM-PRO"/>
                          <a:cs typeface="Times New Roman"/>
                        </a:rPr>
                        <a:t>００</a:t>
                      </a:r>
                      <a:r>
                        <a:rPr lang="ja-JP" sz="1400" kern="100" dirty="0">
                          <a:effectLst/>
                          <a:latin typeface="Century"/>
                          <a:ea typeface="HG丸ｺﾞｼｯｸM-PRO"/>
                          <a:cs typeface="Times New Roman"/>
                        </a:rPr>
                        <a:t>円～２９０円</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84941">
                <a:tc vMerge="1">
                  <a:txBody>
                    <a:bodyPr/>
                    <a:lstStyle/>
                    <a:p>
                      <a:endParaRPr kumimoji="1" lang="ja-JP" altLang="en-US"/>
                    </a:p>
                  </a:txBody>
                  <a:tcPr/>
                </a:tc>
                <a:tc>
                  <a:txBody>
                    <a:bodyPr/>
                    <a:lstStyle/>
                    <a:p>
                      <a:pPr algn="just">
                        <a:spcAft>
                          <a:spcPts val="0"/>
                        </a:spcAft>
                      </a:pPr>
                      <a:r>
                        <a:rPr lang="ja-JP" sz="1400" kern="100" dirty="0">
                          <a:effectLst/>
                          <a:latin typeface="Century"/>
                          <a:ea typeface="HG丸ｺﾞｼｯｸM-PRO"/>
                          <a:cs typeface="Times New Roman"/>
                        </a:rPr>
                        <a:t>施設外就労</a:t>
                      </a:r>
                      <a:r>
                        <a:rPr lang="en-US" sz="1400" kern="100" dirty="0">
                          <a:effectLst/>
                          <a:latin typeface="HG丸ｺﾞｼｯｸM-PRO"/>
                          <a:ea typeface="ＭＳ 明朝"/>
                          <a:cs typeface="Times New Roman"/>
                        </a:rPr>
                        <a:t>(</a:t>
                      </a:r>
                      <a:r>
                        <a:rPr lang="ja-JP" sz="1400" kern="100" dirty="0">
                          <a:effectLst/>
                          <a:latin typeface="Century"/>
                          <a:ea typeface="HG丸ｺﾞｼｯｸM-PRO"/>
                          <a:cs typeface="Times New Roman"/>
                        </a:rPr>
                        <a:t>近所の運送会社での倉庫内作業・袋詰め作業</a:t>
                      </a:r>
                      <a:r>
                        <a:rPr lang="en-US" sz="1400" kern="100" dirty="0">
                          <a:effectLst/>
                          <a:latin typeface="Century"/>
                          <a:ea typeface="HG丸ｺﾞｼｯｸM-PRO"/>
                          <a:cs typeface="Times New Roman"/>
                        </a:rPr>
                        <a:t>)</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effectLst/>
                          <a:latin typeface="Century"/>
                          <a:ea typeface="HG丸ｺﾞｼｯｸM-PRO"/>
                          <a:cs typeface="Times New Roman"/>
                        </a:rPr>
                        <a:t>時間　２７０円～３５０円</a:t>
                      </a:r>
                      <a:endParaRPr lang="ja-JP" sz="1400" kern="100" dirty="0">
                        <a:effectLst/>
                        <a:latin typeface="Century"/>
                        <a:ea typeface="ＭＳ 明朝"/>
                        <a:cs typeface="Times New Roman"/>
                      </a:endParaRPr>
                    </a:p>
                  </a:txBody>
                  <a:tcPr marL="35618" marR="356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5</a:t>
            </a:fld>
            <a:endParaRPr lang="en-US" altLang="ja-JP"/>
          </a:p>
        </p:txBody>
      </p:sp>
    </p:spTree>
    <p:extLst>
      <p:ext uri="{BB962C8B-B14F-4D97-AF65-F5344CB8AC3E}">
        <p14:creationId xmlns:p14="http://schemas.microsoft.com/office/powerpoint/2010/main" val="2918449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2977152261"/>
              </p:ext>
            </p:extLst>
          </p:nvPr>
        </p:nvGraphicFramePr>
        <p:xfrm>
          <a:off x="131781" y="908050"/>
          <a:ext cx="9874357" cy="5689301"/>
        </p:xfrm>
        <a:graphic>
          <a:graphicData uri="http://schemas.openxmlformats.org/drawingml/2006/table">
            <a:tbl>
              <a:tblPr/>
              <a:tblGrid>
                <a:gridCol w="672321">
                  <a:extLst>
                    <a:ext uri="{9D8B030D-6E8A-4147-A177-3AD203B41FA5}">
                      <a16:colId xmlns:a16="http://schemas.microsoft.com/office/drawing/2014/main" xmlns="" val="20000"/>
                    </a:ext>
                  </a:extLst>
                </a:gridCol>
                <a:gridCol w="2020685">
                  <a:extLst>
                    <a:ext uri="{9D8B030D-6E8A-4147-A177-3AD203B41FA5}">
                      <a16:colId xmlns:a16="http://schemas.microsoft.com/office/drawing/2014/main" xmlns="" val="20001"/>
                    </a:ext>
                  </a:extLst>
                </a:gridCol>
                <a:gridCol w="2366583">
                  <a:extLst>
                    <a:ext uri="{9D8B030D-6E8A-4147-A177-3AD203B41FA5}">
                      <a16:colId xmlns:a16="http://schemas.microsoft.com/office/drawing/2014/main" xmlns="" val="20002"/>
                    </a:ext>
                  </a:extLst>
                </a:gridCol>
                <a:gridCol w="2514259">
                  <a:extLst>
                    <a:ext uri="{9D8B030D-6E8A-4147-A177-3AD203B41FA5}">
                      <a16:colId xmlns:a16="http://schemas.microsoft.com/office/drawing/2014/main" xmlns="" val="20003"/>
                    </a:ext>
                  </a:extLst>
                </a:gridCol>
                <a:gridCol w="2300509">
                  <a:extLst>
                    <a:ext uri="{9D8B030D-6E8A-4147-A177-3AD203B41FA5}">
                      <a16:colId xmlns:a16="http://schemas.microsoft.com/office/drawing/2014/main" xmlns=""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表明されている　　　　ニーズの把握</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xmlns=""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34838" name="Rectangle 2753"/>
          <p:cNvSpPr>
            <a:spLocks noGrp="1" noChangeArrowheads="1"/>
          </p:cNvSpPr>
          <p:nvPr>
            <p:ph type="title"/>
          </p:nvPr>
        </p:nvSpPr>
        <p:spPr>
          <a:xfrm>
            <a:off x="198440" y="115889"/>
            <a:ext cx="1930401" cy="274637"/>
          </a:xfrm>
        </p:spPr>
        <p:txBody>
          <a:bodyPr/>
          <a:lstStyle/>
          <a:p>
            <a:pPr algn="l" eaLnBrk="1" hangingPunct="1"/>
            <a:r>
              <a:rPr lang="ja-JP" altLang="en-US" sz="1600" b="1"/>
              <a:t>記入様式　１</a:t>
            </a:r>
          </a:p>
        </p:txBody>
      </p:sp>
      <p:sp>
        <p:nvSpPr>
          <p:cNvPr id="34839" name="Rectangle 2786"/>
          <p:cNvSpPr>
            <a:spLocks noChangeArrowheads="1"/>
          </p:cNvSpPr>
          <p:nvPr/>
        </p:nvSpPr>
        <p:spPr bwMode="auto">
          <a:xfrm>
            <a:off x="3379804" y="115888"/>
            <a:ext cx="3436937"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a:t>
            </a:r>
            <a:endParaRPr lang="ja-JP" altLang="en-US" sz="1600" b="1" dirty="0">
              <a:solidFill>
                <a:schemeClr val="tx2"/>
              </a:solidFill>
            </a:endParaRPr>
          </a:p>
        </p:txBody>
      </p:sp>
      <p:sp>
        <p:nvSpPr>
          <p:cNvPr id="34840" name="Text Box 2795"/>
          <p:cNvSpPr txBox="1">
            <a:spLocks noChangeArrowheads="1"/>
          </p:cNvSpPr>
          <p:nvPr/>
        </p:nvSpPr>
        <p:spPr bwMode="auto">
          <a:xfrm>
            <a:off x="7372366" y="73025"/>
            <a:ext cx="2397125" cy="304800"/>
          </a:xfrm>
          <a:prstGeom prst="rect">
            <a:avLst/>
          </a:prstGeom>
          <a:noFill/>
          <a:ln w="9525">
            <a:noFill/>
            <a:miter lim="800000"/>
            <a:headEnd/>
            <a:tailEnd/>
          </a:ln>
        </p:spPr>
        <p:txBody>
          <a:bodyPr>
            <a:spAutoFit/>
          </a:bodyPr>
          <a:lstStyle/>
          <a:p>
            <a:pPr algn="r">
              <a:spcBef>
                <a:spcPct val="50000"/>
              </a:spcBef>
            </a:pPr>
            <a:r>
              <a:rPr lang="ja-JP" altLang="en-US" sz="1400" b="1" u="sng"/>
              <a:t>　　　　　　　　グループ</a:t>
            </a:r>
          </a:p>
        </p:txBody>
      </p:sp>
      <p:sp>
        <p:nvSpPr>
          <p:cNvPr id="34841" name="Rectangle 2786"/>
          <p:cNvSpPr>
            <a:spLocks noChangeArrowheads="1"/>
          </p:cNvSpPr>
          <p:nvPr/>
        </p:nvSpPr>
        <p:spPr bwMode="auto">
          <a:xfrm>
            <a:off x="6275405" y="476284"/>
            <a:ext cx="3919537" cy="346075"/>
          </a:xfrm>
          <a:prstGeom prst="rect">
            <a:avLst/>
          </a:prstGeom>
          <a:noFill/>
          <a:ln w="12700" algn="ctr">
            <a:noFill/>
            <a:miter lim="800000"/>
            <a:headEnd/>
            <a:tailEnd/>
          </a:ln>
        </p:spPr>
        <p:txBody>
          <a:bodyPr anchor="ctr"/>
          <a:lstStyle/>
          <a:p>
            <a:r>
              <a:rPr lang="ja-JP" altLang="en-US" sz="1400" b="1">
                <a:solidFill>
                  <a:schemeClr val="tx2"/>
                </a:solidFill>
              </a:rPr>
              <a:t>　　　　　　　　　　　　　　　　　　　　　　　　　　　　　　　　　　　　　　　　　　　</a:t>
            </a:r>
            <a:r>
              <a:rPr lang="ja-JP" altLang="en-US" sz="1600" b="1" u="sng">
                <a:solidFill>
                  <a:schemeClr val="tx2"/>
                </a:solidFill>
              </a:rPr>
              <a:t>利用者名　　　　　　　　　　　　　　さん</a:t>
            </a:r>
            <a:r>
              <a:rPr lang="ja-JP" altLang="en-US" sz="1600" b="1">
                <a:solidFill>
                  <a:schemeClr val="tx2"/>
                </a:solidFill>
              </a:rPr>
              <a:t/>
            </a:r>
            <a:br>
              <a:rPr lang="ja-JP" altLang="en-US" sz="1600" b="1">
                <a:solidFill>
                  <a:schemeClr val="tx2"/>
                </a:solidFill>
              </a:rPr>
            </a:br>
            <a:endParaRPr lang="ja-JP" altLang="en-US" sz="1600" b="1">
              <a:solidFill>
                <a:schemeClr val="tx2"/>
              </a:solidFill>
            </a:endParaRPr>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41" name="Rectangle 3"/>
          <p:cNvSpPr txBox="1">
            <a:spLocks noChangeArrowheads="1"/>
          </p:cNvSpPr>
          <p:nvPr/>
        </p:nvSpPr>
        <p:spPr bwMode="auto">
          <a:xfrm>
            <a:off x="869950" y="115889"/>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a:solidFill>
                  <a:srgbClr val="A50021"/>
                </a:solidFill>
                <a:latin typeface="+mj-lt"/>
                <a:ea typeface="+mj-ea"/>
                <a:cs typeface="+mj-cs"/>
              </a:rPr>
              <a:t>ニーズ整理のポイント</a:t>
            </a:r>
            <a:endParaRPr lang="ja-JP" altLang="en-US" sz="4000" kern="0" dirty="0">
              <a:solidFill>
                <a:schemeClr val="tx2"/>
              </a:solidFill>
              <a:latin typeface="+mj-lt"/>
              <a:ea typeface="+mj-ea"/>
              <a:cs typeface="+mj-cs"/>
            </a:endParaRPr>
          </a:p>
        </p:txBody>
      </p:sp>
      <p:sp>
        <p:nvSpPr>
          <p:cNvPr id="35844" name="コンテンツ プレースホルダ 7"/>
          <p:cNvSpPr>
            <a:spLocks noGrp="1"/>
          </p:cNvSpPr>
          <p:nvPr>
            <p:ph idx="1"/>
          </p:nvPr>
        </p:nvSpPr>
        <p:spPr>
          <a:xfrm>
            <a:off x="508000" y="1268413"/>
            <a:ext cx="9137650" cy="4857750"/>
          </a:xfrm>
        </p:spPr>
        <p:txBody>
          <a:bodyPr/>
          <a:lstStyle/>
          <a:p>
            <a:r>
              <a:rPr lang="ja-JP" altLang="en-US" dirty="0"/>
              <a:t>ニーズ整理の目的</a:t>
            </a:r>
            <a:endParaRPr lang="en-US" altLang="ja-JP" dirty="0"/>
          </a:p>
          <a:p>
            <a:r>
              <a:rPr lang="ja-JP" altLang="en-US" dirty="0"/>
              <a:t>ニーズ整理のポイント</a:t>
            </a:r>
            <a:endParaRPr lang="en-US" altLang="ja-JP" dirty="0"/>
          </a:p>
          <a:p>
            <a:pPr marL="971550" lvl="1" indent="-514350">
              <a:buFontTx/>
              <a:buAutoNum type="arabicPeriod"/>
            </a:pPr>
            <a:r>
              <a:rPr lang="ja-JP" altLang="en-US" dirty="0"/>
              <a:t>利用者の意向に沿っているか</a:t>
            </a:r>
            <a:endParaRPr lang="en-US" altLang="ja-JP" dirty="0"/>
          </a:p>
          <a:p>
            <a:pPr marL="971550" lvl="1" indent="-514350">
              <a:buFontTx/>
              <a:buAutoNum type="arabicPeriod"/>
            </a:pPr>
            <a:r>
              <a:rPr lang="ja-JP" altLang="en-US" dirty="0"/>
              <a:t>人生の一部分としてとらえているか</a:t>
            </a:r>
            <a:endParaRPr lang="en-US" altLang="ja-JP" dirty="0"/>
          </a:p>
          <a:p>
            <a:pPr marL="971550" lvl="1" indent="-514350">
              <a:buFontTx/>
              <a:buAutoNum type="arabicPeriod"/>
            </a:pPr>
            <a:r>
              <a:rPr lang="ja-JP" altLang="en-US" dirty="0"/>
              <a:t>全体像をとらえているか</a:t>
            </a:r>
            <a:endParaRPr lang="en-US" altLang="ja-JP" dirty="0"/>
          </a:p>
          <a:p>
            <a:pPr marL="971550" lvl="1" indent="-514350">
              <a:buFontTx/>
              <a:buAutoNum type="arabicPeriod"/>
            </a:pPr>
            <a:r>
              <a:rPr lang="ja-JP" altLang="en-US" dirty="0"/>
              <a:t>多面的にとらえているか</a:t>
            </a:r>
            <a:endParaRPr lang="en-US" altLang="ja-JP" dirty="0"/>
          </a:p>
          <a:p>
            <a:pPr marL="971550" lvl="1" indent="-514350">
              <a:buFontTx/>
              <a:buAutoNum type="arabicPeriod"/>
            </a:pPr>
            <a:r>
              <a:rPr lang="ja-JP" altLang="en-US" dirty="0"/>
              <a:t>複数の立場、職種の意見が反映されているか</a:t>
            </a:r>
            <a:endParaRPr lang="en-US" altLang="ja-JP" dirty="0"/>
          </a:p>
          <a:p>
            <a:pPr marL="971550" lvl="1" indent="-514350">
              <a:buFontTx/>
              <a:buAutoNum type="arabicPeriod"/>
            </a:pPr>
            <a:r>
              <a:rPr lang="ja-JP" altLang="en-US" dirty="0"/>
              <a:t>課題は検証可能か</a:t>
            </a:r>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36867" name="タイトル 1"/>
          <p:cNvSpPr>
            <a:spLocks noGrp="1"/>
          </p:cNvSpPr>
          <p:nvPr>
            <p:ph type="title"/>
          </p:nvPr>
        </p:nvSpPr>
        <p:spPr>
          <a:xfrm>
            <a:off x="508000" y="274638"/>
            <a:ext cx="9137650" cy="490537"/>
          </a:xfrm>
        </p:spPr>
        <p:txBody>
          <a:bodyPr anchor="t"/>
          <a:lstStyle/>
          <a:p>
            <a:r>
              <a:rPr lang="ja-JP" altLang="en-US" sz="2800" b="1" dirty="0"/>
              <a:t>ニーズ整理の記入についての工夫</a:t>
            </a:r>
            <a:endParaRPr lang="ja-JP" altLang="en-US" sz="2800" dirty="0"/>
          </a:p>
        </p:txBody>
      </p:sp>
      <p:sp>
        <p:nvSpPr>
          <p:cNvPr id="3" name="コンテンツ プレースホルダ 2"/>
          <p:cNvSpPr>
            <a:spLocks noGrp="1"/>
          </p:cNvSpPr>
          <p:nvPr>
            <p:ph idx="1"/>
          </p:nvPr>
        </p:nvSpPr>
        <p:spPr>
          <a:xfrm>
            <a:off x="360370" y="980728"/>
            <a:ext cx="9366250" cy="5688360"/>
          </a:xfrm>
          <a:ln>
            <a:solidFill>
              <a:srgbClr val="00B050"/>
            </a:solidFill>
          </a:ln>
        </p:spPr>
        <p:style>
          <a:lnRef idx="2">
            <a:schemeClr val="accent3"/>
          </a:lnRef>
          <a:fillRef idx="1">
            <a:schemeClr val="lt1"/>
          </a:fillRef>
          <a:effectRef idx="0">
            <a:schemeClr val="accent3"/>
          </a:effectRef>
          <a:fontRef idx="minor">
            <a:schemeClr val="dk1"/>
          </a:fontRef>
        </p:style>
        <p:txBody>
          <a:bodyPr>
            <a:noAutofit/>
          </a:bodyPr>
          <a:lstStyle/>
          <a:p>
            <a:pPr>
              <a:lnSpc>
                <a:spcPts val="2300"/>
              </a:lnSpc>
              <a:tabLst>
                <a:tab pos="536575" algn="l"/>
                <a:tab pos="715963" algn="l"/>
              </a:tabLst>
              <a:defRPr/>
            </a:pPr>
            <a:r>
              <a:rPr lang="ja-JP" altLang="en-US" sz="2000" b="1" dirty="0"/>
              <a:t>アセスメントでは、できることとできないことをチェックしているうちに、ご本人の全体像がぼやけてしまうことがある。⇒</a:t>
            </a:r>
            <a:r>
              <a:rPr lang="ja-JP" altLang="en-US" sz="2000" b="1" u="sng" dirty="0">
                <a:solidFill>
                  <a:srgbClr val="0000CC"/>
                </a:solidFill>
              </a:rPr>
              <a:t>アセスメントを１００字程度で要約してみる。</a:t>
            </a:r>
            <a:endParaRPr lang="en-US" altLang="ja-JP" sz="2000" b="1" u="sng" dirty="0">
              <a:solidFill>
                <a:srgbClr val="0000CC"/>
              </a:solidFill>
            </a:endParaRPr>
          </a:p>
          <a:p>
            <a:pPr>
              <a:lnSpc>
                <a:spcPts val="2300"/>
              </a:lnSpc>
              <a:tabLst>
                <a:tab pos="536575" algn="l"/>
                <a:tab pos="715963" algn="l"/>
              </a:tabLst>
              <a:defRPr/>
            </a:pPr>
            <a:r>
              <a:rPr lang="ja-JP" altLang="en-US" sz="2000" b="1" dirty="0"/>
              <a:t>ご本人の意向等のニーズを、一つひとつ整理しながらも、支援課題を全体的に整理する。⇒</a:t>
            </a:r>
            <a:r>
              <a:rPr lang="ja-JP" altLang="en-US" sz="2000" b="1" u="sng" dirty="0">
                <a:solidFill>
                  <a:srgbClr val="0000CC"/>
                </a:solidFill>
              </a:rPr>
              <a:t>全体像の把握のために、ニーズ整理表のニーズごとの横線を省いた。</a:t>
            </a:r>
            <a:endParaRPr lang="en-US" altLang="ja-JP" sz="2000" b="1" u="sng" dirty="0">
              <a:solidFill>
                <a:srgbClr val="0000CC"/>
              </a:solidFill>
            </a:endParaRPr>
          </a:p>
          <a:p>
            <a:pPr>
              <a:lnSpc>
                <a:spcPts val="2300"/>
              </a:lnSpc>
              <a:tabLst>
                <a:tab pos="536575" algn="l"/>
                <a:tab pos="715963" algn="l"/>
              </a:tabLst>
              <a:defRPr/>
            </a:pPr>
            <a:r>
              <a:rPr lang="ja-JP" altLang="en-US" sz="2000" b="1" dirty="0"/>
              <a:t>ご本人の能力、家族、インフォーマルな支援等の状況等は、利用者の状況、環境の状況に整理する。</a:t>
            </a:r>
            <a:endParaRPr lang="en-US" altLang="ja-JP" sz="2000" b="1" dirty="0"/>
          </a:p>
          <a:p>
            <a:pPr>
              <a:lnSpc>
                <a:spcPts val="2300"/>
              </a:lnSpc>
              <a:tabLst>
                <a:tab pos="536575" algn="l"/>
                <a:tab pos="715963" algn="l"/>
              </a:tabLst>
              <a:defRPr/>
            </a:pPr>
            <a:r>
              <a:rPr lang="ja-JP" altLang="en-US" sz="2000" b="1" dirty="0"/>
              <a:t>支援者の気になることや推測できることには、ご本人の強さ、可能性、揺れ具合も含めた見立てとして整理する。</a:t>
            </a:r>
            <a:endParaRPr lang="en-US" altLang="ja-JP" sz="2000" b="1" dirty="0"/>
          </a:p>
          <a:p>
            <a:pPr>
              <a:lnSpc>
                <a:spcPts val="2300"/>
              </a:lnSpc>
              <a:tabLst>
                <a:tab pos="536575" algn="l"/>
                <a:tab pos="715963" algn="l"/>
              </a:tabLst>
              <a:defRPr/>
            </a:pPr>
            <a:r>
              <a:rPr lang="ja-JP" altLang="en-US" sz="2000" b="1" dirty="0"/>
              <a:t>支援者の見立てのうえで、ご本人の希望に即した支援を行うためには、もう一度、ご本人の全体像を確認する。</a:t>
            </a:r>
            <a:r>
              <a:rPr lang="ja-JP" altLang="en-US" sz="2000" b="1" u="sng" dirty="0">
                <a:solidFill>
                  <a:srgbClr val="0000CC"/>
                </a:solidFill>
              </a:rPr>
              <a:t>⇒「○○さんって、どんな人」ということを、１００字程度でまとめてみる（箇条書きでも可）。</a:t>
            </a:r>
            <a:endParaRPr lang="en-US" altLang="ja-JP" sz="2000" b="1" u="sng" dirty="0">
              <a:solidFill>
                <a:srgbClr val="0000CC"/>
              </a:solidFill>
            </a:endParaRPr>
          </a:p>
          <a:p>
            <a:pPr>
              <a:lnSpc>
                <a:spcPts val="2300"/>
              </a:lnSpc>
              <a:tabLst>
                <a:tab pos="536575" algn="l"/>
                <a:tab pos="715963" algn="l"/>
              </a:tabLst>
              <a:defRPr/>
            </a:pPr>
            <a:r>
              <a:rPr lang="ja-JP" altLang="en-US" sz="2000" b="1" dirty="0"/>
              <a:t>ご本人の全体像をふまえて、ご本人の希望に即した支援を行うためにニーズを整理する。</a:t>
            </a:r>
            <a:endParaRPr lang="en-US" altLang="ja-JP" sz="2000" b="1" dirty="0"/>
          </a:p>
          <a:p>
            <a:pPr>
              <a:lnSpc>
                <a:spcPts val="2300"/>
              </a:lnSpc>
              <a:tabLst>
                <a:tab pos="536575" algn="l"/>
                <a:tab pos="715963" algn="l"/>
              </a:tabLst>
              <a:defRPr/>
            </a:pPr>
            <a:r>
              <a:rPr lang="ja-JP" altLang="en-US" sz="2000" b="1" dirty="0">
                <a:ea typeface="ＭＳ Ｐゴシック" pitchFamily="50" charset="-128"/>
              </a:rPr>
              <a:t>ご本人の整理されたニーズから目標を導き出し、それが、なぜご本人にとって大切なのかを明らかにする。</a:t>
            </a:r>
            <a:endParaRPr lang="en-US" altLang="ja-JP" sz="2000" b="1" dirty="0">
              <a:ea typeface="ＭＳ Ｐゴシック" pitchFamily="50" charset="-128"/>
            </a:endParaRPr>
          </a:p>
          <a:p>
            <a:pPr>
              <a:lnSpc>
                <a:spcPts val="2300"/>
              </a:lnSpc>
              <a:tabLst>
                <a:tab pos="536575" algn="l"/>
                <a:tab pos="715963" algn="l"/>
              </a:tabLst>
              <a:defRPr/>
            </a:pPr>
            <a:endParaRPr lang="en-US" altLang="ja-JP" sz="1600" b="1" dirty="0"/>
          </a:p>
          <a:p>
            <a:pPr>
              <a:lnSpc>
                <a:spcPts val="2300"/>
              </a:lnSpc>
              <a:tabLst>
                <a:tab pos="536575" algn="l"/>
                <a:tab pos="715963" algn="l"/>
              </a:tabLst>
              <a:defRPr/>
            </a:pP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08000" y="274638"/>
            <a:ext cx="9137650" cy="706090"/>
          </a:xfrm>
        </p:spPr>
        <p:txBody>
          <a:bodyPr/>
          <a:lstStyle/>
          <a:p>
            <a:r>
              <a:rPr lang="ja-JP" altLang="en-US" sz="3200" b="1" dirty="0">
                <a:solidFill>
                  <a:srgbClr val="000000"/>
                </a:solidFill>
              </a:rPr>
              <a:t>演習１　「個別支援計画の作成」</a:t>
            </a:r>
            <a:endParaRPr kumimoji="1" lang="ja-JP" altLang="en-US" sz="32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9</a:t>
            </a:fld>
            <a:endParaRPr lang="en-US" altLang="ja-JP">
              <a:solidFill>
                <a:srgbClr val="000000"/>
              </a:solidFill>
            </a:endParaRPr>
          </a:p>
        </p:txBody>
      </p:sp>
      <p:graphicFrame>
        <p:nvGraphicFramePr>
          <p:cNvPr id="6" name="表 5">
            <a:extLst>
              <a:ext uri="{FF2B5EF4-FFF2-40B4-BE49-F238E27FC236}">
                <a16:creationId xmlns:a16="http://schemas.microsoft.com/office/drawing/2014/main" xmlns="" id="{39E6ABB8-6224-4977-BF98-53EF194458B6}"/>
              </a:ext>
            </a:extLst>
          </p:cNvPr>
          <p:cNvGraphicFramePr>
            <a:graphicFrameLocks noGrp="1"/>
          </p:cNvGraphicFramePr>
          <p:nvPr>
            <p:extLst>
              <p:ext uri="{D42A27DB-BD31-4B8C-83A1-F6EECF244321}">
                <p14:modId xmlns:p14="http://schemas.microsoft.com/office/powerpoint/2010/main" val="3957069877"/>
              </p:ext>
            </p:extLst>
          </p:nvPr>
        </p:nvGraphicFramePr>
        <p:xfrm>
          <a:off x="452732" y="980728"/>
          <a:ext cx="9177331" cy="5677475"/>
        </p:xfrm>
        <a:graphic>
          <a:graphicData uri="http://schemas.openxmlformats.org/drawingml/2006/table">
            <a:tbl>
              <a:tblPr/>
              <a:tblGrid>
                <a:gridCol w="539843">
                  <a:extLst>
                    <a:ext uri="{9D8B030D-6E8A-4147-A177-3AD203B41FA5}">
                      <a16:colId xmlns:a16="http://schemas.microsoft.com/office/drawing/2014/main" xmlns="" val="20000"/>
                    </a:ext>
                  </a:extLst>
                </a:gridCol>
                <a:gridCol w="539843">
                  <a:extLst>
                    <a:ext uri="{9D8B030D-6E8A-4147-A177-3AD203B41FA5}">
                      <a16:colId xmlns:a16="http://schemas.microsoft.com/office/drawing/2014/main" xmlns="" val="20001"/>
                    </a:ext>
                  </a:extLst>
                </a:gridCol>
                <a:gridCol w="539843">
                  <a:extLst>
                    <a:ext uri="{9D8B030D-6E8A-4147-A177-3AD203B41FA5}">
                      <a16:colId xmlns:a16="http://schemas.microsoft.com/office/drawing/2014/main" xmlns="" val="20002"/>
                    </a:ext>
                  </a:extLst>
                </a:gridCol>
                <a:gridCol w="539843">
                  <a:extLst>
                    <a:ext uri="{9D8B030D-6E8A-4147-A177-3AD203B41FA5}">
                      <a16:colId xmlns:a16="http://schemas.microsoft.com/office/drawing/2014/main" xmlns="" val="20003"/>
                    </a:ext>
                  </a:extLst>
                </a:gridCol>
                <a:gridCol w="539843">
                  <a:extLst>
                    <a:ext uri="{9D8B030D-6E8A-4147-A177-3AD203B41FA5}">
                      <a16:colId xmlns:a16="http://schemas.microsoft.com/office/drawing/2014/main" xmlns="" val="20004"/>
                    </a:ext>
                  </a:extLst>
                </a:gridCol>
                <a:gridCol w="539843">
                  <a:extLst>
                    <a:ext uri="{9D8B030D-6E8A-4147-A177-3AD203B41FA5}">
                      <a16:colId xmlns:a16="http://schemas.microsoft.com/office/drawing/2014/main" xmlns="" val="20005"/>
                    </a:ext>
                  </a:extLst>
                </a:gridCol>
                <a:gridCol w="539843">
                  <a:extLst>
                    <a:ext uri="{9D8B030D-6E8A-4147-A177-3AD203B41FA5}">
                      <a16:colId xmlns:a16="http://schemas.microsoft.com/office/drawing/2014/main" xmlns="" val="20006"/>
                    </a:ext>
                  </a:extLst>
                </a:gridCol>
                <a:gridCol w="539843">
                  <a:extLst>
                    <a:ext uri="{9D8B030D-6E8A-4147-A177-3AD203B41FA5}">
                      <a16:colId xmlns:a16="http://schemas.microsoft.com/office/drawing/2014/main" xmlns="" val="20007"/>
                    </a:ext>
                  </a:extLst>
                </a:gridCol>
                <a:gridCol w="539843">
                  <a:extLst>
                    <a:ext uri="{9D8B030D-6E8A-4147-A177-3AD203B41FA5}">
                      <a16:colId xmlns:a16="http://schemas.microsoft.com/office/drawing/2014/main" xmlns="" val="20008"/>
                    </a:ext>
                  </a:extLst>
                </a:gridCol>
                <a:gridCol w="539843">
                  <a:extLst>
                    <a:ext uri="{9D8B030D-6E8A-4147-A177-3AD203B41FA5}">
                      <a16:colId xmlns:a16="http://schemas.microsoft.com/office/drawing/2014/main" xmlns="" val="20009"/>
                    </a:ext>
                  </a:extLst>
                </a:gridCol>
                <a:gridCol w="539843">
                  <a:extLst>
                    <a:ext uri="{9D8B030D-6E8A-4147-A177-3AD203B41FA5}">
                      <a16:colId xmlns:a16="http://schemas.microsoft.com/office/drawing/2014/main" xmlns="" val="20010"/>
                    </a:ext>
                  </a:extLst>
                </a:gridCol>
                <a:gridCol w="539843">
                  <a:extLst>
                    <a:ext uri="{9D8B030D-6E8A-4147-A177-3AD203B41FA5}">
                      <a16:colId xmlns:a16="http://schemas.microsoft.com/office/drawing/2014/main" xmlns="" val="20011"/>
                    </a:ext>
                  </a:extLst>
                </a:gridCol>
                <a:gridCol w="539843">
                  <a:extLst>
                    <a:ext uri="{9D8B030D-6E8A-4147-A177-3AD203B41FA5}">
                      <a16:colId xmlns:a16="http://schemas.microsoft.com/office/drawing/2014/main" xmlns="" val="20012"/>
                    </a:ext>
                  </a:extLst>
                </a:gridCol>
                <a:gridCol w="539843">
                  <a:extLst>
                    <a:ext uri="{9D8B030D-6E8A-4147-A177-3AD203B41FA5}">
                      <a16:colId xmlns:a16="http://schemas.microsoft.com/office/drawing/2014/main" xmlns="" val="20013"/>
                    </a:ext>
                  </a:extLst>
                </a:gridCol>
                <a:gridCol w="539843">
                  <a:extLst>
                    <a:ext uri="{9D8B030D-6E8A-4147-A177-3AD203B41FA5}">
                      <a16:colId xmlns:a16="http://schemas.microsoft.com/office/drawing/2014/main" xmlns="" val="20014"/>
                    </a:ext>
                  </a:extLst>
                </a:gridCol>
                <a:gridCol w="539843">
                  <a:extLst>
                    <a:ext uri="{9D8B030D-6E8A-4147-A177-3AD203B41FA5}">
                      <a16:colId xmlns:a16="http://schemas.microsoft.com/office/drawing/2014/main" xmlns="" val="20015"/>
                    </a:ext>
                  </a:extLst>
                </a:gridCol>
                <a:gridCol w="539843">
                  <a:extLst>
                    <a:ext uri="{9D8B030D-6E8A-4147-A177-3AD203B41FA5}">
                      <a16:colId xmlns:a16="http://schemas.microsoft.com/office/drawing/2014/main" xmlns="" val="20016"/>
                    </a:ext>
                  </a:extLst>
                </a:gridCol>
              </a:tblGrid>
              <a:tr h="588233">
                <a:tc>
                  <a:txBody>
                    <a:bodyPr/>
                    <a:lstStyle/>
                    <a:p>
                      <a:pPr algn="ctr" fontAlgn="ctr"/>
                      <a:r>
                        <a:rPr lang="en-US" altLang="ja-JP" sz="1600" b="0" i="0" u="none" strike="noStrike" dirty="0">
                          <a:solidFill>
                            <a:srgbClr val="000000"/>
                          </a:solidFill>
                          <a:effectLst/>
                          <a:latin typeface="ＭＳ Ｐゴシック"/>
                        </a:rPr>
                        <a:t>10:20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a:t>
                      </a:r>
                      <a:r>
                        <a:rPr lang="en-US" altLang="ja-JP" sz="1600" b="0" i="0" u="none" strike="noStrike" dirty="0">
                          <a:solidFill>
                            <a:srgbClr val="000000"/>
                          </a:solidFill>
                          <a:effectLst/>
                          <a:latin typeface="ＭＳ Ｐゴシック"/>
                        </a:rPr>
                        <a:t>55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11:10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13:00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13:20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13:30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13:45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14:00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14:10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14:20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14:35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14:50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15:05</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15:20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16:10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16:40</a:t>
                      </a:r>
                      <a:r>
                        <a:rPr lang="ja-JP" altLang="en-US" sz="1600" b="0"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425963">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dirty="0">
                          <a:solidFill>
                            <a:srgbClr val="000000"/>
                          </a:solidFill>
                          <a:effectLst/>
                          <a:latin typeface="ＭＳ Ｐゴシック"/>
                        </a:rPr>
                        <a:t>60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ＭＳ Ｐゴシック"/>
                        </a:rPr>
                        <a:t>10</a:t>
                      </a:r>
                      <a:r>
                        <a:rPr lang="ja-JP" altLang="en-US" sz="1600" b="0" i="0" u="none" strike="noStrike">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altLang="ja-JP" sz="1600" b="0" i="0" u="none" strike="noStrike" dirty="0">
                          <a:solidFill>
                            <a:srgbClr val="000000"/>
                          </a:solidFill>
                          <a:effectLst/>
                          <a:latin typeface="ＭＳ Ｐゴシック"/>
                        </a:rPr>
                        <a:t>70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1"/>
                  </a:ext>
                </a:extLst>
              </a:tr>
              <a:tr h="456389">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0" i="0" u="none" strike="noStrike">
                          <a:solidFill>
                            <a:srgbClr val="000000"/>
                          </a:solidFill>
                          <a:effectLst/>
                          <a:latin typeface="ＭＳ Ｐゴシック"/>
                        </a:rPr>
                        <a:t>　</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a:solidFill>
                            <a:srgbClr val="000000"/>
                          </a:solidFill>
                          <a:effectLst/>
                          <a:latin typeface="ＭＳ Ｐゴシック"/>
                        </a:rPr>
                        <a:t>15</a:t>
                      </a:r>
                      <a:r>
                        <a:rPr lang="ja-JP" altLang="en-US" sz="1600" b="0" i="0" u="none" strike="noStrike">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15</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50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30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0" i="0" u="none" strike="noStrike" dirty="0">
                          <a:solidFill>
                            <a:srgbClr val="000000"/>
                          </a:solidFill>
                          <a:effectLst/>
                          <a:latin typeface="ＭＳ Ｐゴシック"/>
                        </a:rPr>
                        <a:t>20</a:t>
                      </a:r>
                      <a:r>
                        <a:rPr lang="ja-JP" altLang="en-US" sz="1600" b="0"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85799">
                <a:tc>
                  <a:txBody>
                    <a:bodyPr/>
                    <a:lstStyle/>
                    <a:p>
                      <a:pPr algn="l" fontAlgn="ctr"/>
                      <a:r>
                        <a:rPr lang="ja-JP" altLang="en-US" sz="1600" b="0" i="0" u="none" strike="noStrike" dirty="0">
                          <a:solidFill>
                            <a:srgbClr val="000000"/>
                          </a:solidFill>
                          <a:effectLst/>
                          <a:latin typeface="ＭＳ Ｐゴシック"/>
                        </a:rPr>
                        <a:t>　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fontAlgn="ctr"/>
                      <a:r>
                        <a:rPr lang="ja-JP" altLang="en-US" sz="1600" b="0" i="0" u="none" strike="noStrike" dirty="0">
                          <a:solidFill>
                            <a:srgbClr val="000000"/>
                          </a:solidFill>
                          <a:effectLst/>
                          <a:latin typeface="ＭＳ Ｐゴシック"/>
                        </a:rPr>
                        <a:t>　ニーズの整理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ＭＳ Ｐゴシック"/>
                        </a:rPr>
                        <a:t>　サービス担当者会議</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ロールプレイ</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休憩</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5">
                  <a:txBody>
                    <a:bodyPr/>
                    <a:lstStyle/>
                    <a:p>
                      <a:pPr algn="l" fontAlgn="ctr"/>
                      <a:r>
                        <a:rPr lang="ja-JP" altLang="en-US" sz="1600" b="0" i="0" u="none" strike="noStrike" dirty="0">
                          <a:solidFill>
                            <a:srgbClr val="000000"/>
                          </a:solidFill>
                          <a:effectLst/>
                          <a:latin typeface="ＭＳ Ｐゴシック"/>
                        </a:rPr>
                        <a:t>　個別支援計画作成にあたり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本人との面接</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ＭＳ Ｐゴシック"/>
                        </a:rPr>
                        <a:t>　個別支援の計画作成</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600" b="0" i="0" u="none" strike="noStrike" dirty="0">
                          <a:solidFill>
                            <a:srgbClr val="000000"/>
                          </a:solidFill>
                          <a:effectLst/>
                          <a:latin typeface="ＭＳ Ｐゴシック"/>
                        </a:rPr>
                        <a:t>　個別支援</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計画の発　</a:t>
                      </a:r>
                      <a:endParaRPr lang="en-US" altLang="ja-JP" sz="1600" b="0" i="0" u="none" strike="noStrike" dirty="0">
                        <a:solidFill>
                          <a:srgbClr val="000000"/>
                        </a:solidFill>
                        <a:effectLst/>
                        <a:latin typeface="ＭＳ Ｐゴシック"/>
                      </a:endParaRPr>
                    </a:p>
                    <a:p>
                      <a:pPr algn="l" fontAlgn="ctr"/>
                      <a:r>
                        <a:rPr lang="ja-JP" altLang="en-US" sz="1600" b="0" i="0" u="none" strike="noStrike" dirty="0">
                          <a:solidFill>
                            <a:srgbClr val="000000"/>
                          </a:solidFill>
                          <a:effectLst/>
                          <a:latin typeface="ＭＳ Ｐゴシック"/>
                        </a:rPr>
                        <a:t>　表</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3"/>
                  </a:ext>
                </a:extLst>
              </a:tr>
              <a:tr h="2221091">
                <a:tc>
                  <a:txBody>
                    <a:bodyPr/>
                    <a:lstStyle/>
                    <a:p>
                      <a:pPr algn="l" fontAlgn="ctr"/>
                      <a:r>
                        <a:rPr lang="ja-JP" altLang="en-US" sz="1400" b="0" i="0" u="none" strike="noStrike" dirty="0">
                          <a:solidFill>
                            <a:srgbClr val="000000"/>
                          </a:solidFill>
                          <a:effectLst/>
                          <a:latin typeface="ＭＳ Ｐゴシック"/>
                        </a:rPr>
                        <a:t>　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事例の説明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グループで共有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グループで担当者会議の参</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加に向けた方針を確認する。</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ロールプレイ準備</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サービス等利用計画の　</a:t>
                      </a: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個人ワーク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グループ共有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ロールプレイ</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400" b="0" i="0" u="none" strike="noStrike" dirty="0">
                          <a:solidFill>
                            <a:srgbClr val="000000"/>
                          </a:solidFill>
                          <a:effectLst/>
                          <a:latin typeface="ＭＳ Ｐゴシック"/>
                        </a:rPr>
                        <a:t>　発表</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en-US" altLang="ja-JP" sz="1400" b="0" i="0" u="none" strike="noStrike" dirty="0">
                        <a:solidFill>
                          <a:srgbClr val="000000"/>
                        </a:solidFill>
                        <a:effectLst/>
                        <a:latin typeface="ＭＳ Ｐゴシック"/>
                      </a:endParaRPr>
                    </a:p>
                    <a:p>
                      <a:pPr algn="l" fontAlgn="ctr"/>
                      <a:r>
                        <a:rPr lang="ja-JP" altLang="en-US" sz="1400" b="0" i="0" u="none" strike="noStrike" dirty="0">
                          <a:solidFill>
                            <a:srgbClr val="000000"/>
                          </a:solidFill>
                          <a:effectLst/>
                          <a:latin typeface="ＭＳ Ｐゴシック"/>
                        </a:rPr>
                        <a:t>　意見交換＋講師コメントト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44972630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5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27725</TotalTime>
  <Words>3581</Words>
  <Application>Microsoft Office PowerPoint</Application>
  <PresentationFormat>ユーザー設定</PresentationFormat>
  <Paragraphs>1046</Paragraphs>
  <Slides>39</Slides>
  <Notes>17</Notes>
  <HiddenSlides>0</HiddenSlides>
  <MMClips>0</MMClips>
  <ScaleCrop>false</ScaleCrop>
  <HeadingPairs>
    <vt:vector size="6" baseType="variant">
      <vt:variant>
        <vt:lpstr>テーマ</vt:lpstr>
      </vt:variant>
      <vt:variant>
        <vt:i4>12</vt:i4>
      </vt:variant>
      <vt:variant>
        <vt:lpstr>埋め込まれた OLE サーバー</vt:lpstr>
      </vt:variant>
      <vt:variant>
        <vt:i4>2</vt:i4>
      </vt:variant>
      <vt:variant>
        <vt:lpstr>スライド タイトル</vt:lpstr>
      </vt:variant>
      <vt:variant>
        <vt:i4>39</vt:i4>
      </vt:variant>
    </vt:vector>
  </HeadingPairs>
  <TitlesOfParts>
    <vt:vector size="53" baseType="lpstr">
      <vt:lpstr>標準デザイン</vt:lpstr>
      <vt:lpstr>2_標準デザイン</vt:lpstr>
      <vt:lpstr>6_標準デザイン</vt:lpstr>
      <vt:lpstr>7_標準デザイン</vt:lpstr>
      <vt:lpstr>ホワイト</vt:lpstr>
      <vt:lpstr>15_標準デザイン</vt:lpstr>
      <vt:lpstr>16_標準デザイン</vt:lpstr>
      <vt:lpstr>1_標準デザイン</vt:lpstr>
      <vt:lpstr>1_Office ​​テーマ</vt:lpstr>
      <vt:lpstr>3_標準デザイン</vt:lpstr>
      <vt:lpstr>4_標準デザイン</vt:lpstr>
      <vt:lpstr>Office ​​テーマ</vt:lpstr>
      <vt:lpstr>ワークシート</vt:lpstr>
      <vt:lpstr>Worksheet</vt:lpstr>
      <vt:lpstr>PowerPoint プレゼンテーション</vt:lpstr>
      <vt:lpstr>演習１　「個別支援計画の作成」</vt:lpstr>
      <vt:lpstr>演習事例　 【この事例の登場人物、施設名等の名称はすべて仮称です】 </vt:lpstr>
      <vt:lpstr>グループホームピアハウス</vt:lpstr>
      <vt:lpstr>就労継続支援Ｂ型事業所「スマイル」　　　地域の状況及び社会資源</vt:lpstr>
      <vt:lpstr>記入様式　１</vt:lpstr>
      <vt:lpstr>PowerPoint プレゼンテーション</vt:lpstr>
      <vt:lpstr>ニーズ整理の記入についての工夫</vt:lpstr>
      <vt:lpstr>演習１　「個別支援計画の作成」</vt:lpstr>
      <vt:lpstr>PowerPoint プレゼンテーション</vt:lpstr>
      <vt:lpstr>サービス担当者会議</vt:lpstr>
      <vt:lpstr>サービス管理責任者の業務 関係機関との連携</vt:lpstr>
      <vt:lpstr>サービス担当者会議　配役</vt:lpstr>
      <vt:lpstr>PowerPoint プレゼンテーション</vt:lpstr>
      <vt:lpstr>PowerPoint プレゼンテーション</vt:lpstr>
      <vt:lpstr>PowerPoint プレゼンテーション</vt:lpstr>
      <vt:lpstr>振り返り（フィードバック）</vt:lpstr>
      <vt:lpstr>演習１　「個別支援計画の作成」</vt:lpstr>
      <vt:lpstr>サービス担当者会議</vt:lpstr>
      <vt:lpstr>PowerPoint プレゼンテーション</vt:lpstr>
      <vt:lpstr>サービス管理責任者の業務 支援プロセスの管理</vt:lpstr>
      <vt:lpstr>PowerPoint プレゼンテーション</vt:lpstr>
      <vt:lpstr>個別支援計画</vt:lpstr>
      <vt:lpstr>演習１　「個別支援計画の作成」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実施方法</vt:lpstr>
      <vt:lpstr>サービス担当者会議　配役</vt:lpstr>
      <vt:lpstr>PowerPoint プレゼンテーション</vt:lpstr>
      <vt:lpstr>PowerPoint プレゼンテーション</vt:lpstr>
      <vt:lpstr>PowerPoint プレゼンテーション</vt:lpstr>
      <vt:lpstr>PowerPoint プレゼンテーション</vt:lpstr>
      <vt:lpstr>個別支援計画修正案の作成（40分間）</vt:lpstr>
      <vt:lpstr>PowerPoint プレゼンテーション</vt:lpstr>
      <vt:lpstr>研修　振り返りとまとめ （３０分間）</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1569</cp:revision>
  <cp:lastPrinted>2017-08-12T02:32:25Z</cp:lastPrinted>
  <dcterms:created xsi:type="dcterms:W3CDTF">2005-11-22T01:19:47Z</dcterms:created>
  <dcterms:modified xsi:type="dcterms:W3CDTF">2017-10-03T10:11:07Z</dcterms:modified>
</cp:coreProperties>
</file>