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8" r:id="rId1"/>
  </p:sldMasterIdLst>
  <p:notesMasterIdLst>
    <p:notesMasterId r:id="rId7"/>
  </p:notesMasterIdLst>
  <p:handoutMasterIdLst>
    <p:handoutMasterId r:id="rId8"/>
  </p:handoutMasterIdLst>
  <p:sldIdLst>
    <p:sldId id="897" r:id="rId2"/>
    <p:sldId id="899" r:id="rId3"/>
    <p:sldId id="900" r:id="rId4"/>
    <p:sldId id="901" r:id="rId5"/>
    <p:sldId id="895" r:id="rId6"/>
  </p:sldIdLst>
  <p:sldSz cx="10153650" cy="6858000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9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EB7B0"/>
    <a:srgbClr val="CCFF99"/>
    <a:srgbClr val="FFE6CD"/>
    <a:srgbClr val="FFCC99"/>
    <a:srgbClr val="FFFFCD"/>
    <a:srgbClr val="FFCCFF"/>
    <a:srgbClr val="F4FB93"/>
    <a:srgbClr val="008E4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01" autoAdjust="0"/>
    <p:restoredTop sz="70576" autoAdjust="0"/>
  </p:normalViewPr>
  <p:slideViewPr>
    <p:cSldViewPr>
      <p:cViewPr varScale="1">
        <p:scale>
          <a:sx n="60" d="100"/>
          <a:sy n="60" d="100"/>
        </p:scale>
        <p:origin x="1956" y="60"/>
      </p:cViewPr>
      <p:guideLst>
        <p:guide orient="horz" pos="2160"/>
        <p:guide pos="31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2118" y="-96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4" rIns="91306" bIns="45654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955" y="0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4" rIns="91306" bIns="4565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800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4" rIns="91306" bIns="45654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955" y="9428800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4" rIns="91306" bIns="4565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51EED01C-DAB5-4CC9-9483-ABDB234D8C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67533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4" rIns="91306" bIns="45654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55" y="0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4" rIns="91306" bIns="4565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46113" y="744538"/>
            <a:ext cx="55070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4" y="4715192"/>
            <a:ext cx="5437188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4" rIns="91306" bIns="456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800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4" rIns="91306" bIns="45654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55" y="9428800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4" rIns="91306" bIns="4565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42C94C4-C3F1-46FD-BAE0-7D4DFA446E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7809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44525" y="744538"/>
            <a:ext cx="5508625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上から下の関係性ではなく、双方向的な関係性。</a:t>
            </a:r>
            <a:endParaRPr kumimoji="1" lang="en-US" altLang="ja-JP" dirty="0"/>
          </a:p>
          <a:p>
            <a:r>
              <a:rPr kumimoji="1" lang="ja-JP" altLang="en-US" dirty="0"/>
              <a:t>サービス等利用計画に沿って個別支援計画が作られるが、個別支援計画の変更によってサービス等利用計画が変更していくこともある。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7E017-C4CE-4A86-8903-C7A029BF502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149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44525" y="744538"/>
            <a:ext cx="5508625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上から下の関係性ではなく、双方向的な関係性。</a:t>
            </a:r>
            <a:endParaRPr kumimoji="1" lang="en-US" altLang="ja-JP" dirty="0"/>
          </a:p>
          <a:p>
            <a:r>
              <a:rPr kumimoji="1" lang="ja-JP" altLang="en-US" dirty="0"/>
              <a:t>サービス等利用計画に沿って個別支援計画が作られるが、個別支援計画の変更によってサービス等利用計画が変更していくこともある。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7E017-C4CE-4A86-8903-C7A029BF502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06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44525" y="744538"/>
            <a:ext cx="5508625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上から下の関係性ではなく、双方向的な関係性。</a:t>
            </a:r>
            <a:endParaRPr kumimoji="1" lang="en-US" altLang="ja-JP" dirty="0"/>
          </a:p>
          <a:p>
            <a:r>
              <a:rPr kumimoji="1" lang="ja-JP" altLang="en-US" dirty="0"/>
              <a:t>サービス等利用計画に沿って個別支援計画が作られるが、個別支援計画の変更によってサービス等利用計画が変更していくこともある。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7E017-C4CE-4A86-8903-C7A029BF502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962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44525" y="744538"/>
            <a:ext cx="5508625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上から下の関係性ではなく、双方向的な関係性。</a:t>
            </a:r>
            <a:endParaRPr kumimoji="1" lang="en-US" altLang="ja-JP" dirty="0"/>
          </a:p>
          <a:p>
            <a:r>
              <a:rPr kumimoji="1" lang="ja-JP" altLang="en-US" dirty="0"/>
              <a:t>サービス等利用計画に沿って個別支援計画が作られるが、個別支援計画の変更によってサービス等利用計画が変更していくこともある。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7E017-C4CE-4A86-8903-C7A029BF502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842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61528" y="2130499"/>
            <a:ext cx="8630603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3052" y="3886200"/>
            <a:ext cx="710755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12" indent="0" algn="ctr">
              <a:buNone/>
              <a:defRPr/>
            </a:lvl2pPr>
            <a:lvl3pPr marL="914224" indent="0" algn="ctr">
              <a:buNone/>
              <a:defRPr/>
            </a:lvl3pPr>
            <a:lvl4pPr marL="1371336" indent="0" algn="ctr">
              <a:buNone/>
              <a:defRPr/>
            </a:lvl4pPr>
            <a:lvl5pPr marL="1828448" indent="0" algn="ctr">
              <a:buNone/>
              <a:defRPr/>
            </a:lvl5pPr>
            <a:lvl6pPr marL="2285561" indent="0" algn="ctr">
              <a:buNone/>
              <a:defRPr/>
            </a:lvl6pPr>
            <a:lvl7pPr marL="2742674" indent="0" algn="ctr">
              <a:buNone/>
              <a:defRPr/>
            </a:lvl7pPr>
            <a:lvl8pPr marL="3199784" indent="0" algn="ctr">
              <a:buNone/>
              <a:defRPr/>
            </a:lvl8pPr>
            <a:lvl9pPr marL="3656897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D0776-07AC-46CA-87BF-E2184DC65D4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360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20B10-E208-4EB2-98CE-65046AEE332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819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34478" y="609600"/>
            <a:ext cx="2157651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61527" y="609600"/>
            <a:ext cx="6303724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D16CB-16E3-41D8-AAB0-BF02E8EB859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211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507685" y="274648"/>
            <a:ext cx="9138285" cy="585152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507685" y="6245226"/>
            <a:ext cx="236918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469166" y="6245226"/>
            <a:ext cx="3215323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7875589" y="6624639"/>
            <a:ext cx="236918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00CC3-7BE3-4B92-89A7-B0F66E7B88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06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148A3-2F01-468B-97F2-DB9D07A916C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659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02068" y="4406972"/>
            <a:ext cx="863060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02068" y="2906722"/>
            <a:ext cx="863060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12" indent="0">
              <a:buNone/>
              <a:defRPr sz="1800"/>
            </a:lvl2pPr>
            <a:lvl3pPr marL="914224" indent="0">
              <a:buNone/>
              <a:defRPr sz="1600"/>
            </a:lvl3pPr>
            <a:lvl4pPr marL="1371336" indent="0">
              <a:buNone/>
              <a:defRPr sz="1400"/>
            </a:lvl4pPr>
            <a:lvl5pPr marL="1828448" indent="0">
              <a:buNone/>
              <a:defRPr sz="1400"/>
            </a:lvl5pPr>
            <a:lvl6pPr marL="2285561" indent="0">
              <a:buNone/>
              <a:defRPr sz="1400"/>
            </a:lvl6pPr>
            <a:lvl7pPr marL="2742674" indent="0">
              <a:buNone/>
              <a:defRPr sz="1400"/>
            </a:lvl7pPr>
            <a:lvl8pPr marL="3199784" indent="0">
              <a:buNone/>
              <a:defRPr sz="1400"/>
            </a:lvl8pPr>
            <a:lvl9pPr marL="3656897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27D2C-C156-4854-8ED5-B498825477F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75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61524" y="1981201"/>
            <a:ext cx="42306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61439" y="1981201"/>
            <a:ext cx="42306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F46C3-8D9C-4133-B0C6-BB6084F2925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810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7687" y="274638"/>
            <a:ext cx="913828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7683" y="1535113"/>
            <a:ext cx="448629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2" indent="0">
              <a:buNone/>
              <a:defRPr sz="2000" b="1"/>
            </a:lvl2pPr>
            <a:lvl3pPr marL="914224" indent="0">
              <a:buNone/>
              <a:defRPr sz="1800" b="1"/>
            </a:lvl3pPr>
            <a:lvl4pPr marL="1371336" indent="0">
              <a:buNone/>
              <a:defRPr sz="1600" b="1"/>
            </a:lvl4pPr>
            <a:lvl5pPr marL="1828448" indent="0">
              <a:buNone/>
              <a:defRPr sz="1600" b="1"/>
            </a:lvl5pPr>
            <a:lvl6pPr marL="2285561" indent="0">
              <a:buNone/>
              <a:defRPr sz="1600" b="1"/>
            </a:lvl6pPr>
            <a:lvl7pPr marL="2742674" indent="0">
              <a:buNone/>
              <a:defRPr sz="1600" b="1"/>
            </a:lvl7pPr>
            <a:lvl8pPr marL="3199784" indent="0">
              <a:buNone/>
              <a:defRPr sz="1600" b="1"/>
            </a:lvl8pPr>
            <a:lvl9pPr marL="3656897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7683" y="2174875"/>
            <a:ext cx="44862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57919" y="1535113"/>
            <a:ext cx="448805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2" indent="0">
              <a:buNone/>
              <a:defRPr sz="2000" b="1"/>
            </a:lvl2pPr>
            <a:lvl3pPr marL="914224" indent="0">
              <a:buNone/>
              <a:defRPr sz="1800" b="1"/>
            </a:lvl3pPr>
            <a:lvl4pPr marL="1371336" indent="0">
              <a:buNone/>
              <a:defRPr sz="1600" b="1"/>
            </a:lvl4pPr>
            <a:lvl5pPr marL="1828448" indent="0">
              <a:buNone/>
              <a:defRPr sz="1600" b="1"/>
            </a:lvl5pPr>
            <a:lvl6pPr marL="2285561" indent="0">
              <a:buNone/>
              <a:defRPr sz="1600" b="1"/>
            </a:lvl6pPr>
            <a:lvl7pPr marL="2742674" indent="0">
              <a:buNone/>
              <a:defRPr sz="1600" b="1"/>
            </a:lvl7pPr>
            <a:lvl8pPr marL="3199784" indent="0">
              <a:buNone/>
              <a:defRPr sz="1600" b="1"/>
            </a:lvl8pPr>
            <a:lvl9pPr marL="3656897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57919" y="2174875"/>
            <a:ext cx="448805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296C0-752C-4DDD-9B9E-713DCEDA167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366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E34FC-85E2-42F8-A291-9841FE233C8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090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DBC96-1DB8-4B93-B21F-95C4ECA2D59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7694" y="273050"/>
            <a:ext cx="334048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69799" y="273062"/>
            <a:ext cx="567617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7694" y="1435103"/>
            <a:ext cx="334048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2" indent="0">
              <a:buNone/>
              <a:defRPr sz="1200"/>
            </a:lvl2pPr>
            <a:lvl3pPr marL="914224" indent="0">
              <a:buNone/>
              <a:defRPr sz="1000"/>
            </a:lvl3pPr>
            <a:lvl4pPr marL="1371336" indent="0">
              <a:buNone/>
              <a:defRPr sz="900"/>
            </a:lvl4pPr>
            <a:lvl5pPr marL="1828448" indent="0">
              <a:buNone/>
              <a:defRPr sz="900"/>
            </a:lvl5pPr>
            <a:lvl6pPr marL="2285561" indent="0">
              <a:buNone/>
              <a:defRPr sz="900"/>
            </a:lvl6pPr>
            <a:lvl7pPr marL="2742674" indent="0">
              <a:buNone/>
              <a:defRPr sz="900"/>
            </a:lvl7pPr>
            <a:lvl8pPr marL="3199784" indent="0">
              <a:buNone/>
              <a:defRPr sz="900"/>
            </a:lvl8pPr>
            <a:lvl9pPr marL="3656897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59C74-97F6-455F-BE4B-C577A80A4DC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7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0186" y="4800600"/>
            <a:ext cx="609219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90186" y="612776"/>
            <a:ext cx="609219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2" indent="0">
              <a:buNone/>
              <a:defRPr sz="2800"/>
            </a:lvl2pPr>
            <a:lvl3pPr marL="914224" indent="0">
              <a:buNone/>
              <a:defRPr sz="2400"/>
            </a:lvl3pPr>
            <a:lvl4pPr marL="1371336" indent="0">
              <a:buNone/>
              <a:defRPr sz="2000"/>
            </a:lvl4pPr>
            <a:lvl5pPr marL="1828448" indent="0">
              <a:buNone/>
              <a:defRPr sz="2000"/>
            </a:lvl5pPr>
            <a:lvl6pPr marL="2285561" indent="0">
              <a:buNone/>
              <a:defRPr sz="2000"/>
            </a:lvl6pPr>
            <a:lvl7pPr marL="2742674" indent="0">
              <a:buNone/>
              <a:defRPr sz="2000"/>
            </a:lvl7pPr>
            <a:lvl8pPr marL="3199784" indent="0">
              <a:buNone/>
              <a:defRPr sz="2000"/>
            </a:lvl8pPr>
            <a:lvl9pPr marL="3656897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90186" y="5367339"/>
            <a:ext cx="609219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2" indent="0">
              <a:buNone/>
              <a:defRPr sz="1200"/>
            </a:lvl2pPr>
            <a:lvl3pPr marL="914224" indent="0">
              <a:buNone/>
              <a:defRPr sz="1000"/>
            </a:lvl3pPr>
            <a:lvl4pPr marL="1371336" indent="0">
              <a:buNone/>
              <a:defRPr sz="900"/>
            </a:lvl4pPr>
            <a:lvl5pPr marL="1828448" indent="0">
              <a:buNone/>
              <a:defRPr sz="900"/>
            </a:lvl5pPr>
            <a:lvl6pPr marL="2285561" indent="0">
              <a:buNone/>
              <a:defRPr sz="900"/>
            </a:lvl6pPr>
            <a:lvl7pPr marL="2742674" indent="0">
              <a:buNone/>
              <a:defRPr sz="900"/>
            </a:lvl7pPr>
            <a:lvl8pPr marL="3199784" indent="0">
              <a:buNone/>
              <a:defRPr sz="900"/>
            </a:lvl8pPr>
            <a:lvl9pPr marL="3656897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1DE0C-AF71-4A5A-8FC6-63899FD7ED2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621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1526" y="609600"/>
            <a:ext cx="8630603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4" tIns="45707" rIns="91414" bIns="4570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1526" y="1981201"/>
            <a:ext cx="863060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4" tIns="45707" rIns="91414" bIns="457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1524" y="6248400"/>
            <a:ext cx="2115344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4" tIns="45707" rIns="91414" bIns="45707" numCol="1" anchor="t" anchorCtr="0" compatLnSpc="1">
            <a:prstTxWarp prst="textNoShape">
              <a:avLst/>
            </a:prstTxWarp>
          </a:bodyPr>
          <a:lstStyle>
            <a:lvl1pPr>
              <a:defRPr sz="1500"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69166" y="6248400"/>
            <a:ext cx="321532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4" tIns="45707" rIns="91414" bIns="45707" numCol="1" anchor="t" anchorCtr="0" compatLnSpc="1">
            <a:prstTxWarp prst="textNoShape">
              <a:avLst/>
            </a:prstTxWarp>
          </a:bodyPr>
          <a:lstStyle>
            <a:lvl1pPr algn="ctr">
              <a:defRPr sz="1500"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3692" y="6453258"/>
            <a:ext cx="2115344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4" tIns="45707" rIns="91414" bIns="45707" numCol="1" anchor="t" anchorCtr="0" compatLnSpc="1">
            <a:prstTxWarp prst="textNoShape">
              <a:avLst/>
            </a:prstTxWarp>
          </a:bodyPr>
          <a:lstStyle>
            <a:lvl1pPr algn="r">
              <a:defRPr sz="1500">
                <a:latin typeface="+mn-ea"/>
                <a:ea typeface="ＭＳ Ｐゴシック" pitchFamily="50" charset="-128"/>
              </a:defRPr>
            </a:lvl1pPr>
          </a:lstStyle>
          <a:p>
            <a:pPr>
              <a:defRPr/>
            </a:pPr>
            <a:fld id="{8190F147-1A02-4CC7-B751-C0621C3EAEF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100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50" r:id="rId2"/>
    <p:sldLayoutId id="2147484051" r:id="rId3"/>
    <p:sldLayoutId id="2147484052" r:id="rId4"/>
    <p:sldLayoutId id="2147484053" r:id="rId5"/>
    <p:sldLayoutId id="2147484054" r:id="rId6"/>
    <p:sldLayoutId id="2147484055" r:id="rId7"/>
    <p:sldLayoutId id="2147484056" r:id="rId8"/>
    <p:sldLayoutId id="2147484057" r:id="rId9"/>
    <p:sldLayoutId id="2147484058" r:id="rId10"/>
    <p:sldLayoutId id="2147484059" r:id="rId11"/>
    <p:sldLayoutId id="21474840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5pPr>
      <a:lvl6pPr marL="457112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6pPr>
      <a:lvl7pPr marL="914224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7pPr>
      <a:lvl8pPr marL="137133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8pPr>
      <a:lvl9pPr marL="1828448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9pPr>
    </p:titleStyle>
    <p:bodyStyle>
      <a:lvl1pPr marL="342834" indent="-342834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807" indent="-287282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780" indent="-228556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9892" indent="-228556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004" indent="-230144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117" indent="-23014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229" indent="-23014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340" indent="-23014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5454" indent="-23014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2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2" algn="l" defTabSz="9142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24" algn="l" defTabSz="9142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36" algn="l" defTabSz="9142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48" algn="l" defTabSz="9142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61" algn="l" defTabSz="9142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74" algn="l" defTabSz="9142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84" algn="l" defTabSz="9142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97" algn="l" defTabSz="91422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6"/>
          <p:cNvSpPr>
            <a:spLocks noChangeArrowheads="1"/>
          </p:cNvSpPr>
          <p:nvPr/>
        </p:nvSpPr>
        <p:spPr bwMode="auto">
          <a:xfrm>
            <a:off x="1103138" y="1484795"/>
            <a:ext cx="699818" cy="1800225"/>
          </a:xfrm>
          <a:prstGeom prst="rect">
            <a:avLst/>
          </a:prstGeom>
          <a:solidFill>
            <a:srgbClr val="FFFF99">
              <a:alpha val="50196"/>
            </a:srgbClr>
          </a:solidFill>
          <a:ln w="3175">
            <a:solidFill>
              <a:schemeClr val="bg1">
                <a:lumMod val="85000"/>
              </a:schemeClr>
            </a:solidFill>
            <a:prstDash val="solid"/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/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　</a:t>
            </a:r>
            <a:r>
              <a:rPr lang="ja-JP" altLang="en-US" dirty="0">
                <a:solidFill>
                  <a:srgbClr val="000000"/>
                </a:solidFill>
              </a:rPr>
              <a:t>　　　　　　</a:t>
            </a:r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1092473" y="1484795"/>
            <a:ext cx="478393" cy="1800225"/>
          </a:xfrm>
          <a:prstGeom prst="rect">
            <a:avLst/>
          </a:prstGeom>
          <a:solidFill>
            <a:srgbClr val="FFFF99">
              <a:alpha val="65098"/>
            </a:srgbClr>
          </a:solidFill>
          <a:ln w="3175">
            <a:solidFill>
              <a:schemeClr val="bg1">
                <a:lumMod val="85000"/>
              </a:schemeClr>
            </a:solidFill>
            <a:prstDash val="solid"/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/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　</a:t>
            </a:r>
            <a:r>
              <a:rPr lang="ja-JP" altLang="en-US" dirty="0">
                <a:solidFill>
                  <a:srgbClr val="000000"/>
                </a:solidFill>
              </a:rPr>
              <a:t>　　　　　　</a:t>
            </a:r>
          </a:p>
        </p:txBody>
      </p:sp>
      <p:cxnSp>
        <p:nvCxnSpPr>
          <p:cNvPr id="28" name="直線コネクタ 27"/>
          <p:cNvCxnSpPr/>
          <p:nvPr/>
        </p:nvCxnSpPr>
        <p:spPr>
          <a:xfrm>
            <a:off x="279891" y="3644900"/>
            <a:ext cx="9372600" cy="0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07" name="Rectangle 6"/>
          <p:cNvSpPr>
            <a:spLocks noChangeArrowheads="1"/>
          </p:cNvSpPr>
          <p:nvPr/>
        </p:nvSpPr>
        <p:spPr bwMode="auto">
          <a:xfrm>
            <a:off x="795735" y="1484328"/>
            <a:ext cx="478393" cy="18002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/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 アセスメント　</a:t>
            </a:r>
            <a:r>
              <a:rPr lang="ja-JP" altLang="en-US" dirty="0">
                <a:solidFill>
                  <a:srgbClr val="000000"/>
                </a:solidFill>
              </a:rPr>
              <a:t>　　　　　　</a:t>
            </a:r>
          </a:p>
        </p:txBody>
      </p:sp>
      <p:sp>
        <p:nvSpPr>
          <p:cNvPr id="47108" name="Rectangle 7"/>
          <p:cNvSpPr>
            <a:spLocks noChangeArrowheads="1"/>
          </p:cNvSpPr>
          <p:nvPr/>
        </p:nvSpPr>
        <p:spPr bwMode="auto">
          <a:xfrm>
            <a:off x="2118371" y="1196762"/>
            <a:ext cx="478393" cy="23762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サービス等利用計画案等</a:t>
            </a:r>
            <a:endParaRPr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47109" name="Rectangle 38"/>
          <p:cNvSpPr>
            <a:spLocks noChangeArrowheads="1"/>
          </p:cNvSpPr>
          <p:nvPr/>
        </p:nvSpPr>
        <p:spPr bwMode="auto">
          <a:xfrm>
            <a:off x="6806251" y="3820905"/>
            <a:ext cx="478393" cy="172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0" rIns="91315" bIns="0" anchor="ctr"/>
          <a:lstStyle/>
          <a:p>
            <a:pPr algn="ctr" defTabSz="913242">
              <a:spcBef>
                <a:spcPct val="50000"/>
              </a:spcBef>
            </a:pPr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個別支援計画</a:t>
            </a: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47110" name="Line 40"/>
          <p:cNvSpPr>
            <a:spLocks noChangeShapeType="1"/>
          </p:cNvSpPr>
          <p:nvPr/>
        </p:nvSpPr>
        <p:spPr bwMode="auto">
          <a:xfrm>
            <a:off x="4117318" y="3356992"/>
            <a:ext cx="239877" cy="43204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315" tIns="45659" rIns="91315" bIns="45659"/>
          <a:lstStyle/>
          <a:p>
            <a:pPr defTabSz="913242"/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47111" name="Rectangle 49"/>
          <p:cNvSpPr>
            <a:spLocks noChangeArrowheads="1"/>
          </p:cNvSpPr>
          <p:nvPr/>
        </p:nvSpPr>
        <p:spPr bwMode="auto">
          <a:xfrm>
            <a:off x="8291149" y="3766782"/>
            <a:ext cx="478393" cy="211049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>
              <a:spcBef>
                <a:spcPct val="50000"/>
              </a:spcBef>
            </a:pPr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モニタリング</a:t>
            </a: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23" name="Rectangle 50"/>
          <p:cNvSpPr>
            <a:spLocks noChangeArrowheads="1"/>
          </p:cNvSpPr>
          <p:nvPr/>
        </p:nvSpPr>
        <p:spPr bwMode="auto">
          <a:xfrm>
            <a:off x="131806" y="1196975"/>
            <a:ext cx="515819" cy="2159000"/>
          </a:xfrm>
          <a:prstGeom prst="roundRect">
            <a:avLst>
              <a:gd name="adj" fmla="val 33514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>
              <a:defRPr/>
            </a:pPr>
            <a:r>
              <a:rPr lang="ja-JP" altLang="en-US" dirty="0">
                <a:solidFill>
                  <a:prstClr val="black"/>
                </a:solidFill>
                <a:latin typeface="HG創英角ﾎﾟｯﾌﾟ体" pitchFamily="49" charset="-128"/>
                <a:ea typeface="HG創英角ﾎﾟｯﾌﾟ体" pitchFamily="49" charset="-128"/>
              </a:rPr>
              <a:t>相談支援事業者</a:t>
            </a:r>
          </a:p>
        </p:txBody>
      </p:sp>
      <p:sp>
        <p:nvSpPr>
          <p:cNvPr id="47114" name="Rectangle 52"/>
          <p:cNvSpPr>
            <a:spLocks noChangeArrowheads="1"/>
          </p:cNvSpPr>
          <p:nvPr/>
        </p:nvSpPr>
        <p:spPr bwMode="auto">
          <a:xfrm>
            <a:off x="2678084" y="2492904"/>
            <a:ext cx="369372" cy="2087563"/>
          </a:xfrm>
          <a:prstGeom prst="roundRect">
            <a:avLst>
              <a:gd name="adj" fmla="val 0"/>
            </a:avLst>
          </a:prstGeom>
          <a:solidFill>
            <a:srgbClr val="FF99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35949" tIns="45659" rIns="35949" bIns="45659" anchor="ctr"/>
          <a:lstStyle/>
          <a:p>
            <a:pPr algn="ctr" defTabSz="913242">
              <a:lnSpc>
                <a:spcPts val="1699"/>
              </a:lnSpc>
            </a:pPr>
            <a:r>
              <a:rPr lang="ja-JP" altLang="en-US" sz="1200" b="1" dirty="0">
                <a:solidFill>
                  <a:srgbClr val="000000"/>
                </a:solidFill>
                <a:latin typeface="ＭＳ Ｐゴシック" charset="-128"/>
              </a:rPr>
              <a:t>支給決定（市町村）</a:t>
            </a:r>
            <a:endParaRPr lang="en-US" altLang="ja-JP" sz="1200" b="1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33" name="Rectangle 50"/>
          <p:cNvSpPr>
            <a:spLocks noChangeArrowheads="1"/>
          </p:cNvSpPr>
          <p:nvPr/>
        </p:nvSpPr>
        <p:spPr bwMode="auto">
          <a:xfrm>
            <a:off x="131806" y="4076700"/>
            <a:ext cx="515819" cy="2160588"/>
          </a:xfrm>
          <a:prstGeom prst="roundRect">
            <a:avLst>
              <a:gd name="adj" fmla="val 33514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>
              <a:defRPr/>
            </a:pPr>
            <a:r>
              <a:rPr lang="ja-JP" altLang="en-US" dirty="0">
                <a:solidFill>
                  <a:prstClr val="black"/>
                </a:solidFill>
                <a:latin typeface="HG創英角ﾎﾟｯﾌﾟ体" pitchFamily="49" charset="-128"/>
                <a:ea typeface="HG創英角ﾎﾟｯﾌﾟ体" pitchFamily="49" charset="-128"/>
              </a:rPr>
              <a:t>サービス事業者</a:t>
            </a:r>
          </a:p>
        </p:txBody>
      </p:sp>
      <p:sp>
        <p:nvSpPr>
          <p:cNvPr id="47116" name="Rectangle 6"/>
          <p:cNvSpPr>
            <a:spLocks noChangeArrowheads="1"/>
          </p:cNvSpPr>
          <p:nvPr/>
        </p:nvSpPr>
        <p:spPr bwMode="auto">
          <a:xfrm>
            <a:off x="4968680" y="3918893"/>
            <a:ext cx="478393" cy="18002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/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 アセスメント　</a:t>
            </a:r>
            <a:r>
              <a:rPr lang="ja-JP" altLang="en-US" dirty="0">
                <a:solidFill>
                  <a:srgbClr val="000000"/>
                </a:solidFill>
              </a:rPr>
              <a:t>　　　　　　</a:t>
            </a:r>
          </a:p>
        </p:txBody>
      </p:sp>
      <p:sp>
        <p:nvSpPr>
          <p:cNvPr id="47117" name="Rectangle 7"/>
          <p:cNvSpPr>
            <a:spLocks noChangeArrowheads="1"/>
          </p:cNvSpPr>
          <p:nvPr/>
        </p:nvSpPr>
        <p:spPr bwMode="auto">
          <a:xfrm>
            <a:off x="3637590" y="1268770"/>
            <a:ext cx="478393" cy="223224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サービス等利用計画等</a:t>
            </a:r>
            <a:endParaRPr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43" name="右矢印 42"/>
          <p:cNvSpPr/>
          <p:nvPr/>
        </p:nvSpPr>
        <p:spPr>
          <a:xfrm>
            <a:off x="5501723" y="4359821"/>
            <a:ext cx="296148" cy="6492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47119" name="Rectangle 52"/>
          <p:cNvSpPr>
            <a:spLocks noChangeArrowheads="1"/>
          </p:cNvSpPr>
          <p:nvPr/>
        </p:nvSpPr>
        <p:spPr bwMode="auto">
          <a:xfrm>
            <a:off x="6403361" y="3429010"/>
            <a:ext cx="294520" cy="1837395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35949" tIns="45659" rIns="35949" bIns="45659" anchor="ctr"/>
          <a:lstStyle/>
          <a:p>
            <a:pPr algn="ctr" defTabSz="913242">
              <a:lnSpc>
                <a:spcPts val="1699"/>
              </a:lnSpc>
            </a:pPr>
            <a:r>
              <a:rPr lang="ja-JP" altLang="en-US" sz="1200" b="1" dirty="0">
                <a:solidFill>
                  <a:srgbClr val="000000"/>
                </a:solidFill>
                <a:latin typeface="ＭＳ Ｐゴシック" charset="-128"/>
              </a:rPr>
              <a:t>支援会議</a:t>
            </a:r>
            <a:endParaRPr lang="en-US" altLang="ja-JP" sz="1200" b="1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47120" name="Rectangle 7"/>
          <p:cNvSpPr>
            <a:spLocks noChangeArrowheads="1"/>
          </p:cNvSpPr>
          <p:nvPr/>
        </p:nvSpPr>
        <p:spPr bwMode="auto">
          <a:xfrm>
            <a:off x="8195232" y="1196761"/>
            <a:ext cx="574295" cy="23034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継続サービス利用支援等</a:t>
            </a:r>
            <a:endParaRPr lang="en-US" altLang="ja-JP" sz="1600" dirty="0">
              <a:solidFill>
                <a:srgbClr val="00000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（モニタリング）</a:t>
            </a:r>
            <a:endParaRPr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47121" name="Rectangle 7"/>
          <p:cNvSpPr>
            <a:spLocks noChangeArrowheads="1"/>
          </p:cNvSpPr>
          <p:nvPr/>
        </p:nvSpPr>
        <p:spPr bwMode="auto">
          <a:xfrm>
            <a:off x="7633996" y="3771917"/>
            <a:ext cx="561237" cy="23749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個別支援計画の実施</a:t>
            </a:r>
            <a:endParaRPr lang="en-US" altLang="ja-JP" sz="1600" dirty="0">
              <a:solidFill>
                <a:srgbClr val="00000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（サービスの提供）</a:t>
            </a:r>
            <a:endParaRPr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50" name="右矢印 49"/>
          <p:cNvSpPr/>
          <p:nvPr/>
        </p:nvSpPr>
        <p:spPr>
          <a:xfrm>
            <a:off x="7362152" y="4359821"/>
            <a:ext cx="207495" cy="6492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47123" name="Rectangle 7"/>
          <p:cNvSpPr>
            <a:spLocks noChangeArrowheads="1"/>
          </p:cNvSpPr>
          <p:nvPr/>
        </p:nvSpPr>
        <p:spPr bwMode="auto">
          <a:xfrm>
            <a:off x="9616720" y="3789363"/>
            <a:ext cx="478393" cy="2374900"/>
          </a:xfrm>
          <a:prstGeom prst="rect">
            <a:avLst/>
          </a:prstGeom>
          <a:solidFill>
            <a:srgbClr val="FFFF99"/>
          </a:solidFill>
          <a:ln w="158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個別支援計画の変更</a:t>
            </a:r>
            <a:endParaRPr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52" name="右矢印 51"/>
          <p:cNvSpPr/>
          <p:nvPr/>
        </p:nvSpPr>
        <p:spPr>
          <a:xfrm>
            <a:off x="8801334" y="4383297"/>
            <a:ext cx="294521" cy="6492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47125" name="Rectangle 52"/>
          <p:cNvSpPr>
            <a:spLocks noChangeArrowheads="1"/>
          </p:cNvSpPr>
          <p:nvPr/>
        </p:nvSpPr>
        <p:spPr bwMode="auto">
          <a:xfrm>
            <a:off x="3157836" y="1844824"/>
            <a:ext cx="367744" cy="338455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35949" tIns="45659" rIns="35949" bIns="45659" anchor="ctr"/>
          <a:lstStyle/>
          <a:p>
            <a:pPr algn="ctr" defTabSz="913242">
              <a:lnSpc>
                <a:spcPts val="1699"/>
              </a:lnSpc>
            </a:pPr>
            <a:r>
              <a:rPr lang="ja-JP" altLang="en-US" sz="1400" b="1" dirty="0">
                <a:solidFill>
                  <a:srgbClr val="000000"/>
                </a:solidFill>
                <a:latin typeface="ＭＳ Ｐゴシック" charset="-128"/>
              </a:rPr>
              <a:t>サ　ー　ビ　ス　担　当　者　会　議</a:t>
            </a:r>
            <a:endParaRPr lang="en-US" altLang="ja-JP" sz="1400" b="1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47126" name="Rectangle 38"/>
          <p:cNvSpPr>
            <a:spLocks noChangeArrowheads="1"/>
          </p:cNvSpPr>
          <p:nvPr/>
        </p:nvSpPr>
        <p:spPr bwMode="auto">
          <a:xfrm>
            <a:off x="5830730" y="3771927"/>
            <a:ext cx="478393" cy="25923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>
              <a:spcBef>
                <a:spcPct val="50000"/>
              </a:spcBef>
            </a:pPr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 個別支援計画の原案</a:t>
            </a:r>
            <a:r>
              <a:rPr lang="ja-JP" altLang="en-US" dirty="0">
                <a:solidFill>
                  <a:srgbClr val="000000"/>
                </a:solidFill>
              </a:rPr>
              <a:t>　</a:t>
            </a:r>
          </a:p>
        </p:txBody>
      </p:sp>
      <p:cxnSp>
        <p:nvCxnSpPr>
          <p:cNvPr id="31" name="直線コネクタ 30"/>
          <p:cNvCxnSpPr/>
          <p:nvPr/>
        </p:nvCxnSpPr>
        <p:spPr>
          <a:xfrm>
            <a:off x="4277236" y="1268760"/>
            <a:ext cx="0" cy="5040312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28" name="Rectangle 7"/>
          <p:cNvSpPr>
            <a:spLocks noChangeArrowheads="1"/>
          </p:cNvSpPr>
          <p:nvPr/>
        </p:nvSpPr>
        <p:spPr bwMode="auto">
          <a:xfrm>
            <a:off x="9600449" y="981088"/>
            <a:ext cx="478393" cy="2519363"/>
          </a:xfrm>
          <a:prstGeom prst="rect">
            <a:avLst/>
          </a:prstGeom>
          <a:solidFill>
            <a:srgbClr val="FFFF99"/>
          </a:solidFill>
          <a:ln w="158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/>
            <a:r>
              <a:rPr lang="ja-JP" altLang="en-US" sz="14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サービス等利用計画等の変更</a:t>
            </a:r>
            <a:endParaRPr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7" name="右矢印 26"/>
          <p:cNvSpPr/>
          <p:nvPr/>
        </p:nvSpPr>
        <p:spPr>
          <a:xfrm>
            <a:off x="8801334" y="2008345"/>
            <a:ext cx="294521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47130" name="Rectangle 52"/>
          <p:cNvSpPr>
            <a:spLocks noChangeArrowheads="1"/>
          </p:cNvSpPr>
          <p:nvPr/>
        </p:nvSpPr>
        <p:spPr bwMode="auto">
          <a:xfrm>
            <a:off x="9107476" y="1910368"/>
            <a:ext cx="367744" cy="338455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vert="eaVert" wrap="none" lIns="35949" tIns="45659" rIns="35949" bIns="45659" anchor="ctr"/>
          <a:lstStyle/>
          <a:p>
            <a:pPr algn="ctr" defTabSz="913242">
              <a:lnSpc>
                <a:spcPts val="1699"/>
              </a:lnSpc>
            </a:pPr>
            <a:r>
              <a:rPr lang="ja-JP" altLang="en-US" sz="1400" b="1" dirty="0">
                <a:solidFill>
                  <a:srgbClr val="000000"/>
                </a:solidFill>
                <a:latin typeface="ＭＳ Ｐゴシック" charset="-128"/>
              </a:rPr>
              <a:t>サ　ー　ビ　ス　担　当　者　会　議</a:t>
            </a:r>
            <a:endParaRPr lang="en-US" altLang="ja-JP" sz="1400" b="1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37" name="右矢印 36"/>
          <p:cNvSpPr/>
          <p:nvPr/>
        </p:nvSpPr>
        <p:spPr>
          <a:xfrm>
            <a:off x="1398722" y="1916832"/>
            <a:ext cx="590466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078881" y="6021334"/>
            <a:ext cx="2755114" cy="248071"/>
          </a:xfrm>
          <a:prstGeom prst="rect">
            <a:avLst/>
          </a:prstGeom>
          <a:noFill/>
        </p:spPr>
        <p:txBody>
          <a:bodyPr wrap="square" lIns="62792" tIns="31396" rIns="62792" bIns="31396" rtlCol="0">
            <a:spAutoFit/>
          </a:bodyPr>
          <a:lstStyle/>
          <a:p>
            <a:r>
              <a:rPr lang="en-US" altLang="ja-JP" sz="1200" dirty="0">
                <a:solidFill>
                  <a:srgbClr val="000000"/>
                </a:solidFill>
              </a:rPr>
              <a:t>※</a:t>
            </a:r>
            <a:r>
              <a:rPr lang="ja-JP" altLang="en-US" sz="1200" dirty="0">
                <a:solidFill>
                  <a:srgbClr val="000000"/>
                </a:solidFill>
              </a:rPr>
              <a:t>点線枠部分は、必要により実施</a:t>
            </a:r>
          </a:p>
        </p:txBody>
      </p:sp>
      <p:sp>
        <p:nvSpPr>
          <p:cNvPr id="39" name="AutoShape 54"/>
          <p:cNvSpPr txBox="1">
            <a:spLocks noChangeArrowheads="1"/>
          </p:cNvSpPr>
          <p:nvPr/>
        </p:nvSpPr>
        <p:spPr bwMode="auto">
          <a:xfrm>
            <a:off x="186780" y="147108"/>
            <a:ext cx="9754983" cy="833620"/>
          </a:xfrm>
          <a:prstGeom prst="roundRect">
            <a:avLst>
              <a:gd name="adj" fmla="val 26537"/>
            </a:avLst>
          </a:prstGeom>
          <a:solidFill>
            <a:srgbClr val="FFFFCC"/>
          </a:solidFill>
          <a:ln w="38100" cmpd="thickThin">
            <a:solidFill>
              <a:srgbClr val="FF6600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315" tIns="45659" rIns="91315" bIns="45659" anchor="ctr"/>
          <a:lstStyle/>
          <a:p>
            <a:pPr algn="ctr" defTabSz="913242">
              <a:defRPr/>
            </a:pPr>
            <a:r>
              <a:rPr lang="ja-JP" altLang="en-US" b="1" dirty="0">
                <a:solidFill>
                  <a:prstClr val="black"/>
                </a:solidFill>
                <a:latin typeface="ＭＳ Ｐゴシック"/>
              </a:rPr>
              <a:t>指定特定相談支援事業者（計画作成担当）及び障害児相談支援事業者と</a:t>
            </a:r>
            <a:endParaRPr lang="en-US" altLang="ja-JP" b="1" dirty="0">
              <a:solidFill>
                <a:prstClr val="black"/>
              </a:solidFill>
              <a:latin typeface="ＭＳ Ｐゴシック"/>
            </a:endParaRPr>
          </a:p>
          <a:p>
            <a:pPr algn="ctr" defTabSz="913242">
              <a:defRPr/>
            </a:pPr>
            <a:r>
              <a:rPr lang="ja-JP" altLang="en-US" b="1" dirty="0">
                <a:solidFill>
                  <a:prstClr val="black"/>
                </a:solidFill>
                <a:latin typeface="ＭＳ Ｐゴシック"/>
              </a:rPr>
              <a:t>障害福祉サービス事業者の関係</a:t>
            </a:r>
          </a:p>
        </p:txBody>
      </p:sp>
      <p:sp>
        <p:nvSpPr>
          <p:cNvPr id="41" name="Rectangle 52"/>
          <p:cNvSpPr>
            <a:spLocks noChangeArrowheads="1"/>
          </p:cNvSpPr>
          <p:nvPr/>
        </p:nvSpPr>
        <p:spPr bwMode="auto">
          <a:xfrm>
            <a:off x="1571030" y="2708920"/>
            <a:ext cx="367744" cy="165635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eaVert" wrap="none" lIns="35949" tIns="45659" rIns="35949" bIns="45659" anchor="ctr"/>
          <a:lstStyle/>
          <a:p>
            <a:pPr algn="ctr" defTabSz="913242">
              <a:lnSpc>
                <a:spcPts val="1699"/>
              </a:lnSpc>
            </a:pPr>
            <a:r>
              <a:rPr lang="ja-JP" altLang="en-US" sz="1400" b="1" dirty="0">
                <a:solidFill>
                  <a:srgbClr val="000000"/>
                </a:solidFill>
                <a:latin typeface="ＭＳ Ｐゴシック" charset="-128"/>
              </a:rPr>
              <a:t>資源アセスメント</a:t>
            </a:r>
            <a:endParaRPr lang="en-US" altLang="ja-JP" sz="1400" b="1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42" name="Rectangle 52"/>
          <p:cNvSpPr>
            <a:spLocks noChangeArrowheads="1"/>
          </p:cNvSpPr>
          <p:nvPr/>
        </p:nvSpPr>
        <p:spPr bwMode="auto">
          <a:xfrm>
            <a:off x="1202011" y="2708920"/>
            <a:ext cx="367744" cy="165635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vert="eaVert" wrap="none" lIns="35949" tIns="45659" rIns="35949" bIns="45659" anchor="ctr"/>
          <a:lstStyle/>
          <a:p>
            <a:pPr algn="ctr" defTabSz="913242">
              <a:lnSpc>
                <a:spcPts val="1699"/>
              </a:lnSpc>
            </a:pPr>
            <a:r>
              <a:rPr lang="ja-JP" altLang="en-US" sz="1400" b="1" dirty="0">
                <a:solidFill>
                  <a:srgbClr val="000000">
                    <a:lumMod val="65000"/>
                    <a:lumOff val="35000"/>
                  </a:srgbClr>
                </a:solidFill>
                <a:latin typeface="ＭＳ Ｐゴシック" charset="-128"/>
              </a:rPr>
              <a:t>二次アセスメント</a:t>
            </a:r>
            <a:endParaRPr lang="en-US" altLang="ja-JP" sz="1400" b="1" dirty="0">
              <a:solidFill>
                <a:srgbClr val="000000">
                  <a:lumMod val="65000"/>
                  <a:lumOff val="35000"/>
                </a:srgbClr>
              </a:solidFill>
              <a:latin typeface="ＭＳ Ｐゴシック" charset="-128"/>
            </a:endParaRPr>
          </a:p>
        </p:txBody>
      </p:sp>
      <p:sp>
        <p:nvSpPr>
          <p:cNvPr id="32" name="テキスト ボックス 15"/>
          <p:cNvSpPr txBox="1">
            <a:spLocks noChangeArrowheads="1"/>
          </p:cNvSpPr>
          <p:nvPr/>
        </p:nvSpPr>
        <p:spPr bwMode="auto">
          <a:xfrm>
            <a:off x="4357197" y="3789040"/>
            <a:ext cx="399794" cy="2448272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square" lIns="36000" rIns="36000" anchor="ctr" anchorCtr="0">
            <a:noAutofit/>
          </a:bodyPr>
          <a:lstStyle/>
          <a:p>
            <a:pPr algn="ctr"/>
            <a:r>
              <a:rPr lang="ja-JP" altLang="en-US" sz="1200" b="1" dirty="0">
                <a:solidFill>
                  <a:srgbClr val="000000"/>
                </a:solidFill>
              </a:rPr>
              <a:t>利用契約（利用開始）</a:t>
            </a:r>
          </a:p>
        </p:txBody>
      </p:sp>
      <p:sp>
        <p:nvSpPr>
          <p:cNvPr id="36" name="角丸四角形吹き出し 35"/>
          <p:cNvSpPr/>
          <p:nvPr/>
        </p:nvSpPr>
        <p:spPr>
          <a:xfrm>
            <a:off x="869757" y="4581128"/>
            <a:ext cx="1771397" cy="864096"/>
          </a:xfrm>
          <a:prstGeom prst="wedgeRoundRectCallout">
            <a:avLst>
              <a:gd name="adj1" fmla="val -25841"/>
              <a:gd name="adj2" fmla="val -69339"/>
              <a:gd name="adj3" fmla="val 16667"/>
            </a:avLst>
          </a:prstGeom>
          <a:solidFill>
            <a:schemeClr val="bg1"/>
          </a:solidFill>
          <a:ln w="3175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rgbClr val="000000">
                    <a:lumMod val="75000"/>
                  </a:srgbClr>
                </a:solidFill>
                <a:latin typeface="メイリオ" pitchFamily="50" charset="-128"/>
                <a:ea typeface="メイリオ" pitchFamily="50" charset="-128"/>
              </a:rPr>
              <a:t>必要に応じて、医療の必要性や職業能力の程度などについて、</a:t>
            </a:r>
            <a:r>
              <a:rPr lang="ja-JP" altLang="en-US" sz="1000" b="1" dirty="0">
                <a:solidFill>
                  <a:srgbClr val="000000">
                    <a:lumMod val="75000"/>
                  </a:srgbClr>
                </a:solidFill>
                <a:latin typeface="メイリオ" pitchFamily="50" charset="-128"/>
                <a:ea typeface="メイリオ" pitchFamily="50" charset="-128"/>
              </a:rPr>
              <a:t>外部の専門機関等に状況照会</a:t>
            </a:r>
            <a:r>
              <a:rPr lang="ja-JP" altLang="en-US" sz="1000" dirty="0">
                <a:solidFill>
                  <a:srgbClr val="000000">
                    <a:lumMod val="75000"/>
                  </a:srgbClr>
                </a:solidFill>
                <a:latin typeface="メイリオ" pitchFamily="50" charset="-128"/>
                <a:ea typeface="メイリオ" pitchFamily="50" charset="-128"/>
              </a:rPr>
              <a:t>。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5DBC96-1DB8-4B93-B21F-95C4ECA2D59D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347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C1A25D-BC24-4A5C-8413-ADEE34CA7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306" y="1952836"/>
            <a:ext cx="9505056" cy="295232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ja-JP" altLang="en-US" sz="5400" dirty="0"/>
              <a:t>今回の演習</a:t>
            </a:r>
            <a:r>
              <a:rPr lang="ja-JP" altLang="en-US" dirty="0"/>
              <a:t>では、</a:t>
            </a:r>
            <a:br>
              <a:rPr lang="en-US" altLang="ja-JP" dirty="0"/>
            </a:br>
            <a:r>
              <a:rPr lang="ja-JP" altLang="en-US" dirty="0"/>
              <a:t>　　　サービス事業所の実際の業務を</a:t>
            </a:r>
            <a:br>
              <a:rPr lang="en-US" altLang="ja-JP" dirty="0"/>
            </a:br>
            <a:r>
              <a:rPr lang="ja-JP" altLang="en-US" dirty="0"/>
              <a:t>　　　　　　　　　　　踏まえて考えてみると・・・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9C8916-DAD2-44D5-9AFF-4A1A07643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727D2C-C156-4854-8ED5-B498825477F5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843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6"/>
          <p:cNvSpPr>
            <a:spLocks noChangeArrowheads="1"/>
          </p:cNvSpPr>
          <p:nvPr/>
        </p:nvSpPr>
        <p:spPr bwMode="auto">
          <a:xfrm>
            <a:off x="1103138" y="1484795"/>
            <a:ext cx="699818" cy="1800225"/>
          </a:xfrm>
          <a:prstGeom prst="rect">
            <a:avLst/>
          </a:prstGeom>
          <a:solidFill>
            <a:srgbClr val="FFFF99">
              <a:alpha val="50196"/>
            </a:srgbClr>
          </a:solidFill>
          <a:ln w="3175">
            <a:solidFill>
              <a:schemeClr val="bg1">
                <a:lumMod val="85000"/>
              </a:schemeClr>
            </a:solidFill>
            <a:prstDash val="solid"/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/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　</a:t>
            </a:r>
            <a:r>
              <a:rPr lang="ja-JP" altLang="en-US" dirty="0">
                <a:solidFill>
                  <a:srgbClr val="000000"/>
                </a:solidFill>
              </a:rPr>
              <a:t>　　　　　　</a:t>
            </a:r>
          </a:p>
        </p:txBody>
      </p:sp>
      <p:cxnSp>
        <p:nvCxnSpPr>
          <p:cNvPr id="28" name="直線コネクタ 27"/>
          <p:cNvCxnSpPr/>
          <p:nvPr/>
        </p:nvCxnSpPr>
        <p:spPr>
          <a:xfrm>
            <a:off x="279891" y="3644900"/>
            <a:ext cx="9372600" cy="0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07" name="Rectangle 6"/>
          <p:cNvSpPr>
            <a:spLocks noChangeArrowheads="1"/>
          </p:cNvSpPr>
          <p:nvPr/>
        </p:nvSpPr>
        <p:spPr bwMode="auto">
          <a:xfrm>
            <a:off x="795735" y="1484328"/>
            <a:ext cx="478393" cy="18002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/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 アセスメント　</a:t>
            </a:r>
            <a:r>
              <a:rPr lang="ja-JP" altLang="en-US" dirty="0">
                <a:solidFill>
                  <a:srgbClr val="000000"/>
                </a:solidFill>
              </a:rPr>
              <a:t>　　　　　　</a:t>
            </a:r>
          </a:p>
        </p:txBody>
      </p:sp>
      <p:sp>
        <p:nvSpPr>
          <p:cNvPr id="47108" name="Rectangle 7"/>
          <p:cNvSpPr>
            <a:spLocks noChangeArrowheads="1"/>
          </p:cNvSpPr>
          <p:nvPr/>
        </p:nvSpPr>
        <p:spPr bwMode="auto">
          <a:xfrm>
            <a:off x="2118371" y="1196762"/>
            <a:ext cx="478393" cy="23762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サービス等利用計画案等</a:t>
            </a:r>
            <a:endParaRPr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47109" name="Rectangle 38"/>
          <p:cNvSpPr>
            <a:spLocks noChangeArrowheads="1"/>
          </p:cNvSpPr>
          <p:nvPr/>
        </p:nvSpPr>
        <p:spPr bwMode="auto">
          <a:xfrm>
            <a:off x="6806251" y="3820905"/>
            <a:ext cx="478393" cy="172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0" rIns="91315" bIns="0" anchor="ctr"/>
          <a:lstStyle/>
          <a:p>
            <a:pPr algn="ctr" defTabSz="913242">
              <a:spcBef>
                <a:spcPct val="50000"/>
              </a:spcBef>
            </a:pPr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個別支援計画</a:t>
            </a: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47110" name="Line 40"/>
          <p:cNvSpPr>
            <a:spLocks noChangeShapeType="1"/>
          </p:cNvSpPr>
          <p:nvPr/>
        </p:nvSpPr>
        <p:spPr bwMode="auto">
          <a:xfrm>
            <a:off x="4117318" y="3356992"/>
            <a:ext cx="239877" cy="43204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315" tIns="45659" rIns="91315" bIns="45659"/>
          <a:lstStyle/>
          <a:p>
            <a:pPr defTabSz="913242"/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47111" name="Rectangle 49"/>
          <p:cNvSpPr>
            <a:spLocks noChangeArrowheads="1"/>
          </p:cNvSpPr>
          <p:nvPr/>
        </p:nvSpPr>
        <p:spPr bwMode="auto">
          <a:xfrm>
            <a:off x="8291149" y="3766782"/>
            <a:ext cx="478393" cy="211049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>
              <a:spcBef>
                <a:spcPct val="50000"/>
              </a:spcBef>
            </a:pPr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モニタリング</a:t>
            </a: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23" name="Rectangle 50"/>
          <p:cNvSpPr>
            <a:spLocks noChangeArrowheads="1"/>
          </p:cNvSpPr>
          <p:nvPr/>
        </p:nvSpPr>
        <p:spPr bwMode="auto">
          <a:xfrm>
            <a:off x="131806" y="1196975"/>
            <a:ext cx="515819" cy="2159000"/>
          </a:xfrm>
          <a:prstGeom prst="roundRect">
            <a:avLst>
              <a:gd name="adj" fmla="val 33514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>
              <a:defRPr/>
            </a:pPr>
            <a:r>
              <a:rPr lang="ja-JP" altLang="en-US" dirty="0">
                <a:solidFill>
                  <a:prstClr val="black"/>
                </a:solidFill>
                <a:latin typeface="HG創英角ﾎﾟｯﾌﾟ体" pitchFamily="49" charset="-128"/>
                <a:ea typeface="HG創英角ﾎﾟｯﾌﾟ体" pitchFamily="49" charset="-128"/>
              </a:rPr>
              <a:t>相談支援事業者</a:t>
            </a:r>
          </a:p>
        </p:txBody>
      </p:sp>
      <p:sp>
        <p:nvSpPr>
          <p:cNvPr id="47114" name="Rectangle 52"/>
          <p:cNvSpPr>
            <a:spLocks noChangeArrowheads="1"/>
          </p:cNvSpPr>
          <p:nvPr/>
        </p:nvSpPr>
        <p:spPr bwMode="auto">
          <a:xfrm>
            <a:off x="2678084" y="2492904"/>
            <a:ext cx="369372" cy="2087563"/>
          </a:xfrm>
          <a:prstGeom prst="roundRect">
            <a:avLst>
              <a:gd name="adj" fmla="val 0"/>
            </a:avLst>
          </a:prstGeom>
          <a:solidFill>
            <a:srgbClr val="FF99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35949" tIns="45659" rIns="35949" bIns="45659" anchor="ctr"/>
          <a:lstStyle/>
          <a:p>
            <a:pPr algn="ctr" defTabSz="913242">
              <a:lnSpc>
                <a:spcPts val="1699"/>
              </a:lnSpc>
            </a:pPr>
            <a:r>
              <a:rPr lang="ja-JP" altLang="en-US" sz="1200" b="1" dirty="0">
                <a:solidFill>
                  <a:srgbClr val="000000"/>
                </a:solidFill>
                <a:latin typeface="ＭＳ Ｐゴシック" charset="-128"/>
              </a:rPr>
              <a:t>支給決定（市町村）</a:t>
            </a:r>
            <a:endParaRPr lang="en-US" altLang="ja-JP" sz="1200" b="1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33" name="Rectangle 50"/>
          <p:cNvSpPr>
            <a:spLocks noChangeArrowheads="1"/>
          </p:cNvSpPr>
          <p:nvPr/>
        </p:nvSpPr>
        <p:spPr bwMode="auto">
          <a:xfrm>
            <a:off x="131806" y="4076700"/>
            <a:ext cx="515819" cy="2160588"/>
          </a:xfrm>
          <a:prstGeom prst="roundRect">
            <a:avLst>
              <a:gd name="adj" fmla="val 33514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>
              <a:defRPr/>
            </a:pPr>
            <a:r>
              <a:rPr lang="ja-JP" altLang="en-US" dirty="0">
                <a:solidFill>
                  <a:prstClr val="black"/>
                </a:solidFill>
                <a:latin typeface="HG創英角ﾎﾟｯﾌﾟ体" pitchFamily="49" charset="-128"/>
                <a:ea typeface="HG創英角ﾎﾟｯﾌﾟ体" pitchFamily="49" charset="-128"/>
              </a:rPr>
              <a:t>サービス事業者</a:t>
            </a:r>
          </a:p>
        </p:txBody>
      </p:sp>
      <p:sp>
        <p:nvSpPr>
          <p:cNvPr id="47116" name="Rectangle 6"/>
          <p:cNvSpPr>
            <a:spLocks noChangeArrowheads="1"/>
          </p:cNvSpPr>
          <p:nvPr/>
        </p:nvSpPr>
        <p:spPr bwMode="auto">
          <a:xfrm>
            <a:off x="4968680" y="3918893"/>
            <a:ext cx="478393" cy="18002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/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 アセスメント　</a:t>
            </a:r>
            <a:r>
              <a:rPr lang="ja-JP" altLang="en-US" dirty="0">
                <a:solidFill>
                  <a:srgbClr val="000000"/>
                </a:solidFill>
              </a:rPr>
              <a:t>　　　　　　</a:t>
            </a:r>
          </a:p>
        </p:txBody>
      </p:sp>
      <p:sp>
        <p:nvSpPr>
          <p:cNvPr id="47117" name="Rectangle 7"/>
          <p:cNvSpPr>
            <a:spLocks noChangeArrowheads="1"/>
          </p:cNvSpPr>
          <p:nvPr/>
        </p:nvSpPr>
        <p:spPr bwMode="auto">
          <a:xfrm>
            <a:off x="3637590" y="1268770"/>
            <a:ext cx="478393" cy="223224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サービス等利用計画等</a:t>
            </a:r>
            <a:endParaRPr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43" name="右矢印 42"/>
          <p:cNvSpPr/>
          <p:nvPr/>
        </p:nvSpPr>
        <p:spPr>
          <a:xfrm>
            <a:off x="5501723" y="4359821"/>
            <a:ext cx="296148" cy="6492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47119" name="Rectangle 52"/>
          <p:cNvSpPr>
            <a:spLocks noChangeArrowheads="1"/>
          </p:cNvSpPr>
          <p:nvPr/>
        </p:nvSpPr>
        <p:spPr bwMode="auto">
          <a:xfrm>
            <a:off x="6403361" y="3429010"/>
            <a:ext cx="294520" cy="1837395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35949" tIns="45659" rIns="35949" bIns="45659" anchor="ctr"/>
          <a:lstStyle/>
          <a:p>
            <a:pPr algn="ctr" defTabSz="913242">
              <a:lnSpc>
                <a:spcPts val="1699"/>
              </a:lnSpc>
            </a:pPr>
            <a:r>
              <a:rPr lang="ja-JP" altLang="en-US" sz="1200" b="1" dirty="0">
                <a:solidFill>
                  <a:srgbClr val="000000"/>
                </a:solidFill>
                <a:latin typeface="ＭＳ Ｐゴシック" charset="-128"/>
              </a:rPr>
              <a:t>支援会議</a:t>
            </a:r>
            <a:endParaRPr lang="en-US" altLang="ja-JP" sz="1200" b="1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47120" name="Rectangle 7"/>
          <p:cNvSpPr>
            <a:spLocks noChangeArrowheads="1"/>
          </p:cNvSpPr>
          <p:nvPr/>
        </p:nvSpPr>
        <p:spPr bwMode="auto">
          <a:xfrm>
            <a:off x="8195232" y="1196761"/>
            <a:ext cx="574295" cy="23034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継続サービス利用支援等</a:t>
            </a:r>
            <a:endParaRPr lang="en-US" altLang="ja-JP" sz="1600" dirty="0">
              <a:solidFill>
                <a:srgbClr val="00000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（モニタリング）</a:t>
            </a:r>
            <a:endParaRPr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47121" name="Rectangle 7"/>
          <p:cNvSpPr>
            <a:spLocks noChangeArrowheads="1"/>
          </p:cNvSpPr>
          <p:nvPr/>
        </p:nvSpPr>
        <p:spPr bwMode="auto">
          <a:xfrm>
            <a:off x="7633996" y="3771917"/>
            <a:ext cx="561237" cy="23749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個別支援計画の実施</a:t>
            </a:r>
            <a:endParaRPr lang="en-US" altLang="ja-JP" sz="1600" dirty="0">
              <a:solidFill>
                <a:srgbClr val="00000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（サービスの提供）</a:t>
            </a:r>
            <a:endParaRPr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50" name="右矢印 49"/>
          <p:cNvSpPr/>
          <p:nvPr/>
        </p:nvSpPr>
        <p:spPr>
          <a:xfrm>
            <a:off x="7362152" y="4359821"/>
            <a:ext cx="207495" cy="6492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47123" name="Rectangle 7"/>
          <p:cNvSpPr>
            <a:spLocks noChangeArrowheads="1"/>
          </p:cNvSpPr>
          <p:nvPr/>
        </p:nvSpPr>
        <p:spPr bwMode="auto">
          <a:xfrm>
            <a:off x="9616720" y="3789363"/>
            <a:ext cx="478393" cy="2374900"/>
          </a:xfrm>
          <a:prstGeom prst="rect">
            <a:avLst/>
          </a:prstGeom>
          <a:solidFill>
            <a:srgbClr val="FFFF99"/>
          </a:solidFill>
          <a:ln w="158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個別支援計画の変更</a:t>
            </a:r>
            <a:endParaRPr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52" name="右矢印 51"/>
          <p:cNvSpPr/>
          <p:nvPr/>
        </p:nvSpPr>
        <p:spPr>
          <a:xfrm>
            <a:off x="8801334" y="4383297"/>
            <a:ext cx="294521" cy="6492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47125" name="Rectangle 52"/>
          <p:cNvSpPr>
            <a:spLocks noChangeArrowheads="1"/>
          </p:cNvSpPr>
          <p:nvPr/>
        </p:nvSpPr>
        <p:spPr bwMode="auto">
          <a:xfrm>
            <a:off x="3157836" y="1844824"/>
            <a:ext cx="367744" cy="338455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35949" tIns="45659" rIns="35949" bIns="45659" anchor="ctr"/>
          <a:lstStyle/>
          <a:p>
            <a:pPr algn="ctr" defTabSz="913242">
              <a:lnSpc>
                <a:spcPts val="1699"/>
              </a:lnSpc>
            </a:pPr>
            <a:r>
              <a:rPr lang="ja-JP" altLang="en-US" sz="1400" b="1" dirty="0">
                <a:solidFill>
                  <a:srgbClr val="000000"/>
                </a:solidFill>
                <a:latin typeface="ＭＳ Ｐゴシック" charset="-128"/>
              </a:rPr>
              <a:t>サ　ー　ビ　ス　担　当　者　会　議</a:t>
            </a:r>
            <a:endParaRPr lang="en-US" altLang="ja-JP" sz="1400" b="1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47126" name="Rectangle 38"/>
          <p:cNvSpPr>
            <a:spLocks noChangeArrowheads="1"/>
          </p:cNvSpPr>
          <p:nvPr/>
        </p:nvSpPr>
        <p:spPr bwMode="auto">
          <a:xfrm>
            <a:off x="5830730" y="3771927"/>
            <a:ext cx="478393" cy="25923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>
              <a:spcBef>
                <a:spcPct val="50000"/>
              </a:spcBef>
            </a:pPr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 個別支援計画の原案</a:t>
            </a:r>
            <a:r>
              <a:rPr lang="ja-JP" altLang="en-US" dirty="0">
                <a:solidFill>
                  <a:srgbClr val="000000"/>
                </a:solidFill>
              </a:rPr>
              <a:t>　</a:t>
            </a:r>
          </a:p>
        </p:txBody>
      </p:sp>
      <p:cxnSp>
        <p:nvCxnSpPr>
          <p:cNvPr id="31" name="直線コネクタ 30"/>
          <p:cNvCxnSpPr/>
          <p:nvPr/>
        </p:nvCxnSpPr>
        <p:spPr>
          <a:xfrm>
            <a:off x="4277236" y="1268760"/>
            <a:ext cx="0" cy="5040312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28" name="Rectangle 7"/>
          <p:cNvSpPr>
            <a:spLocks noChangeArrowheads="1"/>
          </p:cNvSpPr>
          <p:nvPr/>
        </p:nvSpPr>
        <p:spPr bwMode="auto">
          <a:xfrm>
            <a:off x="9600449" y="981088"/>
            <a:ext cx="478393" cy="2519363"/>
          </a:xfrm>
          <a:prstGeom prst="rect">
            <a:avLst/>
          </a:prstGeom>
          <a:solidFill>
            <a:srgbClr val="FFFF99"/>
          </a:solidFill>
          <a:ln w="158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/>
            <a:r>
              <a:rPr lang="ja-JP" altLang="en-US" sz="14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サービス等利用計画等の変更</a:t>
            </a:r>
            <a:endParaRPr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7" name="右矢印 26"/>
          <p:cNvSpPr/>
          <p:nvPr/>
        </p:nvSpPr>
        <p:spPr>
          <a:xfrm>
            <a:off x="8801334" y="2008345"/>
            <a:ext cx="294521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47130" name="Rectangle 52"/>
          <p:cNvSpPr>
            <a:spLocks noChangeArrowheads="1"/>
          </p:cNvSpPr>
          <p:nvPr/>
        </p:nvSpPr>
        <p:spPr bwMode="auto">
          <a:xfrm>
            <a:off x="9107476" y="1910368"/>
            <a:ext cx="367744" cy="338455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vert="eaVert" wrap="none" lIns="35949" tIns="45659" rIns="35949" bIns="45659" anchor="ctr"/>
          <a:lstStyle/>
          <a:p>
            <a:pPr algn="ctr" defTabSz="913242">
              <a:lnSpc>
                <a:spcPts val="1699"/>
              </a:lnSpc>
            </a:pPr>
            <a:r>
              <a:rPr lang="ja-JP" altLang="en-US" sz="1400" b="1" dirty="0">
                <a:solidFill>
                  <a:srgbClr val="000000"/>
                </a:solidFill>
                <a:latin typeface="ＭＳ Ｐゴシック" charset="-128"/>
              </a:rPr>
              <a:t>サ　ー　ビ　ス　担　当　者　会　議</a:t>
            </a:r>
            <a:endParaRPr lang="en-US" altLang="ja-JP" sz="1400" b="1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37" name="右矢印 36"/>
          <p:cNvSpPr/>
          <p:nvPr/>
        </p:nvSpPr>
        <p:spPr>
          <a:xfrm>
            <a:off x="1414727" y="1507849"/>
            <a:ext cx="590466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39" name="AutoShape 54"/>
          <p:cNvSpPr txBox="1">
            <a:spLocks noChangeArrowheads="1"/>
          </p:cNvSpPr>
          <p:nvPr/>
        </p:nvSpPr>
        <p:spPr bwMode="auto">
          <a:xfrm>
            <a:off x="186780" y="147108"/>
            <a:ext cx="9754983" cy="833620"/>
          </a:xfrm>
          <a:prstGeom prst="roundRect">
            <a:avLst>
              <a:gd name="adj" fmla="val 26537"/>
            </a:avLst>
          </a:prstGeom>
          <a:solidFill>
            <a:srgbClr val="FFFFCC"/>
          </a:solidFill>
          <a:ln w="38100" cmpd="thickThin">
            <a:solidFill>
              <a:srgbClr val="FF6600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315" tIns="45659" rIns="91315" bIns="45659" anchor="ctr"/>
          <a:lstStyle/>
          <a:p>
            <a:pPr algn="ctr" defTabSz="913242">
              <a:defRPr/>
            </a:pPr>
            <a:r>
              <a:rPr lang="ja-JP" altLang="en-US" b="1" dirty="0">
                <a:solidFill>
                  <a:prstClr val="black"/>
                </a:solidFill>
                <a:latin typeface="ＭＳ Ｐゴシック"/>
              </a:rPr>
              <a:t>指定特定相談支援事業者（計画作成担当）及び障害児相談支援事業者と</a:t>
            </a:r>
            <a:endParaRPr lang="en-US" altLang="ja-JP" b="1" dirty="0">
              <a:solidFill>
                <a:prstClr val="black"/>
              </a:solidFill>
              <a:latin typeface="ＭＳ Ｐゴシック"/>
            </a:endParaRPr>
          </a:p>
          <a:p>
            <a:pPr algn="ctr" defTabSz="913242">
              <a:defRPr/>
            </a:pPr>
            <a:r>
              <a:rPr lang="ja-JP" altLang="en-US" b="1" dirty="0">
                <a:solidFill>
                  <a:prstClr val="black"/>
                </a:solidFill>
                <a:latin typeface="ＭＳ Ｐゴシック"/>
              </a:rPr>
              <a:t>障害福祉サービス事業者の関係</a:t>
            </a:r>
          </a:p>
        </p:txBody>
      </p:sp>
      <p:sp>
        <p:nvSpPr>
          <p:cNvPr id="41" name="Rectangle 52"/>
          <p:cNvSpPr>
            <a:spLocks noChangeArrowheads="1"/>
          </p:cNvSpPr>
          <p:nvPr/>
        </p:nvSpPr>
        <p:spPr bwMode="auto">
          <a:xfrm>
            <a:off x="1634899" y="2300028"/>
            <a:ext cx="367744" cy="165635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eaVert" wrap="none" lIns="35949" tIns="45659" rIns="35949" bIns="45659" anchor="ctr"/>
          <a:lstStyle/>
          <a:p>
            <a:pPr algn="ctr" defTabSz="913242">
              <a:lnSpc>
                <a:spcPts val="1699"/>
              </a:lnSpc>
            </a:pPr>
            <a:r>
              <a:rPr lang="ja-JP" altLang="en-US" sz="1400" b="1" dirty="0">
                <a:solidFill>
                  <a:srgbClr val="000000"/>
                </a:solidFill>
                <a:latin typeface="ＭＳ Ｐゴシック" charset="-128"/>
              </a:rPr>
              <a:t>資源アセスメント</a:t>
            </a:r>
            <a:endParaRPr lang="en-US" altLang="ja-JP" sz="1400" b="1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42" name="Rectangle 52"/>
          <p:cNvSpPr>
            <a:spLocks noChangeArrowheads="1"/>
          </p:cNvSpPr>
          <p:nvPr/>
        </p:nvSpPr>
        <p:spPr bwMode="auto">
          <a:xfrm>
            <a:off x="1267165" y="2276475"/>
            <a:ext cx="367744" cy="165635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vert="eaVert" wrap="none" lIns="35949" tIns="45659" rIns="35949" bIns="45659" anchor="ctr"/>
          <a:lstStyle/>
          <a:p>
            <a:pPr algn="ctr" defTabSz="913242">
              <a:lnSpc>
                <a:spcPts val="1699"/>
              </a:lnSpc>
            </a:pPr>
            <a:r>
              <a:rPr lang="ja-JP" altLang="en-US" sz="1400" b="1" dirty="0">
                <a:solidFill>
                  <a:srgbClr val="000000">
                    <a:lumMod val="65000"/>
                    <a:lumOff val="35000"/>
                  </a:srgbClr>
                </a:solidFill>
                <a:latin typeface="ＭＳ Ｐゴシック" charset="-128"/>
              </a:rPr>
              <a:t>二次アセスメント</a:t>
            </a:r>
            <a:endParaRPr lang="en-US" altLang="ja-JP" sz="1400" b="1" dirty="0">
              <a:solidFill>
                <a:srgbClr val="000000">
                  <a:lumMod val="65000"/>
                  <a:lumOff val="35000"/>
                </a:srgbClr>
              </a:solidFill>
              <a:latin typeface="ＭＳ Ｐゴシック" charset="-128"/>
            </a:endParaRPr>
          </a:p>
        </p:txBody>
      </p:sp>
      <p:sp>
        <p:nvSpPr>
          <p:cNvPr id="32" name="テキスト ボックス 15"/>
          <p:cNvSpPr txBox="1">
            <a:spLocks noChangeArrowheads="1"/>
          </p:cNvSpPr>
          <p:nvPr/>
        </p:nvSpPr>
        <p:spPr bwMode="auto">
          <a:xfrm>
            <a:off x="4357197" y="3789040"/>
            <a:ext cx="399794" cy="2448272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square" lIns="36000" rIns="36000" anchor="ctr" anchorCtr="0">
            <a:noAutofit/>
          </a:bodyPr>
          <a:lstStyle/>
          <a:p>
            <a:pPr algn="ctr"/>
            <a:r>
              <a:rPr lang="ja-JP" altLang="en-US" sz="1200" b="1" dirty="0">
                <a:solidFill>
                  <a:srgbClr val="000000"/>
                </a:solidFill>
              </a:rPr>
              <a:t>利用契約（利用開始）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5DBC96-1DB8-4B93-B21F-95C4ECA2D59D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矢印: 上向き折線 3">
            <a:extLst>
              <a:ext uri="{FF2B5EF4-FFF2-40B4-BE49-F238E27FC236}">
                <a16:creationId xmlns:a16="http://schemas.microsoft.com/office/drawing/2014/main" id="{82B7A608-D839-482A-B503-73B6851A47CE}"/>
              </a:ext>
            </a:extLst>
          </p:cNvPr>
          <p:cNvSpPr/>
          <p:nvPr/>
        </p:nvSpPr>
        <p:spPr>
          <a:xfrm rot="5400000">
            <a:off x="-76994" y="4275410"/>
            <a:ext cx="2404209" cy="483208"/>
          </a:xfrm>
          <a:prstGeom prst="bentUpArrow">
            <a:avLst>
              <a:gd name="adj1" fmla="val 25001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56FAEE08-1509-43FB-B11F-C19D5E274B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975004"/>
              </p:ext>
            </p:extLst>
          </p:nvPr>
        </p:nvGraphicFramePr>
        <p:xfrm>
          <a:off x="1352898" y="4613046"/>
          <a:ext cx="696814" cy="1924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395">
                  <a:extLst>
                    <a:ext uri="{9D8B030D-6E8A-4147-A177-3AD203B41FA5}">
                      <a16:colId xmlns:a16="http://schemas.microsoft.com/office/drawing/2014/main" val="2411420709"/>
                    </a:ext>
                  </a:extLst>
                </a:gridCol>
                <a:gridCol w="358419">
                  <a:extLst>
                    <a:ext uri="{9D8B030D-6E8A-4147-A177-3AD203B41FA5}">
                      <a16:colId xmlns:a16="http://schemas.microsoft.com/office/drawing/2014/main" val="2678264017"/>
                    </a:ext>
                  </a:extLst>
                </a:gridCol>
              </a:tblGrid>
              <a:tr h="32652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体験利用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336061"/>
                  </a:ext>
                </a:extLst>
              </a:tr>
              <a:tr h="1406533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事例概要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アセスメント表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784232"/>
                  </a:ext>
                </a:extLst>
              </a:tr>
            </a:tbl>
          </a:graphicData>
        </a:graphic>
      </p:graphicFrame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040F36E-0338-48E2-BA62-1C94AF96D706}"/>
              </a:ext>
            </a:extLst>
          </p:cNvPr>
          <p:cNvSpPr/>
          <p:nvPr/>
        </p:nvSpPr>
        <p:spPr>
          <a:xfrm>
            <a:off x="2374388" y="4690995"/>
            <a:ext cx="286106" cy="1768794"/>
          </a:xfrm>
          <a:prstGeom prst="rect">
            <a:avLst/>
          </a:prstGeom>
          <a:solidFill>
            <a:srgbClr val="CC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ニーズ整理</a:t>
            </a:r>
          </a:p>
        </p:txBody>
      </p:sp>
      <p:sp>
        <p:nvSpPr>
          <p:cNvPr id="46" name="右矢印 49">
            <a:extLst>
              <a:ext uri="{FF2B5EF4-FFF2-40B4-BE49-F238E27FC236}">
                <a16:creationId xmlns:a16="http://schemas.microsoft.com/office/drawing/2014/main" id="{C007B6E3-7B89-4520-BDED-6CF22843D777}"/>
              </a:ext>
            </a:extLst>
          </p:cNvPr>
          <p:cNvSpPr/>
          <p:nvPr/>
        </p:nvSpPr>
        <p:spPr>
          <a:xfrm>
            <a:off x="2767025" y="4725663"/>
            <a:ext cx="309250" cy="4076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47" name="右矢印 49">
            <a:extLst>
              <a:ext uri="{FF2B5EF4-FFF2-40B4-BE49-F238E27FC236}">
                <a16:creationId xmlns:a16="http://schemas.microsoft.com/office/drawing/2014/main" id="{A67FC15B-72D2-4CAA-8537-BE973250BD1C}"/>
              </a:ext>
            </a:extLst>
          </p:cNvPr>
          <p:cNvSpPr/>
          <p:nvPr/>
        </p:nvSpPr>
        <p:spPr>
          <a:xfrm>
            <a:off x="2087654" y="4756506"/>
            <a:ext cx="226927" cy="4406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6B665752-D46C-4DF1-9765-9ED63B826FF4}"/>
              </a:ext>
            </a:extLst>
          </p:cNvPr>
          <p:cNvSpPr/>
          <p:nvPr/>
        </p:nvSpPr>
        <p:spPr>
          <a:xfrm>
            <a:off x="4908631" y="5794001"/>
            <a:ext cx="598489" cy="665788"/>
          </a:xfrm>
          <a:prstGeom prst="rect">
            <a:avLst/>
          </a:prstGeom>
          <a:solidFill>
            <a:srgbClr val="CC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</a:rPr>
              <a:t>本人と</a:t>
            </a:r>
            <a:endParaRPr kumimoji="1" lang="en-US" altLang="ja-JP" sz="1400" b="1" dirty="0">
              <a:solidFill>
                <a:schemeClr val="tx1"/>
              </a:solidFill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</a:rPr>
              <a:t>面接</a:t>
            </a:r>
          </a:p>
        </p:txBody>
      </p:sp>
    </p:spTree>
    <p:extLst>
      <p:ext uri="{BB962C8B-B14F-4D97-AF65-F5344CB8AC3E}">
        <p14:creationId xmlns:p14="http://schemas.microsoft.com/office/powerpoint/2010/main" val="1950693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6"/>
          <p:cNvSpPr>
            <a:spLocks noChangeArrowheads="1"/>
          </p:cNvSpPr>
          <p:nvPr/>
        </p:nvSpPr>
        <p:spPr bwMode="auto">
          <a:xfrm>
            <a:off x="1103138" y="1484795"/>
            <a:ext cx="699818" cy="1800225"/>
          </a:xfrm>
          <a:prstGeom prst="rect">
            <a:avLst/>
          </a:prstGeom>
          <a:solidFill>
            <a:srgbClr val="FFFF99">
              <a:alpha val="50196"/>
            </a:srgbClr>
          </a:solidFill>
          <a:ln w="3175">
            <a:solidFill>
              <a:schemeClr val="bg1">
                <a:lumMod val="85000"/>
              </a:schemeClr>
            </a:solidFill>
            <a:prstDash val="solid"/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/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　</a:t>
            </a:r>
            <a:r>
              <a:rPr lang="ja-JP" altLang="en-US" dirty="0">
                <a:solidFill>
                  <a:srgbClr val="000000"/>
                </a:solidFill>
              </a:rPr>
              <a:t>　　　　　　</a:t>
            </a:r>
          </a:p>
        </p:txBody>
      </p:sp>
      <p:cxnSp>
        <p:nvCxnSpPr>
          <p:cNvPr id="28" name="直線コネクタ 27"/>
          <p:cNvCxnSpPr/>
          <p:nvPr/>
        </p:nvCxnSpPr>
        <p:spPr>
          <a:xfrm>
            <a:off x="279891" y="3644900"/>
            <a:ext cx="9372600" cy="0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07" name="Rectangle 6"/>
          <p:cNvSpPr>
            <a:spLocks noChangeArrowheads="1"/>
          </p:cNvSpPr>
          <p:nvPr/>
        </p:nvSpPr>
        <p:spPr bwMode="auto">
          <a:xfrm>
            <a:off x="795735" y="1484328"/>
            <a:ext cx="478393" cy="18002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/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 アセスメント　</a:t>
            </a:r>
            <a:r>
              <a:rPr lang="ja-JP" altLang="en-US" dirty="0">
                <a:solidFill>
                  <a:srgbClr val="000000"/>
                </a:solidFill>
              </a:rPr>
              <a:t>　　　　　　</a:t>
            </a:r>
          </a:p>
        </p:txBody>
      </p:sp>
      <p:sp>
        <p:nvSpPr>
          <p:cNvPr id="47108" name="Rectangle 7"/>
          <p:cNvSpPr>
            <a:spLocks noChangeArrowheads="1"/>
          </p:cNvSpPr>
          <p:nvPr/>
        </p:nvSpPr>
        <p:spPr bwMode="auto">
          <a:xfrm>
            <a:off x="2118371" y="1196762"/>
            <a:ext cx="478393" cy="23762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サービス等利用計画案等</a:t>
            </a:r>
            <a:endParaRPr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47109" name="Rectangle 38"/>
          <p:cNvSpPr>
            <a:spLocks noChangeArrowheads="1"/>
          </p:cNvSpPr>
          <p:nvPr/>
        </p:nvSpPr>
        <p:spPr bwMode="auto">
          <a:xfrm>
            <a:off x="6806251" y="3820905"/>
            <a:ext cx="478393" cy="172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0" rIns="91315" bIns="0" anchor="ctr"/>
          <a:lstStyle/>
          <a:p>
            <a:pPr algn="ctr" defTabSz="913242">
              <a:spcBef>
                <a:spcPct val="50000"/>
              </a:spcBef>
            </a:pPr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個別支援計画</a:t>
            </a: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47110" name="Line 40"/>
          <p:cNvSpPr>
            <a:spLocks noChangeShapeType="1"/>
          </p:cNvSpPr>
          <p:nvPr/>
        </p:nvSpPr>
        <p:spPr bwMode="auto">
          <a:xfrm>
            <a:off x="4117318" y="3356992"/>
            <a:ext cx="239877" cy="43204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315" tIns="45659" rIns="91315" bIns="45659"/>
          <a:lstStyle/>
          <a:p>
            <a:pPr defTabSz="913242"/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47111" name="Rectangle 49"/>
          <p:cNvSpPr>
            <a:spLocks noChangeArrowheads="1"/>
          </p:cNvSpPr>
          <p:nvPr/>
        </p:nvSpPr>
        <p:spPr bwMode="auto">
          <a:xfrm>
            <a:off x="8291149" y="3766782"/>
            <a:ext cx="478393" cy="211049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>
              <a:spcBef>
                <a:spcPct val="50000"/>
              </a:spcBef>
            </a:pPr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モニタリング</a:t>
            </a: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23" name="Rectangle 50"/>
          <p:cNvSpPr>
            <a:spLocks noChangeArrowheads="1"/>
          </p:cNvSpPr>
          <p:nvPr/>
        </p:nvSpPr>
        <p:spPr bwMode="auto">
          <a:xfrm>
            <a:off x="131806" y="1196975"/>
            <a:ext cx="515819" cy="2159000"/>
          </a:xfrm>
          <a:prstGeom prst="roundRect">
            <a:avLst>
              <a:gd name="adj" fmla="val 33514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>
              <a:defRPr/>
            </a:pPr>
            <a:r>
              <a:rPr lang="ja-JP" altLang="en-US" dirty="0">
                <a:solidFill>
                  <a:prstClr val="black"/>
                </a:solidFill>
                <a:latin typeface="HG創英角ﾎﾟｯﾌﾟ体" pitchFamily="49" charset="-128"/>
                <a:ea typeface="HG創英角ﾎﾟｯﾌﾟ体" pitchFamily="49" charset="-128"/>
              </a:rPr>
              <a:t>相談支援事業者</a:t>
            </a:r>
          </a:p>
        </p:txBody>
      </p:sp>
      <p:sp>
        <p:nvSpPr>
          <p:cNvPr id="47114" name="Rectangle 52"/>
          <p:cNvSpPr>
            <a:spLocks noChangeArrowheads="1"/>
          </p:cNvSpPr>
          <p:nvPr/>
        </p:nvSpPr>
        <p:spPr bwMode="auto">
          <a:xfrm>
            <a:off x="2678084" y="2492904"/>
            <a:ext cx="369372" cy="2087563"/>
          </a:xfrm>
          <a:prstGeom prst="roundRect">
            <a:avLst>
              <a:gd name="adj" fmla="val 0"/>
            </a:avLst>
          </a:prstGeom>
          <a:solidFill>
            <a:srgbClr val="FF99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35949" tIns="45659" rIns="35949" bIns="45659" anchor="ctr"/>
          <a:lstStyle/>
          <a:p>
            <a:pPr algn="ctr" defTabSz="913242">
              <a:lnSpc>
                <a:spcPts val="1699"/>
              </a:lnSpc>
            </a:pPr>
            <a:r>
              <a:rPr lang="ja-JP" altLang="en-US" sz="1200" b="1" dirty="0">
                <a:solidFill>
                  <a:srgbClr val="000000"/>
                </a:solidFill>
                <a:latin typeface="ＭＳ Ｐゴシック" charset="-128"/>
              </a:rPr>
              <a:t>支給決定（市町村）</a:t>
            </a:r>
            <a:endParaRPr lang="en-US" altLang="ja-JP" sz="1200" b="1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33" name="Rectangle 50"/>
          <p:cNvSpPr>
            <a:spLocks noChangeArrowheads="1"/>
          </p:cNvSpPr>
          <p:nvPr/>
        </p:nvSpPr>
        <p:spPr bwMode="auto">
          <a:xfrm>
            <a:off x="131806" y="4076700"/>
            <a:ext cx="515819" cy="2160588"/>
          </a:xfrm>
          <a:prstGeom prst="roundRect">
            <a:avLst>
              <a:gd name="adj" fmla="val 33514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>
              <a:defRPr/>
            </a:pPr>
            <a:r>
              <a:rPr lang="ja-JP" altLang="en-US" dirty="0">
                <a:solidFill>
                  <a:prstClr val="black"/>
                </a:solidFill>
                <a:latin typeface="HG創英角ﾎﾟｯﾌﾟ体" pitchFamily="49" charset="-128"/>
                <a:ea typeface="HG創英角ﾎﾟｯﾌﾟ体" pitchFamily="49" charset="-128"/>
              </a:rPr>
              <a:t>サービス事業者</a:t>
            </a:r>
          </a:p>
        </p:txBody>
      </p:sp>
      <p:sp>
        <p:nvSpPr>
          <p:cNvPr id="47116" name="Rectangle 6"/>
          <p:cNvSpPr>
            <a:spLocks noChangeArrowheads="1"/>
          </p:cNvSpPr>
          <p:nvPr/>
        </p:nvSpPr>
        <p:spPr bwMode="auto">
          <a:xfrm>
            <a:off x="4968680" y="3918893"/>
            <a:ext cx="478393" cy="18002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/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 アセスメント　</a:t>
            </a:r>
            <a:r>
              <a:rPr lang="ja-JP" altLang="en-US" dirty="0">
                <a:solidFill>
                  <a:srgbClr val="000000"/>
                </a:solidFill>
              </a:rPr>
              <a:t>　　　　　　</a:t>
            </a:r>
          </a:p>
        </p:txBody>
      </p:sp>
      <p:sp>
        <p:nvSpPr>
          <p:cNvPr id="47117" name="Rectangle 7"/>
          <p:cNvSpPr>
            <a:spLocks noChangeArrowheads="1"/>
          </p:cNvSpPr>
          <p:nvPr/>
        </p:nvSpPr>
        <p:spPr bwMode="auto">
          <a:xfrm>
            <a:off x="3637590" y="1268770"/>
            <a:ext cx="478393" cy="223224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サービス等利用計画等</a:t>
            </a:r>
            <a:endParaRPr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43" name="右矢印 42"/>
          <p:cNvSpPr/>
          <p:nvPr/>
        </p:nvSpPr>
        <p:spPr>
          <a:xfrm>
            <a:off x="5501723" y="4359821"/>
            <a:ext cx="296148" cy="6492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47119" name="Rectangle 52"/>
          <p:cNvSpPr>
            <a:spLocks noChangeArrowheads="1"/>
          </p:cNvSpPr>
          <p:nvPr/>
        </p:nvSpPr>
        <p:spPr bwMode="auto">
          <a:xfrm>
            <a:off x="6403361" y="3429010"/>
            <a:ext cx="294520" cy="1837395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35949" tIns="45659" rIns="35949" bIns="45659" anchor="ctr"/>
          <a:lstStyle/>
          <a:p>
            <a:pPr algn="ctr" defTabSz="913242">
              <a:lnSpc>
                <a:spcPts val="1699"/>
              </a:lnSpc>
            </a:pPr>
            <a:r>
              <a:rPr lang="ja-JP" altLang="en-US" sz="1200" b="1" dirty="0">
                <a:solidFill>
                  <a:srgbClr val="000000"/>
                </a:solidFill>
                <a:latin typeface="ＭＳ Ｐゴシック" charset="-128"/>
              </a:rPr>
              <a:t>支援会議</a:t>
            </a:r>
            <a:endParaRPr lang="en-US" altLang="ja-JP" sz="1200" b="1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47120" name="Rectangle 7"/>
          <p:cNvSpPr>
            <a:spLocks noChangeArrowheads="1"/>
          </p:cNvSpPr>
          <p:nvPr/>
        </p:nvSpPr>
        <p:spPr bwMode="auto">
          <a:xfrm>
            <a:off x="8195232" y="1196761"/>
            <a:ext cx="574295" cy="23034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継続サービス利用支援等</a:t>
            </a:r>
            <a:endParaRPr lang="en-US" altLang="ja-JP" sz="1600" dirty="0">
              <a:solidFill>
                <a:srgbClr val="00000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（モニタリング）</a:t>
            </a:r>
            <a:endParaRPr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47121" name="Rectangle 7"/>
          <p:cNvSpPr>
            <a:spLocks noChangeArrowheads="1"/>
          </p:cNvSpPr>
          <p:nvPr/>
        </p:nvSpPr>
        <p:spPr bwMode="auto">
          <a:xfrm>
            <a:off x="7633996" y="3771917"/>
            <a:ext cx="561237" cy="23749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個別支援計画の実施</a:t>
            </a:r>
            <a:endParaRPr lang="en-US" altLang="ja-JP" sz="1600" dirty="0">
              <a:solidFill>
                <a:srgbClr val="00000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（サービスの提供）</a:t>
            </a:r>
            <a:endParaRPr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50" name="右矢印 49"/>
          <p:cNvSpPr/>
          <p:nvPr/>
        </p:nvSpPr>
        <p:spPr>
          <a:xfrm>
            <a:off x="7362152" y="4359821"/>
            <a:ext cx="207495" cy="6492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47123" name="Rectangle 7"/>
          <p:cNvSpPr>
            <a:spLocks noChangeArrowheads="1"/>
          </p:cNvSpPr>
          <p:nvPr/>
        </p:nvSpPr>
        <p:spPr bwMode="auto">
          <a:xfrm>
            <a:off x="9616720" y="3789363"/>
            <a:ext cx="478393" cy="2374900"/>
          </a:xfrm>
          <a:prstGeom prst="rect">
            <a:avLst/>
          </a:prstGeom>
          <a:solidFill>
            <a:srgbClr val="FFFF99"/>
          </a:solidFill>
          <a:ln w="158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個別支援計画の変更</a:t>
            </a:r>
            <a:endParaRPr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52" name="右矢印 51"/>
          <p:cNvSpPr/>
          <p:nvPr/>
        </p:nvSpPr>
        <p:spPr>
          <a:xfrm>
            <a:off x="8801334" y="4383297"/>
            <a:ext cx="294521" cy="6492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47125" name="Rectangle 52"/>
          <p:cNvSpPr>
            <a:spLocks noChangeArrowheads="1"/>
          </p:cNvSpPr>
          <p:nvPr/>
        </p:nvSpPr>
        <p:spPr bwMode="auto">
          <a:xfrm>
            <a:off x="3157836" y="1844824"/>
            <a:ext cx="367744" cy="338455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35949" tIns="45659" rIns="35949" bIns="45659" anchor="ctr"/>
          <a:lstStyle/>
          <a:p>
            <a:pPr algn="ctr" defTabSz="913242">
              <a:lnSpc>
                <a:spcPts val="1699"/>
              </a:lnSpc>
            </a:pPr>
            <a:r>
              <a:rPr lang="ja-JP" altLang="en-US" sz="1400" b="1" dirty="0">
                <a:solidFill>
                  <a:srgbClr val="000000"/>
                </a:solidFill>
                <a:latin typeface="ＭＳ Ｐゴシック" charset="-128"/>
              </a:rPr>
              <a:t>サ　ー　ビ　ス　担　当　者　会　議</a:t>
            </a:r>
            <a:endParaRPr lang="en-US" altLang="ja-JP" sz="1400" b="1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47126" name="Rectangle 38"/>
          <p:cNvSpPr>
            <a:spLocks noChangeArrowheads="1"/>
          </p:cNvSpPr>
          <p:nvPr/>
        </p:nvSpPr>
        <p:spPr bwMode="auto">
          <a:xfrm>
            <a:off x="5830730" y="3771927"/>
            <a:ext cx="478393" cy="25923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>
              <a:spcBef>
                <a:spcPct val="50000"/>
              </a:spcBef>
            </a:pPr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 個別支援計画の原案</a:t>
            </a:r>
            <a:r>
              <a:rPr lang="ja-JP" altLang="en-US" dirty="0">
                <a:solidFill>
                  <a:srgbClr val="000000"/>
                </a:solidFill>
              </a:rPr>
              <a:t>　</a:t>
            </a:r>
          </a:p>
        </p:txBody>
      </p:sp>
      <p:cxnSp>
        <p:nvCxnSpPr>
          <p:cNvPr id="31" name="直線コネクタ 30"/>
          <p:cNvCxnSpPr/>
          <p:nvPr/>
        </p:nvCxnSpPr>
        <p:spPr>
          <a:xfrm>
            <a:off x="4277236" y="1268760"/>
            <a:ext cx="0" cy="5040312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28" name="Rectangle 7"/>
          <p:cNvSpPr>
            <a:spLocks noChangeArrowheads="1"/>
          </p:cNvSpPr>
          <p:nvPr/>
        </p:nvSpPr>
        <p:spPr bwMode="auto">
          <a:xfrm>
            <a:off x="9600449" y="981088"/>
            <a:ext cx="478393" cy="2519363"/>
          </a:xfrm>
          <a:prstGeom prst="rect">
            <a:avLst/>
          </a:prstGeom>
          <a:solidFill>
            <a:srgbClr val="FFFF99"/>
          </a:solidFill>
          <a:ln w="158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/>
            <a:r>
              <a:rPr lang="ja-JP" altLang="en-US" sz="14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サービス等利用計画等の変更</a:t>
            </a:r>
            <a:endParaRPr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7" name="右矢印 26"/>
          <p:cNvSpPr/>
          <p:nvPr/>
        </p:nvSpPr>
        <p:spPr>
          <a:xfrm>
            <a:off x="8801334" y="2008345"/>
            <a:ext cx="294521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47130" name="Rectangle 52"/>
          <p:cNvSpPr>
            <a:spLocks noChangeArrowheads="1"/>
          </p:cNvSpPr>
          <p:nvPr/>
        </p:nvSpPr>
        <p:spPr bwMode="auto">
          <a:xfrm>
            <a:off x="9107476" y="1910368"/>
            <a:ext cx="367744" cy="338455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vert="eaVert" wrap="none" lIns="35949" tIns="45659" rIns="35949" bIns="45659" anchor="ctr"/>
          <a:lstStyle/>
          <a:p>
            <a:pPr algn="ctr" defTabSz="913242">
              <a:lnSpc>
                <a:spcPts val="1699"/>
              </a:lnSpc>
            </a:pPr>
            <a:r>
              <a:rPr lang="ja-JP" altLang="en-US" sz="1400" b="1" dirty="0">
                <a:solidFill>
                  <a:srgbClr val="000000"/>
                </a:solidFill>
                <a:latin typeface="ＭＳ Ｐゴシック" charset="-128"/>
              </a:rPr>
              <a:t>サ　ー　ビ　ス　担　当　者　会　議</a:t>
            </a:r>
            <a:endParaRPr lang="en-US" altLang="ja-JP" sz="1400" b="1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37" name="右矢印 36"/>
          <p:cNvSpPr/>
          <p:nvPr/>
        </p:nvSpPr>
        <p:spPr>
          <a:xfrm>
            <a:off x="1414727" y="1507849"/>
            <a:ext cx="590466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39" name="AutoShape 54"/>
          <p:cNvSpPr txBox="1">
            <a:spLocks noChangeArrowheads="1"/>
          </p:cNvSpPr>
          <p:nvPr/>
        </p:nvSpPr>
        <p:spPr bwMode="auto">
          <a:xfrm>
            <a:off x="186780" y="147108"/>
            <a:ext cx="9754983" cy="833620"/>
          </a:xfrm>
          <a:prstGeom prst="roundRect">
            <a:avLst>
              <a:gd name="adj" fmla="val 26537"/>
            </a:avLst>
          </a:prstGeom>
          <a:solidFill>
            <a:srgbClr val="FFFFCC"/>
          </a:solidFill>
          <a:ln w="38100" cmpd="thickThin">
            <a:solidFill>
              <a:srgbClr val="FF6600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315" tIns="45659" rIns="91315" bIns="45659" anchor="ctr"/>
          <a:lstStyle/>
          <a:p>
            <a:pPr algn="ctr" defTabSz="913242">
              <a:defRPr/>
            </a:pPr>
            <a:r>
              <a:rPr lang="ja-JP" altLang="en-US" b="1" dirty="0">
                <a:solidFill>
                  <a:prstClr val="black"/>
                </a:solidFill>
                <a:latin typeface="ＭＳ Ｐゴシック"/>
              </a:rPr>
              <a:t>指定特定相談支援事業者（計画作成担当）及び障害児相談支援事業者と</a:t>
            </a:r>
            <a:endParaRPr lang="en-US" altLang="ja-JP" b="1" dirty="0">
              <a:solidFill>
                <a:prstClr val="black"/>
              </a:solidFill>
              <a:latin typeface="ＭＳ Ｐゴシック"/>
            </a:endParaRPr>
          </a:p>
          <a:p>
            <a:pPr algn="ctr" defTabSz="913242">
              <a:defRPr/>
            </a:pPr>
            <a:r>
              <a:rPr lang="ja-JP" altLang="en-US" b="1" dirty="0">
                <a:solidFill>
                  <a:prstClr val="black"/>
                </a:solidFill>
                <a:latin typeface="ＭＳ Ｐゴシック"/>
              </a:rPr>
              <a:t>障害福祉サービス事業者の関係</a:t>
            </a:r>
          </a:p>
        </p:txBody>
      </p:sp>
      <p:sp>
        <p:nvSpPr>
          <p:cNvPr id="41" name="Rectangle 52"/>
          <p:cNvSpPr>
            <a:spLocks noChangeArrowheads="1"/>
          </p:cNvSpPr>
          <p:nvPr/>
        </p:nvSpPr>
        <p:spPr bwMode="auto">
          <a:xfrm>
            <a:off x="1634899" y="2300028"/>
            <a:ext cx="367744" cy="165635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eaVert" wrap="none" lIns="35949" tIns="45659" rIns="35949" bIns="45659" anchor="ctr"/>
          <a:lstStyle/>
          <a:p>
            <a:pPr algn="ctr" defTabSz="913242">
              <a:lnSpc>
                <a:spcPts val="1699"/>
              </a:lnSpc>
            </a:pPr>
            <a:r>
              <a:rPr lang="ja-JP" altLang="en-US" sz="1400" b="1" dirty="0">
                <a:solidFill>
                  <a:srgbClr val="000000"/>
                </a:solidFill>
                <a:latin typeface="ＭＳ Ｐゴシック" charset="-128"/>
              </a:rPr>
              <a:t>資源アセスメント</a:t>
            </a:r>
            <a:endParaRPr lang="en-US" altLang="ja-JP" sz="1400" b="1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42" name="Rectangle 52"/>
          <p:cNvSpPr>
            <a:spLocks noChangeArrowheads="1"/>
          </p:cNvSpPr>
          <p:nvPr/>
        </p:nvSpPr>
        <p:spPr bwMode="auto">
          <a:xfrm>
            <a:off x="1267165" y="2276475"/>
            <a:ext cx="367744" cy="165635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vert="eaVert" wrap="none" lIns="35949" tIns="45659" rIns="35949" bIns="45659" anchor="ctr"/>
          <a:lstStyle/>
          <a:p>
            <a:pPr algn="ctr" defTabSz="913242">
              <a:lnSpc>
                <a:spcPts val="1699"/>
              </a:lnSpc>
            </a:pPr>
            <a:r>
              <a:rPr lang="ja-JP" altLang="en-US" sz="1400" b="1" dirty="0">
                <a:solidFill>
                  <a:srgbClr val="000000">
                    <a:lumMod val="65000"/>
                    <a:lumOff val="35000"/>
                  </a:srgbClr>
                </a:solidFill>
                <a:latin typeface="ＭＳ Ｐゴシック" charset="-128"/>
              </a:rPr>
              <a:t>二次アセスメント</a:t>
            </a:r>
            <a:endParaRPr lang="en-US" altLang="ja-JP" sz="1400" b="1" dirty="0">
              <a:solidFill>
                <a:srgbClr val="000000">
                  <a:lumMod val="65000"/>
                  <a:lumOff val="35000"/>
                </a:srgbClr>
              </a:solidFill>
              <a:latin typeface="ＭＳ Ｐゴシック" charset="-128"/>
            </a:endParaRPr>
          </a:p>
        </p:txBody>
      </p:sp>
      <p:sp>
        <p:nvSpPr>
          <p:cNvPr id="32" name="テキスト ボックス 15"/>
          <p:cNvSpPr txBox="1">
            <a:spLocks noChangeArrowheads="1"/>
          </p:cNvSpPr>
          <p:nvPr/>
        </p:nvSpPr>
        <p:spPr bwMode="auto">
          <a:xfrm>
            <a:off x="4357197" y="3789040"/>
            <a:ext cx="399794" cy="2448272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square" lIns="36000" rIns="36000" anchor="ctr" anchorCtr="0">
            <a:noAutofit/>
          </a:bodyPr>
          <a:lstStyle/>
          <a:p>
            <a:pPr algn="ctr"/>
            <a:r>
              <a:rPr lang="ja-JP" altLang="en-US" sz="1200" b="1" dirty="0">
                <a:solidFill>
                  <a:srgbClr val="000000"/>
                </a:solidFill>
              </a:rPr>
              <a:t>利用契約（利用開始）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5DBC96-1DB8-4B93-B21F-95C4ECA2D59D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矢印: 上向き折線 3">
            <a:extLst>
              <a:ext uri="{FF2B5EF4-FFF2-40B4-BE49-F238E27FC236}">
                <a16:creationId xmlns:a16="http://schemas.microsoft.com/office/drawing/2014/main" id="{82B7A608-D839-482A-B503-73B6851A47CE}"/>
              </a:ext>
            </a:extLst>
          </p:cNvPr>
          <p:cNvSpPr/>
          <p:nvPr/>
        </p:nvSpPr>
        <p:spPr>
          <a:xfrm rot="5400000">
            <a:off x="266567" y="4002228"/>
            <a:ext cx="1738400" cy="363761"/>
          </a:xfrm>
          <a:prstGeom prst="bentUpArrow">
            <a:avLst>
              <a:gd name="adj1" fmla="val 25001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56FAEE08-1509-43FB-B11F-C19D5E274B55}"/>
              </a:ext>
            </a:extLst>
          </p:cNvPr>
          <p:cNvGraphicFramePr>
            <a:graphicFrameLocks noGrp="1"/>
          </p:cNvGraphicFramePr>
          <p:nvPr/>
        </p:nvGraphicFramePr>
        <p:xfrm>
          <a:off x="1352898" y="4613046"/>
          <a:ext cx="696814" cy="1924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395">
                  <a:extLst>
                    <a:ext uri="{9D8B030D-6E8A-4147-A177-3AD203B41FA5}">
                      <a16:colId xmlns:a16="http://schemas.microsoft.com/office/drawing/2014/main" val="2411420709"/>
                    </a:ext>
                  </a:extLst>
                </a:gridCol>
                <a:gridCol w="358419">
                  <a:extLst>
                    <a:ext uri="{9D8B030D-6E8A-4147-A177-3AD203B41FA5}">
                      <a16:colId xmlns:a16="http://schemas.microsoft.com/office/drawing/2014/main" val="2678264017"/>
                    </a:ext>
                  </a:extLst>
                </a:gridCol>
              </a:tblGrid>
              <a:tr h="326528">
                <a:tc gridSpan="2"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体験利用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336061"/>
                  </a:ext>
                </a:extLst>
              </a:tr>
              <a:tr h="1406533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事例概要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アセスメント表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784232"/>
                  </a:ext>
                </a:extLst>
              </a:tr>
            </a:tbl>
          </a:graphicData>
        </a:graphic>
      </p:graphicFrame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040F36E-0338-48E2-BA62-1C94AF96D706}"/>
              </a:ext>
            </a:extLst>
          </p:cNvPr>
          <p:cNvSpPr/>
          <p:nvPr/>
        </p:nvSpPr>
        <p:spPr>
          <a:xfrm>
            <a:off x="2374388" y="4690995"/>
            <a:ext cx="286106" cy="1768794"/>
          </a:xfrm>
          <a:prstGeom prst="rect">
            <a:avLst/>
          </a:prstGeom>
          <a:solidFill>
            <a:srgbClr val="CC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ニーズ整理</a:t>
            </a:r>
          </a:p>
        </p:txBody>
      </p:sp>
      <p:sp>
        <p:nvSpPr>
          <p:cNvPr id="46" name="右矢印 49">
            <a:extLst>
              <a:ext uri="{FF2B5EF4-FFF2-40B4-BE49-F238E27FC236}">
                <a16:creationId xmlns:a16="http://schemas.microsoft.com/office/drawing/2014/main" id="{C007B6E3-7B89-4520-BDED-6CF22843D777}"/>
              </a:ext>
            </a:extLst>
          </p:cNvPr>
          <p:cNvSpPr/>
          <p:nvPr/>
        </p:nvSpPr>
        <p:spPr>
          <a:xfrm>
            <a:off x="2767025" y="4725663"/>
            <a:ext cx="309250" cy="4076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47" name="右矢印 49">
            <a:extLst>
              <a:ext uri="{FF2B5EF4-FFF2-40B4-BE49-F238E27FC236}">
                <a16:creationId xmlns:a16="http://schemas.microsoft.com/office/drawing/2014/main" id="{A67FC15B-72D2-4CAA-8537-BE973250BD1C}"/>
              </a:ext>
            </a:extLst>
          </p:cNvPr>
          <p:cNvSpPr/>
          <p:nvPr/>
        </p:nvSpPr>
        <p:spPr>
          <a:xfrm>
            <a:off x="2087654" y="4756506"/>
            <a:ext cx="226927" cy="4406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6B665752-D46C-4DF1-9765-9ED63B826FF4}"/>
              </a:ext>
            </a:extLst>
          </p:cNvPr>
          <p:cNvSpPr/>
          <p:nvPr/>
        </p:nvSpPr>
        <p:spPr>
          <a:xfrm>
            <a:off x="4908631" y="5794001"/>
            <a:ext cx="598489" cy="659257"/>
          </a:xfrm>
          <a:prstGeom prst="rect">
            <a:avLst/>
          </a:prstGeom>
          <a:solidFill>
            <a:srgbClr val="CC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</a:rPr>
              <a:t>本人と</a:t>
            </a:r>
            <a:endParaRPr kumimoji="1" lang="en-US" altLang="ja-JP" sz="1400" b="1" dirty="0">
              <a:solidFill>
                <a:schemeClr val="tx1"/>
              </a:solidFill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</a:rPr>
              <a:t>面接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DE5DF89A-DAC7-41B7-B287-954BBB18FBD1}"/>
              </a:ext>
            </a:extLst>
          </p:cNvPr>
          <p:cNvSpPr/>
          <p:nvPr/>
        </p:nvSpPr>
        <p:spPr>
          <a:xfrm>
            <a:off x="1103138" y="4383297"/>
            <a:ext cx="1813447" cy="2297278"/>
          </a:xfrm>
          <a:prstGeom prst="roundRect">
            <a:avLst/>
          </a:prstGeom>
          <a:solidFill>
            <a:schemeClr val="bg1">
              <a:alpha val="0"/>
            </a:schemeClr>
          </a:solidFill>
          <a:ln w="857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51372145-A096-4DF8-B286-AF1E144584EA}"/>
              </a:ext>
            </a:extLst>
          </p:cNvPr>
          <p:cNvSpPr/>
          <p:nvPr/>
        </p:nvSpPr>
        <p:spPr>
          <a:xfrm>
            <a:off x="4821340" y="5720367"/>
            <a:ext cx="749203" cy="887792"/>
          </a:xfrm>
          <a:prstGeom prst="roundRect">
            <a:avLst/>
          </a:prstGeom>
          <a:solidFill>
            <a:schemeClr val="bg1">
              <a:alpha val="0"/>
            </a:schemeClr>
          </a:solidFill>
          <a:ln w="857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81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6"/>
          <p:cNvSpPr>
            <a:spLocks noChangeArrowheads="1"/>
          </p:cNvSpPr>
          <p:nvPr/>
        </p:nvSpPr>
        <p:spPr bwMode="auto">
          <a:xfrm>
            <a:off x="1103138" y="1484795"/>
            <a:ext cx="699818" cy="1800225"/>
          </a:xfrm>
          <a:prstGeom prst="rect">
            <a:avLst/>
          </a:prstGeom>
          <a:solidFill>
            <a:srgbClr val="FFFF99">
              <a:alpha val="50196"/>
            </a:srgbClr>
          </a:solidFill>
          <a:ln w="3175">
            <a:solidFill>
              <a:schemeClr val="bg1">
                <a:lumMod val="85000"/>
              </a:schemeClr>
            </a:solidFill>
            <a:prstDash val="solid"/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/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　</a:t>
            </a:r>
            <a:r>
              <a:rPr lang="ja-JP" altLang="en-US" dirty="0">
                <a:solidFill>
                  <a:srgbClr val="000000"/>
                </a:solidFill>
              </a:rPr>
              <a:t>　　　　　　</a:t>
            </a:r>
          </a:p>
        </p:txBody>
      </p:sp>
      <p:cxnSp>
        <p:nvCxnSpPr>
          <p:cNvPr id="28" name="直線コネクタ 27"/>
          <p:cNvCxnSpPr/>
          <p:nvPr/>
        </p:nvCxnSpPr>
        <p:spPr>
          <a:xfrm>
            <a:off x="279891" y="3644900"/>
            <a:ext cx="9372600" cy="0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07" name="Rectangle 6"/>
          <p:cNvSpPr>
            <a:spLocks noChangeArrowheads="1"/>
          </p:cNvSpPr>
          <p:nvPr/>
        </p:nvSpPr>
        <p:spPr bwMode="auto">
          <a:xfrm>
            <a:off x="795735" y="1484328"/>
            <a:ext cx="478393" cy="18002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/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 アセスメント　</a:t>
            </a:r>
            <a:r>
              <a:rPr lang="ja-JP" altLang="en-US" dirty="0">
                <a:solidFill>
                  <a:srgbClr val="000000"/>
                </a:solidFill>
              </a:rPr>
              <a:t>　　　　　　</a:t>
            </a:r>
          </a:p>
        </p:txBody>
      </p:sp>
      <p:sp>
        <p:nvSpPr>
          <p:cNvPr id="47108" name="Rectangle 7"/>
          <p:cNvSpPr>
            <a:spLocks noChangeArrowheads="1"/>
          </p:cNvSpPr>
          <p:nvPr/>
        </p:nvSpPr>
        <p:spPr bwMode="auto">
          <a:xfrm>
            <a:off x="2118371" y="1196762"/>
            <a:ext cx="478393" cy="23762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サービス等利用計画案等</a:t>
            </a:r>
            <a:endParaRPr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47109" name="Rectangle 38"/>
          <p:cNvSpPr>
            <a:spLocks noChangeArrowheads="1"/>
          </p:cNvSpPr>
          <p:nvPr/>
        </p:nvSpPr>
        <p:spPr bwMode="auto">
          <a:xfrm>
            <a:off x="6806251" y="3820905"/>
            <a:ext cx="478393" cy="172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0" rIns="91315" bIns="0" anchor="ctr"/>
          <a:lstStyle/>
          <a:p>
            <a:pPr algn="ctr" defTabSz="913242">
              <a:spcBef>
                <a:spcPct val="50000"/>
              </a:spcBef>
            </a:pPr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個別支援計画</a:t>
            </a: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47110" name="Line 40"/>
          <p:cNvSpPr>
            <a:spLocks noChangeShapeType="1"/>
          </p:cNvSpPr>
          <p:nvPr/>
        </p:nvSpPr>
        <p:spPr bwMode="auto">
          <a:xfrm>
            <a:off x="4117318" y="3356992"/>
            <a:ext cx="239877" cy="43204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315" tIns="45659" rIns="91315" bIns="45659"/>
          <a:lstStyle/>
          <a:p>
            <a:pPr defTabSz="913242"/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47111" name="Rectangle 49"/>
          <p:cNvSpPr>
            <a:spLocks noChangeArrowheads="1"/>
          </p:cNvSpPr>
          <p:nvPr/>
        </p:nvSpPr>
        <p:spPr bwMode="auto">
          <a:xfrm>
            <a:off x="8291149" y="3766782"/>
            <a:ext cx="478393" cy="211049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>
              <a:spcBef>
                <a:spcPct val="50000"/>
              </a:spcBef>
            </a:pPr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モニタリング</a:t>
            </a: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23" name="Rectangle 50"/>
          <p:cNvSpPr>
            <a:spLocks noChangeArrowheads="1"/>
          </p:cNvSpPr>
          <p:nvPr/>
        </p:nvSpPr>
        <p:spPr bwMode="auto">
          <a:xfrm>
            <a:off x="131806" y="1196975"/>
            <a:ext cx="515819" cy="2159000"/>
          </a:xfrm>
          <a:prstGeom prst="roundRect">
            <a:avLst>
              <a:gd name="adj" fmla="val 33514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>
              <a:defRPr/>
            </a:pPr>
            <a:r>
              <a:rPr lang="ja-JP" altLang="en-US" dirty="0">
                <a:solidFill>
                  <a:prstClr val="black"/>
                </a:solidFill>
                <a:latin typeface="HG創英角ﾎﾟｯﾌﾟ体" pitchFamily="49" charset="-128"/>
                <a:ea typeface="HG創英角ﾎﾟｯﾌﾟ体" pitchFamily="49" charset="-128"/>
              </a:rPr>
              <a:t>相談支援事業者</a:t>
            </a:r>
          </a:p>
        </p:txBody>
      </p:sp>
      <p:sp>
        <p:nvSpPr>
          <p:cNvPr id="47114" name="Rectangle 52"/>
          <p:cNvSpPr>
            <a:spLocks noChangeArrowheads="1"/>
          </p:cNvSpPr>
          <p:nvPr/>
        </p:nvSpPr>
        <p:spPr bwMode="auto">
          <a:xfrm>
            <a:off x="2678084" y="2492904"/>
            <a:ext cx="369372" cy="2087563"/>
          </a:xfrm>
          <a:prstGeom prst="roundRect">
            <a:avLst>
              <a:gd name="adj" fmla="val 0"/>
            </a:avLst>
          </a:prstGeom>
          <a:solidFill>
            <a:srgbClr val="FF99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35949" tIns="45659" rIns="35949" bIns="45659" anchor="ctr"/>
          <a:lstStyle/>
          <a:p>
            <a:pPr algn="ctr" defTabSz="913242">
              <a:lnSpc>
                <a:spcPts val="1699"/>
              </a:lnSpc>
            </a:pPr>
            <a:r>
              <a:rPr lang="ja-JP" altLang="en-US" sz="1200" b="1" dirty="0">
                <a:solidFill>
                  <a:srgbClr val="000000"/>
                </a:solidFill>
                <a:latin typeface="ＭＳ Ｐゴシック" charset="-128"/>
              </a:rPr>
              <a:t>支給決定（市町村）</a:t>
            </a:r>
            <a:endParaRPr lang="en-US" altLang="ja-JP" sz="1200" b="1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33" name="Rectangle 50"/>
          <p:cNvSpPr>
            <a:spLocks noChangeArrowheads="1"/>
          </p:cNvSpPr>
          <p:nvPr/>
        </p:nvSpPr>
        <p:spPr bwMode="auto">
          <a:xfrm>
            <a:off x="131806" y="4076700"/>
            <a:ext cx="515819" cy="2160588"/>
          </a:xfrm>
          <a:prstGeom prst="roundRect">
            <a:avLst>
              <a:gd name="adj" fmla="val 33514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>
              <a:defRPr/>
            </a:pPr>
            <a:r>
              <a:rPr lang="ja-JP" altLang="en-US" dirty="0">
                <a:solidFill>
                  <a:prstClr val="black"/>
                </a:solidFill>
                <a:latin typeface="HG創英角ﾎﾟｯﾌﾟ体" pitchFamily="49" charset="-128"/>
                <a:ea typeface="HG創英角ﾎﾟｯﾌﾟ体" pitchFamily="49" charset="-128"/>
              </a:rPr>
              <a:t>サービス事業者</a:t>
            </a:r>
          </a:p>
        </p:txBody>
      </p:sp>
      <p:sp>
        <p:nvSpPr>
          <p:cNvPr id="47116" name="Rectangle 6"/>
          <p:cNvSpPr>
            <a:spLocks noChangeArrowheads="1"/>
          </p:cNvSpPr>
          <p:nvPr/>
        </p:nvSpPr>
        <p:spPr bwMode="auto">
          <a:xfrm>
            <a:off x="4968680" y="3918893"/>
            <a:ext cx="478393" cy="18002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/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 アセスメント　</a:t>
            </a:r>
            <a:r>
              <a:rPr lang="ja-JP" altLang="en-US" dirty="0">
                <a:solidFill>
                  <a:srgbClr val="000000"/>
                </a:solidFill>
              </a:rPr>
              <a:t>　　　　　　</a:t>
            </a:r>
          </a:p>
        </p:txBody>
      </p:sp>
      <p:sp>
        <p:nvSpPr>
          <p:cNvPr id="47117" name="Rectangle 7"/>
          <p:cNvSpPr>
            <a:spLocks noChangeArrowheads="1"/>
          </p:cNvSpPr>
          <p:nvPr/>
        </p:nvSpPr>
        <p:spPr bwMode="auto">
          <a:xfrm>
            <a:off x="3637590" y="1268770"/>
            <a:ext cx="478393" cy="223224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サービス等利用計画等</a:t>
            </a:r>
            <a:endParaRPr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43" name="右矢印 42"/>
          <p:cNvSpPr/>
          <p:nvPr/>
        </p:nvSpPr>
        <p:spPr>
          <a:xfrm>
            <a:off x="5501723" y="4359821"/>
            <a:ext cx="296148" cy="6492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47119" name="Rectangle 52"/>
          <p:cNvSpPr>
            <a:spLocks noChangeArrowheads="1"/>
          </p:cNvSpPr>
          <p:nvPr/>
        </p:nvSpPr>
        <p:spPr bwMode="auto">
          <a:xfrm>
            <a:off x="6403361" y="3429010"/>
            <a:ext cx="294520" cy="1837395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35949" tIns="45659" rIns="35949" bIns="45659" anchor="ctr"/>
          <a:lstStyle/>
          <a:p>
            <a:pPr algn="ctr" defTabSz="913242">
              <a:lnSpc>
                <a:spcPts val="1699"/>
              </a:lnSpc>
            </a:pPr>
            <a:r>
              <a:rPr lang="ja-JP" altLang="en-US" sz="1200" b="1" dirty="0">
                <a:solidFill>
                  <a:srgbClr val="000000"/>
                </a:solidFill>
                <a:latin typeface="ＭＳ Ｐゴシック" charset="-128"/>
              </a:rPr>
              <a:t>支援会議</a:t>
            </a:r>
            <a:endParaRPr lang="en-US" altLang="ja-JP" sz="1200" b="1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47120" name="Rectangle 7"/>
          <p:cNvSpPr>
            <a:spLocks noChangeArrowheads="1"/>
          </p:cNvSpPr>
          <p:nvPr/>
        </p:nvSpPr>
        <p:spPr bwMode="auto">
          <a:xfrm>
            <a:off x="8195232" y="1196761"/>
            <a:ext cx="574295" cy="23034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継続サービス利用支援等</a:t>
            </a:r>
            <a:endParaRPr lang="en-US" altLang="ja-JP" sz="1600" dirty="0">
              <a:solidFill>
                <a:srgbClr val="00000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（モニタリング）</a:t>
            </a:r>
            <a:endParaRPr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47121" name="Rectangle 7"/>
          <p:cNvSpPr>
            <a:spLocks noChangeArrowheads="1"/>
          </p:cNvSpPr>
          <p:nvPr/>
        </p:nvSpPr>
        <p:spPr bwMode="auto">
          <a:xfrm>
            <a:off x="7633996" y="3771917"/>
            <a:ext cx="561237" cy="23749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個別支援計画の実施</a:t>
            </a:r>
            <a:endParaRPr lang="en-US" altLang="ja-JP" sz="1600" dirty="0">
              <a:solidFill>
                <a:srgbClr val="00000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（サービスの提供）</a:t>
            </a:r>
            <a:endParaRPr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50" name="右矢印 49"/>
          <p:cNvSpPr/>
          <p:nvPr/>
        </p:nvSpPr>
        <p:spPr>
          <a:xfrm>
            <a:off x="7362152" y="4359821"/>
            <a:ext cx="207495" cy="6492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47123" name="Rectangle 7"/>
          <p:cNvSpPr>
            <a:spLocks noChangeArrowheads="1"/>
          </p:cNvSpPr>
          <p:nvPr/>
        </p:nvSpPr>
        <p:spPr bwMode="auto">
          <a:xfrm>
            <a:off x="9616720" y="3789363"/>
            <a:ext cx="478393" cy="2374900"/>
          </a:xfrm>
          <a:prstGeom prst="rect">
            <a:avLst/>
          </a:prstGeom>
          <a:solidFill>
            <a:srgbClr val="FFFF99"/>
          </a:solidFill>
          <a:ln w="158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/>
            <a:r>
              <a:rPr lang="ja-JP" altLang="en-US" sz="16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個別支援計画の変更</a:t>
            </a:r>
            <a:endParaRPr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52" name="右矢印 51"/>
          <p:cNvSpPr/>
          <p:nvPr/>
        </p:nvSpPr>
        <p:spPr>
          <a:xfrm>
            <a:off x="8801334" y="4383297"/>
            <a:ext cx="294521" cy="6492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47125" name="Rectangle 52"/>
          <p:cNvSpPr>
            <a:spLocks noChangeArrowheads="1"/>
          </p:cNvSpPr>
          <p:nvPr/>
        </p:nvSpPr>
        <p:spPr bwMode="auto">
          <a:xfrm>
            <a:off x="3157836" y="1844824"/>
            <a:ext cx="367744" cy="338455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35949" tIns="45659" rIns="35949" bIns="45659" anchor="ctr"/>
          <a:lstStyle/>
          <a:p>
            <a:pPr algn="ctr" defTabSz="913242">
              <a:lnSpc>
                <a:spcPts val="1699"/>
              </a:lnSpc>
            </a:pPr>
            <a:r>
              <a:rPr lang="ja-JP" altLang="en-US" sz="1400" b="1" dirty="0">
                <a:solidFill>
                  <a:srgbClr val="000000"/>
                </a:solidFill>
                <a:latin typeface="ＭＳ Ｐゴシック" charset="-128"/>
              </a:rPr>
              <a:t>サ　ー　ビ　ス　担　当　者　会　議</a:t>
            </a:r>
            <a:endParaRPr lang="en-US" altLang="ja-JP" sz="1400" b="1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47126" name="Rectangle 38"/>
          <p:cNvSpPr>
            <a:spLocks noChangeArrowheads="1"/>
          </p:cNvSpPr>
          <p:nvPr/>
        </p:nvSpPr>
        <p:spPr bwMode="auto">
          <a:xfrm>
            <a:off x="5830730" y="3771927"/>
            <a:ext cx="478393" cy="25923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defTabSz="913242">
              <a:spcBef>
                <a:spcPct val="50000"/>
              </a:spcBef>
            </a:pPr>
            <a:r>
              <a:rPr lang="ja-JP" altLang="en-US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 個別支援計画の原案</a:t>
            </a:r>
            <a:r>
              <a:rPr lang="ja-JP" altLang="en-US" dirty="0">
                <a:solidFill>
                  <a:srgbClr val="000000"/>
                </a:solidFill>
              </a:rPr>
              <a:t>　</a:t>
            </a:r>
          </a:p>
        </p:txBody>
      </p:sp>
      <p:cxnSp>
        <p:nvCxnSpPr>
          <p:cNvPr id="31" name="直線コネクタ 30"/>
          <p:cNvCxnSpPr/>
          <p:nvPr/>
        </p:nvCxnSpPr>
        <p:spPr>
          <a:xfrm>
            <a:off x="4277236" y="1268760"/>
            <a:ext cx="0" cy="5040312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28" name="Rectangle 7"/>
          <p:cNvSpPr>
            <a:spLocks noChangeArrowheads="1"/>
          </p:cNvSpPr>
          <p:nvPr/>
        </p:nvSpPr>
        <p:spPr bwMode="auto">
          <a:xfrm>
            <a:off x="9600449" y="981088"/>
            <a:ext cx="478393" cy="2519363"/>
          </a:xfrm>
          <a:prstGeom prst="rect">
            <a:avLst/>
          </a:prstGeom>
          <a:solidFill>
            <a:srgbClr val="FFFF99"/>
          </a:solidFill>
          <a:ln w="158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vert="eaVert" wrap="none" lIns="91315" tIns="45659" rIns="91315" bIns="45659" anchor="ctr"/>
          <a:lstStyle/>
          <a:p>
            <a:pPr algn="ctr" defTabSz="913242"/>
            <a:r>
              <a:rPr lang="ja-JP" altLang="en-US" sz="1400" dirty="0">
                <a:solidFill>
                  <a:srgbClr val="000000"/>
                </a:solidFill>
                <a:latin typeface="HG創英角ﾎﾟｯﾌﾟ体" pitchFamily="49" charset="-128"/>
                <a:ea typeface="HG創英角ﾎﾟｯﾌﾟ体" pitchFamily="49" charset="-128"/>
              </a:rPr>
              <a:t>サービス等利用計画等の変更</a:t>
            </a:r>
            <a:endParaRPr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7" name="右矢印 26"/>
          <p:cNvSpPr/>
          <p:nvPr/>
        </p:nvSpPr>
        <p:spPr>
          <a:xfrm>
            <a:off x="8801334" y="2008345"/>
            <a:ext cx="294521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47130" name="Rectangle 52"/>
          <p:cNvSpPr>
            <a:spLocks noChangeArrowheads="1"/>
          </p:cNvSpPr>
          <p:nvPr/>
        </p:nvSpPr>
        <p:spPr bwMode="auto">
          <a:xfrm>
            <a:off x="9107476" y="1910368"/>
            <a:ext cx="367744" cy="338455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vert="eaVert" wrap="none" lIns="35949" tIns="45659" rIns="35949" bIns="45659" anchor="ctr"/>
          <a:lstStyle/>
          <a:p>
            <a:pPr algn="ctr" defTabSz="913242">
              <a:lnSpc>
                <a:spcPts val="1699"/>
              </a:lnSpc>
            </a:pPr>
            <a:r>
              <a:rPr lang="ja-JP" altLang="en-US" sz="1400" b="1" dirty="0">
                <a:solidFill>
                  <a:srgbClr val="000000"/>
                </a:solidFill>
                <a:latin typeface="ＭＳ Ｐゴシック" charset="-128"/>
              </a:rPr>
              <a:t>サ　ー　ビ　ス　担　当　者　会　議</a:t>
            </a:r>
            <a:endParaRPr lang="en-US" altLang="ja-JP" sz="1400" b="1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37" name="右矢印 36"/>
          <p:cNvSpPr/>
          <p:nvPr/>
        </p:nvSpPr>
        <p:spPr>
          <a:xfrm>
            <a:off x="1414727" y="1507849"/>
            <a:ext cx="590466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39" name="AutoShape 54"/>
          <p:cNvSpPr txBox="1">
            <a:spLocks noChangeArrowheads="1"/>
          </p:cNvSpPr>
          <p:nvPr/>
        </p:nvSpPr>
        <p:spPr bwMode="auto">
          <a:xfrm>
            <a:off x="186780" y="147108"/>
            <a:ext cx="9754983" cy="833620"/>
          </a:xfrm>
          <a:prstGeom prst="roundRect">
            <a:avLst>
              <a:gd name="adj" fmla="val 26537"/>
            </a:avLst>
          </a:prstGeom>
          <a:solidFill>
            <a:srgbClr val="FFFFCC"/>
          </a:solidFill>
          <a:ln w="38100" cmpd="thickThin">
            <a:solidFill>
              <a:srgbClr val="FF6600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315" tIns="45659" rIns="91315" bIns="45659" anchor="ctr"/>
          <a:lstStyle/>
          <a:p>
            <a:pPr algn="ctr" defTabSz="913242">
              <a:defRPr/>
            </a:pPr>
            <a:r>
              <a:rPr lang="ja-JP" altLang="en-US" b="1" dirty="0">
                <a:solidFill>
                  <a:prstClr val="black"/>
                </a:solidFill>
                <a:latin typeface="ＭＳ Ｐゴシック"/>
              </a:rPr>
              <a:t>指定特定相談支援事業者（計画作成担当）及び障害児相談支援事業者と</a:t>
            </a:r>
            <a:endParaRPr lang="en-US" altLang="ja-JP" b="1" dirty="0">
              <a:solidFill>
                <a:prstClr val="black"/>
              </a:solidFill>
              <a:latin typeface="ＭＳ Ｐゴシック"/>
            </a:endParaRPr>
          </a:p>
          <a:p>
            <a:pPr algn="ctr" defTabSz="913242">
              <a:defRPr/>
            </a:pPr>
            <a:r>
              <a:rPr lang="ja-JP" altLang="en-US" b="1" dirty="0">
                <a:solidFill>
                  <a:prstClr val="black"/>
                </a:solidFill>
                <a:latin typeface="ＭＳ Ｐゴシック"/>
              </a:rPr>
              <a:t>障害福祉サービス事業者の関係</a:t>
            </a:r>
          </a:p>
        </p:txBody>
      </p:sp>
      <p:sp>
        <p:nvSpPr>
          <p:cNvPr id="41" name="Rectangle 52"/>
          <p:cNvSpPr>
            <a:spLocks noChangeArrowheads="1"/>
          </p:cNvSpPr>
          <p:nvPr/>
        </p:nvSpPr>
        <p:spPr bwMode="auto">
          <a:xfrm>
            <a:off x="1634899" y="2300028"/>
            <a:ext cx="367744" cy="165635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eaVert" wrap="none" lIns="35949" tIns="45659" rIns="35949" bIns="45659" anchor="ctr"/>
          <a:lstStyle/>
          <a:p>
            <a:pPr algn="ctr" defTabSz="913242">
              <a:lnSpc>
                <a:spcPts val="1699"/>
              </a:lnSpc>
            </a:pPr>
            <a:r>
              <a:rPr lang="ja-JP" altLang="en-US" sz="1400" b="1" dirty="0">
                <a:solidFill>
                  <a:srgbClr val="000000"/>
                </a:solidFill>
                <a:latin typeface="ＭＳ Ｐゴシック" charset="-128"/>
              </a:rPr>
              <a:t>資源アセスメント</a:t>
            </a:r>
            <a:endParaRPr lang="en-US" altLang="ja-JP" sz="1400" b="1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42" name="Rectangle 52"/>
          <p:cNvSpPr>
            <a:spLocks noChangeArrowheads="1"/>
          </p:cNvSpPr>
          <p:nvPr/>
        </p:nvSpPr>
        <p:spPr bwMode="auto">
          <a:xfrm>
            <a:off x="1267165" y="2276475"/>
            <a:ext cx="367744" cy="1656358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vert="eaVert" wrap="none" lIns="35949" tIns="45659" rIns="35949" bIns="45659" anchor="ctr"/>
          <a:lstStyle/>
          <a:p>
            <a:pPr algn="ctr" defTabSz="913242">
              <a:lnSpc>
                <a:spcPts val="1699"/>
              </a:lnSpc>
            </a:pPr>
            <a:r>
              <a:rPr lang="ja-JP" altLang="en-US" sz="1400" b="1" dirty="0">
                <a:solidFill>
                  <a:srgbClr val="000000">
                    <a:lumMod val="65000"/>
                    <a:lumOff val="35000"/>
                  </a:srgbClr>
                </a:solidFill>
                <a:latin typeface="ＭＳ Ｐゴシック" charset="-128"/>
              </a:rPr>
              <a:t>二次アセスメント</a:t>
            </a:r>
            <a:endParaRPr lang="en-US" altLang="ja-JP" sz="1400" b="1" dirty="0">
              <a:solidFill>
                <a:srgbClr val="000000">
                  <a:lumMod val="65000"/>
                  <a:lumOff val="35000"/>
                </a:srgbClr>
              </a:solidFill>
              <a:latin typeface="ＭＳ Ｐゴシック" charset="-128"/>
            </a:endParaRPr>
          </a:p>
        </p:txBody>
      </p:sp>
      <p:sp>
        <p:nvSpPr>
          <p:cNvPr id="32" name="テキスト ボックス 15"/>
          <p:cNvSpPr txBox="1">
            <a:spLocks noChangeArrowheads="1"/>
          </p:cNvSpPr>
          <p:nvPr/>
        </p:nvSpPr>
        <p:spPr bwMode="auto">
          <a:xfrm>
            <a:off x="4357197" y="3789040"/>
            <a:ext cx="399794" cy="2448272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square" lIns="36000" rIns="36000" anchor="ctr" anchorCtr="0">
            <a:noAutofit/>
          </a:bodyPr>
          <a:lstStyle/>
          <a:p>
            <a:pPr algn="ctr"/>
            <a:r>
              <a:rPr lang="ja-JP" altLang="en-US" sz="1200" b="1" dirty="0">
                <a:solidFill>
                  <a:srgbClr val="000000"/>
                </a:solidFill>
              </a:rPr>
              <a:t>利用契約（利用開始）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5DBC96-1DB8-4B93-B21F-95C4ECA2D59D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矢印: 上向き折線 3">
            <a:extLst>
              <a:ext uri="{FF2B5EF4-FFF2-40B4-BE49-F238E27FC236}">
                <a16:creationId xmlns:a16="http://schemas.microsoft.com/office/drawing/2014/main" id="{82B7A608-D839-482A-B503-73B6851A47CE}"/>
              </a:ext>
            </a:extLst>
          </p:cNvPr>
          <p:cNvSpPr/>
          <p:nvPr/>
        </p:nvSpPr>
        <p:spPr>
          <a:xfrm rot="5400000">
            <a:off x="266567" y="4002228"/>
            <a:ext cx="1738400" cy="363761"/>
          </a:xfrm>
          <a:prstGeom prst="bentUpArrow">
            <a:avLst>
              <a:gd name="adj1" fmla="val 25001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56FAEE08-1509-43FB-B11F-C19D5E274B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453575"/>
              </p:ext>
            </p:extLst>
          </p:nvPr>
        </p:nvGraphicFramePr>
        <p:xfrm>
          <a:off x="1352898" y="4613046"/>
          <a:ext cx="696814" cy="1924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395">
                  <a:extLst>
                    <a:ext uri="{9D8B030D-6E8A-4147-A177-3AD203B41FA5}">
                      <a16:colId xmlns:a16="http://schemas.microsoft.com/office/drawing/2014/main" val="2411420709"/>
                    </a:ext>
                  </a:extLst>
                </a:gridCol>
                <a:gridCol w="358419">
                  <a:extLst>
                    <a:ext uri="{9D8B030D-6E8A-4147-A177-3AD203B41FA5}">
                      <a16:colId xmlns:a16="http://schemas.microsoft.com/office/drawing/2014/main" val="2678264017"/>
                    </a:ext>
                  </a:extLst>
                </a:gridCol>
              </a:tblGrid>
              <a:tr h="326528">
                <a:tc gridSpan="2"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体験利用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336061"/>
                  </a:ext>
                </a:extLst>
              </a:tr>
              <a:tr h="1406533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事例概要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アセスメント表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784232"/>
                  </a:ext>
                </a:extLst>
              </a:tr>
            </a:tbl>
          </a:graphicData>
        </a:graphic>
      </p:graphicFrame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040F36E-0338-48E2-BA62-1C94AF96D706}"/>
              </a:ext>
            </a:extLst>
          </p:cNvPr>
          <p:cNvSpPr/>
          <p:nvPr/>
        </p:nvSpPr>
        <p:spPr>
          <a:xfrm>
            <a:off x="2374388" y="4690995"/>
            <a:ext cx="286106" cy="1768794"/>
          </a:xfrm>
          <a:prstGeom prst="rect">
            <a:avLst/>
          </a:prstGeom>
          <a:solidFill>
            <a:srgbClr val="CC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ニーズ整理</a:t>
            </a:r>
          </a:p>
        </p:txBody>
      </p:sp>
      <p:sp>
        <p:nvSpPr>
          <p:cNvPr id="46" name="右矢印 49">
            <a:extLst>
              <a:ext uri="{FF2B5EF4-FFF2-40B4-BE49-F238E27FC236}">
                <a16:creationId xmlns:a16="http://schemas.microsoft.com/office/drawing/2014/main" id="{C007B6E3-7B89-4520-BDED-6CF22843D777}"/>
              </a:ext>
            </a:extLst>
          </p:cNvPr>
          <p:cNvSpPr/>
          <p:nvPr/>
        </p:nvSpPr>
        <p:spPr>
          <a:xfrm>
            <a:off x="2767025" y="4725663"/>
            <a:ext cx="309250" cy="4076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47" name="右矢印 49">
            <a:extLst>
              <a:ext uri="{FF2B5EF4-FFF2-40B4-BE49-F238E27FC236}">
                <a16:creationId xmlns:a16="http://schemas.microsoft.com/office/drawing/2014/main" id="{A67FC15B-72D2-4CAA-8537-BE973250BD1C}"/>
              </a:ext>
            </a:extLst>
          </p:cNvPr>
          <p:cNvSpPr/>
          <p:nvPr/>
        </p:nvSpPr>
        <p:spPr>
          <a:xfrm>
            <a:off x="2087654" y="4756506"/>
            <a:ext cx="226927" cy="4406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5" tIns="45659" rIns="91315" bIns="45659" anchor="ctr"/>
          <a:lstStyle/>
          <a:p>
            <a:pPr algn="ctr" defTabSz="913242">
              <a:defRPr/>
            </a:pPr>
            <a:endParaRPr lang="ja-JP" altLang="en-US" sz="1200" b="1" dirty="0">
              <a:solidFill>
                <a:prstClr val="white"/>
              </a:solidFill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6B665752-D46C-4DF1-9765-9ED63B826FF4}"/>
              </a:ext>
            </a:extLst>
          </p:cNvPr>
          <p:cNvSpPr/>
          <p:nvPr/>
        </p:nvSpPr>
        <p:spPr>
          <a:xfrm>
            <a:off x="4908631" y="5794001"/>
            <a:ext cx="598489" cy="886574"/>
          </a:xfrm>
          <a:prstGeom prst="rect">
            <a:avLst/>
          </a:prstGeom>
          <a:solidFill>
            <a:srgbClr val="CC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本人との面接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78ABF30A-73FC-43E9-AF05-12F4219FEE3A}"/>
              </a:ext>
            </a:extLst>
          </p:cNvPr>
          <p:cNvGrpSpPr/>
          <p:nvPr/>
        </p:nvGrpSpPr>
        <p:grpSpPr>
          <a:xfrm>
            <a:off x="1199893" y="3844426"/>
            <a:ext cx="6913986" cy="2849566"/>
            <a:chOff x="1135766" y="3831009"/>
            <a:chExt cx="7059465" cy="2849566"/>
          </a:xfrm>
        </p:grpSpPr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45B9D69D-4B61-47CD-B7B8-7E3FA9ABE5BC}"/>
                </a:ext>
              </a:extLst>
            </p:cNvPr>
            <p:cNvSpPr/>
            <p:nvPr/>
          </p:nvSpPr>
          <p:spPr>
            <a:xfrm>
              <a:off x="1135766" y="3831009"/>
              <a:ext cx="7059465" cy="2849566"/>
            </a:xfrm>
            <a:prstGeom prst="roundRect">
              <a:avLst/>
            </a:prstGeom>
            <a:solidFill>
              <a:srgbClr val="FEB7B0">
                <a:alpha val="58000"/>
              </a:srgbClr>
            </a:solidFill>
            <a:ln>
              <a:solidFill>
                <a:srgbClr val="FF33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DC770C78-BB3E-4438-803B-33BCFAEC2F01}"/>
                </a:ext>
              </a:extLst>
            </p:cNvPr>
            <p:cNvSpPr/>
            <p:nvPr/>
          </p:nvSpPr>
          <p:spPr>
            <a:xfrm>
              <a:off x="3398889" y="4573933"/>
              <a:ext cx="2926964" cy="1121388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演　習　１</a:t>
              </a:r>
            </a:p>
          </p:txBody>
        </p: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AAAB8D26-46FB-4FC9-8127-15B2E210FD88}"/>
              </a:ext>
            </a:extLst>
          </p:cNvPr>
          <p:cNvGrpSpPr/>
          <p:nvPr/>
        </p:nvGrpSpPr>
        <p:grpSpPr>
          <a:xfrm>
            <a:off x="8372422" y="3893982"/>
            <a:ext cx="1614904" cy="2738049"/>
            <a:chOff x="1135766" y="3831009"/>
            <a:chExt cx="7059465" cy="2849566"/>
          </a:xfrm>
        </p:grpSpPr>
        <p:sp>
          <p:nvSpPr>
            <p:cNvPr id="51" name="四角形: 角を丸くする 50">
              <a:extLst>
                <a:ext uri="{FF2B5EF4-FFF2-40B4-BE49-F238E27FC236}">
                  <a16:creationId xmlns:a16="http://schemas.microsoft.com/office/drawing/2014/main" id="{A935A6D3-4375-4B36-96BC-3C15518FC926}"/>
                </a:ext>
              </a:extLst>
            </p:cNvPr>
            <p:cNvSpPr/>
            <p:nvPr/>
          </p:nvSpPr>
          <p:spPr>
            <a:xfrm>
              <a:off x="1135766" y="3831009"/>
              <a:ext cx="7059465" cy="2849566"/>
            </a:xfrm>
            <a:prstGeom prst="roundRect">
              <a:avLst/>
            </a:prstGeom>
            <a:solidFill>
              <a:srgbClr val="FEB7B0">
                <a:alpha val="58000"/>
              </a:srgbClr>
            </a:solidFill>
            <a:ln>
              <a:solidFill>
                <a:srgbClr val="FF33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四角形: 角を丸くする 52">
              <a:extLst>
                <a:ext uri="{FF2B5EF4-FFF2-40B4-BE49-F238E27FC236}">
                  <a16:creationId xmlns:a16="http://schemas.microsoft.com/office/drawing/2014/main" id="{A40AB67E-1029-4CE4-86E5-A9710C2EE333}"/>
                </a:ext>
              </a:extLst>
            </p:cNvPr>
            <p:cNvSpPr/>
            <p:nvPr/>
          </p:nvSpPr>
          <p:spPr>
            <a:xfrm>
              <a:off x="1888367" y="4571408"/>
              <a:ext cx="5506094" cy="80555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演習２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0931756"/>
      </p:ext>
    </p:extLst>
  </p:cSld>
  <p:clrMapOvr>
    <a:masterClrMapping/>
  </p:clrMapOvr>
</p:sld>
</file>

<file path=ppt/theme/theme1.xml><?xml version="1.0" encoding="utf-8"?>
<a:theme xmlns:a="http://schemas.openxmlformats.org/drawingml/2006/main" name="15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27767</TotalTime>
  <Words>667</Words>
  <Application>Microsoft Office PowerPoint</Application>
  <PresentationFormat>ユーザー設定</PresentationFormat>
  <Paragraphs>140</Paragraphs>
  <Slides>5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HGP創英角ﾎﾟｯﾌﾟ体</vt:lpstr>
      <vt:lpstr>HG創英角ﾎﾟｯﾌﾟ体</vt:lpstr>
      <vt:lpstr>ＭＳ Ｐゴシック</vt:lpstr>
      <vt:lpstr>ＭＳ Ｐ明朝</vt:lpstr>
      <vt:lpstr>メイリオ</vt:lpstr>
      <vt:lpstr>Arial</vt:lpstr>
      <vt:lpstr>Times New Roman</vt:lpstr>
      <vt:lpstr>15_標準デザイン</vt:lpstr>
      <vt:lpstr>PowerPoint プレゼンテーション</vt:lpstr>
      <vt:lpstr>今回の演習では、 　　　サービス事業所の実際の業務を 　　　　　　　　　　　踏まえて考えてみると・・・</vt:lpstr>
      <vt:lpstr>PowerPoint プレゼンテーション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厚生労働省ネットワークシステム</dc:creator>
  <cp:lastModifiedBy>有野哲章</cp:lastModifiedBy>
  <cp:revision>1571</cp:revision>
  <cp:lastPrinted>2017-08-12T02:32:25Z</cp:lastPrinted>
  <dcterms:created xsi:type="dcterms:W3CDTF">2005-11-22T01:19:47Z</dcterms:created>
  <dcterms:modified xsi:type="dcterms:W3CDTF">2017-09-17T14:29:46Z</dcterms:modified>
</cp:coreProperties>
</file>