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6" r:id="rId2"/>
    <p:sldId id="268" r:id="rId3"/>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81" autoAdjust="0"/>
    <p:restoredTop sz="88067" autoAdjust="0"/>
  </p:normalViewPr>
  <p:slideViewPr>
    <p:cSldViewPr>
      <p:cViewPr varScale="1">
        <p:scale>
          <a:sx n="65" d="100"/>
          <a:sy n="65" d="100"/>
        </p:scale>
        <p:origin x="-1050"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05D23B-BECD-4ABF-BA3F-AD9C37FF8D0A}" type="datetimeFigureOut">
              <a:rPr kumimoji="1" lang="ja-JP" altLang="en-US" smtClean="0"/>
              <a:t>2017/9/5</a:t>
            </a:fld>
            <a:endParaRPr kumimoji="1" lang="ja-JP" altLang="en-US"/>
          </a:p>
        </p:txBody>
      </p:sp>
      <p:sp>
        <p:nvSpPr>
          <p:cNvPr id="4" name="スライド イメージ プレースホルダー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CEC8D1-E80E-40D0-9402-F675B3F29B8B}" type="slidenum">
              <a:rPr kumimoji="1" lang="ja-JP" altLang="en-US" smtClean="0"/>
              <a:t>‹#›</a:t>
            </a:fld>
            <a:endParaRPr kumimoji="1" lang="ja-JP" altLang="en-US"/>
          </a:p>
        </p:txBody>
      </p:sp>
    </p:spTree>
    <p:extLst>
      <p:ext uri="{BB962C8B-B14F-4D97-AF65-F5344CB8AC3E}">
        <p14:creationId xmlns:p14="http://schemas.microsoft.com/office/powerpoint/2010/main" val="3577065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A9CEC8D1-E80E-40D0-9402-F675B3F29B8B}" type="slidenum">
              <a:rPr kumimoji="1" lang="ja-JP" altLang="en-US" smtClean="0"/>
              <a:t>1</a:t>
            </a:fld>
            <a:endParaRPr kumimoji="1" lang="ja-JP" altLang="en-US"/>
          </a:p>
        </p:txBody>
      </p:sp>
    </p:spTree>
    <p:extLst>
      <p:ext uri="{BB962C8B-B14F-4D97-AF65-F5344CB8AC3E}">
        <p14:creationId xmlns:p14="http://schemas.microsoft.com/office/powerpoint/2010/main" val="2987932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各都道府県メンバー数＋１（提出用）</a:t>
            </a:r>
            <a:endParaRPr kumimoji="1" lang="ja-JP" altLang="en-US" dirty="0"/>
          </a:p>
        </p:txBody>
      </p:sp>
      <p:sp>
        <p:nvSpPr>
          <p:cNvPr id="4" name="スライド番号プレースホルダー 3"/>
          <p:cNvSpPr>
            <a:spLocks noGrp="1"/>
          </p:cNvSpPr>
          <p:nvPr>
            <p:ph type="sldNum" sz="quarter" idx="10"/>
          </p:nvPr>
        </p:nvSpPr>
        <p:spPr/>
        <p:txBody>
          <a:bodyPr/>
          <a:lstStyle/>
          <a:p>
            <a:fld id="{A9CEC8D1-E80E-40D0-9402-F675B3F29B8B}" type="slidenum">
              <a:rPr kumimoji="1" lang="ja-JP" altLang="en-US" smtClean="0"/>
              <a:t>2</a:t>
            </a:fld>
            <a:endParaRPr kumimoji="1" lang="ja-JP" altLang="en-US"/>
          </a:p>
        </p:txBody>
      </p:sp>
    </p:spTree>
    <p:extLst>
      <p:ext uri="{BB962C8B-B14F-4D97-AF65-F5344CB8AC3E}">
        <p14:creationId xmlns:p14="http://schemas.microsoft.com/office/powerpoint/2010/main" val="3568606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7"/>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F6B873-F4EE-456B-9E95-F131412AECEF}" type="datetimeFigureOut">
              <a:rPr kumimoji="1" lang="ja-JP" altLang="en-US" smtClean="0"/>
              <a:t>2017/9/5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96FB410-CF82-47A8-BFA5-69FD56010FA6}" type="slidenum">
              <a:rPr kumimoji="1" lang="ja-JP" altLang="en-US" smtClean="0"/>
              <a:t>‹#›</a:t>
            </a:fld>
            <a:endParaRPr kumimoji="1" lang="ja-JP" altLang="en-US"/>
          </a:p>
        </p:txBody>
      </p:sp>
    </p:spTree>
    <p:extLst>
      <p:ext uri="{BB962C8B-B14F-4D97-AF65-F5344CB8AC3E}">
        <p14:creationId xmlns:p14="http://schemas.microsoft.com/office/powerpoint/2010/main" val="2090259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F6B873-F4EE-456B-9E95-F131412AECEF}" type="datetimeFigureOut">
              <a:rPr kumimoji="1" lang="ja-JP" altLang="en-US" smtClean="0"/>
              <a:t>2017/9/5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96FB410-CF82-47A8-BFA5-69FD56010FA6}" type="slidenum">
              <a:rPr kumimoji="1" lang="ja-JP" altLang="en-US" smtClean="0"/>
              <a:t>‹#›</a:t>
            </a:fld>
            <a:endParaRPr kumimoji="1" lang="ja-JP" altLang="en-US"/>
          </a:p>
        </p:txBody>
      </p:sp>
    </p:spTree>
    <p:extLst>
      <p:ext uri="{BB962C8B-B14F-4D97-AF65-F5344CB8AC3E}">
        <p14:creationId xmlns:p14="http://schemas.microsoft.com/office/powerpoint/2010/main" val="3052760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F6B873-F4EE-456B-9E95-F131412AECEF}" type="datetimeFigureOut">
              <a:rPr kumimoji="1" lang="ja-JP" altLang="en-US" smtClean="0"/>
              <a:t>2017/9/5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96FB410-CF82-47A8-BFA5-69FD56010FA6}" type="slidenum">
              <a:rPr kumimoji="1" lang="ja-JP" altLang="en-US" smtClean="0"/>
              <a:t>‹#›</a:t>
            </a:fld>
            <a:endParaRPr kumimoji="1" lang="ja-JP" altLang="en-US"/>
          </a:p>
        </p:txBody>
      </p:sp>
    </p:spTree>
    <p:extLst>
      <p:ext uri="{BB962C8B-B14F-4D97-AF65-F5344CB8AC3E}">
        <p14:creationId xmlns:p14="http://schemas.microsoft.com/office/powerpoint/2010/main" val="465811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F6B873-F4EE-456B-9E95-F131412AECEF}" type="datetimeFigureOut">
              <a:rPr kumimoji="1" lang="ja-JP" altLang="en-US" smtClean="0"/>
              <a:t>2017/9/5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96FB410-CF82-47A8-BFA5-69FD56010FA6}" type="slidenum">
              <a:rPr kumimoji="1" lang="ja-JP" altLang="en-US" smtClean="0"/>
              <a:t>‹#›</a:t>
            </a:fld>
            <a:endParaRPr kumimoji="1" lang="ja-JP" altLang="en-US"/>
          </a:p>
        </p:txBody>
      </p:sp>
    </p:spTree>
    <p:extLst>
      <p:ext uri="{BB962C8B-B14F-4D97-AF65-F5344CB8AC3E}">
        <p14:creationId xmlns:p14="http://schemas.microsoft.com/office/powerpoint/2010/main" val="3095168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2"/>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F6B873-F4EE-456B-9E95-F131412AECEF}" type="datetimeFigureOut">
              <a:rPr kumimoji="1" lang="ja-JP" altLang="en-US" smtClean="0"/>
              <a:t>2017/9/5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96FB410-CF82-47A8-BFA5-69FD56010FA6}" type="slidenum">
              <a:rPr kumimoji="1" lang="ja-JP" altLang="en-US" smtClean="0"/>
              <a:t>‹#›</a:t>
            </a:fld>
            <a:endParaRPr kumimoji="1" lang="ja-JP" altLang="en-US"/>
          </a:p>
        </p:txBody>
      </p:sp>
    </p:spTree>
    <p:extLst>
      <p:ext uri="{BB962C8B-B14F-4D97-AF65-F5344CB8AC3E}">
        <p14:creationId xmlns:p14="http://schemas.microsoft.com/office/powerpoint/2010/main" val="2189554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2"/>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2"/>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F6B873-F4EE-456B-9E95-F131412AECEF}" type="datetimeFigureOut">
              <a:rPr kumimoji="1" lang="ja-JP" altLang="en-US" smtClean="0"/>
              <a:t>2017/9/5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96FB410-CF82-47A8-BFA5-69FD56010FA6}" type="slidenum">
              <a:rPr kumimoji="1" lang="ja-JP" altLang="en-US" smtClean="0"/>
              <a:t>‹#›</a:t>
            </a:fld>
            <a:endParaRPr kumimoji="1" lang="ja-JP" altLang="en-US"/>
          </a:p>
        </p:txBody>
      </p:sp>
    </p:spTree>
    <p:extLst>
      <p:ext uri="{BB962C8B-B14F-4D97-AF65-F5344CB8AC3E}">
        <p14:creationId xmlns:p14="http://schemas.microsoft.com/office/powerpoint/2010/main" val="1544476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4"/>
            <a:ext cx="4376870"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3" y="1535114"/>
            <a:ext cx="4378590"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F6B873-F4EE-456B-9E95-F131412AECEF}" type="datetimeFigureOut">
              <a:rPr kumimoji="1" lang="ja-JP" altLang="en-US" smtClean="0"/>
              <a:t>2017/9/5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96FB410-CF82-47A8-BFA5-69FD56010FA6}" type="slidenum">
              <a:rPr kumimoji="1" lang="ja-JP" altLang="en-US" smtClean="0"/>
              <a:t>‹#›</a:t>
            </a:fld>
            <a:endParaRPr kumimoji="1" lang="ja-JP" altLang="en-US"/>
          </a:p>
        </p:txBody>
      </p:sp>
    </p:spTree>
    <p:extLst>
      <p:ext uri="{BB962C8B-B14F-4D97-AF65-F5344CB8AC3E}">
        <p14:creationId xmlns:p14="http://schemas.microsoft.com/office/powerpoint/2010/main" val="1639224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F6B873-F4EE-456B-9E95-F131412AECEF}" type="datetimeFigureOut">
              <a:rPr kumimoji="1" lang="ja-JP" altLang="en-US" smtClean="0"/>
              <a:t>2017/9/5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96FB410-CF82-47A8-BFA5-69FD56010FA6}" type="slidenum">
              <a:rPr kumimoji="1" lang="ja-JP" altLang="en-US" smtClean="0"/>
              <a:t>‹#›</a:t>
            </a:fld>
            <a:endParaRPr kumimoji="1" lang="ja-JP" altLang="en-US"/>
          </a:p>
        </p:txBody>
      </p:sp>
    </p:spTree>
    <p:extLst>
      <p:ext uri="{BB962C8B-B14F-4D97-AF65-F5344CB8AC3E}">
        <p14:creationId xmlns:p14="http://schemas.microsoft.com/office/powerpoint/2010/main" val="2754317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F6B873-F4EE-456B-9E95-F131412AECEF}" type="datetimeFigureOut">
              <a:rPr kumimoji="1" lang="ja-JP" altLang="en-US" smtClean="0"/>
              <a:t>2017/9/5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96FB410-CF82-47A8-BFA5-69FD56010FA6}" type="slidenum">
              <a:rPr kumimoji="1" lang="ja-JP" altLang="en-US" smtClean="0"/>
              <a:t>‹#›</a:t>
            </a:fld>
            <a:endParaRPr kumimoji="1" lang="ja-JP" altLang="en-US"/>
          </a:p>
        </p:txBody>
      </p:sp>
    </p:spTree>
    <p:extLst>
      <p:ext uri="{BB962C8B-B14F-4D97-AF65-F5344CB8AC3E}">
        <p14:creationId xmlns:p14="http://schemas.microsoft.com/office/powerpoint/2010/main" val="2629626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3" y="273050"/>
            <a:ext cx="3259006" cy="11620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3"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F6B873-F4EE-456B-9E95-F131412AECEF}" type="datetimeFigureOut">
              <a:rPr kumimoji="1" lang="ja-JP" altLang="en-US" smtClean="0"/>
              <a:t>2017/9/5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96FB410-CF82-47A8-BFA5-69FD56010FA6}" type="slidenum">
              <a:rPr kumimoji="1" lang="ja-JP" altLang="en-US" smtClean="0"/>
              <a:t>‹#›</a:t>
            </a:fld>
            <a:endParaRPr kumimoji="1" lang="ja-JP" altLang="en-US"/>
          </a:p>
        </p:txBody>
      </p:sp>
    </p:spTree>
    <p:extLst>
      <p:ext uri="{BB962C8B-B14F-4D97-AF65-F5344CB8AC3E}">
        <p14:creationId xmlns:p14="http://schemas.microsoft.com/office/powerpoint/2010/main" val="2442594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9"/>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9"/>
            <a:ext cx="59436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F6B873-F4EE-456B-9E95-F131412AECEF}" type="datetimeFigureOut">
              <a:rPr kumimoji="1" lang="ja-JP" altLang="en-US" smtClean="0"/>
              <a:t>2017/9/5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96FB410-CF82-47A8-BFA5-69FD56010FA6}" type="slidenum">
              <a:rPr kumimoji="1" lang="ja-JP" altLang="en-US" smtClean="0"/>
              <a:t>‹#›</a:t>
            </a:fld>
            <a:endParaRPr kumimoji="1" lang="ja-JP" altLang="en-US"/>
          </a:p>
        </p:txBody>
      </p:sp>
    </p:spTree>
    <p:extLst>
      <p:ext uri="{BB962C8B-B14F-4D97-AF65-F5344CB8AC3E}">
        <p14:creationId xmlns:p14="http://schemas.microsoft.com/office/powerpoint/2010/main" val="94625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7"/>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2"/>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F6B873-F4EE-456B-9E95-F131412AECEF}" type="datetimeFigureOut">
              <a:rPr kumimoji="1" lang="ja-JP" altLang="en-US" smtClean="0"/>
              <a:t>2017/9/5</a:t>
            </a:fld>
            <a:endParaRPr kumimoji="1" lang="ja-JP" altLang="en-US"/>
          </a:p>
        </p:txBody>
      </p:sp>
      <p:sp>
        <p:nvSpPr>
          <p:cNvPr id="5" name="フッター プレースホルダー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6FB410-CF82-47A8-BFA5-69FD56010FA6}" type="slidenum">
              <a:rPr kumimoji="1" lang="ja-JP" altLang="en-US" smtClean="0"/>
              <a:t>‹#›</a:t>
            </a:fld>
            <a:endParaRPr kumimoji="1" lang="ja-JP" altLang="en-US"/>
          </a:p>
        </p:txBody>
      </p:sp>
    </p:spTree>
    <p:extLst>
      <p:ext uri="{BB962C8B-B14F-4D97-AF65-F5344CB8AC3E}">
        <p14:creationId xmlns:p14="http://schemas.microsoft.com/office/powerpoint/2010/main" val="1080340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4471" y="116633"/>
            <a:ext cx="8915400" cy="418059"/>
          </a:xfrm>
        </p:spPr>
        <p:txBody>
          <a:bodyPr>
            <a:noAutofit/>
          </a:bodyPr>
          <a:lstStyle/>
          <a:p>
            <a:pPr algn="l"/>
            <a:r>
              <a:rPr kumimoji="1" lang="en-US" altLang="ja-JP" sz="2400" dirty="0" smtClean="0"/>
              <a:t>【</a:t>
            </a:r>
            <a:r>
              <a:rPr kumimoji="1" lang="ja-JP" altLang="en-US" sz="2400" dirty="0" smtClean="0"/>
              <a:t>演習４</a:t>
            </a:r>
            <a:r>
              <a:rPr kumimoji="1" lang="en-US" altLang="ja-JP" sz="2400" dirty="0" smtClean="0"/>
              <a:t>】</a:t>
            </a:r>
            <a:r>
              <a:rPr lang="ja-JP" altLang="en-US" sz="2400" dirty="0"/>
              <a:t>研修</a:t>
            </a:r>
            <a:r>
              <a:rPr lang="ja-JP" altLang="en-US" sz="2400" dirty="0" smtClean="0"/>
              <a:t>の</a:t>
            </a:r>
            <a:r>
              <a:rPr lang="ja-JP" altLang="en-US" sz="2400" dirty="0"/>
              <a:t>振り返り</a:t>
            </a:r>
            <a:r>
              <a:rPr kumimoji="1" lang="ja-JP" altLang="en-US" sz="2400" dirty="0" smtClean="0"/>
              <a:t>（</a:t>
            </a:r>
            <a:r>
              <a:rPr lang="ja-JP" altLang="en-US" sz="2400" dirty="0"/>
              <a:t>６０</a:t>
            </a:r>
            <a:r>
              <a:rPr kumimoji="1" lang="ja-JP" altLang="en-US" sz="2400" dirty="0" smtClean="0"/>
              <a:t>分）　　</a:t>
            </a:r>
            <a:endParaRPr kumimoji="1" lang="ja-JP" altLang="en-US" sz="24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975022592"/>
              </p:ext>
            </p:extLst>
          </p:nvPr>
        </p:nvGraphicFramePr>
        <p:xfrm>
          <a:off x="128464" y="1628800"/>
          <a:ext cx="9589071" cy="5112568"/>
        </p:xfrm>
        <a:graphic>
          <a:graphicData uri="http://schemas.openxmlformats.org/drawingml/2006/table">
            <a:tbl>
              <a:tblPr firstRow="1" bandRow="1">
                <a:tableStyleId>{5C22544A-7EE6-4342-B048-85BDC9FD1C3A}</a:tableStyleId>
              </a:tblPr>
              <a:tblGrid>
                <a:gridCol w="504056"/>
                <a:gridCol w="1296144"/>
                <a:gridCol w="3168352"/>
                <a:gridCol w="4007494"/>
                <a:gridCol w="613025"/>
              </a:tblGrid>
              <a:tr h="358696">
                <a:tc>
                  <a:txBody>
                    <a:bodyPr/>
                    <a:lstStyle/>
                    <a:p>
                      <a:pPr algn="ctr"/>
                      <a:r>
                        <a:rPr kumimoji="1" lang="en-US" altLang="ja-JP" sz="1400" dirty="0" smtClean="0"/>
                        <a:t>No</a:t>
                      </a:r>
                      <a:endParaRPr kumimoji="1" lang="ja-JP" altLang="en-US" sz="1400" dirty="0"/>
                    </a:p>
                  </a:txBody>
                  <a:tcPr marL="99060" marR="99060"/>
                </a:tc>
                <a:tc>
                  <a:txBody>
                    <a:bodyPr/>
                    <a:lstStyle/>
                    <a:p>
                      <a:pPr algn="ctr"/>
                      <a:r>
                        <a:rPr kumimoji="1" lang="ja-JP" altLang="en-US" sz="1400" dirty="0" smtClean="0"/>
                        <a:t>項目</a:t>
                      </a:r>
                      <a:endParaRPr kumimoji="1" lang="ja-JP" altLang="en-US" sz="1400" dirty="0"/>
                    </a:p>
                  </a:txBody>
                  <a:tcPr marL="99060" marR="99060"/>
                </a:tc>
                <a:tc>
                  <a:txBody>
                    <a:bodyPr/>
                    <a:lstStyle/>
                    <a:p>
                      <a:pPr algn="ctr"/>
                      <a:r>
                        <a:rPr kumimoji="1" lang="ja-JP" altLang="en-US" sz="1400" dirty="0" smtClean="0"/>
                        <a:t>内容</a:t>
                      </a:r>
                      <a:endParaRPr kumimoji="1" lang="ja-JP" altLang="en-US" sz="1400" dirty="0"/>
                    </a:p>
                  </a:txBody>
                  <a:tcPr marL="99060" marR="99060"/>
                </a:tc>
                <a:tc>
                  <a:txBody>
                    <a:bodyPr/>
                    <a:lstStyle/>
                    <a:p>
                      <a:pPr algn="ctr"/>
                      <a:r>
                        <a:rPr kumimoji="1" lang="ja-JP" altLang="en-US" sz="1400" dirty="0" smtClean="0"/>
                        <a:t>留意事項</a:t>
                      </a:r>
                      <a:endParaRPr kumimoji="1" lang="ja-JP" altLang="en-US" sz="1400" dirty="0"/>
                    </a:p>
                  </a:txBody>
                  <a:tcPr marL="99060" marR="99060"/>
                </a:tc>
                <a:tc>
                  <a:txBody>
                    <a:bodyPr/>
                    <a:lstStyle/>
                    <a:p>
                      <a:pPr algn="ctr"/>
                      <a:r>
                        <a:rPr kumimoji="1" lang="ja-JP" altLang="en-US" sz="1400" dirty="0" smtClean="0"/>
                        <a:t>時間</a:t>
                      </a:r>
                      <a:endParaRPr kumimoji="1" lang="ja-JP" altLang="en-US" sz="1400" dirty="0"/>
                    </a:p>
                  </a:txBody>
                  <a:tcPr marL="99060" marR="99060"/>
                </a:tc>
              </a:tr>
              <a:tr h="1044474">
                <a:tc>
                  <a:txBody>
                    <a:bodyPr/>
                    <a:lstStyle/>
                    <a:p>
                      <a:pPr algn="ctr"/>
                      <a:r>
                        <a:rPr kumimoji="1" lang="en-US" altLang="ja-JP" sz="1400" dirty="0" smtClean="0"/>
                        <a:t>0</a:t>
                      </a:r>
                      <a:endParaRPr kumimoji="1" lang="ja-JP" altLang="en-US" sz="1400" dirty="0"/>
                    </a:p>
                  </a:txBody>
                  <a:tcPr marL="99060" marR="99060" anchor="ctr"/>
                </a:tc>
                <a:tc>
                  <a:txBody>
                    <a:bodyPr/>
                    <a:lstStyle/>
                    <a:p>
                      <a:r>
                        <a:rPr kumimoji="1" lang="ja-JP" altLang="en-US" sz="1400" dirty="0" smtClean="0"/>
                        <a:t>グルーピング</a:t>
                      </a:r>
                      <a:endParaRPr kumimoji="1" lang="ja-JP" altLang="en-US" sz="1400" dirty="0"/>
                    </a:p>
                  </a:txBody>
                  <a:tcPr marL="99060" marR="99060" anchor="ctr"/>
                </a:tc>
                <a:tc>
                  <a:txBody>
                    <a:bodyPr/>
                    <a:lstStyle/>
                    <a:p>
                      <a:pPr marL="285750" indent="-285750">
                        <a:buFont typeface="Wingdings" panose="05000000000000000000" pitchFamily="2" charset="2"/>
                        <a:buChar char="l"/>
                      </a:pPr>
                      <a:r>
                        <a:rPr kumimoji="1" lang="ja-JP" altLang="en-US" sz="1400" dirty="0" smtClean="0"/>
                        <a:t>分野別のグループに分かれる</a:t>
                      </a:r>
                      <a:endParaRPr kumimoji="1" lang="ja-JP" altLang="en-US" sz="1400" dirty="0"/>
                    </a:p>
                  </a:txBody>
                  <a:tcPr marL="99060" marR="99060" anchor="ctr"/>
                </a:tc>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400" dirty="0" smtClean="0"/>
                        <a:t>※</a:t>
                      </a:r>
                      <a:r>
                        <a:rPr kumimoji="1" lang="ja-JP" altLang="en-US" sz="1400" dirty="0" smtClean="0"/>
                        <a:t>演習２の終了時にグルーピングをお願いします。</a:t>
                      </a:r>
                    </a:p>
                    <a:p>
                      <a:pPr marL="0" indent="0">
                        <a:buFont typeface="Wingdings" panose="05000000000000000000" pitchFamily="2" charset="2"/>
                        <a:buNone/>
                      </a:pPr>
                      <a:r>
                        <a:rPr kumimoji="1" lang="en-US" altLang="ja-JP" sz="1400" dirty="0" smtClean="0"/>
                        <a:t>※</a:t>
                      </a:r>
                      <a:r>
                        <a:rPr kumimoji="1" lang="ja-JP" altLang="en-US" sz="1400" dirty="0" smtClean="0"/>
                        <a:t>各都道府県毎に分かれているグループを解散して、分野別のグループに分かれてください。机の数に応じて各部屋でグルーピングをお願いします。</a:t>
                      </a:r>
                      <a:endParaRPr kumimoji="1" lang="en-US" altLang="ja-JP" sz="1400" dirty="0" smtClean="0"/>
                    </a:p>
                  </a:txBody>
                  <a:tcPr marL="99060" marR="99060" anchor="ctr"/>
                </a:tc>
                <a:tc>
                  <a:txBody>
                    <a:bodyPr/>
                    <a:lstStyle/>
                    <a:p>
                      <a:pPr algn="ctr"/>
                      <a:endParaRPr kumimoji="1" lang="en-US" altLang="ja-JP" sz="1400" dirty="0" smtClean="0"/>
                    </a:p>
                  </a:txBody>
                  <a:tcPr marL="99060" marR="99060" anchor="ctr"/>
                </a:tc>
              </a:tr>
              <a:tr h="912061">
                <a:tc>
                  <a:txBody>
                    <a:bodyPr/>
                    <a:lstStyle/>
                    <a:p>
                      <a:pPr algn="ctr"/>
                      <a:endParaRPr kumimoji="1" lang="en-US" altLang="ja-JP" sz="1400" dirty="0" smtClean="0"/>
                    </a:p>
                    <a:p>
                      <a:pPr algn="ctr"/>
                      <a:r>
                        <a:rPr kumimoji="1" lang="en-US" altLang="ja-JP" sz="1400" dirty="0" smtClean="0"/>
                        <a:t>1</a:t>
                      </a:r>
                    </a:p>
                    <a:p>
                      <a:pPr algn="ctr"/>
                      <a:endParaRPr kumimoji="1" lang="ja-JP" altLang="en-US" sz="1400" dirty="0"/>
                    </a:p>
                  </a:txBody>
                  <a:tcPr marL="99060" marR="99060" anchor="ctr"/>
                </a:tc>
                <a:tc>
                  <a:txBody>
                    <a:bodyPr/>
                    <a:lstStyle/>
                    <a:p>
                      <a:r>
                        <a:rPr kumimoji="1" lang="ja-JP" altLang="en-US" sz="1400" dirty="0" smtClean="0"/>
                        <a:t>演習についての説明</a:t>
                      </a:r>
                      <a:endParaRPr kumimoji="1" lang="ja-JP" altLang="en-US" sz="1400" dirty="0"/>
                    </a:p>
                  </a:txBody>
                  <a:tcPr marL="99060" marR="99060" anchor="ctr"/>
                </a:tc>
                <a:tc>
                  <a:txBody>
                    <a:bodyPr/>
                    <a:lstStyle/>
                    <a:p>
                      <a:pPr marL="285750" indent="-285750">
                        <a:buFont typeface="Wingdings" panose="05000000000000000000" pitchFamily="2" charset="2"/>
                        <a:buChar char="l"/>
                      </a:pPr>
                      <a:r>
                        <a:rPr kumimoji="1" lang="ja-JP" altLang="en-US" sz="1400" dirty="0" smtClean="0"/>
                        <a:t>演習の進行方法について確認</a:t>
                      </a:r>
                      <a:endParaRPr kumimoji="1" lang="ja-JP" altLang="en-US" sz="1400" dirty="0"/>
                    </a:p>
                  </a:txBody>
                  <a:tcPr marL="99060" marR="99060" anchor="ctr"/>
                </a:tc>
                <a:tc>
                  <a:txBody>
                    <a:bodyPr/>
                    <a:lstStyle/>
                    <a:p>
                      <a:pPr marL="0" indent="0">
                        <a:buFont typeface="Wingdings" panose="05000000000000000000" pitchFamily="2" charset="2"/>
                        <a:buNone/>
                      </a:pPr>
                      <a:r>
                        <a:rPr kumimoji="1" lang="en-US" altLang="ja-JP" sz="1400" dirty="0" smtClean="0"/>
                        <a:t>※</a:t>
                      </a:r>
                      <a:r>
                        <a:rPr kumimoji="1" lang="ja-JP" altLang="en-US" sz="1400" dirty="0" smtClean="0"/>
                        <a:t>全体の時間配分、司会と書記の選出、演習シートの使い方、演習シートの提出について説明してください。</a:t>
                      </a:r>
                      <a:endParaRPr kumimoji="1" lang="ja-JP" altLang="en-US" sz="1400" dirty="0"/>
                    </a:p>
                  </a:txBody>
                  <a:tcPr marL="99060" marR="99060" anchor="ctr"/>
                </a:tc>
                <a:tc>
                  <a:txBody>
                    <a:bodyPr/>
                    <a:lstStyle/>
                    <a:p>
                      <a:pPr algn="ctr"/>
                      <a:r>
                        <a:rPr kumimoji="1" lang="en-US" altLang="ja-JP" sz="1400" dirty="0" smtClean="0"/>
                        <a:t>5</a:t>
                      </a:r>
                      <a:r>
                        <a:rPr kumimoji="1" lang="ja-JP" altLang="en-US" sz="1400" dirty="0" smtClean="0"/>
                        <a:t>分</a:t>
                      </a:r>
                      <a:endParaRPr kumimoji="1" lang="en-US" altLang="ja-JP" sz="1400" dirty="0" smtClean="0"/>
                    </a:p>
                  </a:txBody>
                  <a:tcPr marL="99060" marR="99060" anchor="ctr"/>
                </a:tc>
              </a:tr>
              <a:tr h="871703">
                <a:tc>
                  <a:txBody>
                    <a:bodyPr/>
                    <a:lstStyle/>
                    <a:p>
                      <a:pPr algn="ctr"/>
                      <a:r>
                        <a:rPr kumimoji="1" lang="en-US" altLang="ja-JP" sz="1400" dirty="0" smtClean="0"/>
                        <a:t>2</a:t>
                      </a:r>
                      <a:endParaRPr kumimoji="1" lang="ja-JP" altLang="en-US" sz="1400" dirty="0"/>
                    </a:p>
                  </a:txBody>
                  <a:tcPr marL="99060" marR="99060" anchor="ctr"/>
                </a:tc>
                <a:tc>
                  <a:txBody>
                    <a:bodyPr/>
                    <a:lstStyle/>
                    <a:p>
                      <a:r>
                        <a:rPr kumimoji="1" lang="ja-JP" altLang="en-US" sz="1400" dirty="0" smtClean="0"/>
                        <a:t>自己紹介</a:t>
                      </a:r>
                      <a:endParaRPr kumimoji="1" lang="ja-JP" altLang="en-US" sz="1400" dirty="0"/>
                    </a:p>
                  </a:txBody>
                  <a:tcPr marL="99060" marR="99060" anchor="ctr"/>
                </a:tc>
                <a:tc>
                  <a:txBody>
                    <a:bodyPr/>
                    <a:lstStyle/>
                    <a:p>
                      <a:pPr marL="285750" indent="-285750">
                        <a:buFont typeface="Wingdings" panose="05000000000000000000" pitchFamily="2" charset="2"/>
                        <a:buChar char="l"/>
                      </a:pPr>
                      <a:r>
                        <a:rPr kumimoji="1" lang="ja-JP" altLang="en-US" sz="1400" dirty="0" smtClean="0"/>
                        <a:t>所属と名前について共有</a:t>
                      </a:r>
                      <a:endParaRPr kumimoji="1" lang="en-US" altLang="ja-JP" sz="1400" dirty="0" smtClean="0"/>
                    </a:p>
                    <a:p>
                      <a:pPr marL="285750" indent="-285750">
                        <a:buFont typeface="Wingdings" panose="05000000000000000000" pitchFamily="2" charset="2"/>
                        <a:buChar char="l"/>
                      </a:pPr>
                      <a:r>
                        <a:rPr kumimoji="1" lang="ja-JP" altLang="en-US" sz="1400" dirty="0" smtClean="0"/>
                        <a:t>司会と書記を決める</a:t>
                      </a:r>
                      <a:endParaRPr kumimoji="1" lang="en-US" altLang="ja-JP" sz="1400" dirty="0" smtClean="0"/>
                    </a:p>
                  </a:txBody>
                  <a:tcPr marL="99060" marR="99060" anchor="ctr"/>
                </a:tc>
                <a:tc>
                  <a:txBody>
                    <a:bodyPr/>
                    <a:lstStyle/>
                    <a:p>
                      <a:pPr marL="0" indent="0">
                        <a:buFont typeface="Wingdings" panose="05000000000000000000" pitchFamily="2" charset="2"/>
                        <a:buNone/>
                      </a:pPr>
                      <a:r>
                        <a:rPr kumimoji="1" lang="en-US" altLang="ja-JP" sz="1400" dirty="0" smtClean="0"/>
                        <a:t>※</a:t>
                      </a:r>
                      <a:r>
                        <a:rPr kumimoji="1" lang="ja-JP" altLang="en-US" sz="1400" dirty="0" smtClean="0"/>
                        <a:t>簡単な自己紹介一人</a:t>
                      </a:r>
                      <a:r>
                        <a:rPr kumimoji="1" lang="en-US" altLang="ja-JP" sz="1400" dirty="0" smtClean="0"/>
                        <a:t>30</a:t>
                      </a:r>
                      <a:r>
                        <a:rPr kumimoji="1" lang="ja-JP" altLang="en-US" sz="1400" dirty="0" smtClean="0"/>
                        <a:t>秒程度で行ってください。</a:t>
                      </a:r>
                      <a:endParaRPr kumimoji="1" lang="en-US" altLang="ja-JP" sz="1400" dirty="0" smtClean="0"/>
                    </a:p>
                    <a:p>
                      <a:pPr marL="0" indent="0">
                        <a:buFont typeface="Wingdings" panose="05000000000000000000" pitchFamily="2" charset="2"/>
                        <a:buNone/>
                      </a:pPr>
                      <a:r>
                        <a:rPr kumimoji="1" lang="en-US" altLang="ja-JP" sz="1400" dirty="0" smtClean="0"/>
                        <a:t>※</a:t>
                      </a:r>
                      <a:r>
                        <a:rPr kumimoji="1" lang="ja-JP" altLang="en-US" sz="1400" dirty="0" smtClean="0"/>
                        <a:t>司会と書記を決めてください。</a:t>
                      </a:r>
                      <a:endParaRPr kumimoji="1" lang="en-US" altLang="ja-JP" sz="1400" dirty="0" smtClean="0"/>
                    </a:p>
                  </a:txBody>
                  <a:tcPr marL="99060" marR="99060" anchor="ctr"/>
                </a:tc>
                <a:tc>
                  <a:txBody>
                    <a:bodyPr/>
                    <a:lstStyle/>
                    <a:p>
                      <a:pPr algn="ctr"/>
                      <a:r>
                        <a:rPr kumimoji="1" lang="en-US" altLang="ja-JP" sz="1400" dirty="0" smtClean="0"/>
                        <a:t>5</a:t>
                      </a:r>
                      <a:r>
                        <a:rPr kumimoji="1" lang="ja-JP" altLang="en-US" sz="1400" dirty="0" smtClean="0"/>
                        <a:t>分</a:t>
                      </a:r>
                      <a:endParaRPr kumimoji="1" lang="en-US" altLang="ja-JP" sz="1400" dirty="0" smtClean="0"/>
                    </a:p>
                  </a:txBody>
                  <a:tcPr marL="99060" marR="99060" anchor="ctr"/>
                </a:tc>
              </a:tr>
              <a:tr h="908648">
                <a:tc>
                  <a:txBody>
                    <a:bodyPr/>
                    <a:lstStyle/>
                    <a:p>
                      <a:pPr algn="ctr"/>
                      <a:r>
                        <a:rPr kumimoji="1" lang="en-US" altLang="ja-JP" sz="1400" dirty="0" smtClean="0"/>
                        <a:t>3</a:t>
                      </a:r>
                      <a:endParaRPr kumimoji="1" lang="ja-JP" altLang="en-US" sz="1400" dirty="0"/>
                    </a:p>
                  </a:txBody>
                  <a:tcPr marL="99060" marR="99060" anchor="ctr"/>
                </a:tc>
                <a:tc>
                  <a:txBody>
                    <a:bodyPr/>
                    <a:lstStyle/>
                    <a:p>
                      <a:r>
                        <a:rPr kumimoji="1" lang="ja-JP" altLang="en-US" sz="1400" dirty="0" smtClean="0"/>
                        <a:t>意見交換</a:t>
                      </a:r>
                      <a:endParaRPr kumimoji="1" lang="ja-JP" altLang="en-US" sz="1400" dirty="0"/>
                    </a:p>
                  </a:txBody>
                  <a:tcPr marL="99060" marR="99060" anchor="ctr"/>
                </a:tc>
                <a:tc>
                  <a:txBody>
                    <a:bodyPr/>
                    <a:lstStyle/>
                    <a:p>
                      <a:pPr marL="342900" indent="-342900">
                        <a:buFont typeface="Wingdings" panose="05000000000000000000" pitchFamily="2" charset="2"/>
                        <a:buChar char="l"/>
                      </a:pPr>
                      <a:r>
                        <a:rPr kumimoji="1" lang="ja-JP" altLang="en-US" sz="1400" dirty="0" smtClean="0"/>
                        <a:t>グループメンバーより意見及び感想について発散</a:t>
                      </a:r>
                      <a:endParaRPr kumimoji="1" lang="en-US" altLang="ja-JP" sz="1400" dirty="0" smtClean="0"/>
                    </a:p>
                  </a:txBody>
                  <a:tcPr marL="99060" marR="99060" anchor="ctr"/>
                </a:tc>
                <a:tc>
                  <a:txBody>
                    <a:bodyPr/>
                    <a:lstStyle/>
                    <a:p>
                      <a:pPr marL="0" indent="0">
                        <a:buFont typeface="Wingdings" panose="05000000000000000000" pitchFamily="2" charset="2"/>
                        <a:buNone/>
                      </a:pPr>
                      <a:r>
                        <a:rPr kumimoji="1" lang="en-US" altLang="ja-JP" sz="1400" dirty="0" smtClean="0"/>
                        <a:t>※</a:t>
                      </a:r>
                      <a:r>
                        <a:rPr kumimoji="1" lang="ja-JP" altLang="en-US" sz="1400" dirty="0" smtClean="0"/>
                        <a:t>司会の促しでシートの項目に沿って、意見・感想を一人ずつ順番に述べてください。（一人</a:t>
                      </a:r>
                      <a:r>
                        <a:rPr kumimoji="1" lang="en-US" altLang="ja-JP" sz="1400" dirty="0" smtClean="0"/>
                        <a:t>3</a:t>
                      </a:r>
                      <a:r>
                        <a:rPr kumimoji="1" lang="ja-JP" altLang="en-US" sz="1400" dirty="0" smtClean="0"/>
                        <a:t>分程度）</a:t>
                      </a:r>
                      <a:endParaRPr kumimoji="1" lang="en-US" altLang="ja-JP" sz="1400" dirty="0" smtClean="0"/>
                    </a:p>
                    <a:p>
                      <a:pPr marL="0" indent="0">
                        <a:buFont typeface="Wingdings" panose="05000000000000000000" pitchFamily="2" charset="2"/>
                        <a:buNone/>
                      </a:pPr>
                      <a:r>
                        <a:rPr kumimoji="1" lang="en-US" altLang="ja-JP" sz="1400" dirty="0" smtClean="0"/>
                        <a:t>※</a:t>
                      </a:r>
                      <a:r>
                        <a:rPr kumimoji="1" lang="ja-JP" altLang="en-US" sz="1400" dirty="0" smtClean="0"/>
                        <a:t>書記の方はグループ用シートに記録してくだい。</a:t>
                      </a:r>
                      <a:endParaRPr kumimoji="1" lang="en-US" altLang="ja-JP" sz="1400" dirty="0" smtClean="0"/>
                    </a:p>
                  </a:txBody>
                  <a:tcPr marL="99060" marR="99060" anchor="ctr"/>
                </a:tc>
                <a:tc>
                  <a:txBody>
                    <a:bodyPr/>
                    <a:lstStyle/>
                    <a:p>
                      <a:pPr algn="ctr"/>
                      <a:r>
                        <a:rPr kumimoji="1" lang="en-US" altLang="ja-JP" sz="1400" dirty="0" smtClean="0"/>
                        <a:t>40</a:t>
                      </a:r>
                      <a:r>
                        <a:rPr kumimoji="1" lang="ja-JP" altLang="en-US" sz="1400" dirty="0" smtClean="0"/>
                        <a:t>分</a:t>
                      </a:r>
                      <a:endParaRPr kumimoji="1" lang="en-US" altLang="ja-JP" sz="1400" dirty="0" smtClean="0"/>
                    </a:p>
                    <a:p>
                      <a:pPr algn="ctr"/>
                      <a:endParaRPr kumimoji="1" lang="en-US" altLang="ja-JP" sz="1400" dirty="0" smtClean="0"/>
                    </a:p>
                  </a:txBody>
                  <a:tcPr marL="99060" marR="99060" anchor="ctr"/>
                </a:tc>
              </a:tr>
              <a:tr h="1016986">
                <a:tc>
                  <a:txBody>
                    <a:bodyPr/>
                    <a:lstStyle/>
                    <a:p>
                      <a:pPr algn="ctr"/>
                      <a:r>
                        <a:rPr kumimoji="1" lang="en-US" altLang="ja-JP" sz="1400" dirty="0" smtClean="0"/>
                        <a:t>4</a:t>
                      </a:r>
                      <a:endParaRPr kumimoji="1" lang="ja-JP" altLang="en-US" sz="1400" dirty="0"/>
                    </a:p>
                  </a:txBody>
                  <a:tcPr marL="99060" marR="99060" anchor="ctr"/>
                </a:tc>
                <a:tc>
                  <a:txBody>
                    <a:bodyPr/>
                    <a:lstStyle/>
                    <a:p>
                      <a:r>
                        <a:rPr kumimoji="1" lang="ja-JP" altLang="en-US" sz="1400" dirty="0" smtClean="0"/>
                        <a:t>意見共有</a:t>
                      </a:r>
                      <a:endParaRPr kumimoji="1" lang="ja-JP" altLang="en-US" sz="1400" dirty="0"/>
                    </a:p>
                  </a:txBody>
                  <a:tcPr marL="99060" marR="99060" anchor="ctr"/>
                </a:tc>
                <a:tc>
                  <a:txBody>
                    <a:bodyPr/>
                    <a:lstStyle/>
                    <a:p>
                      <a:pPr marL="285750" indent="-285750">
                        <a:buFont typeface="Wingdings" panose="05000000000000000000" pitchFamily="2" charset="2"/>
                        <a:buChar char="l"/>
                      </a:pPr>
                      <a:r>
                        <a:rPr kumimoji="1" lang="ja-JP" altLang="en-US" sz="1400" dirty="0" smtClean="0"/>
                        <a:t>各分野より意見および感想の発表</a:t>
                      </a:r>
                      <a:endParaRPr kumimoji="1" lang="en-US" altLang="ja-JP" sz="1400" dirty="0" smtClean="0"/>
                    </a:p>
                  </a:txBody>
                  <a:tcPr marL="99060" marR="99060" anchor="ctr"/>
                </a:tc>
                <a:tc>
                  <a:txBody>
                    <a:bodyPr/>
                    <a:lstStyle/>
                    <a:p>
                      <a:pPr marL="0" indent="0">
                        <a:buFont typeface="Wingdings" panose="05000000000000000000" pitchFamily="2" charset="2"/>
                        <a:buNone/>
                      </a:pPr>
                      <a:r>
                        <a:rPr kumimoji="1" lang="en-US" altLang="ja-JP" sz="1400" dirty="0" smtClean="0"/>
                        <a:t>※</a:t>
                      </a:r>
                      <a:r>
                        <a:rPr kumimoji="1" lang="ja-JP" altLang="en-US" sz="1400" dirty="0" smtClean="0"/>
                        <a:t>各分野より１グループずつ、意見及び感想を発表してください。</a:t>
                      </a:r>
                      <a:endParaRPr kumimoji="1" lang="en-US" altLang="ja-JP" sz="1400" dirty="0" smtClean="0"/>
                    </a:p>
                    <a:p>
                      <a:pPr marL="0" indent="0">
                        <a:buFont typeface="Wingdings" panose="05000000000000000000" pitchFamily="2" charset="2"/>
                        <a:buNone/>
                      </a:pPr>
                      <a:r>
                        <a:rPr kumimoji="1" lang="en-US" altLang="ja-JP" sz="1400" dirty="0" smtClean="0"/>
                        <a:t>※</a:t>
                      </a:r>
                      <a:r>
                        <a:rPr kumimoji="1" lang="ja-JP" altLang="en-US" sz="1400" dirty="0" smtClean="0"/>
                        <a:t>演習終了後、提出用シートを回収してください。</a:t>
                      </a:r>
                      <a:endParaRPr kumimoji="1" lang="en-US" altLang="ja-JP" sz="1400" dirty="0" smtClean="0"/>
                    </a:p>
                  </a:txBody>
                  <a:tcPr marL="99060" marR="99060" anchor="ctr"/>
                </a:tc>
                <a:tc>
                  <a:txBody>
                    <a:bodyPr/>
                    <a:lstStyle/>
                    <a:p>
                      <a:pPr algn="ctr"/>
                      <a:r>
                        <a:rPr kumimoji="1" lang="en-US" altLang="ja-JP" sz="1400" dirty="0" smtClean="0"/>
                        <a:t>10</a:t>
                      </a:r>
                      <a:r>
                        <a:rPr kumimoji="1" lang="ja-JP" altLang="en-US" sz="1400" dirty="0" smtClean="0"/>
                        <a:t>分</a:t>
                      </a:r>
                      <a:endParaRPr kumimoji="1" lang="en-US" altLang="ja-JP" sz="1400" dirty="0" smtClean="0"/>
                    </a:p>
                  </a:txBody>
                  <a:tcPr marL="99060" marR="99060" anchor="ctr"/>
                </a:tc>
              </a:tr>
            </a:tbl>
          </a:graphicData>
        </a:graphic>
      </p:graphicFrame>
      <p:sp>
        <p:nvSpPr>
          <p:cNvPr id="3" name="テキスト ボックス 2"/>
          <p:cNvSpPr txBox="1"/>
          <p:nvPr/>
        </p:nvSpPr>
        <p:spPr>
          <a:xfrm>
            <a:off x="200472" y="620688"/>
            <a:ext cx="9505056" cy="923330"/>
          </a:xfrm>
          <a:prstGeom prst="rect">
            <a:avLst/>
          </a:prstGeom>
          <a:ln w="9525"/>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dirty="0" smtClean="0">
                <a:solidFill>
                  <a:schemeClr val="tx1">
                    <a:lumMod val="85000"/>
                    <a:lumOff val="15000"/>
                  </a:schemeClr>
                </a:solidFill>
              </a:rPr>
              <a:t>＜ねらい＞</a:t>
            </a:r>
            <a:endParaRPr lang="en-US" altLang="ja-JP" dirty="0">
              <a:solidFill>
                <a:schemeClr val="tx1">
                  <a:lumMod val="85000"/>
                  <a:lumOff val="15000"/>
                </a:schemeClr>
              </a:solidFill>
            </a:endParaRPr>
          </a:p>
          <a:p>
            <a:r>
              <a:rPr lang="ja-JP" altLang="en-US" dirty="0">
                <a:solidFill>
                  <a:schemeClr val="tx1">
                    <a:lumMod val="85000"/>
                    <a:lumOff val="15000"/>
                  </a:schemeClr>
                </a:solidFill>
              </a:rPr>
              <a:t>　</a:t>
            </a:r>
            <a:r>
              <a:rPr lang="ja-JP" altLang="en-US" dirty="0" smtClean="0">
                <a:solidFill>
                  <a:schemeClr val="tx1">
                    <a:lumMod val="85000"/>
                    <a:lumOff val="15000"/>
                  </a:schemeClr>
                </a:solidFill>
              </a:rPr>
              <a:t>サービス種別毎の演習から統合的な演習に転換し実施した本研修を受講した上で、各分野別のグループにて意見・感想等の発散および集約を行う。</a:t>
            </a:r>
            <a:endParaRPr lang="en-US" altLang="ja-JP" b="1" dirty="0">
              <a:solidFill>
                <a:srgbClr val="FF0000"/>
              </a:solidFill>
            </a:endParaRPr>
          </a:p>
        </p:txBody>
      </p:sp>
    </p:spTree>
    <p:extLst>
      <p:ext uri="{BB962C8B-B14F-4D97-AF65-F5344CB8AC3E}">
        <p14:creationId xmlns:p14="http://schemas.microsoft.com/office/powerpoint/2010/main" val="1939498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2480" y="188640"/>
            <a:ext cx="9361040" cy="432048"/>
          </a:xfrm>
        </p:spPr>
        <p:txBody>
          <a:bodyPr>
            <a:noAutofit/>
          </a:bodyPr>
          <a:lstStyle/>
          <a:p>
            <a:pPr algn="l"/>
            <a:r>
              <a:rPr kumimoji="1" lang="en-US" altLang="ja-JP" sz="1800" dirty="0" smtClean="0"/>
              <a:t>【</a:t>
            </a:r>
            <a:r>
              <a:rPr kumimoji="1" lang="ja-JP" altLang="en-US" sz="1800" dirty="0" smtClean="0"/>
              <a:t>演習</a:t>
            </a:r>
            <a:r>
              <a:rPr lang="ja-JP" altLang="en-US" sz="1800" dirty="0" smtClean="0"/>
              <a:t>４</a:t>
            </a:r>
            <a:r>
              <a:rPr lang="en-US" altLang="ja-JP" sz="1800" dirty="0"/>
              <a:t>】</a:t>
            </a:r>
            <a:r>
              <a:rPr kumimoji="1" lang="ja-JP" altLang="en-US" sz="1800" dirty="0" smtClean="0"/>
              <a:t>様式　　　　　　　　　　　　　　　　　　　</a:t>
            </a:r>
            <a:r>
              <a:rPr lang="ja-JP" altLang="en-US" sz="1600" dirty="0" smtClean="0"/>
              <a:t>会場</a:t>
            </a:r>
            <a:r>
              <a:rPr lang="ja-JP" altLang="en-US" sz="1600" dirty="0" smtClean="0"/>
              <a:t>名（　　　　　　　　　　　）　　分野名（　</a:t>
            </a:r>
            <a:r>
              <a:rPr kumimoji="1" lang="ja-JP" altLang="en-US" sz="1600" dirty="0" smtClean="0"/>
              <a:t>　</a:t>
            </a:r>
            <a:r>
              <a:rPr kumimoji="1" lang="ja-JP" altLang="en-US" sz="1600" dirty="0" smtClean="0"/>
              <a:t>　</a:t>
            </a:r>
            <a:r>
              <a:rPr kumimoji="1" lang="ja-JP" altLang="en-US" sz="1600" dirty="0" smtClean="0"/>
              <a:t>　</a:t>
            </a:r>
            <a:r>
              <a:rPr kumimoji="1" lang="ja-JP" altLang="en-US" sz="1600" dirty="0" smtClean="0"/>
              <a:t>　　</a:t>
            </a:r>
            <a:r>
              <a:rPr kumimoji="1" lang="ja-JP" altLang="en-US" sz="1600" dirty="0" smtClean="0"/>
              <a:t>　　　　　）</a:t>
            </a:r>
            <a:endParaRPr kumimoji="1" lang="ja-JP" altLang="en-US" sz="18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640419840"/>
              </p:ext>
            </p:extLst>
          </p:nvPr>
        </p:nvGraphicFramePr>
        <p:xfrm>
          <a:off x="128464" y="692700"/>
          <a:ext cx="9649072" cy="6103548"/>
        </p:xfrm>
        <a:graphic>
          <a:graphicData uri="http://schemas.openxmlformats.org/drawingml/2006/table">
            <a:tbl>
              <a:tblPr firstRow="1" bandRow="1">
                <a:tableStyleId>{5940675A-B579-460E-94D1-54222C63F5DA}</a:tableStyleId>
              </a:tblPr>
              <a:tblGrid>
                <a:gridCol w="2227306"/>
                <a:gridCol w="7421766"/>
              </a:tblGrid>
              <a:tr h="360036">
                <a:tc gridSpan="2">
                  <a:txBody>
                    <a:bodyPr/>
                    <a:lstStyle/>
                    <a:p>
                      <a:pPr algn="l"/>
                      <a:r>
                        <a:rPr kumimoji="1" lang="ja-JP" altLang="en-US" sz="1600" b="1" dirty="0" smtClean="0">
                          <a:solidFill>
                            <a:schemeClr val="bg1"/>
                          </a:solidFill>
                        </a:rPr>
                        <a:t>意見・感想</a:t>
                      </a:r>
                      <a:endParaRPr kumimoji="1" lang="ja-JP" altLang="en-US" sz="1600" b="1" dirty="0">
                        <a:solidFill>
                          <a:schemeClr val="bg1"/>
                        </a:solidFill>
                      </a:endParaRPr>
                    </a:p>
                  </a:txBody>
                  <a:tcPr marL="99060" marR="99060" anchor="ctr">
                    <a:solidFill>
                      <a:schemeClr val="tx2">
                        <a:lumMod val="60000"/>
                        <a:lumOff val="40000"/>
                      </a:schemeClr>
                    </a:solidFill>
                  </a:tcPr>
                </a:tc>
                <a:tc hMerge="1">
                  <a:txBody>
                    <a:bodyPr/>
                    <a:lstStyle/>
                    <a:p>
                      <a:endParaRPr kumimoji="1" lang="ja-JP" altLang="en-US"/>
                    </a:p>
                  </a:txBody>
                  <a:tcPr/>
                </a:tc>
              </a:tr>
              <a:tr h="359660">
                <a:tc>
                  <a:txBody>
                    <a:bodyPr/>
                    <a:lstStyle/>
                    <a:p>
                      <a:r>
                        <a:rPr kumimoji="1" lang="ja-JP" altLang="en-US" sz="1200" dirty="0" smtClean="0"/>
                        <a:t>講義の構成・内容について</a:t>
                      </a:r>
                      <a:endParaRPr kumimoji="1" lang="ja-JP" altLang="en-US" sz="1200" dirty="0"/>
                    </a:p>
                  </a:txBody>
                  <a:tcPr marL="99060" marR="9906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rowSpan="2">
                  <a:txBody>
                    <a:bodyPr/>
                    <a:lstStyle/>
                    <a:p>
                      <a:endParaRPr kumimoji="1" lang="ja-JP" altLang="en-US" sz="1900" dirty="0"/>
                    </a:p>
                  </a:txBody>
                  <a:tcPr marL="99060" marR="9906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296524">
                <a:tc>
                  <a:txBody>
                    <a:bodyPr/>
                    <a:lstStyle/>
                    <a:p>
                      <a:endParaRPr kumimoji="1" lang="ja-JP" altLang="en-US" sz="1200" dirty="0"/>
                    </a:p>
                  </a:txBody>
                  <a:tcPr marL="99060" marR="99060">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r>
              <a:tr h="344270">
                <a:tc>
                  <a:txBody>
                    <a:bodyPr/>
                    <a:lstStyle/>
                    <a:p>
                      <a:r>
                        <a:rPr kumimoji="1" lang="ja-JP" altLang="en-US" sz="1200" dirty="0" smtClean="0"/>
                        <a:t>演習の構成・内容について</a:t>
                      </a:r>
                      <a:endParaRPr kumimoji="1" lang="ja-JP" altLang="en-US" sz="1200" dirty="0"/>
                    </a:p>
                  </a:txBody>
                  <a:tcPr marL="99060" marR="9906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endParaRPr kumimoji="1" lang="ja-JP" altLang="en-US" sz="1900" dirty="0"/>
                    </a:p>
                  </a:txBody>
                  <a:tcPr marL="99060" marR="990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5970">
                <a:tc>
                  <a:txBody>
                    <a:bodyPr/>
                    <a:lstStyle/>
                    <a:p>
                      <a:endParaRPr kumimoji="1" lang="ja-JP" altLang="en-US" sz="1200" dirty="0"/>
                    </a:p>
                  </a:txBody>
                  <a:tcPr marL="99060" marR="99060">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r>
              <a:tr h="363053">
                <a:tc>
                  <a:txBody>
                    <a:bodyPr/>
                    <a:lstStyle/>
                    <a:p>
                      <a:r>
                        <a:rPr kumimoji="1" lang="ja-JP" altLang="en-US" sz="1200" dirty="0" smtClean="0"/>
                        <a:t>分野別研修で補完すべき項目</a:t>
                      </a:r>
                      <a:endParaRPr kumimoji="1" lang="ja-JP" altLang="en-US" sz="1200" dirty="0"/>
                    </a:p>
                  </a:txBody>
                  <a:tcPr marL="99060" marR="9906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endParaRPr kumimoji="1" lang="ja-JP" altLang="en-US" sz="1900" dirty="0"/>
                    </a:p>
                  </a:txBody>
                  <a:tcPr marL="99060" marR="990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64035">
                <a:tc>
                  <a:txBody>
                    <a:bodyPr/>
                    <a:lstStyle/>
                    <a:p>
                      <a:endParaRPr kumimoji="1" lang="ja-JP" altLang="en-US" sz="1200" dirty="0"/>
                    </a:p>
                  </a:txBody>
                  <a:tcPr marL="99060" marR="99060">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r>
            </a:tbl>
          </a:graphicData>
        </a:graphic>
      </p:graphicFrame>
    </p:spTree>
    <p:extLst>
      <p:ext uri="{BB962C8B-B14F-4D97-AF65-F5344CB8AC3E}">
        <p14:creationId xmlns:p14="http://schemas.microsoft.com/office/powerpoint/2010/main" val="33744626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2447</TotalTime>
  <Words>279</Words>
  <Application>Microsoft Office PowerPoint</Application>
  <PresentationFormat>A4 210 x 297 mm</PresentationFormat>
  <Paragraphs>46</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【演習４】研修の振り返り（６０分）　　</vt:lpstr>
      <vt:lpstr>【演習４】様式　　　　　　　　　　　　　　　　　　　会場名（　　　　　　　　　　　）　　分野名（　　　　　　　　　　　）</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本研修における講義・演習の関連性</dc:title>
  <dc:creator>厚生労働省ネットワークシステム</dc:creator>
  <cp:lastModifiedBy>厚生労働省ネットワークシステム</cp:lastModifiedBy>
  <cp:revision>181</cp:revision>
  <dcterms:created xsi:type="dcterms:W3CDTF">2017-05-08T08:06:54Z</dcterms:created>
  <dcterms:modified xsi:type="dcterms:W3CDTF">2017-09-05T04:39:44Z</dcterms:modified>
</cp:coreProperties>
</file>