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9" r:id="rId2"/>
    <p:sldId id="272" r:id="rId3"/>
    <p:sldId id="291" r:id="rId4"/>
    <p:sldId id="292" r:id="rId5"/>
    <p:sldId id="275" r:id="rId6"/>
    <p:sldId id="276" r:id="rId7"/>
    <p:sldId id="290" r:id="rId8"/>
    <p:sldId id="285" r:id="rId9"/>
    <p:sldId id="293" r:id="rId10"/>
    <p:sldId id="294" r:id="rId11"/>
    <p:sldId id="286" r:id="rId12"/>
    <p:sldId id="287" r:id="rId13"/>
    <p:sldId id="284" r:id="rId14"/>
    <p:sldId id="295" r:id="rId15"/>
    <p:sldId id="288" r:id="rId16"/>
    <p:sldId id="289"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3D029F5A-0F83-428B-B91B-A06CDBEF44B7}">
          <p14:sldIdLst>
            <p14:sldId id="269"/>
            <p14:sldId id="272"/>
            <p14:sldId id="291"/>
            <p14:sldId id="292"/>
            <p14:sldId id="275"/>
            <p14:sldId id="276"/>
            <p14:sldId id="290"/>
            <p14:sldId id="285"/>
            <p14:sldId id="293"/>
            <p14:sldId id="294"/>
            <p14:sldId id="286"/>
            <p14:sldId id="287"/>
            <p14:sldId id="284"/>
            <p14:sldId id="295"/>
            <p14:sldId id="288"/>
            <p14:sldId id="28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6" autoAdjust="0"/>
    <p:restoredTop sz="94671" autoAdjust="0"/>
  </p:normalViewPr>
  <p:slideViewPr>
    <p:cSldViewPr>
      <p:cViewPr varScale="1">
        <p:scale>
          <a:sx n="85" d="100"/>
          <a:sy n="85" d="100"/>
        </p:scale>
        <p:origin x="1316" y="68"/>
      </p:cViewPr>
      <p:guideLst>
        <p:guide orient="horz" pos="2160"/>
        <p:guide pos="2880"/>
      </p:guideLst>
    </p:cSldViewPr>
  </p:slideViewPr>
  <p:outlineViewPr>
    <p:cViewPr>
      <p:scale>
        <a:sx n="33" d="100"/>
        <a:sy n="33" d="100"/>
      </p:scale>
      <p:origin x="30" y="277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ADD2BAD5-6FDA-47A9-8FAB-457073940645}" type="datetimeFigureOut">
              <a:rPr kumimoji="1" lang="ja-JP" altLang="en-US" smtClean="0"/>
              <a:t>2018/9/20</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6930C556-6C41-4302-9DA0-7CAA537A8138}" type="slidenum">
              <a:rPr kumimoji="1" lang="ja-JP" altLang="en-US" smtClean="0"/>
              <a:t>‹#›</a:t>
            </a:fld>
            <a:endParaRPr kumimoji="1" lang="ja-JP" altLang="en-US"/>
          </a:p>
        </p:txBody>
      </p:sp>
    </p:spTree>
    <p:extLst>
      <p:ext uri="{BB962C8B-B14F-4D97-AF65-F5344CB8AC3E}">
        <p14:creationId xmlns:p14="http://schemas.microsoft.com/office/powerpoint/2010/main" val="143147126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＜総合的かつ包括的な相談支援体制の構築＞</a:t>
            </a:r>
            <a:endParaRPr kumimoji="1" lang="en-US" altLang="ja-JP"/>
          </a:p>
          <a:p>
            <a:r>
              <a:rPr kumimoji="1" lang="ja-JP" altLang="en-US"/>
              <a:t>○初任者研修：</a:t>
            </a:r>
            <a:endParaRPr kumimoji="1" lang="en-US" altLang="ja-JP"/>
          </a:p>
          <a:p>
            <a:r>
              <a:rPr kumimoji="1" lang="ja-JP" altLang="en-US"/>
              <a:t>・地域を基盤としたソーシャルワーカーとしての価値の獲得</a:t>
            </a:r>
            <a:endParaRPr kumimoji="1" lang="en-US" altLang="ja-JP"/>
          </a:p>
          <a:p>
            <a:r>
              <a:rPr kumimoji="1" lang="ja-JP" altLang="en-US"/>
              <a:t>・基本相談支援を基盤とした計画相談支援を実施できる知識と技術の獲得</a:t>
            </a:r>
            <a:endParaRPr kumimoji="1" lang="en-US" altLang="ja-JP"/>
          </a:p>
          <a:p>
            <a:endParaRPr kumimoji="1" lang="en-US" altLang="ja-JP"/>
          </a:p>
          <a:p>
            <a:r>
              <a:rPr kumimoji="1" lang="ja-JP" altLang="en-US"/>
              <a:t>○現任研修：</a:t>
            </a:r>
            <a:endParaRPr kumimoji="1" lang="en-US" altLang="ja-JP"/>
          </a:p>
          <a:p>
            <a:r>
              <a:rPr kumimoji="1" lang="ja-JP" altLang="en-US"/>
              <a:t>・地域を基盤としたソーシャルワーカーとしての価値の再確認→相談支援</a:t>
            </a:r>
            <a:endParaRPr kumimoji="1" lang="en-US" altLang="ja-JP"/>
          </a:p>
          <a:p>
            <a:r>
              <a:rPr kumimoji="1" lang="ja-JP" altLang="en-US"/>
              <a:t>・個を地域で支える援助を実施できる知識と技術の獲得→チームアプローチ</a:t>
            </a:r>
            <a:endParaRPr kumimoji="1" lang="en-US" altLang="ja-JP"/>
          </a:p>
          <a:p>
            <a:r>
              <a:rPr kumimoji="1" lang="ja-JP" altLang="en-US"/>
              <a:t>・個を支える地域をつくる知識と技術の獲得→コミュニティワーク</a:t>
            </a:r>
            <a:endParaRPr kumimoji="1" lang="en-US" altLang="ja-JP"/>
          </a:p>
          <a:p>
            <a:endParaRPr kumimoji="1" lang="en-US" altLang="ja-JP"/>
          </a:p>
          <a:p>
            <a:r>
              <a:rPr kumimoji="1" lang="ja-JP" altLang="en-US"/>
              <a:t>○主任研修：</a:t>
            </a:r>
            <a:endParaRPr kumimoji="1" lang="en-US" altLang="ja-JP"/>
          </a:p>
          <a:p>
            <a:r>
              <a:rPr kumimoji="1" lang="ja-JP" altLang="en-US"/>
              <a:t>・地域を基盤としたソーシャルワーカーとしての価値を説明できる</a:t>
            </a:r>
            <a:endParaRPr kumimoji="1" lang="en-US" altLang="ja-JP"/>
          </a:p>
          <a:p>
            <a:r>
              <a:rPr kumimoji="1" lang="ja-JP" altLang="en-US"/>
              <a:t>・チームアプローチを指導できる技術の獲得</a:t>
            </a:r>
            <a:endParaRPr kumimoji="1" lang="en-US" altLang="ja-JP"/>
          </a:p>
          <a:p>
            <a:r>
              <a:rPr kumimoji="1" lang="ja-JP" altLang="en-US"/>
              <a:t>・コミュニティワークを指導できる技術の獲得</a:t>
            </a:r>
            <a:endParaRPr kumimoji="1" lang="en-US" altLang="ja-JP"/>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5</a:t>
            </a:fld>
            <a:endParaRPr kumimoji="1" lang="ja-JP" altLang="en-US"/>
          </a:p>
        </p:txBody>
      </p:sp>
    </p:spTree>
    <p:extLst>
      <p:ext uri="{BB962C8B-B14F-4D97-AF65-F5344CB8AC3E}">
        <p14:creationId xmlns:p14="http://schemas.microsoft.com/office/powerpoint/2010/main" val="108368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5" name="スライド番号プレースホルダー 4"/>
          <p:cNvSpPr>
            <a:spLocks noGrp="1"/>
          </p:cNvSpPr>
          <p:nvPr>
            <p:ph type="sldNum" sz="quarter" idx="10"/>
          </p:nvPr>
        </p:nvSpPr>
        <p:spPr/>
        <p:txBody>
          <a:bodyPr/>
          <a:lstStyle/>
          <a:p>
            <a:fld id="{F64797B1-0CA1-4753-B4EB-7056630438C7}" type="slidenum">
              <a:rPr kumimoji="1" lang="ja-JP" altLang="en-US" smtClean="0"/>
              <a:t>6</a:t>
            </a:fld>
            <a:endParaRPr kumimoji="1" lang="ja-JP" altLang="en-US"/>
          </a:p>
        </p:txBody>
      </p:sp>
    </p:spTree>
    <p:extLst>
      <p:ext uri="{BB962C8B-B14F-4D97-AF65-F5344CB8AC3E}">
        <p14:creationId xmlns:p14="http://schemas.microsoft.com/office/powerpoint/2010/main" val="3720761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F64797B1-0CA1-4753-B4EB-7056630438C7}" type="slidenum">
              <a:rPr kumimoji="1" lang="ja-JP" altLang="en-US" smtClean="0"/>
              <a:t>11</a:t>
            </a:fld>
            <a:endParaRPr kumimoji="1" lang="ja-JP" altLang="en-US"/>
          </a:p>
        </p:txBody>
      </p:sp>
    </p:spTree>
    <p:extLst>
      <p:ext uri="{BB962C8B-B14F-4D97-AF65-F5344CB8AC3E}">
        <p14:creationId xmlns:p14="http://schemas.microsoft.com/office/powerpoint/2010/main" val="68226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491C29F3-6A3A-4ED3-87DD-190008DCF418}" type="slidenum">
              <a:rPr kumimoji="1" lang="ja-JP" altLang="en-US" smtClean="0"/>
              <a:t>16</a:t>
            </a:fld>
            <a:endParaRPr kumimoji="1" lang="ja-JP" altLang="en-US"/>
          </a:p>
        </p:txBody>
      </p:sp>
    </p:spTree>
    <p:extLst>
      <p:ext uri="{BB962C8B-B14F-4D97-AF65-F5344CB8AC3E}">
        <p14:creationId xmlns:p14="http://schemas.microsoft.com/office/powerpoint/2010/main" val="26998314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F95915A-5E5B-4FF0-8B1A-09FC25CF203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1753170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95915A-5E5B-4FF0-8B1A-09FC25CF203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26674418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95915A-5E5B-4FF0-8B1A-09FC25CF203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3463324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F95915A-5E5B-4FF0-8B1A-09FC25CF203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3867166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F95915A-5E5B-4FF0-8B1A-09FC25CF203E}" type="datetimeFigureOut">
              <a:rPr kumimoji="1" lang="ja-JP" altLang="en-US" smtClean="0"/>
              <a:t>2018/9/20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3113165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F95915A-5E5B-4FF0-8B1A-09FC25CF203E}" type="datetimeFigureOut">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40104871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F95915A-5E5B-4FF0-8B1A-09FC25CF203E}" type="datetimeFigureOut">
              <a:rPr kumimoji="1" lang="ja-JP" altLang="en-US" smtClean="0"/>
              <a:t>2018/9/20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21107667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F95915A-5E5B-4FF0-8B1A-09FC25CF203E}" type="datetimeFigureOut">
              <a:rPr kumimoji="1" lang="ja-JP" altLang="en-US" smtClean="0"/>
              <a:t>2018/9/20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7982569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F95915A-5E5B-4FF0-8B1A-09FC25CF203E}" type="datetimeFigureOut">
              <a:rPr kumimoji="1" lang="ja-JP" altLang="en-US" smtClean="0"/>
              <a:t>2018/9/20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1642230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F95915A-5E5B-4FF0-8B1A-09FC25CF203E}" type="datetimeFigureOut">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2961528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F95915A-5E5B-4FF0-8B1A-09FC25CF203E}" type="datetimeFigureOut">
              <a:rPr kumimoji="1" lang="ja-JP" altLang="en-US" smtClean="0"/>
              <a:t>2018/9/20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1537033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5915A-5E5B-4FF0-8B1A-09FC25CF203E}" type="datetimeFigureOut">
              <a:rPr kumimoji="1" lang="ja-JP" altLang="en-US" smtClean="0"/>
              <a:t>2018/9/20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89E9C-864A-4A62-ABAB-ED9D5BB312FD}" type="slidenum">
              <a:rPr kumimoji="1" lang="ja-JP" altLang="en-US" smtClean="0"/>
              <a:t>‹#›</a:t>
            </a:fld>
            <a:endParaRPr kumimoji="1" lang="ja-JP" altLang="en-US"/>
          </a:p>
        </p:txBody>
      </p:sp>
    </p:spTree>
    <p:extLst>
      <p:ext uri="{BB962C8B-B14F-4D97-AF65-F5344CB8AC3E}">
        <p14:creationId xmlns:p14="http://schemas.microsoft.com/office/powerpoint/2010/main" val="26094312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en-US" altLang="ja-JP" sz="2700" dirty="0" smtClean="0"/>
              <a:t>【</a:t>
            </a:r>
            <a:r>
              <a:rPr kumimoji="1" lang="ja-JP" altLang="en-US" sz="2700" dirty="0" smtClean="0"/>
              <a:t>重要事項の説明①</a:t>
            </a:r>
            <a:r>
              <a:rPr kumimoji="1" lang="en-US" altLang="ja-JP" sz="2700" dirty="0" smtClean="0"/>
              <a:t>】</a:t>
            </a:r>
            <a:r>
              <a:rPr kumimoji="1" lang="en-US" altLang="ja-JP" dirty="0" smtClean="0"/>
              <a:t/>
            </a:r>
            <a:br>
              <a:rPr kumimoji="1" lang="en-US" altLang="ja-JP" dirty="0" smtClean="0"/>
            </a:br>
            <a:r>
              <a:rPr kumimoji="1" lang="ja-JP" altLang="en-US" sz="4000" dirty="0" smtClean="0"/>
              <a:t>サービス管理責任者等研修事業の</a:t>
            </a:r>
            <a:r>
              <a:rPr kumimoji="1" lang="en-US" altLang="ja-JP" sz="4000" dirty="0" smtClean="0"/>
              <a:t/>
            </a:r>
            <a:br>
              <a:rPr kumimoji="1" lang="en-US" altLang="ja-JP" sz="4000" dirty="0" smtClean="0"/>
            </a:br>
            <a:r>
              <a:rPr kumimoji="1" lang="ja-JP" altLang="en-US" sz="4000" dirty="0" smtClean="0"/>
              <a:t>改定について</a:t>
            </a:r>
            <a:endParaRPr kumimoji="1" lang="ja-JP" altLang="en-US" sz="4000" dirty="0"/>
          </a:p>
        </p:txBody>
      </p:sp>
      <p:sp>
        <p:nvSpPr>
          <p:cNvPr id="3" name="サブタイトル 2"/>
          <p:cNvSpPr>
            <a:spLocks noGrp="1"/>
          </p:cNvSpPr>
          <p:nvPr>
            <p:ph type="subTitle" idx="1"/>
          </p:nvPr>
        </p:nvSpPr>
        <p:spPr>
          <a:xfrm>
            <a:off x="1403648" y="4293096"/>
            <a:ext cx="6400800" cy="1752600"/>
          </a:xfrm>
        </p:spPr>
        <p:txBody>
          <a:bodyPr>
            <a:normAutofit/>
          </a:bodyPr>
          <a:lstStyle/>
          <a:p>
            <a:r>
              <a:rPr kumimoji="1" lang="ja-JP" altLang="en-US" sz="2800" dirty="0" smtClean="0">
                <a:solidFill>
                  <a:schemeClr val="tx1"/>
                </a:solidFill>
              </a:rPr>
              <a:t>厚生労働省社会・援護局</a:t>
            </a:r>
            <a:endParaRPr kumimoji="1" lang="en-US" altLang="ja-JP" sz="2800" dirty="0" smtClean="0">
              <a:solidFill>
                <a:schemeClr val="tx1"/>
              </a:solidFill>
            </a:endParaRPr>
          </a:p>
          <a:p>
            <a:r>
              <a:rPr lang="ja-JP" altLang="en-US" sz="2800" dirty="0">
                <a:solidFill>
                  <a:schemeClr val="tx1"/>
                </a:solidFill>
              </a:rPr>
              <a:t>障害保健</a:t>
            </a:r>
            <a:r>
              <a:rPr lang="ja-JP" altLang="en-US" sz="2800" dirty="0" smtClean="0">
                <a:solidFill>
                  <a:schemeClr val="tx1"/>
                </a:solidFill>
              </a:rPr>
              <a:t>福祉部　障害福祉課</a:t>
            </a:r>
            <a:endParaRPr lang="en-US" altLang="ja-JP" sz="2800" dirty="0" smtClean="0">
              <a:solidFill>
                <a:schemeClr val="tx1"/>
              </a:solidFill>
            </a:endParaRPr>
          </a:p>
          <a:p>
            <a:r>
              <a:rPr kumimoji="1" lang="ja-JP" altLang="en-US" sz="2800" dirty="0">
                <a:solidFill>
                  <a:schemeClr val="tx1"/>
                </a:solidFill>
              </a:rPr>
              <a:t>地域</a:t>
            </a:r>
            <a:r>
              <a:rPr kumimoji="1" lang="ja-JP" altLang="en-US" sz="2800" dirty="0" smtClean="0">
                <a:solidFill>
                  <a:schemeClr val="tx1"/>
                </a:solidFill>
              </a:rPr>
              <a:t>生活支援推進室</a:t>
            </a:r>
            <a:endParaRPr kumimoji="1" lang="ja-JP" altLang="en-US" sz="2800" dirty="0">
              <a:solidFill>
                <a:schemeClr val="tx1"/>
              </a:solidFill>
            </a:endParaRPr>
          </a:p>
        </p:txBody>
      </p:sp>
    </p:spTree>
    <p:extLst>
      <p:ext uri="{BB962C8B-B14F-4D97-AF65-F5344CB8AC3E}">
        <p14:creationId xmlns:p14="http://schemas.microsoft.com/office/powerpoint/2010/main" val="32708066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F2A1C1E8-9361-4557-9EFC-000E05CD7A25}" type="slidenum">
              <a:rPr lang="en-US" altLang="ja-JP" smtClean="0"/>
              <a:pPr>
                <a:defRPr/>
              </a:pPr>
              <a:t>10</a:t>
            </a:fld>
            <a:endParaRPr lang="en-US" altLang="ja-JP" dirty="0"/>
          </a:p>
        </p:txBody>
      </p:sp>
      <p:graphicFrame>
        <p:nvGraphicFramePr>
          <p:cNvPr id="5" name="表 4"/>
          <p:cNvGraphicFramePr>
            <a:graphicFrameLocks noGrp="1"/>
          </p:cNvGraphicFramePr>
          <p:nvPr>
            <p:extLst>
              <p:ext uri="{D42A27DB-BD31-4B8C-83A1-F6EECF244321}">
                <p14:modId xmlns:p14="http://schemas.microsoft.com/office/powerpoint/2010/main" val="2761151218"/>
              </p:ext>
            </p:extLst>
          </p:nvPr>
        </p:nvGraphicFramePr>
        <p:xfrm>
          <a:off x="118582" y="637306"/>
          <a:ext cx="8906836" cy="5934808"/>
        </p:xfrm>
        <a:graphic>
          <a:graphicData uri="http://schemas.openxmlformats.org/drawingml/2006/table">
            <a:tbl>
              <a:tblPr firstRow="1" bandRow="1">
                <a:tableStyleId>{5940675A-B579-460E-94D1-54222C63F5DA}</a:tableStyleId>
              </a:tblPr>
              <a:tblGrid>
                <a:gridCol w="1063503">
                  <a:extLst>
                    <a:ext uri="{9D8B030D-6E8A-4147-A177-3AD203B41FA5}">
                      <a16:colId xmlns:a16="http://schemas.microsoft.com/office/drawing/2014/main" val="20000"/>
                    </a:ext>
                  </a:extLst>
                </a:gridCol>
                <a:gridCol w="997034">
                  <a:extLst>
                    <a:ext uri="{9D8B030D-6E8A-4147-A177-3AD203B41FA5}">
                      <a16:colId xmlns:a16="http://schemas.microsoft.com/office/drawing/2014/main" val="20001"/>
                    </a:ext>
                  </a:extLst>
                </a:gridCol>
                <a:gridCol w="5649858">
                  <a:extLst>
                    <a:ext uri="{9D8B030D-6E8A-4147-A177-3AD203B41FA5}">
                      <a16:colId xmlns:a16="http://schemas.microsoft.com/office/drawing/2014/main" val="20002"/>
                    </a:ext>
                  </a:extLst>
                </a:gridCol>
                <a:gridCol w="1196441">
                  <a:extLst>
                    <a:ext uri="{9D8B030D-6E8A-4147-A177-3AD203B41FA5}">
                      <a16:colId xmlns:a16="http://schemas.microsoft.com/office/drawing/2014/main" val="20003"/>
                    </a:ext>
                  </a:extLst>
                </a:gridCol>
              </a:tblGrid>
              <a:tr h="259780">
                <a:tc gridSpan="2">
                  <a:txBody>
                    <a:bodyPr/>
                    <a:lstStyle/>
                    <a:p>
                      <a:pPr algn="ctr"/>
                      <a:r>
                        <a:rPr kumimoji="1" lang="ja-JP" altLang="en-US" sz="1000" b="1" dirty="0" smtClean="0">
                          <a:latin typeface="ＭＳ ゴシック" panose="020B0609070205080204" pitchFamily="49" charset="-128"/>
                          <a:ea typeface="ＭＳ ゴシック" panose="020B0609070205080204" pitchFamily="49" charset="-128"/>
                        </a:rPr>
                        <a:t>業務の範囲</a:t>
                      </a:r>
                      <a:endParaRPr kumimoji="1" lang="ja-JP" altLang="en-US" sz="1000" b="1" dirty="0">
                        <a:latin typeface="ＭＳ ゴシック" panose="020B0609070205080204" pitchFamily="49" charset="-128"/>
                        <a:ea typeface="ＭＳ ゴシック" panose="020B0609070205080204" pitchFamily="49" charset="-128"/>
                      </a:endParaRPr>
                    </a:p>
                  </a:txBody>
                  <a:tcPr marL="84406" marR="84406" marT="42203" marB="42203" anchor="ctr"/>
                </a:tc>
                <a:tc hMerge="1">
                  <a:txBody>
                    <a:bodyPr/>
                    <a:lstStyle/>
                    <a:p>
                      <a:endParaRPr kumimoji="1" lang="ja-JP" altLang="en-US" sz="1200" dirty="0"/>
                    </a:p>
                  </a:txBody>
                  <a:tcPr/>
                </a:tc>
                <a:tc>
                  <a:txBody>
                    <a:bodyPr/>
                    <a:lstStyle/>
                    <a:p>
                      <a:pPr algn="ctr"/>
                      <a:r>
                        <a:rPr kumimoji="1" lang="ja-JP" altLang="en-US" sz="900" b="1" dirty="0" smtClean="0">
                          <a:latin typeface="ＭＳ ゴシック" panose="020B0609070205080204" pitchFamily="49" charset="-128"/>
                          <a:ea typeface="ＭＳ ゴシック" panose="020B0609070205080204" pitchFamily="49" charset="-128"/>
                        </a:rPr>
                        <a:t>業 務 内 容</a:t>
                      </a:r>
                      <a:endParaRPr kumimoji="1" lang="ja-JP" altLang="en-US" sz="900" b="1"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実務経験年数</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tc>
                <a:extLst>
                  <a:ext uri="{0D108BD9-81ED-4DB2-BD59-A6C34878D82A}">
                    <a16:rowId xmlns:a16="http://schemas.microsoft.com/office/drawing/2014/main" val="10000"/>
                  </a:ext>
                </a:extLst>
              </a:tr>
              <a:tr h="291363">
                <a:tc rowSpan="13">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障害者（身体上若しくは精神上の障害があること又は環境上の理由により日常生活を営むのに支障がある者）又は障害児（児童福祉法第</a:t>
                      </a:r>
                      <a:r>
                        <a:rPr kumimoji="1" lang="en-US" altLang="ja-JP" sz="800" dirty="0" smtClean="0">
                          <a:latin typeface="ＭＳ ゴシック" panose="020B0609070205080204" pitchFamily="49" charset="-128"/>
                          <a:ea typeface="ＭＳ ゴシック" panose="020B0609070205080204" pitchFamily="49" charset="-128"/>
                        </a:rPr>
                        <a:t>4</a:t>
                      </a:r>
                      <a:r>
                        <a:rPr kumimoji="1" lang="ja-JP" altLang="en-US" sz="800" dirty="0" smtClean="0">
                          <a:latin typeface="ＭＳ ゴシック" panose="020B0609070205080204" pitchFamily="49" charset="-128"/>
                          <a:ea typeface="ＭＳ ゴシック" panose="020B0609070205080204" pitchFamily="49" charset="-128"/>
                        </a:rPr>
                        <a:t>条第</a:t>
                      </a:r>
                      <a:r>
                        <a:rPr kumimoji="1" lang="en-US" altLang="ja-JP" sz="800" dirty="0" smtClean="0">
                          <a:latin typeface="ＭＳ ゴシック" panose="020B0609070205080204" pitchFamily="49" charset="-128"/>
                          <a:ea typeface="ＭＳ ゴシック" panose="020B0609070205080204" pitchFamily="49" charset="-128"/>
                        </a:rPr>
                        <a:t>1</a:t>
                      </a:r>
                      <a:r>
                        <a:rPr kumimoji="1" lang="ja-JP" altLang="en-US" sz="800" dirty="0" smtClean="0">
                          <a:latin typeface="ＭＳ ゴシック" panose="020B0609070205080204" pitchFamily="49" charset="-128"/>
                          <a:ea typeface="ＭＳ ゴシック" panose="020B0609070205080204" pitchFamily="49" charset="-128"/>
                        </a:rPr>
                        <a:t>項に規定する児童）の保健、医療、福祉、就労、教育の分野における支援業務</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rowSpan="6">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①相談支援業務</a:t>
                      </a:r>
                    </a:p>
                    <a:p>
                      <a:pPr algn="ctr"/>
                      <a:endParaRPr kumimoji="1" lang="ja-JP" altLang="en-US" sz="800" dirty="0" smtClean="0">
                        <a:latin typeface="ＭＳ ゴシック" panose="020B0609070205080204" pitchFamily="49" charset="-128"/>
                        <a:ea typeface="ＭＳ ゴシック" panose="020B0609070205080204" pitchFamily="49" charset="-128"/>
                      </a:endParaRPr>
                    </a:p>
                    <a:p>
                      <a:pPr algn="l"/>
                      <a:r>
                        <a:rPr kumimoji="1" lang="ja-JP" altLang="en-US" sz="700" dirty="0" smtClean="0">
                          <a:latin typeface="ＭＳ ゴシック" panose="020B0609070205080204" pitchFamily="49" charset="-128"/>
                          <a:ea typeface="ＭＳ ゴシック" panose="020B0609070205080204" pitchFamily="49" charset="-128"/>
                        </a:rPr>
                        <a:t>自立に関する相談に応じ、助言、指導その他の支援を行う業務、その他これに準ずる業務</a:t>
                      </a:r>
                      <a:endParaRPr kumimoji="1" lang="ja-JP" altLang="en-US" sz="7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ja-JP" altLang="en-US" sz="800" dirty="0" smtClean="0">
                          <a:latin typeface="ＭＳ ゴシック" panose="020B0609070205080204" pitchFamily="49" charset="-128"/>
                          <a:ea typeface="ＭＳ ゴシック" panose="020B0609070205080204" pitchFamily="49" charset="-128"/>
                        </a:rPr>
                        <a:t>施設等において相談支援業務に従事する者（包括支援センター含む）</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rowSpan="6">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５年以上</a:t>
                      </a:r>
                    </a:p>
                    <a:p>
                      <a:pPr algn="ctr"/>
                      <a:r>
                        <a:rPr kumimoji="1" lang="ja-JP" altLang="en-US" sz="800" dirty="0" smtClean="0">
                          <a:latin typeface="ＭＳ ゴシック" panose="020B0609070205080204" pitchFamily="49" charset="-128"/>
                          <a:ea typeface="ＭＳ ゴシック" panose="020B0609070205080204" pitchFamily="49" charset="-128"/>
                        </a:rPr>
                        <a:t>（かつ老人福祉施設・医療機関等以外での実務経験が３年以上）</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01"/>
                  </a:ext>
                </a:extLst>
              </a:tr>
              <a:tr h="952524">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医療機関において相談支援業務に従事する者で、次のいずれかに該当する者</a:t>
                      </a:r>
                    </a:p>
                    <a:p>
                      <a:r>
                        <a:rPr kumimoji="1" lang="ja-JP" altLang="en-US" sz="800" dirty="0" smtClean="0">
                          <a:latin typeface="ＭＳ ゴシック" panose="020B0609070205080204" pitchFamily="49" charset="-128"/>
                          <a:ea typeface="ＭＳ ゴシック" panose="020B0609070205080204" pitchFamily="49" charset="-128"/>
                        </a:rPr>
                        <a:t>（１）社会福祉主事任用資格を有する者（介護福祉士、精神保健福祉士、研修・講習受講者等）</a:t>
                      </a:r>
                    </a:p>
                    <a:p>
                      <a:r>
                        <a:rPr kumimoji="1" lang="ja-JP" altLang="en-US" sz="800" dirty="0" smtClean="0">
                          <a:latin typeface="ＭＳ ゴシック" panose="020B0609070205080204" pitchFamily="49" charset="-128"/>
                          <a:ea typeface="ＭＳ ゴシック" panose="020B0609070205080204" pitchFamily="49" charset="-128"/>
                        </a:rPr>
                        <a:t>（２）訪問介護員（ホームヘルパー）２級以上（現：介護職員初任者研修）に相当する研修を修了した者</a:t>
                      </a:r>
                    </a:p>
                    <a:p>
                      <a:r>
                        <a:rPr kumimoji="1" lang="ja-JP" altLang="en-US" sz="800" dirty="0" smtClean="0">
                          <a:latin typeface="ＭＳ ゴシック" panose="020B0609070205080204" pitchFamily="49" charset="-128"/>
                          <a:ea typeface="ＭＳ ゴシック" panose="020B0609070205080204" pitchFamily="49" charset="-128"/>
                        </a:rPr>
                        <a:t>（３）国家資格等</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１を有する者</a:t>
                      </a:r>
                    </a:p>
                    <a:p>
                      <a:r>
                        <a:rPr kumimoji="1" lang="ja-JP" altLang="en-US" sz="800" dirty="0" smtClean="0">
                          <a:latin typeface="ＭＳ ゴシック" panose="020B0609070205080204" pitchFamily="49" charset="-128"/>
                          <a:ea typeface="ＭＳ ゴシック" panose="020B0609070205080204" pitchFamily="49" charset="-128"/>
                        </a:rPr>
                        <a:t>（４）施設等における相談支援業務、就労支援における相談支援業務、特別支援教育における進路相談・教育相談の業務に従事した期間が１年以上である者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extLst>
                  <a:ext uri="{0D108BD9-81ED-4DB2-BD59-A6C34878D82A}">
                    <a16:rowId xmlns:a16="http://schemas.microsoft.com/office/drawing/2014/main" val="10002"/>
                  </a:ext>
                </a:extLst>
              </a:tr>
              <a:tr h="33769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就労支援に関する相談支援の業務に従事する者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extLst>
                  <a:ext uri="{0D108BD9-81ED-4DB2-BD59-A6C34878D82A}">
                    <a16:rowId xmlns:a16="http://schemas.microsoft.com/office/drawing/2014/main" val="10003"/>
                  </a:ext>
                </a:extLst>
              </a:tr>
              <a:tr h="25978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学校における進路相談・教育相談の業務に従事する者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extLst>
                  <a:ext uri="{0D108BD9-81ED-4DB2-BD59-A6C34878D82A}">
                    <a16:rowId xmlns:a16="http://schemas.microsoft.com/office/drawing/2014/main" val="10004"/>
                  </a:ext>
                </a:extLst>
              </a:tr>
              <a:tr h="25978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乳児院、児童養護施設、児童心理治療施設、児童自立支援施設で従事する者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a:p>
                  </a:txBody>
                  <a:tcPr/>
                </a:tc>
                <a:extLst>
                  <a:ext uri="{0D108BD9-81ED-4DB2-BD59-A6C34878D82A}">
                    <a16:rowId xmlns:a16="http://schemas.microsoft.com/office/drawing/2014/main" val="10005"/>
                  </a:ext>
                </a:extLst>
              </a:tr>
              <a:tr h="25978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extLst>
                  <a:ext uri="{0D108BD9-81ED-4DB2-BD59-A6C34878D82A}">
                    <a16:rowId xmlns:a16="http://schemas.microsoft.com/office/drawing/2014/main" val="10006"/>
                  </a:ext>
                </a:extLst>
              </a:tr>
              <a:tr h="359030">
                <a:tc vMerge="1">
                  <a:txBody>
                    <a:bodyPr/>
                    <a:lstStyle/>
                    <a:p>
                      <a:endParaRPr kumimoji="1" lang="ja-JP" altLang="en-US" dirty="0"/>
                    </a:p>
                  </a:txBody>
                  <a:tcPr/>
                </a:tc>
                <a:tc rowSpan="5">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②直接支援業務</a:t>
                      </a:r>
                    </a:p>
                    <a:p>
                      <a:pPr algn="ctr"/>
                      <a:endParaRPr kumimoji="1" lang="ja-JP" altLang="en-US" sz="600" dirty="0" smtClean="0">
                        <a:latin typeface="ＭＳ ゴシック" panose="020B0609070205080204" pitchFamily="49" charset="-128"/>
                        <a:ea typeface="ＭＳ ゴシック" panose="020B0609070205080204" pitchFamily="49" charset="-128"/>
                      </a:endParaRPr>
                    </a:p>
                    <a:p>
                      <a:pPr algn="l"/>
                      <a:r>
                        <a:rPr kumimoji="1" lang="ja-JP" altLang="en-US" sz="700" dirty="0" smtClean="0">
                          <a:latin typeface="ＭＳ ゴシック" panose="020B0609070205080204" pitchFamily="49" charset="-128"/>
                          <a:ea typeface="ＭＳ ゴシック" panose="020B0609070205080204" pitchFamily="49" charset="-128"/>
                        </a:rPr>
                        <a:t>入浴、排せつ、食事その他の介護を行い、並びに介護に関する指導を行う業務、その他職業訓練、職業教育に係る業務、動作の指導・知識技能の付与・生活訓練・訓練等に係る指導務</a:t>
                      </a:r>
                      <a:endParaRPr kumimoji="1" lang="ja-JP" altLang="en-US" sz="7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ja-JP" altLang="en-US" sz="800" dirty="0" smtClean="0">
                          <a:latin typeface="ＭＳ ゴシック" panose="020B0609070205080204" pitchFamily="49" charset="-128"/>
                          <a:ea typeface="ＭＳ ゴシック" panose="020B0609070205080204" pitchFamily="49" charset="-128"/>
                        </a:rPr>
                        <a:t>施設及び医療機関等において介護業務に従事する者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rowSpan="5">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１０年以上</a:t>
                      </a:r>
                    </a:p>
                    <a:p>
                      <a:pPr algn="ctr"/>
                      <a:r>
                        <a:rPr kumimoji="1" lang="ja-JP" altLang="en-US" sz="800" dirty="0" smtClean="0">
                          <a:latin typeface="ＭＳ ゴシック" panose="020B0609070205080204" pitchFamily="49" charset="-128"/>
                          <a:ea typeface="ＭＳ ゴシック" panose="020B0609070205080204" pitchFamily="49" charset="-128"/>
                        </a:rPr>
                        <a:t>（かつ老人福祉施設・医療機関等以外での実務経験が３年以上）</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07"/>
                  </a:ext>
                </a:extLst>
              </a:tr>
              <a:tr h="335732">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障害者雇用事業所において就業支援の業務に従事する者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lnB w="12700" cap="flat" cmpd="sng" algn="ctr">
                      <a:solidFill>
                        <a:schemeClr val="tx1"/>
                      </a:solidFill>
                      <a:prstDash val="solid"/>
                      <a:round/>
                      <a:headEnd type="none" w="med" len="med"/>
                      <a:tailEnd type="none" w="med" len="med"/>
                    </a:lnB>
                  </a:tcPr>
                </a:tc>
                <a:tc vMerge="1">
                  <a:txBody>
                    <a:bodyPr/>
                    <a:lstStyle/>
                    <a:p>
                      <a:endParaRPr kumimoji="1" lang="ja-JP" altLang="en-US" sz="1400" dirty="0"/>
                    </a:p>
                  </a:txBody>
                  <a:tcPr/>
                </a:tc>
                <a:extLst>
                  <a:ext uri="{0D108BD9-81ED-4DB2-BD59-A6C34878D82A}">
                    <a16:rowId xmlns:a16="http://schemas.microsoft.com/office/drawing/2014/main" val="10008"/>
                  </a:ext>
                </a:extLst>
              </a:tr>
              <a:tr h="33573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学校に従事する者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0009"/>
                  </a:ext>
                </a:extLst>
              </a:tr>
              <a:tr h="33573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児童福祉等に関する施設、事業に従事する者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0010"/>
                  </a:ext>
                </a:extLst>
              </a:tr>
              <a:tr h="347253">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293" rtl="0" eaLnBrk="1" fontAlgn="auto" latinLnBrk="0" hangingPunct="1">
                        <a:lnSpc>
                          <a:spcPct val="100000"/>
                        </a:lnSpc>
                        <a:spcBef>
                          <a:spcPts val="0"/>
                        </a:spcBef>
                        <a:spcAft>
                          <a:spcPts val="0"/>
                        </a:spcAft>
                        <a:buClrTx/>
                        <a:buSzTx/>
                        <a:buFontTx/>
                        <a:buNone/>
                        <a:tabLst/>
                        <a:defRPr/>
                      </a:pPr>
                      <a:r>
                        <a:rPr kumimoji="1" lang="ja-JP" altLang="en-US" sz="8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p>
                  </a:txBody>
                  <a:tcPr marL="84406" marR="84406" marT="42203" marB="42203" anchor="ct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tc>
                <a:extLst>
                  <a:ext uri="{0D108BD9-81ED-4DB2-BD59-A6C34878D82A}">
                    <a16:rowId xmlns:a16="http://schemas.microsoft.com/office/drawing/2014/main" val="10011"/>
                  </a:ext>
                </a:extLst>
              </a:tr>
              <a:tr h="717452">
                <a:tc vMerge="1">
                  <a:txBody>
                    <a:bodyPr/>
                    <a:lstStyle/>
                    <a:p>
                      <a:endParaRPr kumimoji="1" lang="ja-JP" altLang="en-US" dirty="0"/>
                    </a:p>
                  </a:txBody>
                  <a:tcPr/>
                </a:tc>
                <a:tc rowSpan="2">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③有資格者等</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ja-JP" altLang="en-US" sz="800" dirty="0" smtClean="0">
                          <a:latin typeface="ＭＳ ゴシック" panose="020B0609070205080204" pitchFamily="49" charset="-128"/>
                          <a:ea typeface="ＭＳ ゴシック" panose="020B0609070205080204" pitchFamily="49" charset="-128"/>
                        </a:rPr>
                        <a:t>上記②の直接支援業務に従事する者で、次のいずれかに該当する者（資格取得以前も年数に含めて可）</a:t>
                      </a:r>
                    </a:p>
                    <a:p>
                      <a:r>
                        <a:rPr kumimoji="1" lang="ja-JP" altLang="en-US" sz="800" dirty="0" smtClean="0">
                          <a:latin typeface="ＭＳ ゴシック" panose="020B0609070205080204" pitchFamily="49" charset="-128"/>
                          <a:ea typeface="ＭＳ ゴシック" panose="020B0609070205080204" pitchFamily="49" charset="-128"/>
                        </a:rPr>
                        <a:t>（１）社会福祉主事任用資格を有する者（介護福祉士、精神保健福祉士、研修・講習受講者等）</a:t>
                      </a:r>
                    </a:p>
                    <a:p>
                      <a:r>
                        <a:rPr kumimoji="1" lang="ja-JP" altLang="en-US" sz="800" dirty="0" smtClean="0">
                          <a:latin typeface="ＭＳ ゴシック" panose="020B0609070205080204" pitchFamily="49" charset="-128"/>
                          <a:ea typeface="ＭＳ ゴシック" panose="020B0609070205080204" pitchFamily="49" charset="-128"/>
                        </a:rPr>
                        <a:t>（２）訪問介護員（ホームヘルパー）２級以上（現：介護職員初任者研修）に相当する研修を修了した者</a:t>
                      </a:r>
                    </a:p>
                    <a:p>
                      <a:r>
                        <a:rPr kumimoji="1" lang="ja-JP" altLang="en-US" sz="800" dirty="0" smtClean="0">
                          <a:latin typeface="ＭＳ ゴシック" panose="020B0609070205080204" pitchFamily="49" charset="-128"/>
                          <a:ea typeface="ＭＳ ゴシック" panose="020B0609070205080204" pitchFamily="49" charset="-128"/>
                        </a:rPr>
                        <a:t>（３）保育士</a:t>
                      </a:r>
                    </a:p>
                    <a:p>
                      <a:r>
                        <a:rPr kumimoji="1" lang="ja-JP" altLang="en-US" sz="800" dirty="0" smtClean="0">
                          <a:latin typeface="ＭＳ ゴシック" panose="020B0609070205080204" pitchFamily="49" charset="-128"/>
                          <a:ea typeface="ＭＳ ゴシック" panose="020B0609070205080204" pitchFamily="49" charset="-128"/>
                        </a:rPr>
                        <a:t>（４）児童指導員任用資格者</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５年以上</a:t>
                      </a:r>
                    </a:p>
                    <a:p>
                      <a:pPr algn="ctr"/>
                      <a:r>
                        <a:rPr kumimoji="1" lang="ja-JP" altLang="en-US" sz="800" dirty="0" smtClean="0">
                          <a:latin typeface="ＭＳ ゴシック" panose="020B0609070205080204" pitchFamily="49" charset="-128"/>
                          <a:ea typeface="ＭＳ ゴシック" panose="020B0609070205080204" pitchFamily="49" charset="-128"/>
                        </a:rPr>
                        <a:t>（かつ老人福祉施設・医療機関等以外での実務経験が３年以上）</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12"/>
                  </a:ext>
                </a:extLst>
              </a:tr>
              <a:tr h="464234">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800" dirty="0" smtClean="0">
                          <a:latin typeface="ＭＳ ゴシック" panose="020B0609070205080204" pitchFamily="49" charset="-128"/>
                          <a:ea typeface="ＭＳ ゴシック" panose="020B0609070205080204" pitchFamily="49" charset="-128"/>
                        </a:rPr>
                        <a:t>上記①の相談支援業務及び上記②の介護等業務に従事する者で、国家資格等</a:t>
                      </a:r>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１による業務に</a:t>
                      </a:r>
                      <a:r>
                        <a:rPr kumimoji="1" lang="ja-JP" altLang="en-US" sz="800" dirty="0" smtClean="0">
                          <a:solidFill>
                            <a:schemeClr val="tx1"/>
                          </a:solidFill>
                          <a:latin typeface="ＭＳ ゴシック" panose="020B0609070205080204" pitchFamily="49" charset="-128"/>
                          <a:ea typeface="ＭＳ ゴシック" panose="020B0609070205080204" pitchFamily="49" charset="-128"/>
                        </a:rPr>
                        <a:t>５</a:t>
                      </a:r>
                      <a:r>
                        <a:rPr kumimoji="1" lang="ja-JP" altLang="en-US" sz="800" dirty="0" smtClean="0">
                          <a:latin typeface="ＭＳ ゴシック" panose="020B0609070205080204" pitchFamily="49" charset="-128"/>
                          <a:ea typeface="ＭＳ ゴシック" panose="020B0609070205080204" pitchFamily="49" charset="-128"/>
                        </a:rPr>
                        <a:t>年以上従事している者（国家資格の期間と相談・介護業務の期間が同時期でも可）</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ctr"/>
                      <a:r>
                        <a:rPr kumimoji="1" lang="ja-JP" altLang="en-US" sz="800" dirty="0" smtClean="0">
                          <a:latin typeface="ＭＳ ゴシック" panose="020B0609070205080204" pitchFamily="49" charset="-128"/>
                          <a:ea typeface="ＭＳ ゴシック" panose="020B0609070205080204" pitchFamily="49" charset="-128"/>
                        </a:rPr>
                        <a:t>老人福祉施設・医療機関等以外での実務経験が３年以上</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13"/>
                  </a:ext>
                </a:extLst>
              </a:tr>
              <a:tr h="418946">
                <a:tc gridSpan="4">
                  <a:txBody>
                    <a:bodyPr/>
                    <a:lstStyle/>
                    <a:p>
                      <a:r>
                        <a:rPr kumimoji="1" lang="en-US" altLang="ja-JP" sz="700" dirty="0" smtClean="0">
                          <a:latin typeface="ＭＳ ゴシック" panose="020B0609070205080204" pitchFamily="49" charset="-128"/>
                          <a:ea typeface="ＭＳ ゴシック" panose="020B0609070205080204" pitchFamily="49" charset="-128"/>
                        </a:rPr>
                        <a:t>※</a:t>
                      </a:r>
                      <a:r>
                        <a:rPr kumimoji="1" lang="ja-JP" altLang="en-US" sz="700" dirty="0" smtClean="0">
                          <a:latin typeface="ＭＳ ゴシック" panose="020B0609070205080204" pitchFamily="49" charset="-128"/>
                          <a:ea typeface="ＭＳ ゴシック" panose="020B0609070205080204" pitchFamily="49" charset="-128"/>
                        </a:rPr>
                        <a:t>１国家資格等とは、医師、歯科医師、薬剤師、保健師、助産師、看護師、准看護師、理学療法士、作業療法士、社会福祉士、介護福祉士、視能訓練士、義肢装具士、歯科衛生士、言語聴覚士、あん摩マッサージ指圧師、はり師、きゅう師、柔道整復師、栄養士（管理栄養士を含む。）、精神保健福祉士のことを言う。</a:t>
                      </a:r>
                      <a:endParaRPr kumimoji="1" lang="ja-JP" altLang="en-US" sz="700" dirty="0">
                        <a:latin typeface="ＭＳ ゴシック" panose="020B0609070205080204" pitchFamily="49" charset="-128"/>
                        <a:ea typeface="ＭＳ ゴシック" panose="020B0609070205080204" pitchFamily="49" charset="-128"/>
                      </a:endParaRPr>
                    </a:p>
                  </a:txBody>
                  <a:tcPr marL="84406" marR="84406" marT="42203" marB="42203">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14"/>
                  </a:ext>
                </a:extLst>
              </a:tr>
            </a:tbl>
          </a:graphicData>
        </a:graphic>
      </p:graphicFrame>
      <p:sp>
        <p:nvSpPr>
          <p:cNvPr id="8" name="テキスト ボックス 7"/>
          <p:cNvSpPr txBox="1"/>
          <p:nvPr/>
        </p:nvSpPr>
        <p:spPr>
          <a:xfrm>
            <a:off x="583864" y="296384"/>
            <a:ext cx="8042740" cy="348109"/>
          </a:xfrm>
          <a:prstGeom prst="rect">
            <a:avLst/>
          </a:prstGeom>
          <a:noFill/>
        </p:spPr>
        <p:txBody>
          <a:bodyPr wrap="square" rtlCol="0">
            <a:spAutoFit/>
          </a:bodyPr>
          <a:lstStyle/>
          <a:p>
            <a:pPr algn="ctr"/>
            <a:r>
              <a:rPr lang="ja-JP" altLang="en-US" sz="1662" b="1" dirty="0"/>
              <a:t>児童発達支援管理責任者の実務経験</a:t>
            </a:r>
          </a:p>
        </p:txBody>
      </p:sp>
    </p:spTree>
    <p:extLst>
      <p:ext uri="{BB962C8B-B14F-4D97-AF65-F5344CB8AC3E}">
        <p14:creationId xmlns:p14="http://schemas.microsoft.com/office/powerpoint/2010/main" val="13845279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1"/>
            <a:ext cx="9118362" cy="4766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　　サービス管理</a:t>
            </a:r>
            <a:r>
              <a:rPr kumimoji="1" lang="ja-JP" altLang="en-US" sz="2000" dirty="0" smtClean="0">
                <a:solidFill>
                  <a:schemeClr val="tx1"/>
                </a:solidFill>
              </a:rPr>
              <a:t>責任者・</a:t>
            </a:r>
            <a:r>
              <a:rPr kumimoji="1" lang="ja-JP" altLang="en-US" sz="2000" dirty="0">
                <a:solidFill>
                  <a:schemeClr val="tx1"/>
                </a:solidFill>
              </a:rPr>
              <a:t>児童発達支援管理</a:t>
            </a:r>
            <a:r>
              <a:rPr kumimoji="1" lang="ja-JP" altLang="en-US" sz="2000" dirty="0" smtClean="0">
                <a:solidFill>
                  <a:schemeClr val="tx1"/>
                </a:solidFill>
              </a:rPr>
              <a:t>責任者</a:t>
            </a:r>
            <a:r>
              <a:rPr lang="ja-JP" altLang="en-US" sz="2000" dirty="0">
                <a:solidFill>
                  <a:schemeClr val="tx1"/>
                </a:solidFill>
              </a:rPr>
              <a:t>養成</a:t>
            </a:r>
            <a:r>
              <a:rPr lang="ja-JP" altLang="en-US" sz="2000" dirty="0" smtClean="0">
                <a:solidFill>
                  <a:schemeClr val="tx1"/>
                </a:solidFill>
              </a:rPr>
              <a:t>の現状及び課題</a:t>
            </a:r>
            <a:endParaRPr lang="en-US" altLang="en-US" sz="2000" dirty="0" smtClean="0">
              <a:solidFill>
                <a:schemeClr val="tx1"/>
              </a:solidFill>
            </a:endParaRPr>
          </a:p>
        </p:txBody>
      </p:sp>
      <p:sp>
        <p:nvSpPr>
          <p:cNvPr id="6" name="正方形/長方形 5"/>
          <p:cNvSpPr/>
          <p:nvPr/>
        </p:nvSpPr>
        <p:spPr>
          <a:xfrm>
            <a:off x="80208" y="648393"/>
            <a:ext cx="8920753" cy="4387631"/>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marL="355600" indent="-177800"/>
            <a:r>
              <a:rPr lang="ja-JP" altLang="en-US" sz="1600" dirty="0" smtClean="0">
                <a:solidFill>
                  <a:schemeClr val="tx1"/>
                </a:solidFill>
                <a:latin typeface="+mn-ea"/>
              </a:rPr>
              <a:t>○ </a:t>
            </a:r>
            <a:r>
              <a:rPr lang="ja-JP" altLang="en-US" sz="1600" dirty="0">
                <a:solidFill>
                  <a:schemeClr val="tx1"/>
                </a:solidFill>
                <a:latin typeface="+mn-ea"/>
              </a:rPr>
              <a:t>現行の</a:t>
            </a:r>
            <a:r>
              <a:rPr lang="ja-JP" altLang="ja-JP" sz="1600" dirty="0">
                <a:solidFill>
                  <a:schemeClr val="tx1"/>
                </a:solidFill>
                <a:latin typeface="+mn-ea"/>
              </a:rPr>
              <a:t>サービス管理責任者等を養成するための研修は</a:t>
            </a:r>
            <a:r>
              <a:rPr lang="ja-JP" altLang="ja-JP" sz="1600" dirty="0" smtClean="0">
                <a:solidFill>
                  <a:schemeClr val="tx1"/>
                </a:solidFill>
                <a:latin typeface="+mn-ea"/>
              </a:rPr>
              <a:t>、</a:t>
            </a:r>
            <a:r>
              <a:rPr lang="ja-JP" altLang="en-US" sz="1600" dirty="0">
                <a:solidFill>
                  <a:schemeClr val="tx1"/>
                </a:solidFill>
                <a:latin typeface="+mn-ea"/>
              </a:rPr>
              <a:t>１</a:t>
            </a:r>
            <a:r>
              <a:rPr lang="ja-JP" altLang="ja-JP" sz="1600" dirty="0" smtClean="0">
                <a:solidFill>
                  <a:schemeClr val="tx1"/>
                </a:solidFill>
                <a:latin typeface="+mn-ea"/>
              </a:rPr>
              <a:t>回限り</a:t>
            </a:r>
            <a:r>
              <a:rPr lang="ja-JP" altLang="en-US" sz="1600" dirty="0">
                <a:solidFill>
                  <a:schemeClr val="tx1"/>
                </a:solidFill>
                <a:latin typeface="+mn-ea"/>
              </a:rPr>
              <a:t>で</a:t>
            </a:r>
            <a:r>
              <a:rPr lang="ja-JP" altLang="en-US" sz="1600" dirty="0" smtClean="0">
                <a:solidFill>
                  <a:schemeClr val="tx1"/>
                </a:solidFill>
                <a:latin typeface="+mn-ea"/>
              </a:rPr>
              <a:t>あり、振り返り</a:t>
            </a:r>
            <a:r>
              <a:rPr lang="ja-JP" altLang="en-US" sz="1600" dirty="0">
                <a:solidFill>
                  <a:schemeClr val="tx1"/>
                </a:solidFill>
                <a:latin typeface="+mn-ea"/>
              </a:rPr>
              <a:t>や更新</a:t>
            </a:r>
            <a:r>
              <a:rPr lang="ja-JP" altLang="ja-JP" sz="1600" dirty="0">
                <a:solidFill>
                  <a:schemeClr val="tx1"/>
                </a:solidFill>
                <a:latin typeface="+mn-ea"/>
              </a:rPr>
              <a:t>の機会</a:t>
            </a:r>
            <a:r>
              <a:rPr lang="ja-JP" altLang="en-US" sz="1600" dirty="0">
                <a:solidFill>
                  <a:schemeClr val="tx1"/>
                </a:solidFill>
                <a:latin typeface="+mn-ea"/>
              </a:rPr>
              <a:t>となる研修等</a:t>
            </a:r>
            <a:r>
              <a:rPr lang="ja-JP" altLang="en-US" sz="1600" dirty="0" smtClean="0">
                <a:solidFill>
                  <a:schemeClr val="tx1"/>
                </a:solidFill>
                <a:latin typeface="+mn-ea"/>
              </a:rPr>
              <a:t>を</a:t>
            </a:r>
            <a:r>
              <a:rPr lang="ja-JP" altLang="en-US" sz="1600" dirty="0">
                <a:solidFill>
                  <a:schemeClr val="tx1"/>
                </a:solidFill>
                <a:latin typeface="+mn-ea"/>
              </a:rPr>
              <a:t>国</a:t>
            </a:r>
            <a:r>
              <a:rPr lang="ja-JP" altLang="en-US" sz="1600" dirty="0" smtClean="0">
                <a:solidFill>
                  <a:schemeClr val="tx1"/>
                </a:solidFill>
                <a:latin typeface="+mn-ea"/>
              </a:rPr>
              <a:t>と</a:t>
            </a:r>
            <a:r>
              <a:rPr lang="ja-JP" altLang="en-US" sz="1600" dirty="0">
                <a:solidFill>
                  <a:schemeClr val="tx1"/>
                </a:solidFill>
                <a:latin typeface="+mn-ea"/>
              </a:rPr>
              <a:t>しては定めていない。</a:t>
            </a:r>
            <a:endParaRPr lang="en-US" altLang="ja-JP" sz="1600" dirty="0">
              <a:solidFill>
                <a:schemeClr val="tx1"/>
              </a:solidFill>
              <a:latin typeface="+mn-ea"/>
            </a:endParaRPr>
          </a:p>
          <a:p>
            <a:pPr marL="355600" indent="-177800"/>
            <a:endParaRPr lang="en-US" altLang="ja-JP" sz="1600" dirty="0">
              <a:solidFill>
                <a:schemeClr val="tx1"/>
              </a:solidFill>
              <a:latin typeface="+mn-ea"/>
            </a:endParaRPr>
          </a:p>
          <a:p>
            <a:pPr marL="355600" indent="-177800"/>
            <a:r>
              <a:rPr lang="ja-JP" altLang="en-US" sz="1600" dirty="0">
                <a:solidFill>
                  <a:schemeClr val="tx1"/>
                </a:solidFill>
                <a:latin typeface="+mn-ea"/>
              </a:rPr>
              <a:t>○ 　こうした現状において、受講者の状況に応じた段階的な研修実施ができておらず受講者の質の担保が</a:t>
            </a:r>
            <a:r>
              <a:rPr lang="ja-JP" altLang="en-US" sz="1600" dirty="0" smtClean="0">
                <a:solidFill>
                  <a:schemeClr val="tx1"/>
                </a:solidFill>
                <a:latin typeface="+mn-ea"/>
              </a:rPr>
              <a:t>困難であることや、更新</a:t>
            </a:r>
            <a:r>
              <a:rPr lang="ja-JP" altLang="en-US" sz="1600" dirty="0">
                <a:solidFill>
                  <a:schemeClr val="tx1"/>
                </a:solidFill>
                <a:latin typeface="+mn-ea"/>
              </a:rPr>
              <a:t>研修などの機会が設定されていないため</a:t>
            </a:r>
            <a:r>
              <a:rPr lang="ja-JP" altLang="en-US" sz="1600" u="sng" dirty="0">
                <a:solidFill>
                  <a:schemeClr val="tx1"/>
                </a:solidFill>
                <a:latin typeface="+mn-ea"/>
              </a:rPr>
              <a:t>サービス管理責任者等の要件を満たした後における質の担保が困難</a:t>
            </a:r>
            <a:r>
              <a:rPr lang="ja-JP" altLang="en-US" sz="1600" dirty="0">
                <a:solidFill>
                  <a:schemeClr val="tx1"/>
                </a:solidFill>
                <a:latin typeface="+mn-ea"/>
              </a:rPr>
              <a:t>で</a:t>
            </a:r>
            <a:r>
              <a:rPr lang="ja-JP" altLang="en-US" sz="1600" dirty="0" smtClean="0">
                <a:solidFill>
                  <a:schemeClr val="tx1"/>
                </a:solidFill>
                <a:latin typeface="+mn-ea"/>
              </a:rPr>
              <a:t>あることが指摘</a:t>
            </a:r>
            <a:r>
              <a:rPr lang="ja-JP" altLang="en-US" sz="1600" dirty="0">
                <a:solidFill>
                  <a:schemeClr val="tx1"/>
                </a:solidFill>
                <a:latin typeface="+mn-ea"/>
              </a:rPr>
              <a:t>されている。</a:t>
            </a:r>
            <a:endParaRPr lang="en-US" altLang="ja-JP" sz="1600" dirty="0">
              <a:solidFill>
                <a:schemeClr val="tx1"/>
              </a:solidFill>
              <a:latin typeface="+mn-ea"/>
            </a:endParaRPr>
          </a:p>
          <a:p>
            <a:pPr marL="355600" indent="-177800"/>
            <a:r>
              <a:rPr lang="ja-JP" altLang="en-US" sz="1600" dirty="0">
                <a:solidFill>
                  <a:schemeClr val="tx1"/>
                </a:solidFill>
                <a:latin typeface="+mn-ea"/>
              </a:rPr>
              <a:t>　（平成</a:t>
            </a:r>
            <a:r>
              <a:rPr lang="en-US" altLang="ja-JP" sz="1600" dirty="0">
                <a:solidFill>
                  <a:schemeClr val="tx1"/>
                </a:solidFill>
                <a:latin typeface="+mn-ea"/>
              </a:rPr>
              <a:t>24</a:t>
            </a:r>
            <a:r>
              <a:rPr lang="ja-JP" altLang="en-US" sz="1600" dirty="0">
                <a:solidFill>
                  <a:schemeClr val="tx1"/>
                </a:solidFill>
                <a:latin typeface="+mn-ea"/>
              </a:rPr>
              <a:t>年度障害者総合福祉推進事業「障害福祉サービス事業におけるサービス管理責任者養成のあり方に関する</a:t>
            </a:r>
            <a:r>
              <a:rPr lang="ja-JP" altLang="en-US" sz="1600" dirty="0" smtClean="0">
                <a:solidFill>
                  <a:schemeClr val="tx1"/>
                </a:solidFill>
                <a:latin typeface="+mn-ea"/>
              </a:rPr>
              <a:t>調査」）</a:t>
            </a:r>
            <a:endParaRPr lang="en-US" altLang="ja-JP" sz="1600" dirty="0">
              <a:solidFill>
                <a:schemeClr val="tx1"/>
              </a:solidFill>
              <a:latin typeface="+mn-ea"/>
            </a:endParaRPr>
          </a:p>
          <a:p>
            <a:pPr marL="355600" indent="-177800"/>
            <a:endParaRPr lang="en-US" altLang="ja-JP" sz="1600" dirty="0">
              <a:solidFill>
                <a:schemeClr val="tx1"/>
              </a:solidFill>
              <a:latin typeface="+mn-ea"/>
            </a:endParaRPr>
          </a:p>
          <a:p>
            <a:pPr marL="355600" indent="-177800"/>
            <a:r>
              <a:rPr lang="ja-JP" altLang="en-US" sz="1600" dirty="0">
                <a:solidFill>
                  <a:schemeClr val="tx1"/>
                </a:solidFill>
                <a:latin typeface="+mn-ea"/>
              </a:rPr>
              <a:t>○　平成</a:t>
            </a:r>
            <a:r>
              <a:rPr lang="en-US" altLang="ja-JP" sz="1600" dirty="0">
                <a:solidFill>
                  <a:schemeClr val="tx1"/>
                </a:solidFill>
                <a:latin typeface="+mn-ea"/>
              </a:rPr>
              <a:t>28</a:t>
            </a:r>
            <a:r>
              <a:rPr lang="ja-JP" altLang="en-US" sz="1600" dirty="0">
                <a:solidFill>
                  <a:schemeClr val="tx1"/>
                </a:solidFill>
                <a:latin typeface="+mn-ea"/>
              </a:rPr>
              <a:t>年度に実施した調査研究事業で</a:t>
            </a:r>
            <a:r>
              <a:rPr lang="ja-JP" altLang="en-US" sz="1600" dirty="0" smtClean="0">
                <a:solidFill>
                  <a:schemeClr val="tx1"/>
                </a:solidFill>
                <a:latin typeface="+mn-ea"/>
              </a:rPr>
              <a:t>は、サービス</a:t>
            </a:r>
            <a:r>
              <a:rPr lang="ja-JP" altLang="en-US" sz="1600" dirty="0">
                <a:solidFill>
                  <a:schemeClr val="tx1"/>
                </a:solidFill>
                <a:latin typeface="+mn-ea"/>
              </a:rPr>
              <a:t>管理責任者等の実務者の業務に対する認識は浸透してきているものの、業務実行状況には個々に大きな差があることが指摘されている。</a:t>
            </a:r>
            <a:endParaRPr lang="en-US" altLang="ja-JP" sz="1600" dirty="0">
              <a:solidFill>
                <a:schemeClr val="tx1"/>
              </a:solidFill>
              <a:latin typeface="+mn-ea"/>
            </a:endParaRPr>
          </a:p>
          <a:p>
            <a:pPr marL="355600" indent="-177800"/>
            <a:r>
              <a:rPr lang="ja-JP" altLang="en-US" sz="1600" dirty="0">
                <a:solidFill>
                  <a:schemeClr val="tx1"/>
                </a:solidFill>
                <a:latin typeface="+mn-ea"/>
              </a:rPr>
              <a:t>　（平成</a:t>
            </a:r>
            <a:r>
              <a:rPr lang="en-US" altLang="ja-JP" sz="1600" dirty="0">
                <a:solidFill>
                  <a:schemeClr val="tx1"/>
                </a:solidFill>
                <a:latin typeface="+mn-ea"/>
              </a:rPr>
              <a:t>28</a:t>
            </a:r>
            <a:r>
              <a:rPr lang="ja-JP" altLang="en-US" sz="1600" dirty="0">
                <a:solidFill>
                  <a:schemeClr val="tx1"/>
                </a:solidFill>
                <a:latin typeface="+mn-ea"/>
              </a:rPr>
              <a:t>年度障害者総合福祉推進事業「サービス管理責任者等の業務実態の把握と質の確保に関する調査研究事業」</a:t>
            </a:r>
            <a:r>
              <a:rPr lang="ja-JP" altLang="en-US" sz="1600" dirty="0" smtClean="0">
                <a:solidFill>
                  <a:schemeClr val="tx1"/>
                </a:solidFill>
                <a:latin typeface="+mn-ea"/>
              </a:rPr>
              <a:t>）</a:t>
            </a:r>
            <a:endParaRPr lang="en-US" altLang="ja-JP" sz="1600" dirty="0" smtClean="0">
              <a:solidFill>
                <a:schemeClr val="tx1"/>
              </a:solidFill>
              <a:latin typeface="+mn-ea"/>
            </a:endParaRPr>
          </a:p>
          <a:p>
            <a:pPr marL="355600" indent="-177800"/>
            <a:endParaRPr lang="en-US" altLang="ja-JP" sz="1600" dirty="0">
              <a:solidFill>
                <a:schemeClr val="tx1"/>
              </a:solidFill>
              <a:latin typeface="+mn-ea"/>
            </a:endParaRPr>
          </a:p>
          <a:p>
            <a:pPr marL="355600" indent="-177800"/>
            <a:r>
              <a:rPr lang="ja-JP" altLang="en-US" sz="1600" dirty="0" smtClean="0">
                <a:solidFill>
                  <a:schemeClr val="tx1"/>
                </a:solidFill>
                <a:latin typeface="+mn-ea"/>
              </a:rPr>
              <a:t>○　一方で、サービス管理責任者等の確保が困難であるため、サービス管理責任者等の要件である</a:t>
            </a:r>
            <a:r>
              <a:rPr lang="ja-JP" altLang="en-US" sz="1600" u="sng" dirty="0" smtClean="0">
                <a:solidFill>
                  <a:schemeClr val="tx1"/>
                </a:solidFill>
                <a:latin typeface="+mn-ea"/>
              </a:rPr>
              <a:t>実務経験年数について緩和を求める</a:t>
            </a:r>
            <a:r>
              <a:rPr lang="ja-JP" altLang="en-US" sz="1600" dirty="0" smtClean="0">
                <a:solidFill>
                  <a:schemeClr val="tx1"/>
                </a:solidFill>
                <a:latin typeface="+mn-ea"/>
              </a:rPr>
              <a:t>声も挙がっている。</a:t>
            </a:r>
            <a:endParaRPr lang="en-US" altLang="ja-JP" sz="1600" dirty="0">
              <a:solidFill>
                <a:schemeClr val="tx1"/>
              </a:solidFill>
              <a:latin typeface="+mn-ea"/>
            </a:endParaRPr>
          </a:p>
        </p:txBody>
      </p:sp>
      <p:sp>
        <p:nvSpPr>
          <p:cNvPr id="2" name="正方形/長方形 1"/>
          <p:cNvSpPr/>
          <p:nvPr/>
        </p:nvSpPr>
        <p:spPr>
          <a:xfrm>
            <a:off x="125595" y="5718411"/>
            <a:ext cx="8875366" cy="96687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265113" indent="-180975"/>
            <a:r>
              <a:rPr lang="ja-JP" altLang="en-US" sz="1600" dirty="0" smtClean="0">
                <a:solidFill>
                  <a:schemeClr val="tx1"/>
                </a:solidFill>
                <a:latin typeface="+mn-ea"/>
              </a:rPr>
              <a:t>○  上記課題に対応すべく、平成</a:t>
            </a:r>
            <a:r>
              <a:rPr lang="en-US" altLang="ja-JP" sz="1600" dirty="0">
                <a:solidFill>
                  <a:schemeClr val="tx1"/>
                </a:solidFill>
                <a:latin typeface="+mn-ea"/>
              </a:rPr>
              <a:t>27</a:t>
            </a:r>
            <a:r>
              <a:rPr lang="ja-JP" altLang="en-US" sz="1600" dirty="0">
                <a:solidFill>
                  <a:schemeClr val="tx1"/>
                </a:solidFill>
                <a:latin typeface="+mn-ea"/>
              </a:rPr>
              <a:t>年度より３カ年で実施している厚生労働科学</a:t>
            </a:r>
            <a:r>
              <a:rPr lang="ja-JP" altLang="en-US" sz="1600" dirty="0" smtClean="0">
                <a:solidFill>
                  <a:schemeClr val="tx1"/>
                </a:solidFill>
                <a:latin typeface="+mn-ea"/>
              </a:rPr>
              <a:t>研究において、新た</a:t>
            </a:r>
            <a:r>
              <a:rPr lang="ja-JP" altLang="en-US" sz="1600" dirty="0">
                <a:solidFill>
                  <a:schemeClr val="tx1"/>
                </a:solidFill>
                <a:latin typeface="+mn-ea"/>
              </a:rPr>
              <a:t>な研修制度の仕組みに関する研究及びモデル研修プログラムの開発に取り組んで</a:t>
            </a:r>
            <a:r>
              <a:rPr lang="ja-JP" altLang="en-US" sz="1600" dirty="0" smtClean="0">
                <a:solidFill>
                  <a:schemeClr val="tx1"/>
                </a:solidFill>
                <a:latin typeface="+mn-ea"/>
              </a:rPr>
              <a:t>いる</a:t>
            </a:r>
            <a:r>
              <a:rPr lang="ja-JP" altLang="en-US" sz="1600" dirty="0">
                <a:solidFill>
                  <a:schemeClr val="tx1"/>
                </a:solidFill>
                <a:latin typeface="+mn-ea"/>
              </a:rPr>
              <a:t>。</a:t>
            </a:r>
            <a:endParaRPr lang="en-US" altLang="ja-JP" sz="1600" dirty="0" smtClean="0">
              <a:solidFill>
                <a:schemeClr val="tx1"/>
              </a:solidFill>
              <a:latin typeface="+mn-ea"/>
            </a:endParaRPr>
          </a:p>
        </p:txBody>
      </p:sp>
      <p:sp>
        <p:nvSpPr>
          <p:cNvPr id="7" name="下矢印 6"/>
          <p:cNvSpPr/>
          <p:nvPr/>
        </p:nvSpPr>
        <p:spPr>
          <a:xfrm>
            <a:off x="3524769" y="5187164"/>
            <a:ext cx="1969726" cy="387664"/>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grpSp>
        <p:nvGrpSpPr>
          <p:cNvPr id="8" name="グループ化 1">
            <a:extLst>
              <a:ext uri="{FF2B5EF4-FFF2-40B4-BE49-F238E27FC236}">
                <a16:creationId xmlns:a16="http://schemas.microsoft.com/office/drawing/2014/main" id="{FCB529C2-D725-5A40-9D74-C5AD1EFD2573}"/>
              </a:ext>
            </a:extLst>
          </p:cNvPr>
          <p:cNvGrpSpPr/>
          <p:nvPr/>
        </p:nvGrpSpPr>
        <p:grpSpPr>
          <a:xfrm>
            <a:off x="0" y="407397"/>
            <a:ext cx="9144000" cy="72008"/>
            <a:chOff x="0" y="188640"/>
            <a:chExt cx="9144000" cy="72008"/>
          </a:xfrm>
        </p:grpSpPr>
        <p:cxnSp>
          <p:nvCxnSpPr>
            <p:cNvPr id="9" name="直線コネクタ 8">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スライド番号プレースホルダー 2"/>
          <p:cNvSpPr>
            <a:spLocks noGrp="1"/>
          </p:cNvSpPr>
          <p:nvPr>
            <p:ph type="sldNum" sz="quarter" idx="12"/>
          </p:nvPr>
        </p:nvSpPr>
        <p:spPr>
          <a:xfrm>
            <a:off x="6867361" y="6320159"/>
            <a:ext cx="2133600" cy="365125"/>
          </a:xfrm>
        </p:spPr>
        <p:txBody>
          <a:bodyPr/>
          <a:lstStyle/>
          <a:p>
            <a:fld id="{BF650902-BC30-4882-9DB1-CF188FB606CB}" type="slidenum">
              <a:rPr lang="ja-JP" altLang="en-US" smtClean="0"/>
              <a:pPr/>
              <a:t>11</a:t>
            </a:fld>
            <a:endParaRPr lang="ja-JP" altLang="en-US" dirty="0"/>
          </a:p>
        </p:txBody>
      </p:sp>
    </p:spTree>
    <p:extLst>
      <p:ext uri="{BB962C8B-B14F-4D97-AF65-F5344CB8AC3E}">
        <p14:creationId xmlns:p14="http://schemas.microsoft.com/office/powerpoint/2010/main" val="37226900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46" y="1"/>
            <a:ext cx="9118362" cy="476672"/>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rgbClr val="000000"/>
                </a:solidFill>
              </a:rPr>
              <a:t>　　サービス管理責任者・児童発達支援管理</a:t>
            </a:r>
            <a:r>
              <a:rPr kumimoji="1" lang="ja-JP" altLang="en-US" sz="2000" dirty="0" smtClean="0">
                <a:solidFill>
                  <a:srgbClr val="000000"/>
                </a:solidFill>
              </a:rPr>
              <a:t>責任者研修の見直し</a:t>
            </a:r>
            <a:r>
              <a:rPr lang="ja-JP" altLang="en-US" sz="2000" dirty="0" smtClean="0">
                <a:solidFill>
                  <a:srgbClr val="000000"/>
                </a:solidFill>
              </a:rPr>
              <a:t>について</a:t>
            </a:r>
            <a:endParaRPr kumimoji="1" lang="ja-JP" altLang="en-US" sz="2000" dirty="0">
              <a:solidFill>
                <a:srgbClr val="000000"/>
              </a:solidFill>
            </a:endParaRPr>
          </a:p>
        </p:txBody>
      </p:sp>
      <p:sp>
        <p:nvSpPr>
          <p:cNvPr id="6" name="正方形/長方形 5"/>
          <p:cNvSpPr/>
          <p:nvPr/>
        </p:nvSpPr>
        <p:spPr>
          <a:xfrm>
            <a:off x="80208" y="534823"/>
            <a:ext cx="8957592" cy="2016000"/>
          </a:xfrm>
          <a:prstGeom prst="rect">
            <a:avLst/>
          </a:prstGeom>
          <a:noFill/>
          <a:ln w="19050">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5113" indent="-180975"/>
            <a:r>
              <a:rPr lang="ja-JP" altLang="en-US" sz="1200" dirty="0" smtClean="0">
                <a:solidFill>
                  <a:schemeClr val="tx1"/>
                </a:solidFill>
                <a:latin typeface="+mn-ea"/>
              </a:rPr>
              <a:t>○　一定</a:t>
            </a:r>
            <a:r>
              <a:rPr lang="ja-JP" altLang="en-US" sz="1200" dirty="0">
                <a:solidFill>
                  <a:schemeClr val="tx1"/>
                </a:solidFill>
                <a:latin typeface="+mn-ea"/>
              </a:rPr>
              <a:t>期間毎の知識や技術の更新を図るととも</a:t>
            </a:r>
            <a:r>
              <a:rPr lang="ja-JP" altLang="en-US" sz="1200" dirty="0" smtClean="0">
                <a:solidFill>
                  <a:schemeClr val="tx1"/>
                </a:solidFill>
                <a:latin typeface="+mn-ea"/>
              </a:rPr>
              <a:t>に、実践</a:t>
            </a:r>
            <a:r>
              <a:rPr lang="ja-JP" altLang="en-US" sz="1200" dirty="0">
                <a:solidFill>
                  <a:schemeClr val="tx1"/>
                </a:solidFill>
                <a:latin typeface="+mn-ea"/>
              </a:rPr>
              <a:t>の積み重ねを行いながら</a:t>
            </a:r>
            <a:r>
              <a:rPr lang="ja-JP" altLang="en-US" sz="1200" dirty="0" smtClean="0">
                <a:solidFill>
                  <a:schemeClr val="tx1"/>
                </a:solidFill>
                <a:latin typeface="+mn-ea"/>
              </a:rPr>
              <a:t>段階的</a:t>
            </a:r>
            <a:r>
              <a:rPr lang="ja-JP" altLang="en-US" sz="1200" dirty="0">
                <a:solidFill>
                  <a:schemeClr val="tx1"/>
                </a:solidFill>
                <a:latin typeface="+mn-ea"/>
              </a:rPr>
              <a:t>な</a:t>
            </a:r>
            <a:r>
              <a:rPr lang="ja-JP" altLang="en-US" sz="1200" dirty="0" smtClean="0">
                <a:solidFill>
                  <a:schemeClr val="tx1"/>
                </a:solidFill>
                <a:latin typeface="+mn-ea"/>
              </a:rPr>
              <a:t>スキルアップを図ることができるよう、研修　</a:t>
            </a:r>
            <a:endParaRPr lang="en-US" altLang="ja-JP" sz="1200" dirty="0" smtClean="0">
              <a:solidFill>
                <a:schemeClr val="tx1"/>
              </a:solidFill>
              <a:latin typeface="+mn-ea"/>
            </a:endParaRPr>
          </a:p>
          <a:p>
            <a:pPr marL="265113" indent="-180975"/>
            <a:r>
              <a:rPr lang="ja-JP" altLang="en-US" sz="1200" dirty="0">
                <a:solidFill>
                  <a:schemeClr val="tx1"/>
                </a:solidFill>
                <a:latin typeface="+mn-ea"/>
              </a:rPr>
              <a:t>　</a:t>
            </a:r>
            <a:r>
              <a:rPr lang="ja-JP" altLang="en-US" sz="1200" dirty="0" smtClean="0">
                <a:solidFill>
                  <a:schemeClr val="tx1"/>
                </a:solidFill>
                <a:latin typeface="+mn-ea"/>
              </a:rPr>
              <a:t>　を</a:t>
            </a:r>
            <a:r>
              <a:rPr lang="ja-JP" altLang="en-US" sz="1200" b="1" u="sng" dirty="0">
                <a:solidFill>
                  <a:schemeClr val="tx1"/>
                </a:solidFill>
                <a:latin typeface="+mn-ea"/>
              </a:rPr>
              <a:t>基礎研修、実践研修、更新研修</a:t>
            </a:r>
            <a:r>
              <a:rPr lang="ja-JP" altLang="en-US" sz="1200" dirty="0">
                <a:solidFill>
                  <a:schemeClr val="tx1"/>
                </a:solidFill>
                <a:latin typeface="+mn-ea"/>
              </a:rPr>
              <a:t>と分け</a:t>
            </a:r>
            <a:r>
              <a:rPr lang="ja-JP" altLang="en-US" sz="1200" dirty="0" smtClean="0">
                <a:solidFill>
                  <a:schemeClr val="tx1"/>
                </a:solidFill>
                <a:latin typeface="+mn-ea"/>
              </a:rPr>
              <a:t>、実践研修・更新研修の受講に当たっては、</a:t>
            </a:r>
            <a:r>
              <a:rPr lang="ja-JP" altLang="en-US" sz="1200" b="1" u="sng" dirty="0" smtClean="0">
                <a:solidFill>
                  <a:schemeClr val="tx1"/>
                </a:solidFill>
                <a:latin typeface="+mn-ea"/>
              </a:rPr>
              <a:t>一定</a:t>
            </a:r>
            <a:r>
              <a:rPr lang="ja-JP" altLang="en-US" sz="1200" b="1" u="sng" dirty="0">
                <a:solidFill>
                  <a:schemeClr val="tx1"/>
                </a:solidFill>
                <a:latin typeface="+mn-ea"/>
              </a:rPr>
              <a:t>の実務経験の</a:t>
            </a:r>
            <a:r>
              <a:rPr lang="ja-JP" altLang="en-US" sz="1200" b="1" u="sng" dirty="0" smtClean="0">
                <a:solidFill>
                  <a:schemeClr val="tx1"/>
                </a:solidFill>
                <a:latin typeface="+mn-ea"/>
              </a:rPr>
              <a:t>要件</a:t>
            </a:r>
            <a:r>
              <a:rPr lang="en-US" altLang="ja-JP" sz="1200" b="1" u="sng" dirty="0">
                <a:solidFill>
                  <a:schemeClr val="tx1"/>
                </a:solidFill>
                <a:latin typeface="+mn-ea"/>
              </a:rPr>
              <a:t>(</a:t>
            </a:r>
            <a:r>
              <a:rPr lang="ja-JP" altLang="en-US" sz="1200" b="1" u="sng" dirty="0">
                <a:solidFill>
                  <a:schemeClr val="tx1"/>
                </a:solidFill>
                <a:latin typeface="+mn-ea"/>
              </a:rPr>
              <a:t>注</a:t>
            </a:r>
            <a:r>
              <a:rPr lang="en-US" altLang="ja-JP" sz="1200" b="1" u="sng" dirty="0">
                <a:solidFill>
                  <a:schemeClr val="tx1"/>
                </a:solidFill>
                <a:latin typeface="+mn-ea"/>
              </a:rPr>
              <a:t>)</a:t>
            </a:r>
            <a:r>
              <a:rPr lang="ja-JP" altLang="en-US" sz="1200" dirty="0" smtClean="0">
                <a:solidFill>
                  <a:schemeClr val="tx1"/>
                </a:solidFill>
                <a:latin typeface="+mn-ea"/>
              </a:rPr>
              <a:t>を</a:t>
            </a:r>
            <a:r>
              <a:rPr lang="ja-JP" altLang="en-US" sz="1200" dirty="0">
                <a:solidFill>
                  <a:schemeClr val="tx1"/>
                </a:solidFill>
                <a:latin typeface="+mn-ea"/>
              </a:rPr>
              <a:t>設定</a:t>
            </a:r>
            <a:r>
              <a:rPr lang="ja-JP" altLang="en-US" sz="1200" dirty="0" smtClean="0">
                <a:solidFill>
                  <a:schemeClr val="tx1"/>
                </a:solidFill>
                <a:latin typeface="+mn-ea"/>
              </a:rPr>
              <a:t>。</a:t>
            </a:r>
            <a:endParaRPr lang="en-US" altLang="ja-JP" sz="1200" dirty="0" smtClean="0">
              <a:solidFill>
                <a:schemeClr val="tx1"/>
              </a:solidFill>
              <a:latin typeface="+mn-ea"/>
            </a:endParaRPr>
          </a:p>
          <a:p>
            <a:pPr marL="265113" indent="-180975"/>
            <a:r>
              <a:rPr lang="ja-JP" altLang="en-US" sz="1200" dirty="0">
                <a:solidFill>
                  <a:schemeClr val="tx1"/>
                </a:solidFill>
                <a:latin typeface="+mn-ea"/>
              </a:rPr>
              <a:t>　</a:t>
            </a:r>
            <a:r>
              <a:rPr lang="ja-JP" altLang="en-US" sz="1200" dirty="0" smtClean="0">
                <a:solidFill>
                  <a:schemeClr val="tx1"/>
                </a:solidFill>
                <a:latin typeface="+mn-ea"/>
              </a:rPr>
              <a:t>　</a:t>
            </a:r>
            <a:r>
              <a:rPr lang="en-US" altLang="ja-JP" sz="1050" dirty="0" smtClean="0">
                <a:solidFill>
                  <a:schemeClr val="tx1"/>
                </a:solidFill>
                <a:latin typeface="+mn-ea"/>
              </a:rPr>
              <a:t>※</a:t>
            </a:r>
            <a:r>
              <a:rPr lang="ja-JP" altLang="en-US" sz="1050" dirty="0">
                <a:solidFill>
                  <a:schemeClr val="tx1"/>
                </a:solidFill>
                <a:latin typeface="+mn-ea"/>
              </a:rPr>
              <a:t>　</a:t>
            </a:r>
            <a:r>
              <a:rPr lang="ja-JP" altLang="en-US" sz="1050" u="sng" dirty="0" smtClean="0">
                <a:solidFill>
                  <a:schemeClr val="tx1"/>
                </a:solidFill>
                <a:latin typeface="+mn-ea"/>
              </a:rPr>
              <a:t>平成</a:t>
            </a:r>
            <a:r>
              <a:rPr lang="en-US" altLang="ja-JP" sz="1050" u="sng" dirty="0" smtClean="0">
                <a:solidFill>
                  <a:schemeClr val="tx1"/>
                </a:solidFill>
                <a:latin typeface="+mn-ea"/>
              </a:rPr>
              <a:t>31</a:t>
            </a:r>
            <a:r>
              <a:rPr lang="ja-JP" altLang="en-US" sz="1050" u="sng" dirty="0" smtClean="0">
                <a:solidFill>
                  <a:schemeClr val="tx1"/>
                </a:solidFill>
                <a:latin typeface="+mn-ea"/>
              </a:rPr>
              <a:t>年度から新体系による研修開始</a:t>
            </a:r>
            <a:r>
              <a:rPr lang="ja-JP" altLang="en-US" sz="1050" dirty="0" smtClean="0">
                <a:solidFill>
                  <a:schemeClr val="tx1"/>
                </a:solidFill>
                <a:latin typeface="+mn-ea"/>
              </a:rPr>
              <a:t>。旧体系研修受講者は平成</a:t>
            </a:r>
            <a:r>
              <a:rPr lang="en-US" altLang="ja-JP" sz="1050" dirty="0" smtClean="0">
                <a:solidFill>
                  <a:schemeClr val="tx1"/>
                </a:solidFill>
                <a:latin typeface="+mn-ea"/>
              </a:rPr>
              <a:t>35</a:t>
            </a:r>
            <a:r>
              <a:rPr lang="ja-JP" altLang="en-US" sz="1050" dirty="0" smtClean="0">
                <a:solidFill>
                  <a:schemeClr val="tx1"/>
                </a:solidFill>
                <a:latin typeface="+mn-ea"/>
              </a:rPr>
              <a:t>年度末までに更新研修の受講が必要</a:t>
            </a:r>
            <a:r>
              <a:rPr lang="ja-JP" altLang="en-US" sz="1050" b="1" dirty="0" smtClean="0">
                <a:solidFill>
                  <a:schemeClr val="tx1"/>
                </a:solidFill>
                <a:latin typeface="+mn-ea"/>
              </a:rPr>
              <a:t>。</a:t>
            </a:r>
            <a:endParaRPr lang="en-US" altLang="ja-JP" sz="1050" b="1" dirty="0" smtClean="0">
              <a:solidFill>
                <a:schemeClr val="tx1"/>
              </a:solidFill>
              <a:latin typeface="+mn-ea"/>
            </a:endParaRPr>
          </a:p>
          <a:p>
            <a:pPr marL="265113" indent="-180975"/>
            <a:endParaRPr lang="en-US" altLang="ja-JP" sz="800" b="1" dirty="0">
              <a:solidFill>
                <a:schemeClr val="tx1"/>
              </a:solidFill>
              <a:latin typeface="+mn-ea"/>
            </a:endParaRPr>
          </a:p>
          <a:p>
            <a:pPr marL="265113" indent="-180975"/>
            <a:r>
              <a:rPr lang="ja-JP" altLang="en-US" sz="1200" dirty="0" smtClean="0">
                <a:solidFill>
                  <a:schemeClr val="tx1"/>
                </a:solidFill>
                <a:latin typeface="+mn-ea"/>
              </a:rPr>
              <a:t>○　分野</a:t>
            </a:r>
            <a:r>
              <a:rPr lang="ja-JP" altLang="en-US" sz="1200" dirty="0">
                <a:solidFill>
                  <a:schemeClr val="tx1"/>
                </a:solidFill>
                <a:latin typeface="+mn-ea"/>
              </a:rPr>
              <a:t>を超えた連携を図るための共通基盤を</a:t>
            </a:r>
            <a:r>
              <a:rPr lang="ja-JP" altLang="en-US" sz="1200" dirty="0" smtClean="0">
                <a:solidFill>
                  <a:schemeClr val="tx1"/>
                </a:solidFill>
                <a:latin typeface="+mn-ea"/>
              </a:rPr>
              <a:t>構築する等の観点から、サービス</a:t>
            </a:r>
            <a:r>
              <a:rPr lang="ja-JP" altLang="en-US" sz="1200" dirty="0">
                <a:solidFill>
                  <a:schemeClr val="tx1"/>
                </a:solidFill>
                <a:latin typeface="+mn-ea"/>
              </a:rPr>
              <a:t>管理責任者研修の</a:t>
            </a:r>
            <a:r>
              <a:rPr lang="ja-JP" altLang="en-US" sz="1200" dirty="0" smtClean="0">
                <a:solidFill>
                  <a:schemeClr val="tx1"/>
                </a:solidFill>
                <a:latin typeface="+mn-ea"/>
              </a:rPr>
              <a:t>全分野</a:t>
            </a:r>
            <a:r>
              <a:rPr lang="ja-JP" altLang="en-US" sz="1200" dirty="0">
                <a:solidFill>
                  <a:schemeClr val="tx1"/>
                </a:solidFill>
                <a:latin typeface="+mn-ea"/>
              </a:rPr>
              <a:t>及び</a:t>
            </a:r>
            <a:r>
              <a:rPr lang="ja-JP" altLang="en-US" sz="1200" dirty="0" smtClean="0">
                <a:solidFill>
                  <a:schemeClr val="tx1"/>
                </a:solidFill>
                <a:latin typeface="+mn-ea"/>
              </a:rPr>
              <a:t>児童</a:t>
            </a:r>
            <a:r>
              <a:rPr lang="ja-JP" altLang="en-US" sz="1200" dirty="0">
                <a:solidFill>
                  <a:schemeClr val="tx1"/>
                </a:solidFill>
                <a:latin typeface="+mn-ea"/>
              </a:rPr>
              <a:t>発達支援管理責任者</a:t>
            </a:r>
            <a:r>
              <a:rPr lang="ja-JP" altLang="en-US" sz="1200" dirty="0" smtClean="0">
                <a:solidFill>
                  <a:schemeClr val="tx1"/>
                </a:solidFill>
                <a:latin typeface="+mn-ea"/>
              </a:rPr>
              <a:t>研修の</a:t>
            </a:r>
            <a:r>
              <a:rPr lang="ja-JP" altLang="en-US" sz="1200" b="1" u="sng" dirty="0" smtClean="0">
                <a:solidFill>
                  <a:schemeClr val="tx1"/>
                </a:solidFill>
                <a:latin typeface="+mn-ea"/>
              </a:rPr>
              <a:t>カリキュラムを統一し、共通</a:t>
            </a:r>
            <a:r>
              <a:rPr lang="ja-JP" altLang="en-US" sz="1200" b="1" u="sng" dirty="0">
                <a:solidFill>
                  <a:schemeClr val="tx1"/>
                </a:solidFill>
                <a:latin typeface="+mn-ea"/>
              </a:rPr>
              <a:t>で実施</a:t>
            </a:r>
            <a:r>
              <a:rPr lang="ja-JP" altLang="en-US" sz="1200" dirty="0" smtClean="0">
                <a:solidFill>
                  <a:schemeClr val="tx1"/>
                </a:solidFill>
                <a:latin typeface="+mn-ea"/>
              </a:rPr>
              <a:t>する。</a:t>
            </a:r>
            <a:endParaRPr lang="en-US" altLang="ja-JP" sz="1200" dirty="0">
              <a:solidFill>
                <a:schemeClr val="tx1"/>
              </a:solidFill>
              <a:latin typeface="+mn-ea"/>
            </a:endParaRPr>
          </a:p>
          <a:p>
            <a:pPr marL="265113" indent="-180975"/>
            <a:r>
              <a:rPr lang="ja-JP" altLang="en-US" sz="1200" dirty="0">
                <a:solidFill>
                  <a:schemeClr val="tx1"/>
                </a:solidFill>
                <a:latin typeface="+mn-ea"/>
              </a:rPr>
              <a:t>　</a:t>
            </a:r>
            <a:r>
              <a:rPr lang="ja-JP" altLang="en-US" sz="1200" dirty="0" smtClean="0">
                <a:solidFill>
                  <a:schemeClr val="tx1"/>
                </a:solidFill>
                <a:latin typeface="+mn-ea"/>
              </a:rPr>
              <a:t>　</a:t>
            </a:r>
            <a:r>
              <a:rPr lang="en-US" altLang="ja-JP" sz="1050" dirty="0" smtClean="0">
                <a:solidFill>
                  <a:schemeClr val="tx1"/>
                </a:solidFill>
                <a:latin typeface="+mn-ea"/>
              </a:rPr>
              <a:t>※</a:t>
            </a:r>
            <a:r>
              <a:rPr lang="ja-JP" altLang="en-US" sz="1050" dirty="0" smtClean="0">
                <a:solidFill>
                  <a:schemeClr val="tx1"/>
                </a:solidFill>
                <a:latin typeface="+mn-ea"/>
              </a:rPr>
              <a:t>　共通</a:t>
            </a:r>
            <a:r>
              <a:rPr lang="ja-JP" altLang="en-US" sz="1050" dirty="0">
                <a:solidFill>
                  <a:schemeClr val="tx1"/>
                </a:solidFill>
                <a:latin typeface="+mn-ea"/>
              </a:rPr>
              <a:t>の知識及び技術に加えて各分野</a:t>
            </a:r>
            <a:r>
              <a:rPr lang="ja-JP" altLang="en-US" sz="1050" dirty="0" smtClean="0">
                <a:solidFill>
                  <a:schemeClr val="tx1"/>
                </a:solidFill>
                <a:latin typeface="+mn-ea"/>
              </a:rPr>
              <a:t>等において必要</a:t>
            </a:r>
            <a:r>
              <a:rPr lang="ja-JP" altLang="en-US" sz="1050" dirty="0">
                <a:solidFill>
                  <a:schemeClr val="tx1"/>
                </a:solidFill>
                <a:latin typeface="+mn-ea"/>
              </a:rPr>
              <a:t>な知識や技術については</a:t>
            </a:r>
            <a:r>
              <a:rPr lang="ja-JP" altLang="en-US" sz="1050" dirty="0" smtClean="0">
                <a:solidFill>
                  <a:schemeClr val="tx1"/>
                </a:solidFill>
                <a:latin typeface="+mn-ea"/>
              </a:rPr>
              <a:t>、新た</a:t>
            </a:r>
            <a:r>
              <a:rPr lang="ja-JP" altLang="en-US" sz="1050" dirty="0">
                <a:solidFill>
                  <a:schemeClr val="tx1"/>
                </a:solidFill>
                <a:latin typeface="+mn-ea"/>
              </a:rPr>
              <a:t>に専門コース別研修を創設</a:t>
            </a:r>
            <a:r>
              <a:rPr lang="ja-JP" altLang="en-US" sz="1050" dirty="0" smtClean="0">
                <a:solidFill>
                  <a:schemeClr val="tx1"/>
                </a:solidFill>
                <a:latin typeface="+mn-ea"/>
              </a:rPr>
              <a:t>して補完。</a:t>
            </a:r>
            <a:endParaRPr lang="en-US" altLang="ja-JP" sz="1050" dirty="0" smtClean="0">
              <a:solidFill>
                <a:schemeClr val="tx1"/>
              </a:solidFill>
              <a:latin typeface="+mn-ea"/>
            </a:endParaRPr>
          </a:p>
          <a:p>
            <a:pPr marL="265113" indent="-180975"/>
            <a:endParaRPr lang="en-US" altLang="ja-JP" sz="800" dirty="0" smtClean="0">
              <a:solidFill>
                <a:schemeClr val="tx1"/>
              </a:solidFill>
              <a:latin typeface="+mn-ea"/>
            </a:endParaRPr>
          </a:p>
          <a:p>
            <a:pPr marL="265113" indent="-180975"/>
            <a:r>
              <a:rPr lang="ja-JP" altLang="en-US" sz="1200" dirty="0" smtClean="0">
                <a:solidFill>
                  <a:schemeClr val="tx1"/>
                </a:solidFill>
                <a:latin typeface="+mn-ea"/>
              </a:rPr>
              <a:t>○　この</a:t>
            </a:r>
            <a:r>
              <a:rPr lang="ja-JP" altLang="en-US" sz="1200" dirty="0">
                <a:solidFill>
                  <a:schemeClr val="tx1"/>
                </a:solidFill>
                <a:latin typeface="+mn-ea"/>
              </a:rPr>
              <a:t>ほか</a:t>
            </a:r>
            <a:r>
              <a:rPr lang="ja-JP" altLang="en-US" sz="1200" dirty="0" smtClean="0">
                <a:solidFill>
                  <a:schemeClr val="tx1"/>
                </a:solidFill>
                <a:latin typeface="+mn-ea"/>
              </a:rPr>
              <a:t>、</a:t>
            </a:r>
            <a:r>
              <a:rPr lang="ja-JP" altLang="en-US" sz="1200" b="1" u="sng" dirty="0" smtClean="0">
                <a:solidFill>
                  <a:schemeClr val="tx1"/>
                </a:solidFill>
                <a:latin typeface="+mn-ea"/>
              </a:rPr>
              <a:t>直接支援業務による実務要件を</a:t>
            </a:r>
            <a:r>
              <a:rPr lang="en-US" altLang="ja-JP" sz="1200" b="1" u="sng" dirty="0" smtClean="0">
                <a:solidFill>
                  <a:schemeClr val="tx1"/>
                </a:solidFill>
                <a:latin typeface="+mn-ea"/>
              </a:rPr>
              <a:t>10</a:t>
            </a:r>
            <a:r>
              <a:rPr lang="ja-JP" altLang="en-US" sz="1200" b="1" u="sng" dirty="0" smtClean="0">
                <a:solidFill>
                  <a:schemeClr val="tx1"/>
                </a:solidFill>
                <a:latin typeface="+mn-ea"/>
              </a:rPr>
              <a:t>年⇒８年に緩和</a:t>
            </a:r>
            <a:r>
              <a:rPr lang="ja-JP" altLang="en-US" sz="1200" dirty="0" smtClean="0">
                <a:solidFill>
                  <a:schemeClr val="tx1"/>
                </a:solidFill>
                <a:latin typeface="+mn-ea"/>
              </a:rPr>
              <a:t>するとともに、基礎研修受講時点において、サービス管理責任者等の一部業務を可能とする等の見直しを行う。</a:t>
            </a:r>
            <a:endParaRPr lang="en-US" altLang="ja-JP" sz="1200" dirty="0" smtClean="0">
              <a:solidFill>
                <a:schemeClr val="tx1"/>
              </a:solidFill>
              <a:latin typeface="+mn-ea"/>
            </a:endParaRPr>
          </a:p>
          <a:p>
            <a:pPr marL="265113" indent="-180975"/>
            <a:r>
              <a:rPr lang="ja-JP" altLang="en-US" sz="1200" dirty="0">
                <a:solidFill>
                  <a:schemeClr val="tx1"/>
                </a:solidFill>
                <a:latin typeface="+mn-ea"/>
              </a:rPr>
              <a:t>　</a:t>
            </a:r>
            <a:r>
              <a:rPr lang="ja-JP" altLang="en-US" sz="1050" dirty="0" smtClean="0">
                <a:solidFill>
                  <a:schemeClr val="tx1"/>
                </a:solidFill>
                <a:latin typeface="+mn-ea"/>
              </a:rPr>
              <a:t>　</a:t>
            </a:r>
            <a:r>
              <a:rPr lang="en-US" altLang="ja-JP" sz="1050" dirty="0" smtClean="0">
                <a:solidFill>
                  <a:schemeClr val="tx1"/>
                </a:solidFill>
                <a:latin typeface="+mn-ea"/>
              </a:rPr>
              <a:t>※</a:t>
            </a:r>
            <a:r>
              <a:rPr lang="ja-JP" altLang="en-US" sz="1050" dirty="0">
                <a:solidFill>
                  <a:schemeClr val="tx1"/>
                </a:solidFill>
                <a:latin typeface="+mn-ea"/>
              </a:rPr>
              <a:t>　</a:t>
            </a:r>
            <a:r>
              <a:rPr lang="ja-JP" altLang="en-US" sz="1050" dirty="0" smtClean="0">
                <a:solidFill>
                  <a:schemeClr val="tx1"/>
                </a:solidFill>
                <a:latin typeface="+mn-ea"/>
              </a:rPr>
              <a:t>新体</a:t>
            </a:r>
            <a:r>
              <a:rPr lang="ja-JP" altLang="en-US" sz="1050" dirty="0">
                <a:solidFill>
                  <a:schemeClr val="tx1"/>
                </a:solidFill>
                <a:latin typeface="+mn-ea"/>
              </a:rPr>
              <a:t>系移行時に実務要件を満たす者</a:t>
            </a:r>
            <a:r>
              <a:rPr lang="ja-JP" altLang="en-US" sz="1050" dirty="0" smtClean="0">
                <a:solidFill>
                  <a:schemeClr val="tx1"/>
                </a:solidFill>
                <a:latin typeface="+mn-ea"/>
              </a:rPr>
              <a:t>等について、一定期間、基礎研修受講後にサービス管理責任者等としての配置を認める経過措置</a:t>
            </a:r>
            <a:r>
              <a:rPr lang="ja-JP" altLang="en-US" sz="1050" dirty="0">
                <a:solidFill>
                  <a:schemeClr val="tx1"/>
                </a:solidFill>
                <a:latin typeface="+mn-ea"/>
              </a:rPr>
              <a:t>を</a:t>
            </a:r>
            <a:r>
              <a:rPr lang="ja-JP" altLang="en-US" sz="1050" dirty="0" smtClean="0">
                <a:solidFill>
                  <a:schemeClr val="tx1"/>
                </a:solidFill>
                <a:latin typeface="+mn-ea"/>
              </a:rPr>
              <a:t>予定</a:t>
            </a:r>
            <a:r>
              <a:rPr lang="ja-JP" altLang="en-US" sz="1050" dirty="0">
                <a:solidFill>
                  <a:schemeClr val="tx1"/>
                </a:solidFill>
                <a:latin typeface="+mn-ea"/>
              </a:rPr>
              <a:t>。</a:t>
            </a:r>
            <a:endParaRPr lang="en-US" altLang="ja-JP" sz="1050" dirty="0">
              <a:solidFill>
                <a:schemeClr val="tx1"/>
              </a:solidFill>
              <a:latin typeface="+mn-ea"/>
            </a:endParaRPr>
          </a:p>
        </p:txBody>
      </p:sp>
      <p:grpSp>
        <p:nvGrpSpPr>
          <p:cNvPr id="7" name="グループ化 1">
            <a:extLst>
              <a:ext uri="{FF2B5EF4-FFF2-40B4-BE49-F238E27FC236}">
                <a16:creationId xmlns:a16="http://schemas.microsoft.com/office/drawing/2014/main" id="{FCB529C2-D725-5A40-9D74-C5AD1EFD2573}"/>
              </a:ext>
            </a:extLst>
          </p:cNvPr>
          <p:cNvGrpSpPr/>
          <p:nvPr/>
        </p:nvGrpSpPr>
        <p:grpSpPr>
          <a:xfrm>
            <a:off x="0" y="407397"/>
            <a:ext cx="9144000" cy="72008"/>
            <a:chOff x="0" y="188640"/>
            <a:chExt cx="9144000" cy="72008"/>
          </a:xfrm>
        </p:grpSpPr>
        <p:cxnSp>
          <p:nvCxnSpPr>
            <p:cNvPr id="8" name="直線コネクタ 7">
              <a:extLst>
                <a:ext uri="{FF2B5EF4-FFF2-40B4-BE49-F238E27FC236}">
                  <a16:creationId xmlns:a16="http://schemas.microsoft.com/office/drawing/2014/main" id="{64BC0377-F8C9-564D-8AD6-7C2D9C540683}"/>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572D32AB-802A-B94C-9AE5-A76E9E352F91}"/>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2" name="正方形/長方形 11"/>
          <p:cNvSpPr/>
          <p:nvPr/>
        </p:nvSpPr>
        <p:spPr>
          <a:xfrm>
            <a:off x="98645" y="2923894"/>
            <a:ext cx="1589480" cy="1001363"/>
          </a:xfrm>
          <a:prstGeom prst="rect">
            <a:avLst/>
          </a:prstGeom>
          <a:ln w="19050"/>
        </p:spPr>
        <p:style>
          <a:lnRef idx="2">
            <a:schemeClr val="dk1"/>
          </a:lnRef>
          <a:fillRef idx="1">
            <a:schemeClr val="lt1"/>
          </a:fillRef>
          <a:effectRef idx="0">
            <a:schemeClr val="dk1"/>
          </a:effectRef>
          <a:fontRef idx="minor">
            <a:schemeClr val="dk1"/>
          </a:fontRef>
        </p:style>
        <p:txBody>
          <a:bodyPr vert="horz" rtlCol="0" anchor="ctr"/>
          <a:lstStyle/>
          <a:p>
            <a:pPr algn="ctr"/>
            <a:r>
              <a:rPr lang="ja-JP" altLang="en-US" sz="1100" dirty="0">
                <a:solidFill>
                  <a:schemeClr val="tx1"/>
                </a:solidFill>
              </a:rPr>
              <a:t>サービス管理</a:t>
            </a:r>
            <a:r>
              <a:rPr lang="ja-JP" altLang="en-US" sz="1100" dirty="0" smtClean="0">
                <a:solidFill>
                  <a:schemeClr val="tx1"/>
                </a:solidFill>
              </a:rPr>
              <a:t>責任者</a:t>
            </a:r>
            <a:endParaRPr lang="en-US" altLang="ja-JP" sz="1100" dirty="0" smtClean="0">
              <a:solidFill>
                <a:schemeClr val="tx1"/>
              </a:solidFill>
            </a:endParaRPr>
          </a:p>
          <a:p>
            <a:pPr algn="ctr"/>
            <a:r>
              <a:rPr lang="ja-JP" altLang="en-US" sz="1100" dirty="0" smtClean="0">
                <a:solidFill>
                  <a:schemeClr val="tx1"/>
                </a:solidFill>
              </a:rPr>
              <a:t>実務要件</a:t>
            </a:r>
            <a:endParaRPr lang="en-US" altLang="ja-JP" sz="1100" dirty="0" smtClean="0">
              <a:solidFill>
                <a:schemeClr val="tx1"/>
              </a:solidFill>
            </a:endParaRPr>
          </a:p>
          <a:p>
            <a:pPr algn="ctr"/>
            <a:endParaRPr lang="en-US" altLang="ja-JP" sz="800" dirty="0">
              <a:solidFill>
                <a:schemeClr val="tx1"/>
              </a:solidFill>
            </a:endParaRPr>
          </a:p>
          <a:p>
            <a:pPr algn="ctr"/>
            <a:r>
              <a:rPr lang="ja-JP" altLang="en-US" sz="1100" dirty="0" smtClean="0">
                <a:solidFill>
                  <a:schemeClr val="tx1"/>
                </a:solidFill>
              </a:rPr>
              <a:t>児童</a:t>
            </a:r>
            <a:r>
              <a:rPr lang="ja-JP" altLang="en-US" sz="1100" dirty="0">
                <a:solidFill>
                  <a:schemeClr val="tx1"/>
                </a:solidFill>
              </a:rPr>
              <a:t>発達支援</a:t>
            </a:r>
            <a:r>
              <a:rPr lang="ja-JP" altLang="en-US" sz="1100" dirty="0" smtClean="0">
                <a:solidFill>
                  <a:schemeClr val="tx1"/>
                </a:solidFill>
              </a:rPr>
              <a:t>管理</a:t>
            </a:r>
            <a:endParaRPr lang="en-US" altLang="ja-JP" sz="1100" dirty="0" smtClean="0">
              <a:solidFill>
                <a:schemeClr val="tx1"/>
              </a:solidFill>
            </a:endParaRPr>
          </a:p>
          <a:p>
            <a:pPr algn="ctr"/>
            <a:r>
              <a:rPr lang="ja-JP" altLang="en-US" sz="1100" dirty="0" smtClean="0">
                <a:solidFill>
                  <a:schemeClr val="tx1"/>
                </a:solidFill>
              </a:rPr>
              <a:t>責任者</a:t>
            </a:r>
            <a:r>
              <a:rPr kumimoji="1" lang="ja-JP" altLang="en-US" sz="1100" dirty="0">
                <a:solidFill>
                  <a:schemeClr val="tx1"/>
                </a:solidFill>
              </a:rPr>
              <a:t>実務</a:t>
            </a:r>
            <a:r>
              <a:rPr lang="ja-JP" altLang="en-US" sz="1100" dirty="0" smtClean="0">
                <a:solidFill>
                  <a:schemeClr val="tx1"/>
                </a:solidFill>
              </a:rPr>
              <a:t>要件</a:t>
            </a:r>
            <a:endParaRPr lang="en-US" altLang="ja-JP" sz="1100" dirty="0">
              <a:solidFill>
                <a:schemeClr val="tx1"/>
              </a:solidFill>
            </a:endParaRPr>
          </a:p>
        </p:txBody>
      </p:sp>
      <p:sp>
        <p:nvSpPr>
          <p:cNvPr id="13" name="加算記号 12"/>
          <p:cNvSpPr/>
          <p:nvPr/>
        </p:nvSpPr>
        <p:spPr>
          <a:xfrm>
            <a:off x="1688124" y="3119457"/>
            <a:ext cx="471035" cy="445255"/>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600"/>
          </a:p>
        </p:txBody>
      </p:sp>
      <p:sp>
        <p:nvSpPr>
          <p:cNvPr id="15" name="AutoShape 10"/>
          <p:cNvSpPr>
            <a:spLocks noChangeArrowheads="1"/>
          </p:cNvSpPr>
          <p:nvPr/>
        </p:nvSpPr>
        <p:spPr bwMode="auto">
          <a:xfrm rot="5400000">
            <a:off x="5284116" y="2471986"/>
            <a:ext cx="403076" cy="182731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000" dirty="0">
              <a:solidFill>
                <a:srgbClr val="000000"/>
              </a:solidFill>
            </a:endParaRPr>
          </a:p>
        </p:txBody>
      </p:sp>
      <p:sp>
        <p:nvSpPr>
          <p:cNvPr id="17" name="Rectangle 7"/>
          <p:cNvSpPr>
            <a:spLocks noChangeArrowheads="1"/>
          </p:cNvSpPr>
          <p:nvPr/>
        </p:nvSpPr>
        <p:spPr bwMode="auto">
          <a:xfrm>
            <a:off x="6583681" y="2878879"/>
            <a:ext cx="1164228" cy="1066449"/>
          </a:xfrm>
          <a:prstGeom prst="rect">
            <a:avLst/>
          </a:prstGeom>
          <a:ln>
            <a:headEnd/>
            <a:tailEnd/>
          </a:ln>
        </p:spPr>
        <p:style>
          <a:lnRef idx="2">
            <a:schemeClr val="dk1"/>
          </a:lnRef>
          <a:fillRef idx="1">
            <a:schemeClr val="lt1"/>
          </a:fillRef>
          <a:effectRef idx="0">
            <a:schemeClr val="dk1"/>
          </a:effectRef>
          <a:fontRef idx="minor">
            <a:schemeClr val="dk1"/>
          </a:fontRef>
        </p:style>
        <p:txBody>
          <a:bodyPr lIns="91422" tIns="45712" rIns="91422" bIns="45712" anchor="ctr"/>
          <a:lstStyle/>
          <a:p>
            <a:pPr algn="ctr" fontAlgn="base">
              <a:spcBef>
                <a:spcPct val="0"/>
              </a:spcBef>
              <a:spcAft>
                <a:spcPct val="0"/>
              </a:spcAft>
            </a:pPr>
            <a:r>
              <a:rPr lang="ja-JP" altLang="en-US" sz="1200" dirty="0">
                <a:solidFill>
                  <a:srgbClr val="000000"/>
                </a:solidFill>
                <a:latin typeface="+mn-ea"/>
              </a:rPr>
              <a:t>サービス</a:t>
            </a:r>
            <a:r>
              <a:rPr lang="ja-JP" altLang="en-US" sz="1200" dirty="0" smtClean="0">
                <a:solidFill>
                  <a:srgbClr val="000000"/>
                </a:solidFill>
                <a:latin typeface="+mn-ea"/>
              </a:rPr>
              <a:t>管理責任者</a:t>
            </a:r>
            <a:endParaRPr lang="en-US" altLang="ja-JP" sz="1200" dirty="0">
              <a:solidFill>
                <a:srgbClr val="000000"/>
              </a:solidFill>
              <a:latin typeface="+mn-ea"/>
            </a:endParaRPr>
          </a:p>
          <a:p>
            <a:pPr algn="ctr" fontAlgn="base">
              <a:spcBef>
                <a:spcPct val="0"/>
              </a:spcBef>
              <a:spcAft>
                <a:spcPct val="0"/>
              </a:spcAft>
            </a:pPr>
            <a:r>
              <a:rPr lang="ja-JP" altLang="en-US" sz="1200" dirty="0">
                <a:solidFill>
                  <a:srgbClr val="000000"/>
                </a:solidFill>
                <a:latin typeface="+mn-ea"/>
              </a:rPr>
              <a:t>児童発達支援</a:t>
            </a:r>
            <a:endParaRPr lang="en-US" altLang="ja-JP" sz="1200" dirty="0">
              <a:solidFill>
                <a:srgbClr val="000000"/>
              </a:solidFill>
              <a:latin typeface="+mn-ea"/>
            </a:endParaRPr>
          </a:p>
          <a:p>
            <a:pPr algn="ctr" fontAlgn="base">
              <a:spcBef>
                <a:spcPct val="0"/>
              </a:spcBef>
              <a:spcAft>
                <a:spcPct val="0"/>
              </a:spcAft>
            </a:pPr>
            <a:r>
              <a:rPr lang="ja-JP" altLang="en-US" sz="1200" dirty="0">
                <a:solidFill>
                  <a:srgbClr val="000000"/>
                </a:solidFill>
                <a:latin typeface="+mn-ea"/>
              </a:rPr>
              <a:t>管理責任者</a:t>
            </a:r>
            <a:endParaRPr lang="en-US" altLang="ja-JP" sz="1200" dirty="0">
              <a:solidFill>
                <a:srgbClr val="000000"/>
              </a:solidFill>
              <a:latin typeface="+mn-ea"/>
            </a:endParaRPr>
          </a:p>
          <a:p>
            <a:pPr algn="ctr" fontAlgn="base">
              <a:spcBef>
                <a:spcPct val="0"/>
              </a:spcBef>
              <a:spcAft>
                <a:spcPct val="0"/>
              </a:spcAft>
            </a:pPr>
            <a:r>
              <a:rPr lang="ja-JP" altLang="en-US" sz="1200" dirty="0">
                <a:solidFill>
                  <a:srgbClr val="000000"/>
                </a:solidFill>
                <a:latin typeface="+mn-ea"/>
              </a:rPr>
              <a:t>として配置</a:t>
            </a:r>
          </a:p>
        </p:txBody>
      </p:sp>
      <p:sp>
        <p:nvSpPr>
          <p:cNvPr id="18" name="角丸四角形 17"/>
          <p:cNvSpPr/>
          <p:nvPr/>
        </p:nvSpPr>
        <p:spPr>
          <a:xfrm>
            <a:off x="69520" y="2598221"/>
            <a:ext cx="1397549" cy="260587"/>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400" dirty="0"/>
              <a:t>現行</a:t>
            </a:r>
          </a:p>
        </p:txBody>
      </p:sp>
      <p:sp>
        <p:nvSpPr>
          <p:cNvPr id="19" name="正方形/長方形 18"/>
          <p:cNvSpPr/>
          <p:nvPr/>
        </p:nvSpPr>
        <p:spPr>
          <a:xfrm>
            <a:off x="2147186" y="4531302"/>
            <a:ext cx="2244178" cy="1328533"/>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r>
              <a:rPr kumimoji="1" lang="en-US" altLang="ja-JP" sz="1100" b="1" dirty="0">
                <a:solidFill>
                  <a:srgbClr val="FF0000"/>
                </a:solidFill>
              </a:rPr>
              <a:t>【</a:t>
            </a:r>
            <a:r>
              <a:rPr kumimoji="1" lang="ja-JP" altLang="en-US" sz="1100" b="1" dirty="0">
                <a:solidFill>
                  <a:srgbClr val="FF0000"/>
                </a:solidFill>
              </a:rPr>
              <a:t>改定</a:t>
            </a:r>
            <a:r>
              <a:rPr kumimoji="1" lang="en-US" altLang="ja-JP" sz="1100" b="1" dirty="0" smtClean="0">
                <a:solidFill>
                  <a:srgbClr val="FF0000"/>
                </a:solidFill>
              </a:rPr>
              <a:t>】</a:t>
            </a:r>
            <a:r>
              <a:rPr kumimoji="1" lang="ja-JP" altLang="en-US" sz="1100" b="1" dirty="0" smtClean="0">
                <a:solidFill>
                  <a:srgbClr val="FF0000"/>
                </a:solidFill>
              </a:rPr>
              <a:t>基礎研修</a:t>
            </a:r>
            <a:endParaRPr kumimoji="1" lang="en-US" altLang="ja-JP" sz="1100" b="1" dirty="0">
              <a:solidFill>
                <a:srgbClr val="FF0000"/>
              </a:solidFill>
            </a:endParaRPr>
          </a:p>
          <a:p>
            <a:r>
              <a:rPr kumimoji="1" lang="ja-JP" altLang="en-US" sz="1100" dirty="0" smtClean="0">
                <a:solidFill>
                  <a:schemeClr val="tx1"/>
                </a:solidFill>
              </a:rPr>
              <a:t>相談支援従事者初任者</a:t>
            </a:r>
            <a:r>
              <a:rPr kumimoji="1" lang="ja-JP" altLang="en-US" sz="1100" dirty="0">
                <a:solidFill>
                  <a:schemeClr val="tx1"/>
                </a:solidFill>
              </a:rPr>
              <a:t>研修</a:t>
            </a:r>
            <a:endParaRPr kumimoji="1" lang="en-US" altLang="ja-JP" sz="1100" dirty="0">
              <a:solidFill>
                <a:schemeClr val="tx1"/>
              </a:solidFill>
            </a:endParaRPr>
          </a:p>
          <a:p>
            <a:r>
              <a:rPr lang="ja-JP" altLang="en-US" sz="1100" dirty="0">
                <a:solidFill>
                  <a:schemeClr val="tx1"/>
                </a:solidFill>
              </a:rPr>
              <a:t>講義</a:t>
            </a:r>
            <a:r>
              <a:rPr lang="ja-JP" altLang="en-US" sz="1100" dirty="0" smtClean="0">
                <a:solidFill>
                  <a:schemeClr val="tx1"/>
                </a:solidFill>
              </a:rPr>
              <a:t>部分の一部を受講</a:t>
            </a:r>
            <a:r>
              <a:rPr kumimoji="1" lang="ja-JP" altLang="en-US" sz="1100" dirty="0" smtClean="0">
                <a:solidFill>
                  <a:srgbClr val="FF0000"/>
                </a:solidFill>
              </a:rPr>
              <a:t>（</a:t>
            </a:r>
            <a:r>
              <a:rPr lang="ja-JP" altLang="en-US" sz="1100" b="1" dirty="0">
                <a:solidFill>
                  <a:srgbClr val="FF0000"/>
                </a:solidFill>
              </a:rPr>
              <a:t>１１</a:t>
            </a:r>
            <a:r>
              <a:rPr kumimoji="1" lang="ja-JP" altLang="en-US" sz="1100" b="1" dirty="0" smtClean="0">
                <a:solidFill>
                  <a:srgbClr val="FF0000"/>
                </a:solidFill>
              </a:rPr>
              <a:t>ｈ</a:t>
            </a:r>
            <a:r>
              <a:rPr kumimoji="1" lang="ja-JP" altLang="en-US" sz="1100" dirty="0" smtClean="0">
                <a:solidFill>
                  <a:srgbClr val="FF0000"/>
                </a:solidFill>
              </a:rPr>
              <a:t>）</a:t>
            </a:r>
            <a:endParaRPr kumimoji="1" lang="en-US" altLang="ja-JP" sz="1100" dirty="0" smtClean="0">
              <a:solidFill>
                <a:srgbClr val="FF0000"/>
              </a:solidFill>
            </a:endParaRPr>
          </a:p>
          <a:p>
            <a:endParaRPr kumimoji="1" lang="en-US" altLang="ja-JP" sz="1100" dirty="0" smtClean="0">
              <a:solidFill>
                <a:srgbClr val="FF0000"/>
              </a:solidFill>
            </a:endParaRPr>
          </a:p>
          <a:p>
            <a:endParaRPr kumimoji="1" lang="en-US" altLang="ja-JP" sz="1100" dirty="0" smtClean="0">
              <a:solidFill>
                <a:srgbClr val="FF0000"/>
              </a:solidFill>
            </a:endParaRPr>
          </a:p>
          <a:p>
            <a:r>
              <a:rPr lang="ja-JP" altLang="en-US" sz="1100" dirty="0" smtClean="0">
                <a:solidFill>
                  <a:schemeClr val="tx1"/>
                </a:solidFill>
              </a:rPr>
              <a:t>サービス管理責任者等研修</a:t>
            </a:r>
            <a:r>
              <a:rPr lang="ja-JP" altLang="en-US" sz="1100" b="1" u="sng" dirty="0" smtClean="0">
                <a:solidFill>
                  <a:srgbClr val="FF0000"/>
                </a:solidFill>
              </a:rPr>
              <a:t>（</a:t>
            </a:r>
            <a:r>
              <a:rPr lang="ja-JP" altLang="en-US" sz="1100" b="1" u="sng" dirty="0">
                <a:solidFill>
                  <a:srgbClr val="FF0000"/>
                </a:solidFill>
              </a:rPr>
              <a:t>統一</a:t>
            </a:r>
            <a:r>
              <a:rPr lang="ja-JP" altLang="en-US" sz="1100" b="1" u="sng" dirty="0" smtClean="0">
                <a:solidFill>
                  <a:srgbClr val="FF0000"/>
                </a:solidFill>
              </a:rPr>
              <a:t>）</a:t>
            </a:r>
            <a:r>
              <a:rPr lang="ja-JP" altLang="en-US" sz="1100" dirty="0" smtClean="0">
                <a:solidFill>
                  <a:schemeClr val="tx1"/>
                </a:solidFill>
              </a:rPr>
              <a:t>研修</a:t>
            </a:r>
            <a:r>
              <a:rPr lang="ja-JP" altLang="en-US" sz="1100" dirty="0">
                <a:solidFill>
                  <a:schemeClr val="tx1"/>
                </a:solidFill>
              </a:rPr>
              <a:t>講義・演習</a:t>
            </a:r>
            <a:r>
              <a:rPr lang="ja-JP" altLang="en-US" sz="1100" dirty="0" smtClean="0">
                <a:solidFill>
                  <a:schemeClr val="tx1"/>
                </a:solidFill>
              </a:rPr>
              <a:t>を受講</a:t>
            </a:r>
            <a:r>
              <a:rPr lang="ja-JP" altLang="en-US" sz="1100" b="1" dirty="0" smtClean="0">
                <a:solidFill>
                  <a:srgbClr val="FF0000"/>
                </a:solidFill>
              </a:rPr>
              <a:t>（１５ ｈ）　</a:t>
            </a:r>
            <a:endParaRPr lang="en-US" altLang="ja-JP" sz="1100" b="1" dirty="0">
              <a:solidFill>
                <a:srgbClr val="FF0000"/>
              </a:solidFill>
            </a:endParaRPr>
          </a:p>
          <a:p>
            <a:endParaRPr kumimoji="1" lang="ja-JP" altLang="en-US" sz="1100" dirty="0">
              <a:solidFill>
                <a:srgbClr val="FF0000"/>
              </a:solidFill>
            </a:endParaRPr>
          </a:p>
        </p:txBody>
      </p:sp>
      <p:sp>
        <p:nvSpPr>
          <p:cNvPr id="20" name="正方形/長方形 19"/>
          <p:cNvSpPr/>
          <p:nvPr/>
        </p:nvSpPr>
        <p:spPr>
          <a:xfrm>
            <a:off x="5167104" y="4513308"/>
            <a:ext cx="1030264" cy="1280879"/>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pPr algn="ctr"/>
            <a:r>
              <a:rPr kumimoji="1" lang="en-US" altLang="ja-JP" sz="1100" b="1" dirty="0">
                <a:solidFill>
                  <a:srgbClr val="FF0000"/>
                </a:solidFill>
              </a:rPr>
              <a:t>【</a:t>
            </a:r>
            <a:r>
              <a:rPr kumimoji="1" lang="ja-JP" altLang="en-US" sz="1100" b="1" dirty="0">
                <a:solidFill>
                  <a:srgbClr val="FF0000"/>
                </a:solidFill>
              </a:rPr>
              <a:t>新規創設</a:t>
            </a:r>
            <a:r>
              <a:rPr kumimoji="1" lang="en-US" altLang="ja-JP" sz="1100" b="1" dirty="0">
                <a:solidFill>
                  <a:srgbClr val="FF0000"/>
                </a:solidFill>
              </a:rPr>
              <a:t>】</a:t>
            </a:r>
          </a:p>
          <a:p>
            <a:pPr algn="ctr"/>
            <a:endParaRPr kumimoji="1" lang="en-US" altLang="ja-JP" sz="1100" dirty="0" smtClean="0">
              <a:solidFill>
                <a:schemeClr val="tx1"/>
              </a:solidFill>
            </a:endParaRPr>
          </a:p>
          <a:p>
            <a:pPr algn="ctr"/>
            <a:r>
              <a:rPr kumimoji="1" lang="ja-JP" altLang="en-US" sz="1100" b="1" dirty="0" smtClean="0">
                <a:solidFill>
                  <a:srgbClr val="FF0000"/>
                </a:solidFill>
              </a:rPr>
              <a:t>サービス</a:t>
            </a:r>
            <a:endParaRPr kumimoji="1" lang="en-US" altLang="ja-JP" sz="1100" b="1" dirty="0" smtClean="0">
              <a:solidFill>
                <a:srgbClr val="FF0000"/>
              </a:solidFill>
            </a:endParaRPr>
          </a:p>
          <a:p>
            <a:pPr algn="ctr"/>
            <a:r>
              <a:rPr kumimoji="1" lang="ja-JP" altLang="en-US" sz="1100" b="1" dirty="0" smtClean="0">
                <a:solidFill>
                  <a:srgbClr val="FF0000"/>
                </a:solidFill>
              </a:rPr>
              <a:t>管理責任者</a:t>
            </a:r>
            <a:r>
              <a:rPr kumimoji="1" lang="ja-JP" altLang="en-US" sz="1100" b="1" dirty="0">
                <a:solidFill>
                  <a:srgbClr val="FF0000"/>
                </a:solidFill>
              </a:rPr>
              <a:t>等</a:t>
            </a:r>
            <a:endParaRPr kumimoji="1" lang="en-US" altLang="ja-JP" sz="1100" b="1" dirty="0">
              <a:solidFill>
                <a:srgbClr val="FF0000"/>
              </a:solidFill>
            </a:endParaRPr>
          </a:p>
          <a:p>
            <a:pPr algn="ctr"/>
            <a:r>
              <a:rPr kumimoji="1" lang="ja-JP" altLang="en-US" sz="1100" b="1" dirty="0">
                <a:solidFill>
                  <a:srgbClr val="FF0000"/>
                </a:solidFill>
              </a:rPr>
              <a:t>実践</a:t>
            </a:r>
            <a:r>
              <a:rPr kumimoji="1" lang="ja-JP" altLang="en-US" sz="1100" b="1" dirty="0" smtClean="0">
                <a:solidFill>
                  <a:srgbClr val="FF0000"/>
                </a:solidFill>
              </a:rPr>
              <a:t>研修</a:t>
            </a:r>
            <a:endParaRPr lang="en-US" altLang="ja-JP" sz="1100" b="1" dirty="0">
              <a:solidFill>
                <a:srgbClr val="FF0000"/>
              </a:solidFill>
            </a:endParaRPr>
          </a:p>
          <a:p>
            <a:pPr algn="ctr"/>
            <a:r>
              <a:rPr lang="ja-JP" altLang="en-US" sz="1100" b="1" dirty="0" smtClean="0">
                <a:solidFill>
                  <a:srgbClr val="FF0000"/>
                </a:solidFill>
              </a:rPr>
              <a:t>（</a:t>
            </a:r>
            <a:r>
              <a:rPr kumimoji="1" lang="ja-JP" altLang="en-US" sz="1100" b="1" dirty="0" smtClean="0">
                <a:solidFill>
                  <a:srgbClr val="FF0000"/>
                </a:solidFill>
              </a:rPr>
              <a:t>１４．５ ｈ）</a:t>
            </a:r>
            <a:endParaRPr kumimoji="1" lang="ja-JP" altLang="en-US" sz="1100" b="1" dirty="0">
              <a:solidFill>
                <a:srgbClr val="FF0000"/>
              </a:solidFill>
            </a:endParaRPr>
          </a:p>
        </p:txBody>
      </p:sp>
      <p:sp>
        <p:nvSpPr>
          <p:cNvPr id="21" name="正方形/長方形 20"/>
          <p:cNvSpPr/>
          <p:nvPr/>
        </p:nvSpPr>
        <p:spPr>
          <a:xfrm>
            <a:off x="2086482" y="4439025"/>
            <a:ext cx="4165855" cy="1465125"/>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ja-JP" altLang="en-US" sz="1000" dirty="0">
              <a:solidFill>
                <a:schemeClr val="tx1"/>
              </a:solidFill>
            </a:endParaRPr>
          </a:p>
        </p:txBody>
      </p:sp>
      <p:sp>
        <p:nvSpPr>
          <p:cNvPr id="23" name="正方形/長方形 22"/>
          <p:cNvSpPr/>
          <p:nvPr/>
        </p:nvSpPr>
        <p:spPr>
          <a:xfrm>
            <a:off x="44583" y="4474682"/>
            <a:ext cx="1692000" cy="1373493"/>
          </a:xfrm>
          <a:prstGeom prst="rect">
            <a:avLst/>
          </a:prstGeom>
          <a:ln w="19050"/>
        </p:spPr>
        <p:style>
          <a:lnRef idx="2">
            <a:schemeClr val="dk1"/>
          </a:lnRef>
          <a:fillRef idx="1">
            <a:schemeClr val="lt1"/>
          </a:fillRef>
          <a:effectRef idx="0">
            <a:schemeClr val="dk1"/>
          </a:effectRef>
          <a:fontRef idx="minor">
            <a:schemeClr val="dk1"/>
          </a:fontRef>
        </p:style>
        <p:txBody>
          <a:bodyPr vert="horz" rtlCol="0" anchor="ctr"/>
          <a:lstStyle/>
          <a:p>
            <a:pPr algn="ctr"/>
            <a:r>
              <a:rPr lang="en-US" altLang="ja-JP" sz="1100" b="1" dirty="0">
                <a:solidFill>
                  <a:srgbClr val="FF0000"/>
                </a:solidFill>
              </a:rPr>
              <a:t>【</a:t>
            </a:r>
            <a:r>
              <a:rPr lang="ja-JP" altLang="en-US" sz="1100" b="1" dirty="0" smtClean="0">
                <a:solidFill>
                  <a:srgbClr val="FF0000"/>
                </a:solidFill>
              </a:rPr>
              <a:t>一部緩和</a:t>
            </a:r>
            <a:r>
              <a:rPr lang="en-US" altLang="ja-JP" sz="1100" b="1" dirty="0" smtClean="0">
                <a:solidFill>
                  <a:srgbClr val="FF0000"/>
                </a:solidFill>
              </a:rPr>
              <a:t>】</a:t>
            </a:r>
            <a:endParaRPr lang="en-US" altLang="ja-JP" sz="1100" b="1" dirty="0">
              <a:solidFill>
                <a:srgbClr val="FF0000"/>
              </a:solidFill>
            </a:endParaRPr>
          </a:p>
          <a:p>
            <a:pPr algn="ctr"/>
            <a:r>
              <a:rPr lang="ja-JP" altLang="en-US" sz="1100" dirty="0">
                <a:solidFill>
                  <a:schemeClr val="tx1"/>
                </a:solidFill>
              </a:rPr>
              <a:t>サービス管理</a:t>
            </a:r>
            <a:r>
              <a:rPr lang="ja-JP" altLang="en-US" sz="1100" dirty="0" smtClean="0">
                <a:solidFill>
                  <a:schemeClr val="tx1"/>
                </a:solidFill>
              </a:rPr>
              <a:t>責任者</a:t>
            </a:r>
            <a:endParaRPr lang="en-US" altLang="ja-JP" sz="1100" dirty="0" smtClean="0">
              <a:solidFill>
                <a:schemeClr val="tx1"/>
              </a:solidFill>
            </a:endParaRPr>
          </a:p>
          <a:p>
            <a:pPr algn="ctr"/>
            <a:r>
              <a:rPr lang="ja-JP" altLang="en-US" sz="1100" dirty="0" smtClean="0">
                <a:solidFill>
                  <a:schemeClr val="tx1"/>
                </a:solidFill>
              </a:rPr>
              <a:t>実務要件</a:t>
            </a:r>
            <a:endParaRPr lang="en-US" altLang="ja-JP" sz="1100" dirty="0">
              <a:solidFill>
                <a:schemeClr val="tx1"/>
              </a:solidFill>
            </a:endParaRPr>
          </a:p>
          <a:p>
            <a:pPr algn="ctr"/>
            <a:endParaRPr lang="en-US" altLang="ja-JP" sz="1100" dirty="0">
              <a:solidFill>
                <a:schemeClr val="tx1"/>
              </a:solidFill>
            </a:endParaRPr>
          </a:p>
          <a:p>
            <a:pPr algn="ctr"/>
            <a:r>
              <a:rPr lang="ja-JP" altLang="en-US" sz="1100" dirty="0">
                <a:solidFill>
                  <a:schemeClr val="tx1"/>
                </a:solidFill>
              </a:rPr>
              <a:t>児童発達支援</a:t>
            </a:r>
            <a:r>
              <a:rPr lang="ja-JP" altLang="en-US" sz="1100" dirty="0" smtClean="0">
                <a:solidFill>
                  <a:schemeClr val="tx1"/>
                </a:solidFill>
              </a:rPr>
              <a:t>管理</a:t>
            </a:r>
            <a:endParaRPr lang="en-US" altLang="ja-JP" sz="1100" dirty="0" smtClean="0">
              <a:solidFill>
                <a:schemeClr val="tx1"/>
              </a:solidFill>
            </a:endParaRPr>
          </a:p>
          <a:p>
            <a:pPr algn="ctr"/>
            <a:r>
              <a:rPr lang="ja-JP" altLang="en-US" sz="1100" dirty="0" smtClean="0">
                <a:solidFill>
                  <a:schemeClr val="tx1"/>
                </a:solidFill>
              </a:rPr>
              <a:t>責任者</a:t>
            </a:r>
            <a:r>
              <a:rPr kumimoji="1" lang="ja-JP" altLang="en-US" sz="1100" dirty="0">
                <a:solidFill>
                  <a:schemeClr val="tx1"/>
                </a:solidFill>
              </a:rPr>
              <a:t>実務</a:t>
            </a:r>
            <a:r>
              <a:rPr lang="ja-JP" altLang="en-US" sz="1100" dirty="0" smtClean="0">
                <a:solidFill>
                  <a:schemeClr val="tx1"/>
                </a:solidFill>
              </a:rPr>
              <a:t>要件</a:t>
            </a:r>
            <a:endParaRPr lang="en-US" altLang="ja-JP" sz="1100" dirty="0" smtClean="0">
              <a:solidFill>
                <a:schemeClr val="tx1"/>
              </a:solidFill>
            </a:endParaRPr>
          </a:p>
          <a:p>
            <a:pPr algn="ctr"/>
            <a:r>
              <a:rPr lang="en-US" altLang="ja-JP" sz="850" dirty="0" smtClean="0">
                <a:solidFill>
                  <a:srgbClr val="FF0000"/>
                </a:solidFill>
              </a:rPr>
              <a:t>※</a:t>
            </a:r>
            <a:r>
              <a:rPr lang="ja-JP" altLang="en-US" sz="850" dirty="0" smtClean="0">
                <a:solidFill>
                  <a:srgbClr val="FF0000"/>
                </a:solidFill>
              </a:rPr>
              <a:t>　実務要件に２年満たない</a:t>
            </a:r>
            <a:endParaRPr lang="en-US" altLang="ja-JP" sz="850" dirty="0" smtClean="0">
              <a:solidFill>
                <a:srgbClr val="FF0000"/>
              </a:solidFill>
            </a:endParaRPr>
          </a:p>
          <a:p>
            <a:pPr algn="ctr"/>
            <a:r>
              <a:rPr lang="ja-JP" altLang="en-US" sz="850" dirty="0">
                <a:solidFill>
                  <a:srgbClr val="FF0000"/>
                </a:solidFill>
              </a:rPr>
              <a:t>　　</a:t>
            </a:r>
            <a:r>
              <a:rPr lang="ja-JP" altLang="en-US" sz="850" dirty="0" smtClean="0">
                <a:solidFill>
                  <a:srgbClr val="FF0000"/>
                </a:solidFill>
              </a:rPr>
              <a:t>段階から、基礎研修の受講可</a:t>
            </a:r>
            <a:endParaRPr lang="en-US" altLang="ja-JP" sz="850" dirty="0" smtClean="0">
              <a:solidFill>
                <a:srgbClr val="FF0000"/>
              </a:solidFill>
            </a:endParaRPr>
          </a:p>
        </p:txBody>
      </p:sp>
      <p:sp>
        <p:nvSpPr>
          <p:cNvPr id="24" name="加算記号 23"/>
          <p:cNvSpPr/>
          <p:nvPr/>
        </p:nvSpPr>
        <p:spPr>
          <a:xfrm>
            <a:off x="1715535" y="5039183"/>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400"/>
          </a:p>
        </p:txBody>
      </p:sp>
      <p:sp>
        <p:nvSpPr>
          <p:cNvPr id="25" name="加算記号 24"/>
          <p:cNvSpPr/>
          <p:nvPr/>
        </p:nvSpPr>
        <p:spPr>
          <a:xfrm>
            <a:off x="3105894" y="5045699"/>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400"/>
          </a:p>
        </p:txBody>
      </p:sp>
      <p:sp>
        <p:nvSpPr>
          <p:cNvPr id="27" name="Rectangle 7"/>
          <p:cNvSpPr>
            <a:spLocks noChangeArrowheads="1"/>
          </p:cNvSpPr>
          <p:nvPr/>
        </p:nvSpPr>
        <p:spPr bwMode="auto">
          <a:xfrm>
            <a:off x="6590252" y="4491835"/>
            <a:ext cx="1164228" cy="1368000"/>
          </a:xfrm>
          <a:prstGeom prst="rect">
            <a:avLst/>
          </a:prstGeom>
          <a:ln>
            <a:headEnd/>
            <a:tailEnd/>
          </a:ln>
        </p:spPr>
        <p:style>
          <a:lnRef idx="2">
            <a:schemeClr val="dk1"/>
          </a:lnRef>
          <a:fillRef idx="1">
            <a:schemeClr val="lt1"/>
          </a:fillRef>
          <a:effectRef idx="0">
            <a:schemeClr val="dk1"/>
          </a:effectRef>
          <a:fontRef idx="minor">
            <a:schemeClr val="dk1"/>
          </a:fontRef>
        </p:style>
        <p:txBody>
          <a:bodyPr lIns="91422" tIns="45712" rIns="91422" bIns="45712" anchor="ctr"/>
          <a:lstStyle/>
          <a:p>
            <a:pPr algn="ctr" fontAlgn="base">
              <a:spcBef>
                <a:spcPct val="0"/>
              </a:spcBef>
              <a:spcAft>
                <a:spcPct val="0"/>
              </a:spcAft>
            </a:pPr>
            <a:r>
              <a:rPr lang="ja-JP" altLang="en-US" sz="1100" dirty="0">
                <a:solidFill>
                  <a:srgbClr val="000000"/>
                </a:solidFill>
                <a:latin typeface="Arial" charset="0"/>
              </a:rPr>
              <a:t>サービス</a:t>
            </a:r>
            <a:r>
              <a:rPr lang="ja-JP" altLang="en-US" sz="1100" dirty="0" smtClean="0">
                <a:solidFill>
                  <a:srgbClr val="000000"/>
                </a:solidFill>
                <a:latin typeface="Arial" charset="0"/>
              </a:rPr>
              <a:t>管理</a:t>
            </a:r>
            <a:endParaRPr lang="en-US" altLang="ja-JP" sz="1100" dirty="0" smtClean="0">
              <a:solidFill>
                <a:srgbClr val="000000"/>
              </a:solidFill>
              <a:latin typeface="Arial" charset="0"/>
            </a:endParaRPr>
          </a:p>
          <a:p>
            <a:pPr algn="ctr" fontAlgn="base">
              <a:spcBef>
                <a:spcPct val="0"/>
              </a:spcBef>
              <a:spcAft>
                <a:spcPct val="0"/>
              </a:spcAft>
            </a:pPr>
            <a:r>
              <a:rPr lang="ja-JP" altLang="en-US" sz="1100" dirty="0" smtClean="0">
                <a:solidFill>
                  <a:srgbClr val="000000"/>
                </a:solidFill>
                <a:latin typeface="Arial" charset="0"/>
              </a:rPr>
              <a:t>責任者</a:t>
            </a:r>
            <a:endParaRPr lang="en-US" altLang="ja-JP" sz="1100" dirty="0">
              <a:solidFill>
                <a:srgbClr val="000000"/>
              </a:solidFill>
              <a:latin typeface="Arial" charset="0"/>
            </a:endParaRPr>
          </a:p>
          <a:p>
            <a:pPr algn="ctr" fontAlgn="base">
              <a:spcBef>
                <a:spcPct val="0"/>
              </a:spcBef>
              <a:spcAft>
                <a:spcPct val="0"/>
              </a:spcAft>
            </a:pPr>
            <a:r>
              <a:rPr lang="ja-JP" altLang="en-US" sz="1100" dirty="0">
                <a:solidFill>
                  <a:srgbClr val="000000"/>
                </a:solidFill>
                <a:latin typeface="Arial" charset="0"/>
              </a:rPr>
              <a:t>児童発達</a:t>
            </a:r>
            <a:r>
              <a:rPr lang="ja-JP" altLang="en-US" sz="1100" dirty="0" smtClean="0">
                <a:solidFill>
                  <a:srgbClr val="000000"/>
                </a:solidFill>
                <a:latin typeface="Arial" charset="0"/>
              </a:rPr>
              <a:t>支援</a:t>
            </a:r>
            <a:endParaRPr lang="en-US" altLang="ja-JP" sz="1100" dirty="0" smtClean="0">
              <a:solidFill>
                <a:srgbClr val="000000"/>
              </a:solidFill>
              <a:latin typeface="Arial" charset="0"/>
            </a:endParaRPr>
          </a:p>
          <a:p>
            <a:pPr algn="ctr" fontAlgn="base">
              <a:spcBef>
                <a:spcPct val="0"/>
              </a:spcBef>
              <a:spcAft>
                <a:spcPct val="0"/>
              </a:spcAft>
            </a:pPr>
            <a:r>
              <a:rPr lang="ja-JP" altLang="en-US" sz="1100" dirty="0" smtClean="0">
                <a:solidFill>
                  <a:srgbClr val="000000"/>
                </a:solidFill>
                <a:latin typeface="Arial" charset="0"/>
              </a:rPr>
              <a:t>管理</a:t>
            </a:r>
            <a:r>
              <a:rPr lang="ja-JP" altLang="en-US" sz="1100" dirty="0">
                <a:solidFill>
                  <a:srgbClr val="000000"/>
                </a:solidFill>
                <a:latin typeface="Arial" charset="0"/>
              </a:rPr>
              <a:t>責任者</a:t>
            </a:r>
            <a:endParaRPr lang="en-US" altLang="ja-JP" sz="1100" dirty="0">
              <a:solidFill>
                <a:srgbClr val="000000"/>
              </a:solidFill>
              <a:latin typeface="Arial" charset="0"/>
            </a:endParaRPr>
          </a:p>
          <a:p>
            <a:pPr algn="ctr" fontAlgn="base">
              <a:spcBef>
                <a:spcPct val="0"/>
              </a:spcBef>
              <a:spcAft>
                <a:spcPct val="0"/>
              </a:spcAft>
            </a:pPr>
            <a:r>
              <a:rPr lang="ja-JP" altLang="en-US" sz="1100" dirty="0">
                <a:solidFill>
                  <a:srgbClr val="000000"/>
                </a:solidFill>
                <a:latin typeface="Arial" charset="0"/>
              </a:rPr>
              <a:t>として</a:t>
            </a:r>
            <a:r>
              <a:rPr lang="ja-JP" altLang="en-US" sz="1100" dirty="0" smtClean="0">
                <a:solidFill>
                  <a:srgbClr val="000000"/>
                </a:solidFill>
                <a:latin typeface="Arial" charset="0"/>
              </a:rPr>
              <a:t>配置</a:t>
            </a:r>
            <a:endParaRPr lang="en-US" altLang="ja-JP" sz="1100" dirty="0" smtClean="0">
              <a:solidFill>
                <a:srgbClr val="000000"/>
              </a:solidFill>
              <a:latin typeface="Arial" charset="0"/>
            </a:endParaRPr>
          </a:p>
        </p:txBody>
      </p:sp>
      <p:sp>
        <p:nvSpPr>
          <p:cNvPr id="28" name="AutoShape 10"/>
          <p:cNvSpPr>
            <a:spLocks noChangeArrowheads="1"/>
          </p:cNvSpPr>
          <p:nvPr/>
        </p:nvSpPr>
        <p:spPr bwMode="auto">
          <a:xfrm rot="5400000">
            <a:off x="6240621" y="5065960"/>
            <a:ext cx="357816" cy="251210"/>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dirty="0">
              <a:solidFill>
                <a:srgbClr val="000000"/>
              </a:solidFill>
            </a:endParaRPr>
          </a:p>
        </p:txBody>
      </p:sp>
      <p:sp>
        <p:nvSpPr>
          <p:cNvPr id="29" name="角丸四角形 28"/>
          <p:cNvSpPr/>
          <p:nvPr/>
        </p:nvSpPr>
        <p:spPr>
          <a:xfrm>
            <a:off x="98644" y="4131715"/>
            <a:ext cx="1397549" cy="275827"/>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400" dirty="0"/>
              <a:t>改定後</a:t>
            </a:r>
            <a:endParaRPr kumimoji="1" lang="ja-JP" altLang="en-US" sz="1400" dirty="0"/>
          </a:p>
        </p:txBody>
      </p:sp>
      <p:sp>
        <p:nvSpPr>
          <p:cNvPr id="30" name="AutoShape 10"/>
          <p:cNvSpPr>
            <a:spLocks noChangeArrowheads="1"/>
          </p:cNvSpPr>
          <p:nvPr/>
        </p:nvSpPr>
        <p:spPr bwMode="auto">
          <a:xfrm rot="5400000">
            <a:off x="7699390" y="5108691"/>
            <a:ext cx="357816" cy="165749"/>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dirty="0">
              <a:solidFill>
                <a:srgbClr val="000000"/>
              </a:solidFill>
            </a:endParaRPr>
          </a:p>
        </p:txBody>
      </p:sp>
      <p:sp>
        <p:nvSpPr>
          <p:cNvPr id="31" name="正方形/長方形 30"/>
          <p:cNvSpPr/>
          <p:nvPr/>
        </p:nvSpPr>
        <p:spPr>
          <a:xfrm>
            <a:off x="8012930" y="4480388"/>
            <a:ext cx="1094279" cy="1368000"/>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t"/>
          <a:lstStyle/>
          <a:p>
            <a:pPr algn="ctr"/>
            <a:r>
              <a:rPr kumimoji="1" lang="en-US" altLang="ja-JP" sz="1100" b="1" dirty="0">
                <a:solidFill>
                  <a:srgbClr val="FF0000"/>
                </a:solidFill>
              </a:rPr>
              <a:t>【</a:t>
            </a:r>
            <a:r>
              <a:rPr kumimoji="1" lang="ja-JP" altLang="en-US" sz="1100" b="1" dirty="0">
                <a:solidFill>
                  <a:srgbClr val="FF0000"/>
                </a:solidFill>
              </a:rPr>
              <a:t>新規創設</a:t>
            </a:r>
            <a:r>
              <a:rPr kumimoji="1" lang="en-US" altLang="ja-JP" sz="1100" b="1" dirty="0" smtClean="0">
                <a:solidFill>
                  <a:srgbClr val="FF0000"/>
                </a:solidFill>
              </a:rPr>
              <a:t>】</a:t>
            </a:r>
            <a:endParaRPr kumimoji="1" lang="en-US" altLang="ja-JP" sz="1100" dirty="0" smtClean="0">
              <a:solidFill>
                <a:srgbClr val="FF0000"/>
              </a:solidFill>
            </a:endParaRPr>
          </a:p>
          <a:p>
            <a:pPr algn="ctr"/>
            <a:endParaRPr kumimoji="1" lang="en-US" altLang="ja-JP" sz="1100" b="1" dirty="0" smtClean="0">
              <a:solidFill>
                <a:srgbClr val="FF0000"/>
              </a:solidFill>
            </a:endParaRPr>
          </a:p>
          <a:p>
            <a:pPr algn="ctr"/>
            <a:r>
              <a:rPr kumimoji="1" lang="ja-JP" altLang="en-US" sz="1100" b="1" dirty="0" smtClean="0">
                <a:solidFill>
                  <a:srgbClr val="FF0000"/>
                </a:solidFill>
              </a:rPr>
              <a:t>サービス</a:t>
            </a:r>
            <a:endParaRPr kumimoji="1" lang="en-US" altLang="ja-JP" sz="1100" b="1" dirty="0">
              <a:solidFill>
                <a:srgbClr val="FF0000"/>
              </a:solidFill>
            </a:endParaRPr>
          </a:p>
          <a:p>
            <a:pPr algn="ctr"/>
            <a:r>
              <a:rPr kumimoji="1" lang="ja-JP" altLang="en-US" sz="1100" b="1" dirty="0">
                <a:solidFill>
                  <a:srgbClr val="FF0000"/>
                </a:solidFill>
              </a:rPr>
              <a:t>管理責任者等</a:t>
            </a:r>
            <a:endParaRPr kumimoji="1" lang="en-US" altLang="ja-JP" sz="1100" b="1" dirty="0">
              <a:solidFill>
                <a:srgbClr val="FF0000"/>
              </a:solidFill>
            </a:endParaRPr>
          </a:p>
          <a:p>
            <a:pPr algn="ctr"/>
            <a:r>
              <a:rPr kumimoji="1" lang="ja-JP" altLang="en-US" sz="1100" b="1" dirty="0">
                <a:solidFill>
                  <a:srgbClr val="FF0000"/>
                </a:solidFill>
              </a:rPr>
              <a:t>更新</a:t>
            </a:r>
            <a:r>
              <a:rPr kumimoji="1" lang="ja-JP" altLang="en-US" sz="1100" b="1" dirty="0" smtClean="0">
                <a:solidFill>
                  <a:srgbClr val="FF0000"/>
                </a:solidFill>
              </a:rPr>
              <a:t>研修</a:t>
            </a:r>
            <a:endParaRPr kumimoji="1" lang="en-US" altLang="ja-JP" sz="1100" dirty="0" smtClean="0">
              <a:solidFill>
                <a:srgbClr val="FF0000"/>
              </a:solidFill>
            </a:endParaRPr>
          </a:p>
          <a:p>
            <a:pPr algn="ctr"/>
            <a:r>
              <a:rPr kumimoji="1" lang="ja-JP" altLang="en-US" sz="1100" b="1" dirty="0" smtClean="0">
                <a:solidFill>
                  <a:srgbClr val="FF0000"/>
                </a:solidFill>
              </a:rPr>
              <a:t>（６</a:t>
            </a:r>
            <a:r>
              <a:rPr lang="ja-JP" altLang="en-US" sz="1100" b="1" dirty="0">
                <a:solidFill>
                  <a:srgbClr val="FF0000"/>
                </a:solidFill>
              </a:rPr>
              <a:t>ｈ</a:t>
            </a:r>
            <a:r>
              <a:rPr lang="ja-JP" altLang="en-US" sz="1100" b="1" dirty="0" smtClean="0">
                <a:solidFill>
                  <a:srgbClr val="FF0000"/>
                </a:solidFill>
              </a:rPr>
              <a:t>程度）</a:t>
            </a:r>
            <a:endParaRPr lang="en-US" altLang="ja-JP" sz="1100" b="1" dirty="0" smtClean="0">
              <a:solidFill>
                <a:srgbClr val="FF0000"/>
              </a:solidFill>
            </a:endParaRPr>
          </a:p>
          <a:p>
            <a:pPr algn="ctr"/>
            <a:r>
              <a:rPr lang="en-US" altLang="ja-JP" sz="1050" b="1" dirty="0" smtClean="0">
                <a:solidFill>
                  <a:srgbClr val="FF0000"/>
                </a:solidFill>
              </a:rPr>
              <a:t>※</a:t>
            </a:r>
            <a:r>
              <a:rPr lang="ja-JP" altLang="en-US" sz="1050" b="1" dirty="0" smtClean="0">
                <a:solidFill>
                  <a:srgbClr val="FF0000"/>
                </a:solidFill>
              </a:rPr>
              <a:t>５年毎に受講</a:t>
            </a:r>
            <a:endParaRPr lang="en-US" altLang="ja-JP" sz="1050" b="1" dirty="0" smtClean="0">
              <a:solidFill>
                <a:srgbClr val="FF0000"/>
              </a:solidFill>
            </a:endParaRPr>
          </a:p>
        </p:txBody>
      </p:sp>
      <p:sp>
        <p:nvSpPr>
          <p:cNvPr id="33" name="加算記号 32"/>
          <p:cNvSpPr/>
          <p:nvPr/>
        </p:nvSpPr>
        <p:spPr>
          <a:xfrm>
            <a:off x="5845684" y="6011260"/>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400"/>
          </a:p>
        </p:txBody>
      </p:sp>
      <p:cxnSp>
        <p:nvCxnSpPr>
          <p:cNvPr id="34" name="直線コネクタ 33"/>
          <p:cNvCxnSpPr/>
          <p:nvPr/>
        </p:nvCxnSpPr>
        <p:spPr>
          <a:xfrm>
            <a:off x="8546" y="4040679"/>
            <a:ext cx="9144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下矢印 34"/>
          <p:cNvSpPr/>
          <p:nvPr/>
        </p:nvSpPr>
        <p:spPr>
          <a:xfrm>
            <a:off x="3046855" y="4040679"/>
            <a:ext cx="2979617" cy="3286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7018946" y="6492875"/>
            <a:ext cx="2133600" cy="365125"/>
          </a:xfrm>
        </p:spPr>
        <p:txBody>
          <a:bodyPr/>
          <a:lstStyle/>
          <a:p>
            <a:fld id="{BF650902-BC30-4882-9DB1-CF188FB606CB}" type="slidenum">
              <a:rPr lang="ja-JP" altLang="en-US" smtClean="0"/>
              <a:pPr/>
              <a:t>12</a:t>
            </a:fld>
            <a:endParaRPr lang="ja-JP" altLang="en-US"/>
          </a:p>
        </p:txBody>
      </p:sp>
      <p:sp>
        <p:nvSpPr>
          <p:cNvPr id="36" name="AutoShape 10"/>
          <p:cNvSpPr>
            <a:spLocks noChangeArrowheads="1"/>
          </p:cNvSpPr>
          <p:nvPr/>
        </p:nvSpPr>
        <p:spPr bwMode="auto">
          <a:xfrm rot="5400000">
            <a:off x="4208159" y="4881062"/>
            <a:ext cx="1152000" cy="684000"/>
          </a:xfrm>
          <a:prstGeom prst="upArrow">
            <a:avLst>
              <a:gd name="adj1" fmla="val 70426"/>
              <a:gd name="adj2" fmla="val 31872"/>
            </a:avLst>
          </a:prstGeom>
          <a:ln>
            <a:headEnd/>
            <a:tailEnd/>
          </a:ln>
        </p:spPr>
        <p:style>
          <a:lnRef idx="1">
            <a:schemeClr val="accent5"/>
          </a:lnRef>
          <a:fillRef idx="2">
            <a:schemeClr val="accent5"/>
          </a:fillRef>
          <a:effectRef idx="1">
            <a:schemeClr val="accent5"/>
          </a:effectRef>
          <a:fontRef idx="minor">
            <a:schemeClr val="dk1"/>
          </a:fontRef>
        </p:style>
        <p:txBody>
          <a:bodyPr vert="vert270" wrap="none" lIns="91422" tIns="45712" rIns="91422" bIns="45712" anchor="ctr"/>
          <a:lstStyle/>
          <a:p>
            <a:pPr algn="ctr" fontAlgn="base">
              <a:spcBef>
                <a:spcPct val="0"/>
              </a:spcBef>
              <a:spcAft>
                <a:spcPct val="0"/>
              </a:spcAft>
            </a:pPr>
            <a:r>
              <a:rPr lang="ja-JP" altLang="en-US" sz="1050" b="1" dirty="0" smtClean="0">
                <a:solidFill>
                  <a:srgbClr val="0000FF"/>
                </a:solidFill>
                <a:latin typeface="Arial" charset="0"/>
              </a:rPr>
              <a:t>ＯＪＴ</a:t>
            </a:r>
            <a:endParaRPr lang="en-US" altLang="ja-JP" sz="1050" b="1" dirty="0" smtClean="0">
              <a:solidFill>
                <a:srgbClr val="0000FF"/>
              </a:solidFill>
              <a:latin typeface="Arial" charset="0"/>
            </a:endParaRPr>
          </a:p>
          <a:p>
            <a:pPr algn="ctr" fontAlgn="base">
              <a:spcBef>
                <a:spcPct val="0"/>
              </a:spcBef>
              <a:spcAft>
                <a:spcPct val="0"/>
              </a:spcAft>
            </a:pPr>
            <a:r>
              <a:rPr lang="ja-JP" altLang="en-US" sz="1000" b="1" dirty="0" smtClean="0">
                <a:solidFill>
                  <a:srgbClr val="FF0000"/>
                </a:solidFill>
                <a:latin typeface="Arial" charset="0"/>
              </a:rPr>
              <a:t>一部業務</a:t>
            </a:r>
            <a:endParaRPr lang="en-US" altLang="ja-JP" sz="1000" b="1" dirty="0" smtClean="0">
              <a:solidFill>
                <a:srgbClr val="FF0000"/>
              </a:solidFill>
              <a:latin typeface="Arial" charset="0"/>
            </a:endParaRPr>
          </a:p>
          <a:p>
            <a:pPr algn="ctr" fontAlgn="base">
              <a:spcBef>
                <a:spcPct val="0"/>
              </a:spcBef>
              <a:spcAft>
                <a:spcPct val="0"/>
              </a:spcAft>
            </a:pPr>
            <a:r>
              <a:rPr lang="ja-JP" altLang="en-US" sz="1000" b="1" dirty="0">
                <a:solidFill>
                  <a:srgbClr val="FF0000"/>
                </a:solidFill>
                <a:latin typeface="Arial" charset="0"/>
              </a:rPr>
              <a:t>可能</a:t>
            </a:r>
            <a:endParaRPr lang="en-US" altLang="ja-JP" sz="1000" b="1" dirty="0" smtClean="0">
              <a:solidFill>
                <a:srgbClr val="FF0000"/>
              </a:solidFill>
              <a:latin typeface="Arial" charset="0"/>
            </a:endParaRPr>
          </a:p>
        </p:txBody>
      </p:sp>
      <p:sp>
        <p:nvSpPr>
          <p:cNvPr id="32" name="正方形/長方形 31"/>
          <p:cNvSpPr/>
          <p:nvPr/>
        </p:nvSpPr>
        <p:spPr>
          <a:xfrm>
            <a:off x="5701702" y="6465676"/>
            <a:ext cx="2928186" cy="358881"/>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lnSpc>
                <a:spcPts val="1300"/>
              </a:lnSpc>
            </a:pPr>
            <a:r>
              <a:rPr kumimoji="1" lang="en-US" altLang="ja-JP" sz="1100" b="1" dirty="0">
                <a:solidFill>
                  <a:srgbClr val="FF0000"/>
                </a:solidFill>
              </a:rPr>
              <a:t>【</a:t>
            </a:r>
            <a:r>
              <a:rPr kumimoji="1" lang="ja-JP" altLang="en-US" sz="1100" b="1" dirty="0">
                <a:solidFill>
                  <a:srgbClr val="FF0000"/>
                </a:solidFill>
              </a:rPr>
              <a:t>新規創設</a:t>
            </a:r>
            <a:r>
              <a:rPr kumimoji="1" lang="en-US" altLang="ja-JP" sz="1100" b="1" dirty="0">
                <a:solidFill>
                  <a:srgbClr val="FF0000"/>
                </a:solidFill>
              </a:rPr>
              <a:t>】</a:t>
            </a:r>
            <a:r>
              <a:rPr kumimoji="1" lang="ja-JP" altLang="en-US" sz="1100" dirty="0">
                <a:solidFill>
                  <a:schemeClr val="tx1"/>
                </a:solidFill>
              </a:rPr>
              <a:t>　</a:t>
            </a:r>
            <a:r>
              <a:rPr kumimoji="1" lang="ja-JP" altLang="en-US" sz="1100" dirty="0" smtClean="0">
                <a:solidFill>
                  <a:schemeClr val="tx1"/>
                </a:solidFill>
              </a:rPr>
              <a:t>専門コース別研修</a:t>
            </a:r>
            <a:r>
              <a:rPr kumimoji="1" lang="ja-JP" altLang="en-US" sz="1100" dirty="0">
                <a:solidFill>
                  <a:schemeClr val="tx1"/>
                </a:solidFill>
              </a:rPr>
              <a:t>（任意研修</a:t>
            </a:r>
            <a:r>
              <a:rPr kumimoji="1" lang="ja-JP" altLang="en-US" sz="1100" dirty="0" smtClean="0">
                <a:solidFill>
                  <a:schemeClr val="tx1"/>
                </a:solidFill>
              </a:rPr>
              <a:t>）</a:t>
            </a:r>
            <a:endParaRPr kumimoji="1" lang="en-US" altLang="ja-JP" sz="1100" dirty="0">
              <a:solidFill>
                <a:schemeClr val="tx1"/>
              </a:solidFill>
            </a:endParaRPr>
          </a:p>
        </p:txBody>
      </p:sp>
      <p:sp>
        <p:nvSpPr>
          <p:cNvPr id="38" name="テキスト ボックス 37"/>
          <p:cNvSpPr txBox="1"/>
          <p:nvPr/>
        </p:nvSpPr>
        <p:spPr>
          <a:xfrm>
            <a:off x="98645" y="6011260"/>
            <a:ext cx="5536076" cy="830997"/>
          </a:xfrm>
          <a:prstGeom prst="rect">
            <a:avLst/>
          </a:prstGeom>
          <a:solidFill>
            <a:schemeClr val="bg1"/>
          </a:solidFill>
          <a:ln>
            <a:solidFill>
              <a:schemeClr val="tx1"/>
            </a:solidFill>
            <a:prstDash val="dash"/>
          </a:ln>
        </p:spPr>
        <p:txBody>
          <a:bodyPr wrap="square" rtlCol="0">
            <a:spAutoFit/>
          </a:bodyPr>
          <a:lstStyle/>
          <a:p>
            <a:r>
              <a:rPr lang="en-US" altLang="ja-JP" sz="1200" dirty="0"/>
              <a:t>(</a:t>
            </a:r>
            <a:r>
              <a:rPr lang="ja-JP" altLang="en-US" sz="1200" dirty="0"/>
              <a:t>注</a:t>
            </a:r>
            <a:r>
              <a:rPr lang="en-US" altLang="ja-JP" sz="1200" dirty="0"/>
              <a:t>)</a:t>
            </a:r>
            <a:r>
              <a:rPr lang="ja-JP" altLang="en-US" sz="1200" dirty="0"/>
              <a:t>一定の実務経験の要件</a:t>
            </a:r>
            <a:endParaRPr lang="en-US" altLang="ja-JP" sz="1200" dirty="0"/>
          </a:p>
          <a:p>
            <a:r>
              <a:rPr lang="ja-JP" altLang="en-US" sz="1200" dirty="0" smtClean="0"/>
              <a:t>・実践</a:t>
            </a:r>
            <a:r>
              <a:rPr lang="ja-JP" altLang="en-US" sz="1200" dirty="0"/>
              <a:t>研修：過去５年間に２年以上の相談</a:t>
            </a:r>
            <a:r>
              <a:rPr lang="ja-JP" altLang="en-US" sz="1200" dirty="0" smtClean="0"/>
              <a:t>支援又は直接支援業務の</a:t>
            </a:r>
            <a:r>
              <a:rPr lang="ja-JP" altLang="en-US" sz="1200" dirty="0"/>
              <a:t>実務経験がある</a:t>
            </a:r>
            <a:endParaRPr lang="en-US" altLang="ja-JP" sz="1200" dirty="0" smtClean="0"/>
          </a:p>
          <a:p>
            <a:r>
              <a:rPr lang="ja-JP" altLang="en-US" sz="1200" dirty="0" smtClean="0"/>
              <a:t>・更新研修：①</a:t>
            </a:r>
            <a:r>
              <a:rPr lang="ja-JP" altLang="en-US" sz="1200" dirty="0"/>
              <a:t>過去５年間に２年以上</a:t>
            </a:r>
            <a:r>
              <a:rPr lang="ja-JP" altLang="en-US" sz="1200" dirty="0" smtClean="0"/>
              <a:t>のサービス管理責任者等の</a:t>
            </a:r>
            <a:r>
              <a:rPr lang="ja-JP" altLang="en-US" sz="1200" dirty="0"/>
              <a:t>実務経験がある</a:t>
            </a:r>
            <a:endParaRPr lang="en-US" altLang="ja-JP" sz="1200" dirty="0"/>
          </a:p>
          <a:p>
            <a:r>
              <a:rPr lang="ja-JP" altLang="en-US" sz="1200" dirty="0"/>
              <a:t>　　</a:t>
            </a:r>
            <a:r>
              <a:rPr lang="ja-JP" altLang="en-US" sz="1200" dirty="0" smtClean="0"/>
              <a:t>　　　　　　又は②</a:t>
            </a:r>
            <a:r>
              <a:rPr lang="ja-JP" altLang="en-US" sz="1200" dirty="0"/>
              <a:t>現</a:t>
            </a:r>
            <a:r>
              <a:rPr lang="ja-JP" altLang="en-US" sz="1200" dirty="0" smtClean="0"/>
              <a:t>にサービス管理責任者等として従事</a:t>
            </a:r>
            <a:r>
              <a:rPr lang="ja-JP" altLang="en-US" sz="1200" dirty="0"/>
              <a:t>している</a:t>
            </a:r>
            <a:endParaRPr lang="en-US" altLang="ja-JP" sz="1200" dirty="0"/>
          </a:p>
        </p:txBody>
      </p:sp>
      <p:sp>
        <p:nvSpPr>
          <p:cNvPr id="37" name="正方形/長方形 36"/>
          <p:cNvSpPr/>
          <p:nvPr/>
        </p:nvSpPr>
        <p:spPr>
          <a:xfrm>
            <a:off x="2159159" y="2858808"/>
            <a:ext cx="2268000" cy="1066449"/>
          </a:xfrm>
          <a:prstGeom prst="rect">
            <a:avLst/>
          </a:prstGeom>
          <a:ln w="19050"/>
        </p:spPr>
        <p:style>
          <a:lnRef idx="2">
            <a:schemeClr val="dk1"/>
          </a:lnRef>
          <a:fillRef idx="1">
            <a:schemeClr val="lt1"/>
          </a:fillRef>
          <a:effectRef idx="0">
            <a:schemeClr val="dk1"/>
          </a:effectRef>
          <a:fontRef idx="minor">
            <a:schemeClr val="dk1"/>
          </a:fontRef>
        </p:style>
        <p:txBody>
          <a:bodyPr rtlCol="0" anchor="t"/>
          <a:lstStyle/>
          <a:p>
            <a:r>
              <a:rPr kumimoji="1" lang="ja-JP" altLang="en-US" sz="1100" dirty="0" smtClean="0">
                <a:solidFill>
                  <a:schemeClr val="tx1"/>
                </a:solidFill>
                <a:latin typeface="+mn-ea"/>
              </a:rPr>
              <a:t>相談支援従事者初任者研修</a:t>
            </a:r>
            <a:endParaRPr lang="en-US" altLang="ja-JP" sz="1100" dirty="0">
              <a:solidFill>
                <a:schemeClr val="tx1"/>
              </a:solidFill>
              <a:latin typeface="+mn-ea"/>
            </a:endParaRPr>
          </a:p>
          <a:p>
            <a:r>
              <a:rPr lang="ja-JP" altLang="en-US" sz="1100" dirty="0" smtClean="0">
                <a:solidFill>
                  <a:schemeClr val="tx1"/>
                </a:solidFill>
                <a:latin typeface="+mn-ea"/>
              </a:rPr>
              <a:t>講義部分の一部を</a:t>
            </a:r>
            <a:r>
              <a:rPr lang="ja-JP" altLang="en-US" sz="1100" dirty="0">
                <a:solidFill>
                  <a:schemeClr val="tx1"/>
                </a:solidFill>
                <a:latin typeface="+mn-ea"/>
              </a:rPr>
              <a:t>受講</a:t>
            </a:r>
            <a:r>
              <a:rPr lang="ja-JP" altLang="en-US" sz="1100" dirty="0" smtClean="0">
                <a:solidFill>
                  <a:schemeClr val="tx1"/>
                </a:solidFill>
                <a:latin typeface="+mn-ea"/>
              </a:rPr>
              <a:t>（１１．５</a:t>
            </a:r>
            <a:r>
              <a:rPr lang="ja-JP" altLang="en-US" sz="1100" dirty="0">
                <a:solidFill>
                  <a:schemeClr val="tx1"/>
                </a:solidFill>
                <a:latin typeface="+mn-ea"/>
              </a:rPr>
              <a:t>ｈ</a:t>
            </a:r>
            <a:r>
              <a:rPr lang="ja-JP" altLang="en-US" sz="1100" dirty="0" smtClean="0">
                <a:solidFill>
                  <a:schemeClr val="tx1"/>
                </a:solidFill>
                <a:latin typeface="+mn-ea"/>
              </a:rPr>
              <a:t>）</a:t>
            </a:r>
            <a:endParaRPr lang="en-US" altLang="ja-JP" sz="1100" dirty="0" smtClean="0">
              <a:solidFill>
                <a:schemeClr val="tx1"/>
              </a:solidFill>
              <a:latin typeface="+mn-ea"/>
            </a:endParaRPr>
          </a:p>
          <a:p>
            <a:endParaRPr lang="en-US" altLang="ja-JP" sz="1100" dirty="0" smtClean="0">
              <a:solidFill>
                <a:schemeClr val="tx1"/>
              </a:solidFill>
              <a:latin typeface="+mn-ea"/>
            </a:endParaRPr>
          </a:p>
          <a:p>
            <a:endParaRPr lang="en-US" altLang="ja-JP" sz="800" dirty="0" smtClean="0">
              <a:solidFill>
                <a:schemeClr val="tx1"/>
              </a:solidFill>
              <a:latin typeface="+mn-ea"/>
            </a:endParaRPr>
          </a:p>
          <a:p>
            <a:r>
              <a:rPr lang="ja-JP" altLang="en-US" sz="1100" dirty="0" smtClean="0">
                <a:solidFill>
                  <a:schemeClr val="tx1"/>
                </a:solidFill>
                <a:latin typeface="+mn-ea"/>
              </a:rPr>
              <a:t>サービス管理責任者等研修共通</a:t>
            </a:r>
            <a:endParaRPr lang="en-US" altLang="ja-JP" sz="1100" dirty="0">
              <a:solidFill>
                <a:schemeClr val="tx1"/>
              </a:solidFill>
              <a:latin typeface="+mn-ea"/>
            </a:endParaRPr>
          </a:p>
          <a:p>
            <a:r>
              <a:rPr lang="ja-JP" altLang="en-US" sz="1100" dirty="0" smtClean="0">
                <a:solidFill>
                  <a:schemeClr val="tx1"/>
                </a:solidFill>
                <a:latin typeface="+mn-ea"/>
              </a:rPr>
              <a:t>講義</a:t>
            </a:r>
            <a:r>
              <a:rPr lang="ja-JP" altLang="en-US" sz="1100" dirty="0">
                <a:solidFill>
                  <a:schemeClr val="tx1"/>
                </a:solidFill>
                <a:latin typeface="+mn-ea"/>
              </a:rPr>
              <a:t>及び</a:t>
            </a:r>
            <a:r>
              <a:rPr lang="ja-JP" altLang="en-US" sz="1100" u="sng" dirty="0">
                <a:solidFill>
                  <a:schemeClr val="tx1"/>
                </a:solidFill>
                <a:latin typeface="+mn-ea"/>
              </a:rPr>
              <a:t>分野別</a:t>
            </a:r>
            <a:r>
              <a:rPr lang="ja-JP" altLang="en-US" sz="1100" dirty="0" smtClean="0">
                <a:solidFill>
                  <a:schemeClr val="tx1"/>
                </a:solidFill>
                <a:latin typeface="+mn-ea"/>
              </a:rPr>
              <a:t>演習を受講（</a:t>
            </a:r>
            <a:r>
              <a:rPr lang="ja-JP" altLang="en-US" sz="1100" dirty="0">
                <a:solidFill>
                  <a:schemeClr val="tx1"/>
                </a:solidFill>
                <a:latin typeface="+mn-ea"/>
              </a:rPr>
              <a:t>１９ｈ</a:t>
            </a:r>
            <a:r>
              <a:rPr lang="ja-JP" altLang="en-US" sz="1100" dirty="0" smtClean="0">
                <a:solidFill>
                  <a:schemeClr val="tx1"/>
                </a:solidFill>
                <a:latin typeface="+mn-ea"/>
              </a:rPr>
              <a:t>）</a:t>
            </a:r>
            <a:endParaRPr lang="ja-JP" altLang="en-US" sz="1100" dirty="0">
              <a:solidFill>
                <a:schemeClr val="tx1"/>
              </a:solidFill>
              <a:latin typeface="+mn-ea"/>
            </a:endParaRPr>
          </a:p>
        </p:txBody>
      </p:sp>
      <p:sp>
        <p:nvSpPr>
          <p:cNvPr id="39" name="加算記号 38"/>
          <p:cNvSpPr/>
          <p:nvPr/>
        </p:nvSpPr>
        <p:spPr>
          <a:xfrm>
            <a:off x="3044815" y="3205711"/>
            <a:ext cx="370947" cy="36288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sz="1400"/>
          </a:p>
        </p:txBody>
      </p:sp>
    </p:spTree>
    <p:extLst>
      <p:ext uri="{BB962C8B-B14F-4D97-AF65-F5344CB8AC3E}">
        <p14:creationId xmlns:p14="http://schemas.microsoft.com/office/powerpoint/2010/main" val="3886733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23528" y="-27384"/>
            <a:ext cx="8517632" cy="432048"/>
          </a:xfrm>
        </p:spPr>
        <p:txBody>
          <a:bodyPr>
            <a:noAutofit/>
          </a:bodyPr>
          <a:lstStyle/>
          <a:p>
            <a:r>
              <a:rPr kumimoji="1" lang="ja-JP" altLang="en-US" sz="2400" b="1" dirty="0" smtClean="0"/>
              <a:t>研修の位置付け</a:t>
            </a:r>
            <a:endParaRPr kumimoji="1" lang="ja-JP" altLang="en-US" sz="2400" b="1" dirty="0"/>
          </a:p>
        </p:txBody>
      </p:sp>
      <p:sp>
        <p:nvSpPr>
          <p:cNvPr id="7" name="スライド番号プレースホルダー 6"/>
          <p:cNvSpPr>
            <a:spLocks noGrp="1"/>
          </p:cNvSpPr>
          <p:nvPr>
            <p:ph type="sldNum" sz="quarter" idx="12"/>
          </p:nvPr>
        </p:nvSpPr>
        <p:spPr>
          <a:xfrm>
            <a:off x="6902896" y="6520259"/>
            <a:ext cx="2133600" cy="365125"/>
          </a:xfrm>
        </p:spPr>
        <p:txBody>
          <a:bodyPr/>
          <a:lstStyle/>
          <a:p>
            <a:fld id="{D2D8002D-B5B0-4BAC-B1F6-782DDCCE6D9C}" type="slidenum">
              <a:rPr kumimoji="1" lang="ja-JP" altLang="en-US" smtClean="0"/>
              <a:t>13</a:t>
            </a:fld>
            <a:endParaRPr kumimoji="1" lang="ja-JP" altLang="en-US"/>
          </a:p>
        </p:txBody>
      </p:sp>
      <p:sp>
        <p:nvSpPr>
          <p:cNvPr id="3" name="正方形/長方形 2"/>
          <p:cNvSpPr/>
          <p:nvPr/>
        </p:nvSpPr>
        <p:spPr>
          <a:xfrm>
            <a:off x="319724" y="764704"/>
            <a:ext cx="8496944" cy="1460802"/>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nSpc>
                <a:spcPts val="1400"/>
              </a:lnSpc>
            </a:pPr>
            <a:r>
              <a:rPr lang="ja-JP" altLang="en-US" sz="1300" dirty="0" smtClean="0"/>
              <a:t>指定障害福祉サービスの事業等の人員、設備及び運営に関する基準</a:t>
            </a:r>
            <a:r>
              <a:rPr lang="ja-JP" altLang="en-US" sz="1300" dirty="0"/>
              <a:t>（</a:t>
            </a:r>
            <a:r>
              <a:rPr lang="ja-JP" altLang="en-US" sz="1300" dirty="0" smtClean="0"/>
              <a:t>平成一八・九・二九厚労令一七一）</a:t>
            </a:r>
            <a:endParaRPr lang="en-US" altLang="ja-JP" sz="1300" dirty="0" smtClean="0"/>
          </a:p>
          <a:p>
            <a:pPr>
              <a:lnSpc>
                <a:spcPts val="1400"/>
              </a:lnSpc>
            </a:pPr>
            <a:r>
              <a:rPr lang="ja-JP" altLang="en-US" sz="1300" dirty="0" smtClean="0"/>
              <a:t>指定障害者支援施設等の人員、設備及び</a:t>
            </a:r>
            <a:r>
              <a:rPr lang="ja-JP" altLang="en-US" sz="1300" dirty="0"/>
              <a:t>運営に関する基準（</a:t>
            </a:r>
            <a:r>
              <a:rPr lang="ja-JP" altLang="en-US" sz="1300" dirty="0" smtClean="0"/>
              <a:t>平成一八・九・二九厚労令一七二）</a:t>
            </a:r>
            <a:endParaRPr lang="en-US" altLang="ja-JP" sz="1300" dirty="0" smtClean="0"/>
          </a:p>
          <a:p>
            <a:pPr>
              <a:lnSpc>
                <a:spcPts val="1400"/>
              </a:lnSpc>
            </a:pPr>
            <a:r>
              <a:rPr lang="ja-JP" altLang="en-US" sz="1300" dirty="0" smtClean="0"/>
              <a:t>指定通所支援の事業等の人員、設備及び運営に関する基準（平成二四・二・三厚労令一五）</a:t>
            </a:r>
            <a:endParaRPr lang="en-US" altLang="ja-JP" sz="1300" dirty="0" smtClean="0"/>
          </a:p>
          <a:p>
            <a:pPr>
              <a:lnSpc>
                <a:spcPts val="1400"/>
              </a:lnSpc>
            </a:pPr>
            <a:r>
              <a:rPr lang="ja-JP" altLang="en-US" sz="1300" dirty="0" smtClean="0"/>
              <a:t>指定障害児入所施設等の人員、設備及び運営に関する基準（平成二四・二・三厚労令一六）</a:t>
            </a:r>
            <a:endParaRPr lang="en-US" altLang="ja-JP" sz="1300" dirty="0" smtClean="0"/>
          </a:p>
          <a:p>
            <a:pPr>
              <a:lnSpc>
                <a:spcPts val="1400"/>
              </a:lnSpc>
            </a:pPr>
            <a:r>
              <a:rPr lang="ja-JP" altLang="en-US" sz="1300" u="sng" dirty="0" smtClean="0">
                <a:latin typeface="ＭＳ ゴシック" panose="020B0609070205080204" pitchFamily="49" charset="-128"/>
                <a:ea typeface="ＭＳ ゴシック" panose="020B0609070205080204" pitchFamily="49" charset="-128"/>
              </a:rPr>
              <a:t>（</a:t>
            </a:r>
            <a:r>
              <a:rPr lang="ja-JP" altLang="en-US" sz="1300" u="sng" dirty="0">
                <a:latin typeface="ＭＳ ゴシック" panose="020B0609070205080204" pitchFamily="49" charset="-128"/>
                <a:ea typeface="ＭＳ ゴシック" panose="020B0609070205080204" pitchFamily="49" charset="-128"/>
              </a:rPr>
              <a:t>従業者）</a:t>
            </a:r>
            <a:endParaRPr lang="ja-JP" altLang="en-US" sz="1300" dirty="0"/>
          </a:p>
          <a:p>
            <a:pPr marL="179388" indent="-179388">
              <a:lnSpc>
                <a:spcPts val="1400"/>
              </a:lnSpc>
              <a:spcBef>
                <a:spcPts val="300"/>
              </a:spcBef>
              <a:spcAft>
                <a:spcPts val="300"/>
              </a:spcAft>
              <a:buFont typeface="ＭＳ ゴシック" panose="020B0609070205080204" pitchFamily="49" charset="-128"/>
              <a:buChar char="○"/>
              <a:defRPr/>
            </a:pPr>
            <a:r>
              <a:rPr lang="ja-JP" altLang="en-US" sz="1300" dirty="0" smtClean="0">
                <a:latin typeface="ＭＳ ゴシック" panose="020B0609070205080204" pitchFamily="49" charset="-128"/>
                <a:ea typeface="ＭＳ ゴシック" panose="020B0609070205080204" pitchFamily="49" charset="-128"/>
              </a:rPr>
              <a:t>指定療養介護事業所ごと利用者の数の区分に応じ、</a:t>
            </a:r>
            <a:r>
              <a:rPr lang="ja-JP" altLang="en-US" sz="1300" b="1" u="sng" dirty="0" smtClean="0">
                <a:solidFill>
                  <a:schemeClr val="tx1"/>
                </a:solidFill>
                <a:latin typeface="ＭＳ ゴシック" panose="020B0609070205080204" pitchFamily="49" charset="-128"/>
                <a:ea typeface="ＭＳ ゴシック" panose="020B0609070205080204" pitchFamily="49" charset="-128"/>
              </a:rPr>
              <a:t>サービス管理責任者を</a:t>
            </a:r>
            <a:r>
              <a:rPr lang="ja-JP" altLang="en-US" sz="1300" b="1" u="sng" dirty="0">
                <a:solidFill>
                  <a:schemeClr val="tx1"/>
                </a:solidFill>
                <a:latin typeface="ＭＳ ゴシック" panose="020B0609070205080204" pitchFamily="49" charset="-128"/>
                <a:ea typeface="ＭＳ ゴシック" panose="020B0609070205080204" pitchFamily="49" charset="-128"/>
              </a:rPr>
              <a:t>配置する</a:t>
            </a:r>
            <a:r>
              <a:rPr lang="ja-JP" altLang="en-US" sz="1300" b="1" u="sng" dirty="0" smtClean="0">
                <a:solidFill>
                  <a:schemeClr val="tx1"/>
                </a:solidFill>
                <a:latin typeface="ＭＳ ゴシック" panose="020B0609070205080204" pitchFamily="49" charset="-128"/>
                <a:ea typeface="ＭＳ ゴシック" panose="020B0609070205080204" pitchFamily="49" charset="-128"/>
              </a:rPr>
              <a:t>。</a:t>
            </a:r>
            <a:endParaRPr lang="en-US" altLang="ja-JP" sz="1300" b="1" u="sng" dirty="0" smtClean="0">
              <a:solidFill>
                <a:schemeClr val="tx1"/>
              </a:solidFill>
              <a:latin typeface="ＭＳ ゴシック" panose="020B0609070205080204" pitchFamily="49" charset="-128"/>
              <a:ea typeface="ＭＳ ゴシック" panose="020B0609070205080204" pitchFamily="49" charset="-128"/>
            </a:endParaRPr>
          </a:p>
          <a:p>
            <a:pPr>
              <a:lnSpc>
                <a:spcPts val="1400"/>
              </a:lnSpc>
              <a:spcBef>
                <a:spcPts val="300"/>
              </a:spcBef>
              <a:spcAft>
                <a:spcPts val="300"/>
              </a:spcAft>
              <a:defRPr/>
            </a:pPr>
            <a:r>
              <a:rPr lang="ja-JP" altLang="en-US" sz="1300" dirty="0" smtClean="0">
                <a:solidFill>
                  <a:schemeClr val="tx1"/>
                </a:solidFill>
                <a:latin typeface="ＭＳ ゴシック" panose="020B0609070205080204" pitchFamily="49" charset="-128"/>
                <a:ea typeface="ＭＳ ゴシック" panose="020B0609070205080204" pitchFamily="49" charset="-128"/>
              </a:rPr>
              <a:t>○児童発達支援管理責任者　一以上</a:t>
            </a:r>
            <a:endParaRPr lang="en-US" altLang="ja-JP" sz="1300" dirty="0">
              <a:solidFill>
                <a:schemeClr val="tx1"/>
              </a:solidFill>
              <a:latin typeface="ＭＳ ゴシック" panose="020B0609070205080204" pitchFamily="49" charset="-128"/>
              <a:ea typeface="ＭＳ ゴシック" panose="020B0609070205080204" pitchFamily="49" charset="-128"/>
            </a:endParaRPr>
          </a:p>
        </p:txBody>
      </p:sp>
      <p:sp>
        <p:nvSpPr>
          <p:cNvPr id="4" name="角丸四角形 3"/>
          <p:cNvSpPr/>
          <p:nvPr/>
        </p:nvSpPr>
        <p:spPr>
          <a:xfrm>
            <a:off x="323528" y="476672"/>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t>基準省令</a:t>
            </a:r>
            <a:endParaRPr kumimoji="1" lang="ja-JP" altLang="en-US" sz="1600" dirty="0"/>
          </a:p>
        </p:txBody>
      </p:sp>
      <p:sp>
        <p:nvSpPr>
          <p:cNvPr id="8" name="正方形/長方形 7"/>
          <p:cNvSpPr/>
          <p:nvPr/>
        </p:nvSpPr>
        <p:spPr>
          <a:xfrm>
            <a:off x="323528" y="2870161"/>
            <a:ext cx="8496944" cy="178297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lnSpc>
                <a:spcPts val="1100"/>
              </a:lnSpc>
              <a:spcBef>
                <a:spcPts val="300"/>
              </a:spcBef>
              <a:spcAft>
                <a:spcPts val="300"/>
              </a:spcAft>
              <a:defRPr/>
            </a:pPr>
            <a:r>
              <a:rPr lang="ja-JP" altLang="en-US" sz="1300" dirty="0" smtClean="0">
                <a:solidFill>
                  <a:schemeClr val="tx1"/>
                </a:solidFill>
                <a:latin typeface="+mn-ea"/>
              </a:rPr>
              <a:t>サービス管理を行う者として厚生労働大臣が定めるもの等（平成一八・九二九厚労告五四四）</a:t>
            </a:r>
            <a:endParaRPr lang="en-US" altLang="ja-JP" sz="1300" dirty="0" smtClean="0">
              <a:solidFill>
                <a:schemeClr val="tx1"/>
              </a:solidFill>
              <a:latin typeface="+mn-ea"/>
            </a:endParaRPr>
          </a:p>
          <a:p>
            <a:pPr>
              <a:lnSpc>
                <a:spcPts val="1100"/>
              </a:lnSpc>
              <a:spcBef>
                <a:spcPts val="300"/>
              </a:spcBef>
              <a:spcAft>
                <a:spcPts val="300"/>
              </a:spcAft>
              <a:defRPr/>
            </a:pPr>
            <a:r>
              <a:rPr lang="ja-JP" altLang="en-US" sz="1300" dirty="0" smtClean="0">
                <a:solidFill>
                  <a:schemeClr val="tx1"/>
                </a:solidFill>
                <a:latin typeface="+mn-ea"/>
              </a:rPr>
              <a:t>障害児通所施設又は障害児入所支援の提供の管理を行う者として厚生労働大臣が定めるもの</a:t>
            </a:r>
            <a:endParaRPr lang="en-US" altLang="ja-JP" sz="1300" dirty="0" smtClean="0">
              <a:solidFill>
                <a:schemeClr val="tx1"/>
              </a:solidFill>
              <a:latin typeface="+mn-ea"/>
            </a:endParaRPr>
          </a:p>
          <a:p>
            <a:pPr algn="r">
              <a:lnSpc>
                <a:spcPts val="1100"/>
              </a:lnSpc>
              <a:spcBef>
                <a:spcPts val="300"/>
              </a:spcBef>
              <a:spcAft>
                <a:spcPts val="300"/>
              </a:spcAft>
              <a:defRPr/>
            </a:pPr>
            <a:r>
              <a:rPr lang="ja-JP" altLang="en-US" sz="1300" dirty="0" smtClean="0">
                <a:solidFill>
                  <a:schemeClr val="tx1"/>
                </a:solidFill>
                <a:latin typeface="+mn-ea"/>
              </a:rPr>
              <a:t>（平成二四・三・三〇厚労告二二七）</a:t>
            </a:r>
            <a:endParaRPr lang="en-US" altLang="ja-JP" sz="1300" dirty="0" smtClean="0">
              <a:solidFill>
                <a:schemeClr val="tx1"/>
              </a:solidFill>
              <a:latin typeface="+mn-ea"/>
            </a:endParaRPr>
          </a:p>
        </p:txBody>
      </p:sp>
      <p:sp>
        <p:nvSpPr>
          <p:cNvPr id="9" name="角丸四角形 8"/>
          <p:cNvSpPr/>
          <p:nvPr/>
        </p:nvSpPr>
        <p:spPr>
          <a:xfrm>
            <a:off x="319724" y="2582129"/>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t>告示</a:t>
            </a:r>
            <a:endParaRPr kumimoji="1" lang="ja-JP" altLang="en-US" sz="1600" dirty="0"/>
          </a:p>
        </p:txBody>
      </p:sp>
      <p:sp>
        <p:nvSpPr>
          <p:cNvPr id="12" name="AutoShape 5"/>
          <p:cNvSpPr>
            <a:spLocks noChangeArrowheads="1"/>
          </p:cNvSpPr>
          <p:nvPr/>
        </p:nvSpPr>
        <p:spPr bwMode="auto">
          <a:xfrm>
            <a:off x="3152601" y="3958579"/>
            <a:ext cx="39052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smtClean="0">
              <a:solidFill>
                <a:srgbClr val="000000"/>
              </a:solidFill>
            </a:endParaRPr>
          </a:p>
        </p:txBody>
      </p:sp>
      <p:sp>
        <p:nvSpPr>
          <p:cNvPr id="14" name="Rectangle 8"/>
          <p:cNvSpPr>
            <a:spLocks noChangeArrowheads="1"/>
          </p:cNvSpPr>
          <p:nvPr/>
        </p:nvSpPr>
        <p:spPr bwMode="auto">
          <a:xfrm>
            <a:off x="899592" y="3552375"/>
            <a:ext cx="2060332" cy="1028752"/>
          </a:xfrm>
          <a:prstGeom prst="rect">
            <a:avLst/>
          </a:prstGeom>
          <a:solidFill>
            <a:srgbClr val="E7FFE7"/>
          </a:solidFill>
          <a:ln w="9525">
            <a:solidFill>
              <a:schemeClr val="tx1"/>
            </a:solidFill>
            <a:miter lim="800000"/>
            <a:headEnd/>
            <a:tailEnd/>
          </a:ln>
        </p:spPr>
        <p:txBody>
          <a:bodyPr anchor="ctr"/>
          <a:lstStyle/>
          <a:p>
            <a:pPr algn="ctr" fontAlgn="base">
              <a:spcBef>
                <a:spcPct val="0"/>
              </a:spcBef>
              <a:spcAft>
                <a:spcPct val="0"/>
              </a:spcAft>
            </a:pPr>
            <a:r>
              <a:rPr lang="ja-JP" altLang="en-US" sz="1200" dirty="0" smtClean="0">
                <a:solidFill>
                  <a:srgbClr val="CC0000"/>
                </a:solidFill>
              </a:rPr>
              <a:t>実 務 経 験</a:t>
            </a:r>
            <a:endParaRPr lang="ja-JP" altLang="en-US" sz="1000" dirty="0" smtClean="0">
              <a:solidFill>
                <a:srgbClr val="000000"/>
              </a:solidFill>
            </a:endParaRPr>
          </a:p>
          <a:p>
            <a:pPr fontAlgn="base">
              <a:spcBef>
                <a:spcPct val="0"/>
              </a:spcBef>
              <a:spcAft>
                <a:spcPct val="0"/>
              </a:spcAft>
            </a:pPr>
            <a:r>
              <a:rPr lang="ja-JP" altLang="en-US" sz="1050" dirty="0" smtClean="0">
                <a:solidFill>
                  <a:srgbClr val="000000"/>
                </a:solidFill>
              </a:rPr>
              <a:t>障害者の保健・医療・福祉・就労・教育の分野における直接支援・相談支援などの業務における実務経験（３～１０年）</a:t>
            </a:r>
          </a:p>
        </p:txBody>
      </p:sp>
      <p:grpSp>
        <p:nvGrpSpPr>
          <p:cNvPr id="6" name="グループ化 5"/>
          <p:cNvGrpSpPr/>
          <p:nvPr/>
        </p:nvGrpSpPr>
        <p:grpSpPr>
          <a:xfrm>
            <a:off x="3665118" y="3552375"/>
            <a:ext cx="4363266" cy="1028753"/>
            <a:chOff x="3096855" y="4524042"/>
            <a:chExt cx="2987313" cy="1188367"/>
          </a:xfrm>
        </p:grpSpPr>
        <p:sp>
          <p:nvSpPr>
            <p:cNvPr id="10" name="Rectangle 2"/>
            <p:cNvSpPr>
              <a:spLocks noChangeArrowheads="1"/>
            </p:cNvSpPr>
            <p:nvPr/>
          </p:nvSpPr>
          <p:spPr bwMode="auto">
            <a:xfrm>
              <a:off x="3096855" y="4524042"/>
              <a:ext cx="2987313" cy="1188367"/>
            </a:xfrm>
            <a:prstGeom prst="rect">
              <a:avLst/>
            </a:prstGeom>
            <a:solidFill>
              <a:srgbClr val="FFFF99"/>
            </a:solidFill>
            <a:ln w="15875" algn="ctr">
              <a:solidFill>
                <a:schemeClr val="tx1"/>
              </a:solidFill>
              <a:miter lim="800000"/>
              <a:headEnd/>
              <a:tailEnd/>
            </a:ln>
          </p:spPr>
          <p:txBody>
            <a:bodyPr wrap="none"/>
            <a:lstStyle/>
            <a:p>
              <a:pPr algn="ctr" fontAlgn="base">
                <a:spcBef>
                  <a:spcPct val="0"/>
                </a:spcBef>
                <a:spcAft>
                  <a:spcPct val="0"/>
                </a:spcAft>
              </a:pPr>
              <a:r>
                <a:rPr lang="ja-JP" altLang="en-US" sz="1200" dirty="0" smtClean="0">
                  <a:solidFill>
                    <a:srgbClr val="CC0000"/>
                  </a:solidFill>
                </a:rPr>
                <a:t>研 修 の 修了</a:t>
              </a:r>
            </a:p>
          </p:txBody>
        </p:sp>
        <p:sp>
          <p:nvSpPr>
            <p:cNvPr id="13" name="Rectangle 6"/>
            <p:cNvSpPr>
              <a:spLocks noChangeArrowheads="1"/>
            </p:cNvSpPr>
            <p:nvPr/>
          </p:nvSpPr>
          <p:spPr bwMode="auto">
            <a:xfrm>
              <a:off x="4826518" y="4797425"/>
              <a:ext cx="1131522" cy="807962"/>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100" dirty="0" smtClean="0">
                  <a:solidFill>
                    <a:srgbClr val="000000"/>
                  </a:solidFill>
                </a:rPr>
                <a:t>「サービス管理責任者研修」を修了</a:t>
              </a:r>
              <a:r>
                <a:rPr lang="en-US" altLang="ja-JP" sz="1100" dirty="0" smtClean="0">
                  <a:solidFill>
                    <a:srgbClr val="000000"/>
                  </a:solidFill>
                </a:rPr>
                <a:t/>
              </a:r>
              <a:br>
                <a:rPr lang="en-US" altLang="ja-JP" sz="1100" dirty="0" smtClean="0">
                  <a:solidFill>
                    <a:srgbClr val="000000"/>
                  </a:solidFill>
                </a:rPr>
              </a:br>
              <a:r>
                <a:rPr lang="ja-JP" altLang="en-US" sz="1100" dirty="0" smtClean="0">
                  <a:solidFill>
                    <a:srgbClr val="000000"/>
                  </a:solidFill>
                </a:rPr>
                <a:t>（１９時間）</a:t>
              </a:r>
            </a:p>
          </p:txBody>
        </p:sp>
        <p:sp>
          <p:nvSpPr>
            <p:cNvPr id="15" name="Rectangle 10"/>
            <p:cNvSpPr>
              <a:spLocks noChangeArrowheads="1"/>
            </p:cNvSpPr>
            <p:nvPr/>
          </p:nvSpPr>
          <p:spPr bwMode="auto">
            <a:xfrm>
              <a:off x="3236913" y="4799013"/>
              <a:ext cx="1119063" cy="806373"/>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100" dirty="0" smtClean="0">
                  <a:solidFill>
                    <a:srgbClr val="000000"/>
                  </a:solidFill>
                </a:rPr>
                <a:t>「相談支援従事者初任者研修」講義部分を修了</a:t>
              </a:r>
              <a:endParaRPr lang="en-US" altLang="ja-JP" sz="1100" dirty="0" smtClean="0">
                <a:solidFill>
                  <a:srgbClr val="000000"/>
                </a:solidFill>
              </a:endParaRPr>
            </a:p>
            <a:p>
              <a:pPr fontAlgn="base">
                <a:lnSpc>
                  <a:spcPct val="110000"/>
                </a:lnSpc>
                <a:spcBef>
                  <a:spcPct val="0"/>
                </a:spcBef>
                <a:spcAft>
                  <a:spcPct val="0"/>
                </a:spcAft>
              </a:pPr>
              <a:r>
                <a:rPr lang="ja-JP" altLang="en-US" sz="1100" dirty="0" smtClean="0">
                  <a:solidFill>
                    <a:srgbClr val="000000"/>
                  </a:solidFill>
                </a:rPr>
                <a:t>（１１．５時間）</a:t>
              </a:r>
              <a:endParaRPr lang="en-US" altLang="ja-JP" sz="1100" dirty="0" smtClean="0">
                <a:solidFill>
                  <a:srgbClr val="000000"/>
                </a:solidFill>
              </a:endParaRPr>
            </a:p>
          </p:txBody>
        </p:sp>
      </p:grpSp>
      <p:sp>
        <p:nvSpPr>
          <p:cNvPr id="16" name="AutoShape 5"/>
          <p:cNvSpPr>
            <a:spLocks noChangeArrowheads="1"/>
          </p:cNvSpPr>
          <p:nvPr/>
        </p:nvSpPr>
        <p:spPr bwMode="auto">
          <a:xfrm>
            <a:off x="5658184" y="3984101"/>
            <a:ext cx="390525" cy="36036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000" smtClean="0">
              <a:solidFill>
                <a:srgbClr val="000000"/>
              </a:solidFill>
            </a:endParaRPr>
          </a:p>
        </p:txBody>
      </p:sp>
      <p:sp>
        <p:nvSpPr>
          <p:cNvPr id="17" name="下矢印 16"/>
          <p:cNvSpPr/>
          <p:nvPr/>
        </p:nvSpPr>
        <p:spPr>
          <a:xfrm>
            <a:off x="3123775" y="4770526"/>
            <a:ext cx="2699755" cy="3848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327397" y="5229200"/>
            <a:ext cx="8496944" cy="108012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pPr>
              <a:spcBef>
                <a:spcPts val="300"/>
              </a:spcBef>
              <a:spcAft>
                <a:spcPts val="300"/>
              </a:spcAft>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サービス管理責任者研修事業の実施について（平成一八・八・三〇　障発〇八三〇〇〇四）</a:t>
            </a:r>
            <a:endParaRPr lang="en-US" altLang="ja-JP" sz="105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サービス管理責任者研修</a:t>
            </a:r>
            <a:endParaRPr lang="en-US" altLang="ja-JP" sz="1400" dirty="0" smtClean="0">
              <a:solidFill>
                <a:schemeClr val="tx1"/>
              </a:solidFill>
              <a:latin typeface="ＭＳ Ｐゴシック" panose="020B0600070205080204" pitchFamily="50" charset="-128"/>
              <a:ea typeface="ＭＳ Ｐゴシック" panose="020B0600070205080204" pitchFamily="50" charset="-128"/>
            </a:endParaRPr>
          </a:p>
          <a:p>
            <a:pPr marL="171450" indent="-171450">
              <a:spcBef>
                <a:spcPts val="300"/>
              </a:spcBef>
              <a:spcAft>
                <a:spcPts val="300"/>
              </a:spcAft>
              <a:buFont typeface="ＭＳ Ｐゴシック" panose="020B0600070205080204" pitchFamily="50" charset="-128"/>
              <a:buChar char="○"/>
              <a:defRPr/>
            </a:pPr>
            <a:r>
              <a:rPr lang="ja-JP" altLang="en-US" sz="1400" dirty="0" smtClean="0">
                <a:solidFill>
                  <a:schemeClr val="tx1"/>
                </a:solidFill>
                <a:latin typeface="ＭＳ Ｐゴシック" panose="020B0600070205080204" pitchFamily="50" charset="-128"/>
                <a:ea typeface="ＭＳ Ｐゴシック" panose="020B0600070205080204" pitchFamily="50" charset="-128"/>
              </a:rPr>
              <a:t>児童発達支援管理責任者研修</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19" name="角丸四角形 18"/>
          <p:cNvSpPr/>
          <p:nvPr/>
        </p:nvSpPr>
        <p:spPr>
          <a:xfrm>
            <a:off x="323528" y="4953159"/>
            <a:ext cx="1440160" cy="28803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600" dirty="0" smtClean="0"/>
              <a:t>通知</a:t>
            </a:r>
            <a:endParaRPr kumimoji="1" lang="ja-JP" altLang="en-US" sz="1600" dirty="0"/>
          </a:p>
        </p:txBody>
      </p:sp>
      <p:sp>
        <p:nvSpPr>
          <p:cNvPr id="21" name="正方形/長方形 20"/>
          <p:cNvSpPr/>
          <p:nvPr/>
        </p:nvSpPr>
        <p:spPr>
          <a:xfrm>
            <a:off x="4610950" y="5657831"/>
            <a:ext cx="4136656" cy="489725"/>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都道府県等による初任者及び現任研修は</a:t>
            </a:r>
            <a:r>
              <a:rPr kumimoji="1" lang="ja-JP" altLang="en-US" sz="1400" b="1" u="sng" dirty="0" smtClean="0">
                <a:solidFill>
                  <a:schemeClr val="tx1"/>
                </a:solidFill>
                <a:latin typeface="ＭＳ ゴシック" panose="020B0609070205080204" pitchFamily="49" charset="-128"/>
                <a:ea typeface="ＭＳ ゴシック" panose="020B0609070205080204" pitchFamily="49" charset="-128"/>
              </a:rPr>
              <a:t>標準カリキュラム以上の内容</a:t>
            </a:r>
            <a:r>
              <a:rPr kumimoji="1" lang="ja-JP" altLang="en-US" sz="1400" dirty="0" smtClean="0">
                <a:solidFill>
                  <a:schemeClr val="tx1"/>
                </a:solidFill>
                <a:latin typeface="ＭＳ ゴシック" panose="020B0609070205080204" pitchFamily="49" charset="-128"/>
                <a:ea typeface="ＭＳ ゴシック" panose="020B0609070205080204" pitchFamily="49" charset="-128"/>
              </a:rPr>
              <a:t>で実施する。</a:t>
            </a:r>
            <a:endParaRPr kumimoji="1" lang="en-US" altLang="ja-JP" sz="1400" dirty="0" smtClean="0">
              <a:solidFill>
                <a:schemeClr val="tx1"/>
              </a:solidFill>
              <a:latin typeface="ＭＳ ゴシック" panose="020B0609070205080204" pitchFamily="49" charset="-128"/>
              <a:ea typeface="ＭＳ ゴシック" panose="020B0609070205080204" pitchFamily="49" charset="-128"/>
            </a:endParaRPr>
          </a:p>
        </p:txBody>
      </p:sp>
      <p:cxnSp>
        <p:nvCxnSpPr>
          <p:cNvPr id="23" name="直線矢印コネクタ 22"/>
          <p:cNvCxnSpPr/>
          <p:nvPr/>
        </p:nvCxnSpPr>
        <p:spPr>
          <a:xfrm>
            <a:off x="3543126" y="5896050"/>
            <a:ext cx="900100"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grpSp>
        <p:nvGrpSpPr>
          <p:cNvPr id="22" name="グループ化 21"/>
          <p:cNvGrpSpPr/>
          <p:nvPr/>
        </p:nvGrpSpPr>
        <p:grpSpPr>
          <a:xfrm>
            <a:off x="0" y="332656"/>
            <a:ext cx="9144000" cy="72008"/>
            <a:chOff x="0" y="188640"/>
            <a:chExt cx="9144000" cy="72008"/>
          </a:xfrm>
        </p:grpSpPr>
        <p:cxnSp>
          <p:nvCxnSpPr>
            <p:cNvPr id="24" name="直線コネクタ 2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5" name="下矢印 4"/>
          <p:cNvSpPr/>
          <p:nvPr/>
        </p:nvSpPr>
        <p:spPr>
          <a:xfrm>
            <a:off x="3123776" y="2438113"/>
            <a:ext cx="2699755"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951696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496" y="44624"/>
            <a:ext cx="9001000" cy="490066"/>
          </a:xfrm>
        </p:spPr>
        <p:txBody>
          <a:bodyPr>
            <a:noAutofit/>
          </a:bodyPr>
          <a:lstStyle/>
          <a:p>
            <a:r>
              <a:rPr lang="ja-JP" altLang="en-US" sz="2400" b="1" dirty="0"/>
              <a:t>国及び都道府県</a:t>
            </a:r>
            <a:r>
              <a:rPr lang="ja-JP" altLang="en-US" sz="2400" b="1" dirty="0" smtClean="0"/>
              <a:t>研修における新カリキュラムの移行について（案）</a:t>
            </a:r>
            <a:endParaRPr kumimoji="1" lang="ja-JP" altLang="en-US" sz="2400" b="1" dirty="0"/>
          </a:p>
        </p:txBody>
      </p:sp>
      <p:graphicFrame>
        <p:nvGraphicFramePr>
          <p:cNvPr id="4" name="表 3"/>
          <p:cNvGraphicFramePr>
            <a:graphicFrameLocks noGrp="1"/>
          </p:cNvGraphicFramePr>
          <p:nvPr>
            <p:extLst/>
          </p:nvPr>
        </p:nvGraphicFramePr>
        <p:xfrm>
          <a:off x="35496" y="548680"/>
          <a:ext cx="9036498" cy="6286337"/>
        </p:xfrm>
        <a:graphic>
          <a:graphicData uri="http://schemas.openxmlformats.org/drawingml/2006/table">
            <a:tbl>
              <a:tblPr>
                <a:tableStyleId>{5940675A-B579-460E-94D1-54222C63F5DA}</a:tableStyleId>
              </a:tblPr>
              <a:tblGrid>
                <a:gridCol w="293869">
                  <a:extLst>
                    <a:ext uri="{9D8B030D-6E8A-4147-A177-3AD203B41FA5}">
                      <a16:colId xmlns:a16="http://schemas.microsoft.com/office/drawing/2014/main" val="20000"/>
                    </a:ext>
                  </a:extLst>
                </a:gridCol>
                <a:gridCol w="505344">
                  <a:extLst>
                    <a:ext uri="{9D8B030D-6E8A-4147-A177-3AD203B41FA5}">
                      <a16:colId xmlns:a16="http://schemas.microsoft.com/office/drawing/2014/main" val="20001"/>
                    </a:ext>
                  </a:extLst>
                </a:gridCol>
                <a:gridCol w="1176755">
                  <a:extLst>
                    <a:ext uri="{9D8B030D-6E8A-4147-A177-3AD203B41FA5}">
                      <a16:colId xmlns:a16="http://schemas.microsoft.com/office/drawing/2014/main" val="20002"/>
                    </a:ext>
                  </a:extLst>
                </a:gridCol>
                <a:gridCol w="1176755">
                  <a:extLst>
                    <a:ext uri="{9D8B030D-6E8A-4147-A177-3AD203B41FA5}">
                      <a16:colId xmlns:a16="http://schemas.microsoft.com/office/drawing/2014/main" val="20003"/>
                    </a:ext>
                  </a:extLst>
                </a:gridCol>
                <a:gridCol w="1176755">
                  <a:extLst>
                    <a:ext uri="{9D8B030D-6E8A-4147-A177-3AD203B41FA5}">
                      <a16:colId xmlns:a16="http://schemas.microsoft.com/office/drawing/2014/main" val="20004"/>
                    </a:ext>
                  </a:extLst>
                </a:gridCol>
                <a:gridCol w="1176755">
                  <a:extLst>
                    <a:ext uri="{9D8B030D-6E8A-4147-A177-3AD203B41FA5}">
                      <a16:colId xmlns:a16="http://schemas.microsoft.com/office/drawing/2014/main" val="20005"/>
                    </a:ext>
                  </a:extLst>
                </a:gridCol>
                <a:gridCol w="1176755">
                  <a:extLst>
                    <a:ext uri="{9D8B030D-6E8A-4147-A177-3AD203B41FA5}">
                      <a16:colId xmlns:a16="http://schemas.microsoft.com/office/drawing/2014/main" val="20006"/>
                    </a:ext>
                  </a:extLst>
                </a:gridCol>
                <a:gridCol w="1176755">
                  <a:extLst>
                    <a:ext uri="{9D8B030D-6E8A-4147-A177-3AD203B41FA5}">
                      <a16:colId xmlns:a16="http://schemas.microsoft.com/office/drawing/2014/main" val="20007"/>
                    </a:ext>
                  </a:extLst>
                </a:gridCol>
                <a:gridCol w="1176755">
                  <a:extLst>
                    <a:ext uri="{9D8B030D-6E8A-4147-A177-3AD203B41FA5}">
                      <a16:colId xmlns:a16="http://schemas.microsoft.com/office/drawing/2014/main" val="20008"/>
                    </a:ext>
                  </a:extLst>
                </a:gridCol>
              </a:tblGrid>
              <a:tr h="504056">
                <a:tc gridSpan="3">
                  <a:txBody>
                    <a:bodyPr/>
                    <a:lstStyle/>
                    <a:p>
                      <a:pPr algn="ctr" fontAlgn="ctr"/>
                      <a:r>
                        <a:rPr lang="ja-JP" altLang="en-US" sz="2000" u="none" strike="noStrike" dirty="0">
                          <a:effectLst/>
                          <a:latin typeface="+mj-ea"/>
                          <a:ea typeface="+mj-ea"/>
                        </a:rPr>
                        <a:t>　</a:t>
                      </a:r>
                      <a:endParaRPr lang="ja-JP" altLang="en-US" sz="2000" b="0" i="0" u="none" strike="noStrike" dirty="0">
                        <a:solidFill>
                          <a:srgbClr val="000000"/>
                        </a:solidFill>
                        <a:effectLst/>
                        <a:latin typeface="+mj-ea"/>
                        <a:ea typeface="+mj-ea"/>
                      </a:endParaRPr>
                    </a:p>
                  </a:txBody>
                  <a:tcPr marL="0" marR="0" marT="0" marB="0" anchor="ctr">
                    <a:lnL w="28575" cap="flat" cmpd="sng" algn="ctr">
                      <a:solidFill>
                        <a:schemeClr val="tx1"/>
                      </a:solidFill>
                      <a:prstDash val="solid"/>
                      <a:round/>
                      <a:headEnd type="none" w="med" len="med"/>
                      <a:tailEnd type="none" w="med" len="med"/>
                    </a:lnL>
                    <a:lnT w="28575" cap="flat" cmpd="sng" algn="ctr">
                      <a:solidFill>
                        <a:schemeClr val="tx1"/>
                      </a:solidFill>
                      <a:prstDash val="solid"/>
                      <a:round/>
                      <a:headEnd type="none" w="med" len="med"/>
                      <a:tailEnd type="none" w="med" len="med"/>
                    </a:lnT>
                    <a:solidFill>
                      <a:schemeClr val="bg1">
                        <a:lumMod val="85000"/>
                      </a:schemeClr>
                    </a:solidFill>
                  </a:tcPr>
                </a:tc>
                <a:tc hMerge="1">
                  <a:txBody>
                    <a:bodyPr/>
                    <a:lstStyle/>
                    <a:p>
                      <a:endParaRPr kumimoji="1" lang="ja-JP" altLang="en-US"/>
                    </a:p>
                  </a:txBody>
                  <a:tcPr/>
                </a:tc>
                <a:tc hMerge="1">
                  <a:txBody>
                    <a:bodyPr/>
                    <a:lstStyle/>
                    <a:p>
                      <a:endParaRPr kumimoji="1" lang="ja-JP" altLang="en-US"/>
                    </a:p>
                  </a:txBody>
                  <a:tcPr/>
                </a:tc>
                <a:tc>
                  <a:txBody>
                    <a:bodyPr/>
                    <a:lstStyle/>
                    <a:p>
                      <a:pPr algn="ctr" fontAlgn="ctr"/>
                      <a:r>
                        <a:rPr lang="en-US" sz="1600" u="none" strike="noStrike" dirty="0">
                          <a:effectLst/>
                          <a:latin typeface="+mj-ea"/>
                          <a:ea typeface="+mj-ea"/>
                        </a:rPr>
                        <a:t>H28</a:t>
                      </a:r>
                      <a:endParaRPr lang="en-US" sz="16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j-ea"/>
                          <a:ea typeface="+mj-ea"/>
                        </a:rPr>
                        <a:t>H29</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j-ea"/>
                          <a:ea typeface="+mj-ea"/>
                        </a:rPr>
                        <a:t>H30</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j-ea"/>
                          <a:ea typeface="+mj-ea"/>
                        </a:rPr>
                        <a:t>H31</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j-ea"/>
                          <a:ea typeface="+mj-ea"/>
                        </a:rPr>
                        <a:t>H32</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T w="28575" cap="flat" cmpd="sng" algn="ctr">
                      <a:solidFill>
                        <a:schemeClr val="tx1"/>
                      </a:solidFill>
                      <a:prstDash val="solid"/>
                      <a:round/>
                      <a:headEnd type="none" w="med" len="med"/>
                      <a:tailEnd type="none" w="med" len="med"/>
                    </a:lnT>
                  </a:tcPr>
                </a:tc>
                <a:tc>
                  <a:txBody>
                    <a:bodyPr/>
                    <a:lstStyle/>
                    <a:p>
                      <a:pPr algn="ctr" fontAlgn="ctr"/>
                      <a:r>
                        <a:rPr lang="en-US" sz="1600" u="none" strike="noStrike" dirty="0">
                          <a:effectLst/>
                          <a:latin typeface="+mj-ea"/>
                          <a:ea typeface="+mj-ea"/>
                        </a:rPr>
                        <a:t>H33</a:t>
                      </a:r>
                      <a:endParaRPr 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859431">
                <a:tc rowSpan="7">
                  <a:txBody>
                    <a:bodyPr/>
                    <a:lstStyle/>
                    <a:p>
                      <a:pPr algn="ctr" fontAlgn="ctr"/>
                      <a:r>
                        <a:rPr lang="ja-JP" altLang="en-US" sz="16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サービス管理責任者等</a:t>
                      </a:r>
                      <a:endPar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0" marR="0" marT="0" marB="0" vert="eaVert" anchor="ctr">
                    <a:lnL w="28575" cap="flat" cmpd="sng" algn="ctr">
                      <a:solidFill>
                        <a:schemeClr val="tx1"/>
                      </a:solidFill>
                      <a:prstDash val="solid"/>
                      <a:round/>
                      <a:headEnd type="none" w="med" len="med"/>
                      <a:tailEnd type="none" w="med" len="med"/>
                    </a:lnL>
                    <a:lnB w="28575" cap="flat" cmpd="sng" algn="ctr">
                      <a:solidFill>
                        <a:schemeClr val="tx1"/>
                      </a:solidFill>
                      <a:prstDash val="solid"/>
                      <a:round/>
                      <a:headEnd type="none" w="med" len="med"/>
                      <a:tailEnd type="none" w="med" len="med"/>
                    </a:lnB>
                  </a:tcPr>
                </a:tc>
                <a:tc gridSpan="2">
                  <a:txBody>
                    <a:bodyPr/>
                    <a:lstStyle/>
                    <a:p>
                      <a:pPr algn="ctr" fontAlgn="ctr"/>
                      <a:r>
                        <a:rPr lang="ja-JP" altLang="en-US" sz="1600" u="none" strike="noStrike" dirty="0" smtClean="0">
                          <a:effectLst/>
                          <a:latin typeface="+mj-ea"/>
                          <a:ea typeface="+mj-ea"/>
                        </a:rPr>
                        <a:t>告示等改定</a:t>
                      </a:r>
                      <a:r>
                        <a:rPr lang="ja-JP" altLang="en-US" sz="2000" u="none" strike="noStrike" dirty="0">
                          <a:effectLst/>
                          <a:latin typeface="+mj-ea"/>
                          <a:ea typeface="+mj-ea"/>
                        </a:rPr>
                        <a:t>　</a:t>
                      </a:r>
                      <a:endParaRPr lang="ja-JP" altLang="en-US" sz="2000" b="0" i="0" u="none" strike="noStrike" dirty="0">
                        <a:solidFill>
                          <a:srgbClr val="000000"/>
                        </a:solidFill>
                        <a:effectLst/>
                        <a:latin typeface="+mj-ea"/>
                        <a:ea typeface="+mj-ea"/>
                      </a:endParaRPr>
                    </a:p>
                  </a:txBody>
                  <a:tcPr marL="0" marR="0" marT="0" marB="0" anchor="ctr"/>
                </a:tc>
                <a:tc hMerge="1">
                  <a:txBody>
                    <a:bodyPr/>
                    <a:lstStyle/>
                    <a:p>
                      <a:pPr algn="ctr" fontAlgn="ctr"/>
                      <a:endParaRPr lang="ja-JP" altLang="en-US" sz="1600" b="0" i="0" u="none" strike="noStrike" dirty="0">
                        <a:solidFill>
                          <a:srgbClr val="000000"/>
                        </a:solidFill>
                        <a:effectLst/>
                        <a:latin typeface="+mj-ea"/>
                        <a:ea typeface="+mj-ea"/>
                      </a:endParaRPr>
                    </a:p>
                  </a:txBody>
                  <a:tcPr marL="0" marR="0" marT="0" marB="0" anchor="ct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400" u="none" strike="noStrike" dirty="0" smtClean="0">
                          <a:effectLst/>
                          <a:latin typeface="+mj-ea"/>
                          <a:ea typeface="+mj-ea"/>
                        </a:rPr>
                        <a:t>告示等改定</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solidFill>
                  </a:tcPr>
                </a:tc>
                <a:tc>
                  <a:txBody>
                    <a:bodyPr/>
                    <a:lstStyle/>
                    <a:p>
                      <a:pPr algn="ctr" fontAlgn="ctr"/>
                      <a:endParaRPr lang="en-US" altLang="ja-JP" sz="1400" u="none" strike="noStrike" dirty="0" smtClean="0">
                        <a:effectLst/>
                        <a:latin typeface="+mj-ea"/>
                        <a:ea typeface="+mj-ea"/>
                      </a:endParaRPr>
                    </a:p>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1"/>
                  </a:ext>
                </a:extLst>
              </a:tr>
              <a:tr h="820475">
                <a:tc vMerge="1">
                  <a:txBody>
                    <a:bodyPr/>
                    <a:lstStyle/>
                    <a:p>
                      <a:endParaRPr kumimoji="1" lang="ja-JP" altLang="en-US"/>
                    </a:p>
                  </a:txBody>
                  <a:tcPr/>
                </a:tc>
                <a:tc rowSpan="3">
                  <a:txBody>
                    <a:bodyPr/>
                    <a:lstStyle/>
                    <a:p>
                      <a:pPr algn="ctr" fontAlgn="ctr"/>
                      <a:r>
                        <a:rPr lang="ja-JP" altLang="en-US" sz="1400" u="none" strike="noStrike" dirty="0">
                          <a:effectLst/>
                          <a:latin typeface="+mj-ea"/>
                          <a:ea typeface="+mj-ea"/>
                        </a:rPr>
                        <a:t>国研修</a:t>
                      </a:r>
                      <a:endParaRPr lang="ja-JP" altLang="en-US" sz="1400" b="0" i="0" u="none" strike="noStrike" dirty="0">
                        <a:solidFill>
                          <a:srgbClr val="000000"/>
                        </a:solidFill>
                        <a:effectLst/>
                        <a:latin typeface="+mj-ea"/>
                        <a:ea typeface="+mj-ea"/>
                      </a:endParaRPr>
                    </a:p>
                  </a:txBody>
                  <a:tcPr marL="0" marR="0" marT="0" marB="0" vert="eaVert" anchor="ctr"/>
                </a:tc>
                <a:tc>
                  <a:txBody>
                    <a:bodyPr/>
                    <a:lstStyle/>
                    <a:p>
                      <a:pPr algn="ctr" fontAlgn="ctr"/>
                      <a:r>
                        <a:rPr lang="ja-JP" altLang="en-US" sz="1600" b="0" i="0" u="none" strike="noStrike" dirty="0" smtClean="0">
                          <a:solidFill>
                            <a:srgbClr val="000000"/>
                          </a:solidFill>
                          <a:effectLst/>
                          <a:latin typeface="+mj-ea"/>
                          <a:ea typeface="+mj-ea"/>
                        </a:rPr>
                        <a:t>現行研修</a:t>
                      </a:r>
                      <a:endParaRPr lang="ja-JP" altLang="en-US" sz="1600" b="0" i="0" u="none" strike="noStrike" dirty="0">
                        <a:solidFill>
                          <a:srgbClr val="000000"/>
                        </a:solidFill>
                        <a:effectLst/>
                        <a:latin typeface="+mj-ea"/>
                        <a:ea typeface="+mj-ea"/>
                      </a:endParaRPr>
                    </a:p>
                  </a:txBody>
                  <a:tcPr marL="0" marR="0" marT="0" marB="0" anchor="ctr"/>
                </a:tc>
                <a:tc>
                  <a:txBody>
                    <a:bodyPr/>
                    <a:lstStyle/>
                    <a:p>
                      <a:pPr algn="ctr" fontAlgn="ctr"/>
                      <a:r>
                        <a:rPr lang="en-US" altLang="ja-JP" sz="1400" u="none" strike="noStrike" dirty="0" smtClean="0">
                          <a:effectLst/>
                          <a:latin typeface="+mj-ea"/>
                          <a:ea typeface="+mj-ea"/>
                        </a:rPr>
                        <a:t>Point</a:t>
                      </a:r>
                    </a:p>
                    <a:p>
                      <a:pPr algn="ctr" fontAlgn="ctr"/>
                      <a:r>
                        <a:rPr lang="ja-JP" altLang="en-US" sz="1400" u="none" strike="noStrike" dirty="0" smtClean="0">
                          <a:effectLst/>
                          <a:latin typeface="+mj-ea"/>
                          <a:ea typeface="+mj-ea"/>
                        </a:rPr>
                        <a:t>旧カリキュラム</a:t>
                      </a: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2"/>
                  </a:ext>
                </a:extLst>
              </a:tr>
              <a:tr h="8204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600" b="0" i="0" u="none" strike="noStrike" dirty="0" smtClean="0">
                          <a:solidFill>
                            <a:srgbClr val="000000"/>
                          </a:solidFill>
                          <a:effectLst/>
                          <a:latin typeface="+mj-ea"/>
                          <a:ea typeface="+mj-ea"/>
                        </a:rPr>
                        <a:t>基礎研修</a:t>
                      </a:r>
                      <a:endParaRPr lang="ja-JP" altLang="en-US" sz="1600" b="0" i="0" u="none" strike="noStrike" dirty="0">
                        <a:solidFill>
                          <a:srgbClr val="000000"/>
                        </a:solidFill>
                        <a:effectLst/>
                        <a:latin typeface="+mj-ea"/>
                        <a:ea typeface="+mj-ea"/>
                      </a:endParaRPr>
                    </a:p>
                  </a:txBody>
                  <a:tcPr marL="0" marR="0" marT="0" marB="0" anchor="ct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400" u="none" strike="noStrike" dirty="0">
                          <a:effectLst/>
                          <a:latin typeface="+mj-ea"/>
                          <a:ea typeface="+mj-ea"/>
                        </a:rPr>
                        <a:t>新カリキュラム確定部分伝達</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600" u="none" strike="noStrike" dirty="0">
                          <a:effectLst/>
                          <a:latin typeface="+mj-ea"/>
                          <a:ea typeface="+mj-ea"/>
                        </a:rPr>
                        <a:t>　</a:t>
                      </a:r>
                      <a:endParaRPr lang="ja-JP" altLang="en-US" sz="16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8204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400" b="0" i="0" u="none" strike="noStrike" dirty="0" smtClean="0">
                          <a:solidFill>
                            <a:schemeClr val="tx1"/>
                          </a:solidFill>
                          <a:effectLst/>
                          <a:latin typeface="+mj-ea"/>
                          <a:ea typeface="+mj-ea"/>
                        </a:rPr>
                        <a:t>実践研修</a:t>
                      </a:r>
                      <a:endParaRPr lang="en-US" altLang="ja-JP" sz="1400" b="0" i="0" u="none" strike="noStrike" dirty="0" smtClean="0">
                        <a:solidFill>
                          <a:schemeClr val="tx1"/>
                        </a:solidFill>
                        <a:effectLst/>
                        <a:latin typeface="+mj-ea"/>
                        <a:ea typeface="+mj-ea"/>
                      </a:endParaRPr>
                    </a:p>
                    <a:p>
                      <a:pPr algn="ctr" fontAlgn="ctr"/>
                      <a:r>
                        <a:rPr lang="ja-JP" altLang="en-US" sz="1400" b="0" i="0" u="none" strike="noStrike" dirty="0" smtClean="0">
                          <a:solidFill>
                            <a:schemeClr val="tx1"/>
                          </a:solidFill>
                          <a:effectLst/>
                          <a:latin typeface="+mj-ea"/>
                          <a:ea typeface="+mj-ea"/>
                        </a:rPr>
                        <a:t>（更新研修）</a:t>
                      </a:r>
                      <a:endParaRPr lang="ja-JP" altLang="en-US" sz="1400" b="0" i="0" u="none" strike="noStrike" dirty="0">
                        <a:solidFill>
                          <a:srgbClr val="000000"/>
                        </a:solidFill>
                        <a:effectLst/>
                        <a:latin typeface="+mj-ea"/>
                        <a:ea typeface="+mj-ea"/>
                      </a:endParaRPr>
                    </a:p>
                  </a:txBody>
                  <a:tcPr marL="0" marR="0" marT="0" marB="0" anchor="ct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r h="820475">
                <a:tc vMerge="1">
                  <a:txBody>
                    <a:bodyPr/>
                    <a:lstStyle/>
                    <a:p>
                      <a:endParaRPr kumimoji="1" lang="ja-JP" altLang="en-US"/>
                    </a:p>
                  </a:txBody>
                  <a:tcPr/>
                </a:tc>
                <a:tc rowSpan="3">
                  <a:txBody>
                    <a:bodyPr/>
                    <a:lstStyle/>
                    <a:p>
                      <a:pPr algn="ctr" fontAlgn="ctr"/>
                      <a:r>
                        <a:rPr lang="ja-JP" altLang="en-US" sz="1400" u="none" strike="noStrike" dirty="0">
                          <a:effectLst/>
                          <a:latin typeface="+mj-ea"/>
                          <a:ea typeface="+mj-ea"/>
                        </a:rPr>
                        <a:t>都道府県研修</a:t>
                      </a:r>
                      <a:endParaRPr lang="ja-JP" altLang="en-US" sz="1400" b="0" i="0" u="none" strike="noStrike" dirty="0">
                        <a:solidFill>
                          <a:srgbClr val="000000"/>
                        </a:solidFill>
                        <a:effectLst/>
                        <a:latin typeface="+mj-ea"/>
                        <a:ea typeface="+mj-ea"/>
                      </a:endParaRPr>
                    </a:p>
                  </a:txBody>
                  <a:tcPr marL="0" marR="0" marT="0" marB="0" vert="eaVert" anchor="ctr">
                    <a:lnB w="28575" cap="flat" cmpd="sng" algn="ctr">
                      <a:solidFill>
                        <a:schemeClr val="tx1"/>
                      </a:solidFill>
                      <a:prstDash val="solid"/>
                      <a:round/>
                      <a:headEnd type="none" w="med" len="med"/>
                      <a:tailEnd type="none" w="med" len="med"/>
                    </a:lnB>
                  </a:tcPr>
                </a:tc>
                <a:tc>
                  <a:txBody>
                    <a:bodyPr/>
                    <a:lstStyle/>
                    <a:p>
                      <a:pPr algn="ctr" fontAlgn="ctr"/>
                      <a:r>
                        <a:rPr lang="ja-JP" altLang="en-US" sz="1600" b="0" i="0" u="none" strike="noStrike" dirty="0" smtClean="0">
                          <a:solidFill>
                            <a:srgbClr val="000000"/>
                          </a:solidFill>
                          <a:effectLst/>
                          <a:latin typeface="+mj-ea"/>
                          <a:ea typeface="+mj-ea"/>
                        </a:rPr>
                        <a:t>現行研修</a:t>
                      </a:r>
                      <a:endParaRPr lang="ja-JP" altLang="en-US" sz="1600" b="0" i="0" u="none" strike="noStrike" dirty="0">
                        <a:solidFill>
                          <a:srgbClr val="000000"/>
                        </a:solidFill>
                        <a:effectLst/>
                        <a:latin typeface="+mj-ea"/>
                        <a:ea typeface="+mj-ea"/>
                      </a:endParaRPr>
                    </a:p>
                  </a:txBody>
                  <a:tcPr marL="0" marR="0" marT="0" marB="0" anchor="ct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solidFill>
                      <a:schemeClr val="bg1">
                        <a:lumMod val="85000"/>
                      </a:schemeClr>
                    </a:solidFill>
                  </a:tcPr>
                </a:tc>
                <a:extLst>
                  <a:ext uri="{0D108BD9-81ED-4DB2-BD59-A6C34878D82A}">
                    <a16:rowId xmlns:a16="http://schemas.microsoft.com/office/drawing/2014/main" val="10005"/>
                  </a:ext>
                </a:extLst>
              </a:tr>
              <a:tr h="8204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600" b="0" i="0" u="none" strike="noStrike" dirty="0" smtClean="0">
                          <a:solidFill>
                            <a:schemeClr val="tx1"/>
                          </a:solidFill>
                          <a:effectLst/>
                          <a:latin typeface="+mj-ea"/>
                          <a:ea typeface="+mj-ea"/>
                        </a:rPr>
                        <a:t>基礎研修</a:t>
                      </a:r>
                      <a:endParaRPr lang="ja-JP" altLang="en-US" sz="1600" b="0" i="0" u="none" strike="noStrike" dirty="0">
                        <a:solidFill>
                          <a:srgbClr val="000000"/>
                        </a:solidFill>
                        <a:effectLst/>
                        <a:latin typeface="+mj-ea"/>
                        <a:ea typeface="+mj-ea"/>
                      </a:endParaRPr>
                    </a:p>
                  </a:txBody>
                  <a:tcPr marL="0" marR="0" marT="0" marB="0" anchor="ct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solidFill>
                      <a:schemeClr val="bg1">
                        <a:lumMod val="85000"/>
                      </a:schemeClr>
                    </a:solidFill>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6"/>
                  </a:ext>
                </a:extLst>
              </a:tr>
              <a:tr h="820475">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1400" b="0" i="0" u="none" strike="noStrike" dirty="0" smtClean="0">
                          <a:solidFill>
                            <a:schemeClr val="tx1"/>
                          </a:solidFill>
                          <a:effectLst/>
                          <a:latin typeface="+mj-ea"/>
                          <a:ea typeface="+mj-ea"/>
                        </a:rPr>
                        <a:t>実践研修</a:t>
                      </a:r>
                      <a:endParaRPr lang="en-US" altLang="ja-JP" sz="1400" b="0" i="0" u="none" strike="noStrike" dirty="0" smtClean="0">
                        <a:solidFill>
                          <a:schemeClr val="tx1"/>
                        </a:solidFill>
                        <a:effectLst/>
                        <a:latin typeface="+mj-ea"/>
                        <a:ea typeface="+mj-ea"/>
                      </a:endParaRPr>
                    </a:p>
                    <a:p>
                      <a:pPr algn="ctr" fontAlgn="ctr"/>
                      <a:r>
                        <a:rPr lang="ja-JP" altLang="en-US" sz="1400" b="0" i="0" u="none" strike="noStrike" dirty="0" smtClean="0">
                          <a:solidFill>
                            <a:schemeClr val="tx1"/>
                          </a:solidFill>
                          <a:effectLst/>
                          <a:latin typeface="+mj-ea"/>
                          <a:ea typeface="+mj-ea"/>
                        </a:rPr>
                        <a:t>（更新研修）</a:t>
                      </a:r>
                      <a:endParaRPr lang="ja-JP" altLang="en-US" sz="1400" b="0" i="0" u="none" strike="noStrike" dirty="0">
                        <a:solidFill>
                          <a:srgbClr val="000000"/>
                        </a:solidFill>
                        <a:effectLst/>
                        <a:latin typeface="+mj-ea"/>
                        <a:ea typeface="+mj-ea"/>
                      </a:endParaRPr>
                    </a:p>
                  </a:txBody>
                  <a:tcPr marL="0" marR="0" marT="0" marB="0" anchor="ctr">
                    <a:lnB w="28575"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a:effectLst/>
                          <a:latin typeface="+mj-ea"/>
                          <a:ea typeface="+mj-ea"/>
                        </a:rPr>
                        <a:t>　</a:t>
                      </a:r>
                      <a:endParaRPr lang="ja-JP" altLang="en-US" sz="1400" b="0" i="0" u="none" strike="noStrike">
                        <a:solidFill>
                          <a:srgbClr val="000000"/>
                        </a:solidFill>
                        <a:effectLst/>
                        <a:latin typeface="+mj-ea"/>
                        <a:ea typeface="+mj-ea"/>
                      </a:endParaRPr>
                    </a:p>
                  </a:txBody>
                  <a:tcPr marL="0" marR="0" marT="0" marB="0" anchor="ctr">
                    <a:lnR w="12700" cap="flat" cmpd="sng" algn="ctr">
                      <a:solidFill>
                        <a:schemeClr val="tx1"/>
                      </a:solidFill>
                      <a:prstDash val="dash"/>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28575"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fontAlgn="ct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12700" cap="flat" cmpd="sng" algn="ctr">
                      <a:solidFill>
                        <a:schemeClr val="tx1"/>
                      </a:solidFill>
                      <a:prstDash val="dash"/>
                      <a:round/>
                      <a:headEnd type="none" w="med" len="med"/>
                      <a:tailEnd type="none" w="med" len="med"/>
                    </a:lnR>
                    <a:lnB w="28575" cap="flat" cmpd="sng" algn="ctr">
                      <a:solidFill>
                        <a:schemeClr val="tx1"/>
                      </a:solidFill>
                      <a:prstDash val="solid"/>
                      <a:round/>
                      <a:headEnd type="none" w="med" len="med"/>
                      <a:tailEnd type="none" w="med" len="med"/>
                    </a:lnB>
                  </a:tcPr>
                </a:tc>
                <a:tc>
                  <a:txBody>
                    <a:bodyPr/>
                    <a:lstStyle/>
                    <a:p>
                      <a:pPr algn="ctr" fontAlgn="ctr"/>
                      <a:r>
                        <a:rPr lang="ja-JP" altLang="en-US" sz="1400" u="none" strike="noStrike" dirty="0">
                          <a:effectLst/>
                          <a:latin typeface="+mj-ea"/>
                          <a:ea typeface="+mj-ea"/>
                        </a:rPr>
                        <a:t>　</a:t>
                      </a:r>
                      <a:endParaRPr lang="ja-JP" altLang="en-US" sz="1400" b="0" i="0" u="none" strike="noStrike" dirty="0">
                        <a:solidFill>
                          <a:srgbClr val="000000"/>
                        </a:solidFill>
                        <a:effectLst/>
                        <a:latin typeface="+mj-ea"/>
                        <a:ea typeface="+mj-ea"/>
                      </a:endParaRPr>
                    </a:p>
                  </a:txBody>
                  <a:tcPr marL="0" marR="0" marT="0" marB="0" anchor="ctr">
                    <a:lnL w="12700" cap="flat" cmpd="sng" algn="ctr">
                      <a:solidFill>
                        <a:schemeClr val="tx1"/>
                      </a:solidFill>
                      <a:prstDash val="dash"/>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cxnSp>
        <p:nvCxnSpPr>
          <p:cNvPr id="6" name="直線コネクタ 5"/>
          <p:cNvCxnSpPr/>
          <p:nvPr/>
        </p:nvCxnSpPr>
        <p:spPr>
          <a:xfrm>
            <a:off x="0" y="505816"/>
            <a:ext cx="9144000" cy="0"/>
          </a:xfrm>
          <a:prstGeom prst="line">
            <a:avLst/>
          </a:prstGeom>
          <a:ln/>
        </p:spPr>
        <p:style>
          <a:lnRef idx="2">
            <a:schemeClr val="accent3"/>
          </a:lnRef>
          <a:fillRef idx="0">
            <a:schemeClr val="accent3"/>
          </a:fillRef>
          <a:effectRef idx="1">
            <a:schemeClr val="accent3"/>
          </a:effectRef>
          <a:fontRef idx="minor">
            <a:schemeClr val="tx1"/>
          </a:fontRef>
        </p:style>
      </p:cxnSp>
      <p:sp>
        <p:nvSpPr>
          <p:cNvPr id="9" name="ホームベース 8"/>
          <p:cNvSpPr/>
          <p:nvPr/>
        </p:nvSpPr>
        <p:spPr>
          <a:xfrm>
            <a:off x="6732240" y="2852936"/>
            <a:ext cx="2304256"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a:latin typeface="+mj-ea"/>
              </a:rPr>
              <a:t>新カリキュラム</a:t>
            </a:r>
            <a:endParaRPr lang="en-US" altLang="ja-JP" sz="1400" dirty="0">
              <a:latin typeface="+mj-ea"/>
            </a:endParaRPr>
          </a:p>
          <a:p>
            <a:pPr algn="ctr" fontAlgn="ctr"/>
            <a:r>
              <a:rPr lang="en-US" altLang="ja-JP" sz="1400" dirty="0">
                <a:solidFill>
                  <a:srgbClr val="000000"/>
                </a:solidFill>
                <a:latin typeface="+mj-ea"/>
              </a:rPr>
              <a:t>Point</a:t>
            </a:r>
            <a:r>
              <a:rPr lang="ja-JP" altLang="en-US" sz="1400" dirty="0">
                <a:solidFill>
                  <a:srgbClr val="000000"/>
                </a:solidFill>
                <a:latin typeface="+mj-ea"/>
              </a:rPr>
              <a:t>研修</a:t>
            </a:r>
          </a:p>
        </p:txBody>
      </p:sp>
      <p:sp>
        <p:nvSpPr>
          <p:cNvPr id="11" name="ホームベース 10"/>
          <p:cNvSpPr/>
          <p:nvPr/>
        </p:nvSpPr>
        <p:spPr>
          <a:xfrm>
            <a:off x="5508104" y="5301208"/>
            <a:ext cx="3528392"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mj-ea"/>
              </a:rPr>
              <a:t>新カリキュラムによる研修実施</a:t>
            </a:r>
            <a:endParaRPr lang="en-US" altLang="ja-JP" sz="1400" dirty="0" smtClean="0">
              <a:latin typeface="+mj-ea"/>
            </a:endParaRPr>
          </a:p>
          <a:p>
            <a:pPr algn="ctr" fontAlgn="ctr"/>
            <a:r>
              <a:rPr lang="ja-JP" altLang="en-US" sz="1400" dirty="0" smtClean="0">
                <a:solidFill>
                  <a:srgbClr val="000000"/>
                </a:solidFill>
                <a:latin typeface="+mj-ea"/>
              </a:rPr>
              <a:t>（統一研修）</a:t>
            </a:r>
            <a:endParaRPr lang="ja-JP" altLang="en-US" sz="1400" dirty="0">
              <a:solidFill>
                <a:srgbClr val="000000"/>
              </a:solidFill>
              <a:latin typeface="+mj-ea"/>
            </a:endParaRPr>
          </a:p>
        </p:txBody>
      </p:sp>
      <p:sp>
        <p:nvSpPr>
          <p:cNvPr id="13" name="ホームベース 12"/>
          <p:cNvSpPr/>
          <p:nvPr/>
        </p:nvSpPr>
        <p:spPr>
          <a:xfrm>
            <a:off x="2123728" y="4509120"/>
            <a:ext cx="3384376" cy="576064"/>
          </a:xfrm>
          <a:prstGeom prst="homePlate">
            <a:avLst/>
          </a:prstGeom>
        </p:spPr>
        <p:style>
          <a:lnRef idx="1">
            <a:schemeClr val="accent6"/>
          </a:lnRef>
          <a:fillRef idx="2">
            <a:schemeClr val="accent6"/>
          </a:fillRef>
          <a:effectRef idx="1">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mj-ea"/>
              </a:rPr>
              <a:t>旧カリキュラムによる研修実施</a:t>
            </a:r>
            <a:endParaRPr lang="en-US" altLang="ja-JP" sz="1400" dirty="0" smtClean="0">
              <a:latin typeface="+mj-ea"/>
            </a:endParaRPr>
          </a:p>
          <a:p>
            <a:pPr algn="ctr" fontAlgn="ctr"/>
            <a:r>
              <a:rPr lang="ja-JP" altLang="en-US" sz="1400" dirty="0" smtClean="0">
                <a:solidFill>
                  <a:srgbClr val="000000"/>
                </a:solidFill>
                <a:latin typeface="+mj-ea"/>
              </a:rPr>
              <a:t>（分野別研修）</a:t>
            </a:r>
            <a:endParaRPr lang="en-US" altLang="ja-JP" sz="1400" dirty="0" smtClean="0">
              <a:solidFill>
                <a:srgbClr val="000000"/>
              </a:solidFill>
              <a:latin typeface="+mj-ea"/>
            </a:endParaRPr>
          </a:p>
        </p:txBody>
      </p:sp>
      <p:sp>
        <p:nvSpPr>
          <p:cNvPr id="16" name="ホームベース 15"/>
          <p:cNvSpPr/>
          <p:nvPr/>
        </p:nvSpPr>
        <p:spPr>
          <a:xfrm>
            <a:off x="4427984" y="2852936"/>
            <a:ext cx="2268484"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a:latin typeface="+mj-ea"/>
              </a:rPr>
              <a:t>新カリキュラム</a:t>
            </a:r>
            <a:endParaRPr lang="en-US" altLang="ja-JP" sz="1400" dirty="0">
              <a:latin typeface="+mj-ea"/>
            </a:endParaRPr>
          </a:p>
          <a:p>
            <a:pPr algn="ctr" fontAlgn="ctr"/>
            <a:r>
              <a:rPr lang="ja-JP" altLang="en-US" sz="1400" dirty="0">
                <a:solidFill>
                  <a:srgbClr val="000000"/>
                </a:solidFill>
                <a:latin typeface="+mj-ea"/>
              </a:rPr>
              <a:t>伝達研修</a:t>
            </a:r>
          </a:p>
        </p:txBody>
      </p:sp>
      <p:sp>
        <p:nvSpPr>
          <p:cNvPr id="17" name="ホームベース 16"/>
          <p:cNvSpPr/>
          <p:nvPr/>
        </p:nvSpPr>
        <p:spPr>
          <a:xfrm>
            <a:off x="4427984" y="3645024"/>
            <a:ext cx="2268484"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solidFill>
                  <a:srgbClr val="000000"/>
                </a:solidFill>
                <a:latin typeface="+mj-ea"/>
              </a:rPr>
              <a:t>新カリキュラム</a:t>
            </a:r>
            <a:endParaRPr lang="en-US" altLang="ja-JP" sz="1400" dirty="0" smtClean="0">
              <a:solidFill>
                <a:srgbClr val="000000"/>
              </a:solidFill>
              <a:latin typeface="+mj-ea"/>
            </a:endParaRPr>
          </a:p>
          <a:p>
            <a:pPr algn="ctr" fontAlgn="ctr"/>
            <a:r>
              <a:rPr lang="ja-JP" altLang="en-US" sz="1400" dirty="0" smtClean="0">
                <a:solidFill>
                  <a:srgbClr val="000000"/>
                </a:solidFill>
                <a:latin typeface="+mj-ea"/>
              </a:rPr>
              <a:t>伝達</a:t>
            </a:r>
            <a:r>
              <a:rPr lang="ja-JP" altLang="en-US" sz="1400" dirty="0">
                <a:solidFill>
                  <a:srgbClr val="000000"/>
                </a:solidFill>
                <a:latin typeface="+mj-ea"/>
              </a:rPr>
              <a:t>研修</a:t>
            </a:r>
          </a:p>
        </p:txBody>
      </p:sp>
      <p:sp>
        <p:nvSpPr>
          <p:cNvPr id="12" name="ホームベース 11"/>
          <p:cNvSpPr/>
          <p:nvPr/>
        </p:nvSpPr>
        <p:spPr>
          <a:xfrm>
            <a:off x="6732240" y="3645024"/>
            <a:ext cx="2304256" cy="576064"/>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a:latin typeface="+mj-ea"/>
              </a:rPr>
              <a:t>新カリキュラム</a:t>
            </a:r>
            <a:endParaRPr lang="en-US" altLang="ja-JP" sz="1400" dirty="0">
              <a:latin typeface="+mj-ea"/>
            </a:endParaRPr>
          </a:p>
          <a:p>
            <a:pPr algn="ctr" fontAlgn="ctr"/>
            <a:r>
              <a:rPr lang="en-US" altLang="ja-JP" sz="1400" dirty="0">
                <a:solidFill>
                  <a:srgbClr val="000000"/>
                </a:solidFill>
                <a:latin typeface="+mj-ea"/>
              </a:rPr>
              <a:t>Point</a:t>
            </a:r>
            <a:r>
              <a:rPr lang="ja-JP" altLang="en-US" sz="1400" dirty="0">
                <a:solidFill>
                  <a:srgbClr val="000000"/>
                </a:solidFill>
                <a:latin typeface="+mj-ea"/>
              </a:rPr>
              <a:t>研修</a:t>
            </a:r>
          </a:p>
        </p:txBody>
      </p:sp>
      <p:sp>
        <p:nvSpPr>
          <p:cNvPr id="14" name="ホームベース 13"/>
          <p:cNvSpPr/>
          <p:nvPr/>
        </p:nvSpPr>
        <p:spPr>
          <a:xfrm>
            <a:off x="5562226" y="6165304"/>
            <a:ext cx="3528392" cy="504056"/>
          </a:xfrm>
          <a:prstGeom prst="homePlate">
            <a:avLst/>
          </a:prstGeom>
        </p:spPr>
        <p:style>
          <a:lnRef idx="1">
            <a:schemeClr val="accent3"/>
          </a:lnRef>
          <a:fillRef idx="2">
            <a:schemeClr val="accent3"/>
          </a:fillRef>
          <a:effectRef idx="1">
            <a:schemeClr val="accent3"/>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ctr"/>
            <a:r>
              <a:rPr lang="ja-JP" altLang="en-US" sz="1400" dirty="0" smtClean="0">
                <a:latin typeface="+mj-ea"/>
              </a:rPr>
              <a:t>新カリキュラムによる研修実施</a:t>
            </a:r>
            <a:endParaRPr lang="en-US" altLang="ja-JP" sz="1400" dirty="0" smtClean="0">
              <a:latin typeface="+mj-ea"/>
            </a:endParaRPr>
          </a:p>
          <a:p>
            <a:pPr algn="ctr" fontAlgn="ctr"/>
            <a:r>
              <a:rPr lang="ja-JP" altLang="en-US" sz="1400" dirty="0" smtClean="0">
                <a:solidFill>
                  <a:srgbClr val="000000"/>
                </a:solidFill>
                <a:latin typeface="+mj-ea"/>
              </a:rPr>
              <a:t>（統一研修）</a:t>
            </a:r>
            <a:endParaRPr lang="ja-JP" altLang="en-US" sz="1400" dirty="0">
              <a:solidFill>
                <a:srgbClr val="000000"/>
              </a:solidFill>
              <a:latin typeface="+mj-ea"/>
            </a:endParaRPr>
          </a:p>
        </p:txBody>
      </p:sp>
    </p:spTree>
    <p:extLst>
      <p:ext uri="{BB962C8B-B14F-4D97-AF65-F5344CB8AC3E}">
        <p14:creationId xmlns:p14="http://schemas.microsoft.com/office/powerpoint/2010/main" val="22083004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BF650902-BC30-4882-9DB1-CF188FB606CB}" type="slidenum">
              <a:rPr kumimoji="1" lang="ja-JP" altLang="en-US" smtClean="0"/>
              <a:t>15</a:t>
            </a:fld>
            <a:endParaRPr kumimoji="1" lang="ja-JP" altLang="en-US"/>
          </a:p>
        </p:txBody>
      </p:sp>
      <p:graphicFrame>
        <p:nvGraphicFramePr>
          <p:cNvPr id="5" name="表 4"/>
          <p:cNvGraphicFramePr>
            <a:graphicFrameLocks noGrp="1"/>
          </p:cNvGraphicFramePr>
          <p:nvPr>
            <p:extLst/>
          </p:nvPr>
        </p:nvGraphicFramePr>
        <p:xfrm>
          <a:off x="4428684" y="621978"/>
          <a:ext cx="4577196" cy="1801744"/>
        </p:xfrm>
        <a:graphic>
          <a:graphicData uri="http://schemas.openxmlformats.org/drawingml/2006/table">
            <a:tbl>
              <a:tblPr firstRow="1" bandRow="1">
                <a:tableStyleId>{5940675A-B579-460E-94D1-54222C63F5DA}</a:tableStyleId>
              </a:tblPr>
              <a:tblGrid>
                <a:gridCol w="458530">
                  <a:extLst>
                    <a:ext uri="{9D8B030D-6E8A-4147-A177-3AD203B41FA5}">
                      <a16:colId xmlns:a16="http://schemas.microsoft.com/office/drawing/2014/main" val="20000"/>
                    </a:ext>
                  </a:extLst>
                </a:gridCol>
                <a:gridCol w="3381154">
                  <a:extLst>
                    <a:ext uri="{9D8B030D-6E8A-4147-A177-3AD203B41FA5}">
                      <a16:colId xmlns:a16="http://schemas.microsoft.com/office/drawing/2014/main" val="20001"/>
                    </a:ext>
                  </a:extLst>
                </a:gridCol>
                <a:gridCol w="737512">
                  <a:extLst>
                    <a:ext uri="{9D8B030D-6E8A-4147-A177-3AD203B41FA5}">
                      <a16:colId xmlns:a16="http://schemas.microsoft.com/office/drawing/2014/main" val="20002"/>
                    </a:ext>
                  </a:extLst>
                </a:gridCol>
              </a:tblGrid>
              <a:tr h="27337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t>基礎研修（うち相談支援従事者初任者研修講義部分）（見直し後）</a:t>
                      </a:r>
                    </a:p>
                  </a:txBody>
                  <a:tcPr anchor="ctr">
                    <a:lnL w="12700" cap="flat" cmpd="sng" algn="ctr">
                      <a:solidFill>
                        <a:schemeClr val="tx1"/>
                      </a:solidFill>
                      <a:prstDash val="solid"/>
                      <a:round/>
                      <a:headEnd type="none" w="med" len="med"/>
                      <a:tailEnd type="none" w="med" len="med"/>
                    </a:lnL>
                    <a:solidFill>
                      <a:srgbClr val="00B0F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smtClean="0"/>
                    </a:p>
                  </a:txBody>
                  <a:tcPr>
                    <a:solidFill>
                      <a:srgbClr val="92D050"/>
                    </a:solidFill>
                  </a:tcPr>
                </a:tc>
                <a:tc>
                  <a:txBody>
                    <a:bodyPr/>
                    <a:lstStyle/>
                    <a:p>
                      <a:pPr algn="ctr"/>
                      <a:r>
                        <a:rPr kumimoji="1" lang="ja-JP" altLang="en-US" sz="1050" dirty="0"/>
                        <a:t>時間数</a:t>
                      </a:r>
                    </a:p>
                  </a:txBody>
                  <a:tcPr anchor="ctr">
                    <a:solidFill>
                      <a:srgbClr val="00B0F0"/>
                    </a:solidFill>
                  </a:tcPr>
                </a:tc>
                <a:extLst>
                  <a:ext uri="{0D108BD9-81ED-4DB2-BD59-A6C34878D82A}">
                    <a16:rowId xmlns:a16="http://schemas.microsoft.com/office/drawing/2014/main" val="10000"/>
                  </a:ext>
                </a:extLst>
              </a:tr>
              <a:tr h="378862">
                <a:tc rowSpan="3">
                  <a:txBody>
                    <a:bodyPr/>
                    <a:lstStyle/>
                    <a:p>
                      <a:r>
                        <a:rPr kumimoji="1" lang="ja-JP" altLang="en-US" sz="1000" dirty="0" smtClean="0"/>
                        <a:t>講義</a:t>
                      </a:r>
                      <a:endParaRPr kumimoji="1" lang="ja-JP" altLang="en-US" sz="1000" dirty="0"/>
                    </a:p>
                  </a:txBody>
                  <a:tcPr anchor="ct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kumimoji="1" lang="ja-JP" altLang="en-US" sz="1000" dirty="0" smtClean="0"/>
                        <a:t>１　障害者の地域支援と相談支援従事者（サービス管理責任者・児童発達支援管理責任者）の役割に関する講義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t>５</a:t>
                      </a:r>
                      <a:r>
                        <a:rPr kumimoji="1" lang="en-US" altLang="ja-JP" sz="1050" dirty="0" smtClean="0"/>
                        <a:t>h</a:t>
                      </a:r>
                      <a:endParaRPr kumimoji="1" lang="ja-JP" altLang="en-US" sz="1050" dirty="0"/>
                    </a:p>
                  </a:txBody>
                  <a:tcPr anchor="ctr"/>
                </a:tc>
                <a:extLst>
                  <a:ext uri="{0D108BD9-81ED-4DB2-BD59-A6C34878D82A}">
                    <a16:rowId xmlns:a16="http://schemas.microsoft.com/office/drawing/2014/main" val="10001"/>
                  </a:ext>
                </a:extLst>
              </a:tr>
              <a:tr h="617642">
                <a:tc vMerge="1">
                  <a:txBody>
                    <a:bodyPr/>
                    <a:lstStyle/>
                    <a:p>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r>
                        <a:rPr kumimoji="1" lang="ja-JP" altLang="en-US" sz="1000" dirty="0" smtClean="0"/>
                        <a:t>２　障害者の日常生活及び社会生活を総合的に支援するための法律及び児童福祉法の概要並びにサービス提供のプロセスに関する講義</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050" dirty="0" smtClean="0"/>
                        <a:t>３</a:t>
                      </a:r>
                      <a:r>
                        <a:rPr kumimoji="1" lang="en-US" altLang="ja-JP" sz="1050" dirty="0" smtClean="0"/>
                        <a:t>h</a:t>
                      </a:r>
                      <a:endParaRPr kumimoji="1" lang="ja-JP" altLang="en-US" sz="1050" dirty="0"/>
                    </a:p>
                  </a:txBody>
                  <a:tcPr anchor="ctr"/>
                </a:tc>
                <a:extLst>
                  <a:ext uri="{0D108BD9-81ED-4DB2-BD59-A6C34878D82A}">
                    <a16:rowId xmlns:a16="http://schemas.microsoft.com/office/drawing/2014/main" val="10002"/>
                  </a:ext>
                </a:extLst>
              </a:tr>
              <a:tr h="255410">
                <a:tc vMerge="1">
                  <a:txBody>
                    <a:bodyPr/>
                    <a:lstStyle/>
                    <a:p>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000" dirty="0" smtClean="0"/>
                        <a:t>３　相談支援におけるケアマネジメント手法に関する講義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t>３</a:t>
                      </a:r>
                      <a:r>
                        <a:rPr kumimoji="1" lang="en-US" altLang="ja-JP" sz="1050" dirty="0" smtClean="0"/>
                        <a:t>h</a:t>
                      </a:r>
                      <a:endParaRPr kumimoji="1" lang="ja-JP" altLang="en-US" sz="1050" dirty="0"/>
                    </a:p>
                  </a:txBody>
                  <a:tcPr anchor="ctr"/>
                </a:tc>
                <a:extLst>
                  <a:ext uri="{0D108BD9-81ED-4DB2-BD59-A6C34878D82A}">
                    <a16:rowId xmlns:a16="http://schemas.microsoft.com/office/drawing/2014/main" val="10003"/>
                  </a:ext>
                </a:extLst>
              </a:tr>
              <a:tr h="247717">
                <a:tc>
                  <a:txBody>
                    <a:bodyPr/>
                    <a:lstStyle/>
                    <a:p>
                      <a:endParaRPr kumimoji="1" lang="ja-JP" altLang="en-US" sz="1100" dirty="0"/>
                    </a:p>
                  </a:txBody>
                  <a:tcPr anchor="ctr">
                    <a:lnT w="12700" cap="flat" cmpd="sng" algn="ctr">
                      <a:solidFill>
                        <a:schemeClr val="tx1"/>
                      </a:solidFill>
                      <a:prstDash val="solid"/>
                      <a:round/>
                      <a:headEnd type="none" w="med" len="med"/>
                      <a:tailEnd type="none" w="med" len="med"/>
                    </a:lnT>
                    <a:solidFill>
                      <a:srgbClr val="00B0F0"/>
                    </a:solidFill>
                  </a:tcPr>
                </a:tc>
                <a:tc>
                  <a:txBody>
                    <a:bodyPr/>
                    <a:lstStyle/>
                    <a:p>
                      <a:r>
                        <a:rPr kumimoji="1" lang="ja-JP" altLang="en-US" sz="1100" dirty="0"/>
                        <a:t>合計</a:t>
                      </a:r>
                    </a:p>
                  </a:txBody>
                  <a:tcPr anchor="ctr">
                    <a:lnT w="12700" cap="flat" cmpd="sng" algn="ctr">
                      <a:solidFill>
                        <a:schemeClr val="tx1"/>
                      </a:solidFill>
                      <a:prstDash val="solid"/>
                      <a:round/>
                      <a:headEnd type="none" w="med" len="med"/>
                      <a:tailEnd type="none" w="med" len="med"/>
                    </a:lnT>
                    <a:solidFill>
                      <a:srgbClr val="00B0F0"/>
                    </a:solidFill>
                  </a:tcPr>
                </a:tc>
                <a:tc>
                  <a:txBody>
                    <a:bodyPr/>
                    <a:lstStyle/>
                    <a:p>
                      <a:pPr algn="ctr"/>
                      <a:r>
                        <a:rPr kumimoji="1" lang="ja-JP" altLang="en-US" sz="1050" dirty="0" smtClean="0"/>
                        <a:t>１１</a:t>
                      </a:r>
                      <a:r>
                        <a:rPr kumimoji="1" lang="en-US" altLang="ja-JP" sz="1050" dirty="0" smtClean="0"/>
                        <a:t>h</a:t>
                      </a:r>
                      <a:endParaRPr kumimoji="1" lang="ja-JP" altLang="en-US" sz="1050" dirty="0"/>
                    </a:p>
                  </a:txBody>
                  <a:tcPr anchor="ctr">
                    <a:solidFill>
                      <a:srgbClr val="00B0F0"/>
                    </a:solidFill>
                  </a:tcPr>
                </a:tc>
                <a:extLst>
                  <a:ext uri="{0D108BD9-81ED-4DB2-BD59-A6C34878D82A}">
                    <a16:rowId xmlns:a16="http://schemas.microsoft.com/office/drawing/2014/main" val="10011"/>
                  </a:ext>
                </a:extLst>
              </a:tr>
            </a:tbl>
          </a:graphicData>
        </a:graphic>
      </p:graphicFrame>
      <p:graphicFrame>
        <p:nvGraphicFramePr>
          <p:cNvPr id="6" name="表 5"/>
          <p:cNvGraphicFramePr>
            <a:graphicFrameLocks noGrp="1"/>
          </p:cNvGraphicFramePr>
          <p:nvPr>
            <p:extLst/>
          </p:nvPr>
        </p:nvGraphicFramePr>
        <p:xfrm>
          <a:off x="145335" y="2543175"/>
          <a:ext cx="3677243" cy="1586573"/>
        </p:xfrm>
        <a:graphic>
          <a:graphicData uri="http://schemas.openxmlformats.org/drawingml/2006/table">
            <a:tbl>
              <a:tblPr firstRow="1" bandRow="1">
                <a:tableStyleId>{5940675A-B579-460E-94D1-54222C63F5DA}</a:tableStyleId>
              </a:tblPr>
              <a:tblGrid>
                <a:gridCol w="527305">
                  <a:extLst>
                    <a:ext uri="{9D8B030D-6E8A-4147-A177-3AD203B41FA5}">
                      <a16:colId xmlns:a16="http://schemas.microsoft.com/office/drawing/2014/main" val="20000"/>
                    </a:ext>
                  </a:extLst>
                </a:gridCol>
                <a:gridCol w="2508710">
                  <a:extLst>
                    <a:ext uri="{9D8B030D-6E8A-4147-A177-3AD203B41FA5}">
                      <a16:colId xmlns:a16="http://schemas.microsoft.com/office/drawing/2014/main" val="20001"/>
                    </a:ext>
                  </a:extLst>
                </a:gridCol>
                <a:gridCol w="641228">
                  <a:extLst>
                    <a:ext uri="{9D8B030D-6E8A-4147-A177-3AD203B41FA5}">
                      <a16:colId xmlns:a16="http://schemas.microsoft.com/office/drawing/2014/main" val="20002"/>
                    </a:ext>
                  </a:extLst>
                </a:gridCol>
              </a:tblGrid>
              <a:tr h="264518">
                <a:tc gridSpan="2">
                  <a:txBody>
                    <a:bodyPr/>
                    <a:lstStyle/>
                    <a:p>
                      <a:pPr algn="ctr"/>
                      <a:r>
                        <a:rPr kumimoji="1" lang="ja-JP" altLang="en-US" sz="1050" b="1" dirty="0" smtClean="0"/>
                        <a:t>共通講義及び分野別演習（現行）</a:t>
                      </a:r>
                      <a:endParaRPr kumimoji="1" lang="ja-JP" altLang="en-US" sz="1050" b="1" dirty="0"/>
                    </a:p>
                  </a:txBody>
                  <a:tcPr anchor="ctr">
                    <a:solidFill>
                      <a:srgbClr val="92D050"/>
                    </a:solidFill>
                  </a:tcPr>
                </a:tc>
                <a:tc hMerge="1">
                  <a:txBody>
                    <a:bodyPr/>
                    <a:lstStyle/>
                    <a:p>
                      <a:endParaRPr kumimoji="1" lang="ja-JP" altLang="en-US"/>
                    </a:p>
                  </a:txBody>
                  <a:tcPr/>
                </a:tc>
                <a:tc>
                  <a:txBody>
                    <a:bodyPr/>
                    <a:lstStyle/>
                    <a:p>
                      <a:pPr algn="ctr"/>
                      <a:r>
                        <a:rPr kumimoji="1" lang="ja-JP" altLang="en-US" sz="1050" dirty="0" smtClean="0"/>
                        <a:t>時間数</a:t>
                      </a:r>
                      <a:endParaRPr kumimoji="1" lang="ja-JP" altLang="en-US" sz="1050" dirty="0"/>
                    </a:p>
                  </a:txBody>
                  <a:tcPr anchor="ctr">
                    <a:solidFill>
                      <a:srgbClr val="92D050"/>
                    </a:solidFill>
                  </a:tcPr>
                </a:tc>
                <a:extLst>
                  <a:ext uri="{0D108BD9-81ED-4DB2-BD59-A6C34878D82A}">
                    <a16:rowId xmlns:a16="http://schemas.microsoft.com/office/drawing/2014/main" val="10000"/>
                  </a:ext>
                </a:extLst>
              </a:tr>
              <a:tr h="153345">
                <a:tc rowSpan="2">
                  <a:txBody>
                    <a:bodyPr/>
                    <a:lstStyle/>
                    <a:p>
                      <a:pPr algn="ctr"/>
                      <a:r>
                        <a:rPr kumimoji="1" lang="ja-JP" altLang="en-US" sz="1000" dirty="0"/>
                        <a:t>講義</a:t>
                      </a:r>
                    </a:p>
                  </a:txBody>
                  <a:tcPr anchor="ctr"/>
                </a:tc>
                <a:tc>
                  <a:txBody>
                    <a:bodyPr/>
                    <a:lstStyle/>
                    <a:p>
                      <a:pPr algn="l"/>
                      <a:r>
                        <a:rPr kumimoji="1" lang="ja-JP" altLang="en-US" sz="1000" dirty="0" smtClean="0"/>
                        <a:t>サービス管理責任者の役割に関する講義</a:t>
                      </a:r>
                      <a:endParaRPr kumimoji="1" lang="ja-JP" altLang="en-US" sz="1000" dirty="0"/>
                    </a:p>
                  </a:txBody>
                  <a:tcPr anchor="ctr"/>
                </a:tc>
                <a:tc>
                  <a:txBody>
                    <a:bodyPr/>
                    <a:lstStyle/>
                    <a:p>
                      <a:pPr algn="ctr"/>
                      <a:r>
                        <a:rPr kumimoji="1" lang="ja-JP" altLang="en-US" sz="1050" dirty="0" smtClean="0">
                          <a:latin typeface="+mj-ea"/>
                          <a:ea typeface="+mj-ea"/>
                        </a:rPr>
                        <a:t>６</a:t>
                      </a:r>
                      <a:r>
                        <a:rPr kumimoji="1" lang="ja-JP" altLang="en-US" sz="1050" baseline="0" dirty="0" smtClean="0">
                          <a:latin typeface="+mj-ea"/>
                          <a:ea typeface="+mj-ea"/>
                        </a:rPr>
                        <a:t> </a:t>
                      </a:r>
                      <a:r>
                        <a:rPr kumimoji="1" lang="en-US" altLang="ja-JP" sz="1050" dirty="0" smtClean="0">
                          <a:latin typeface="+mj-ea"/>
                          <a:ea typeface="+mj-ea"/>
                        </a:rPr>
                        <a:t>h</a:t>
                      </a:r>
                      <a:endParaRPr kumimoji="1" lang="ja-JP" altLang="en-US" sz="1050" dirty="0">
                        <a:latin typeface="+mj-ea"/>
                        <a:ea typeface="+mj-ea"/>
                      </a:endParaRPr>
                    </a:p>
                  </a:txBody>
                  <a:tcPr anchor="ctr"/>
                </a:tc>
                <a:extLst>
                  <a:ext uri="{0D108BD9-81ED-4DB2-BD59-A6C34878D82A}">
                    <a16:rowId xmlns:a16="http://schemas.microsoft.com/office/drawing/2014/main" val="10001"/>
                  </a:ext>
                </a:extLst>
              </a:tr>
              <a:tr h="159060">
                <a:tc vMerge="1">
                  <a:txBody>
                    <a:bodyPr/>
                    <a:lstStyle/>
                    <a:p>
                      <a:endParaRPr kumimoji="1" lang="ja-JP" altLang="en-US" sz="900" dirty="0"/>
                    </a:p>
                  </a:txBody>
                  <a:tcPr/>
                </a:tc>
                <a:tc>
                  <a:txBody>
                    <a:bodyPr/>
                    <a:lstStyle/>
                    <a:p>
                      <a:pPr algn="l"/>
                      <a:r>
                        <a:rPr kumimoji="1" lang="ja-JP" altLang="en-US" sz="1000" dirty="0" smtClean="0"/>
                        <a:t>アセスメントやモニタリングの手法に関する講義</a:t>
                      </a:r>
                      <a:endParaRPr kumimoji="1" lang="ja-JP" altLang="en-US" sz="1000" dirty="0"/>
                    </a:p>
                  </a:txBody>
                  <a:tcPr anchor="ctr"/>
                </a:tc>
                <a:tc>
                  <a:txBody>
                    <a:bodyPr/>
                    <a:lstStyle/>
                    <a:p>
                      <a:pPr algn="ctr"/>
                      <a:r>
                        <a:rPr kumimoji="1" lang="ja-JP" altLang="en-US" sz="1050" dirty="0" smtClean="0"/>
                        <a:t>３ </a:t>
                      </a:r>
                      <a:r>
                        <a:rPr kumimoji="1" lang="en-US" altLang="ja-JP" sz="1050" dirty="0" smtClean="0"/>
                        <a:t>h</a:t>
                      </a:r>
                      <a:endParaRPr kumimoji="1" lang="ja-JP" altLang="en-US" sz="1050" dirty="0">
                        <a:latin typeface="+mj-ea"/>
                        <a:ea typeface="+mj-ea"/>
                      </a:endParaRPr>
                    </a:p>
                  </a:txBody>
                  <a:tcPr anchor="ctr"/>
                </a:tc>
                <a:extLst>
                  <a:ext uri="{0D108BD9-81ED-4DB2-BD59-A6C34878D82A}">
                    <a16:rowId xmlns:a16="http://schemas.microsoft.com/office/drawing/2014/main" val="10004"/>
                  </a:ext>
                </a:extLst>
              </a:tr>
              <a:tr h="376230">
                <a:tc>
                  <a:txBody>
                    <a:bodyPr/>
                    <a:lstStyle/>
                    <a:p>
                      <a:pPr algn="ctr"/>
                      <a:r>
                        <a:rPr kumimoji="1" lang="ja-JP" altLang="en-US" sz="1000" dirty="0" smtClean="0"/>
                        <a:t>演習</a:t>
                      </a:r>
                      <a:endParaRPr kumimoji="1" lang="ja-JP" altLang="en-US" sz="10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サービス提供プロセスの管理に関する演習</a:t>
                      </a:r>
                      <a:endParaRPr kumimoji="1" lang="en-US" altLang="ja-JP" sz="1000" dirty="0"/>
                    </a:p>
                  </a:txBody>
                  <a:tcPr anchor="ctr"/>
                </a:tc>
                <a:tc>
                  <a:txBody>
                    <a:bodyPr/>
                    <a:lstStyle/>
                    <a:p>
                      <a:pPr algn="ctr"/>
                      <a:r>
                        <a:rPr kumimoji="1" lang="ja-JP" altLang="en-US" sz="1050" dirty="0" smtClean="0">
                          <a:latin typeface="+mj-ea"/>
                          <a:ea typeface="+mj-ea"/>
                        </a:rPr>
                        <a:t>１０ ｈ</a:t>
                      </a:r>
                      <a:endParaRPr kumimoji="1" lang="ja-JP" altLang="en-US" sz="1050" dirty="0">
                        <a:latin typeface="+mj-ea"/>
                        <a:ea typeface="+mj-ea"/>
                      </a:endParaRPr>
                    </a:p>
                  </a:txBody>
                  <a:tcPr anchor="ctr"/>
                </a:tc>
                <a:extLst>
                  <a:ext uri="{0D108BD9-81ED-4DB2-BD59-A6C34878D82A}">
                    <a16:rowId xmlns:a16="http://schemas.microsoft.com/office/drawing/2014/main" val="10005"/>
                  </a:ext>
                </a:extLst>
              </a:tr>
              <a:tr h="298125">
                <a:tc>
                  <a:txBody>
                    <a:bodyPr/>
                    <a:lstStyle/>
                    <a:p>
                      <a:pPr algn="l"/>
                      <a:endParaRPr kumimoji="1" lang="ja-JP" altLang="en-US" sz="1200" dirty="0"/>
                    </a:p>
                  </a:txBody>
                  <a:tcPr vert="eaVert" anchor="ctr">
                    <a:solidFill>
                      <a:srgbClr val="92D050"/>
                    </a:solidFill>
                  </a:tcPr>
                </a:tc>
                <a:tc>
                  <a:txBody>
                    <a:bodyPr/>
                    <a:lstStyle/>
                    <a:p>
                      <a:pPr algn="l"/>
                      <a:r>
                        <a:rPr kumimoji="1" lang="ja-JP" altLang="en-US" sz="1050" dirty="0"/>
                        <a:t>合計</a:t>
                      </a:r>
                    </a:p>
                  </a:txBody>
                  <a:tcPr anchor="ctr">
                    <a:solidFill>
                      <a:srgbClr val="92D050"/>
                    </a:solidFill>
                  </a:tcPr>
                </a:tc>
                <a:tc>
                  <a:txBody>
                    <a:bodyPr/>
                    <a:lstStyle/>
                    <a:p>
                      <a:pPr algn="ctr"/>
                      <a:r>
                        <a:rPr kumimoji="1" lang="ja-JP" altLang="en-US" sz="1050" dirty="0" smtClean="0"/>
                        <a:t>１９ </a:t>
                      </a:r>
                      <a:r>
                        <a:rPr kumimoji="1" lang="en-US" altLang="ja-JP" sz="1050" dirty="0" smtClean="0"/>
                        <a:t>h</a:t>
                      </a:r>
                      <a:endParaRPr kumimoji="1" lang="ja-JP" altLang="en-US" sz="1050" dirty="0">
                        <a:latin typeface="+mj-ea"/>
                        <a:ea typeface="+mj-ea"/>
                      </a:endParaRPr>
                    </a:p>
                  </a:txBody>
                  <a:tcPr anchor="ctr">
                    <a:solidFill>
                      <a:srgbClr val="92D050"/>
                    </a:solidFill>
                  </a:tcPr>
                </a:tc>
                <a:extLst>
                  <a:ext uri="{0D108BD9-81ED-4DB2-BD59-A6C34878D82A}">
                    <a16:rowId xmlns:a16="http://schemas.microsoft.com/office/drawing/2014/main" val="10008"/>
                  </a:ext>
                </a:extLst>
              </a:tr>
            </a:tbl>
          </a:graphicData>
        </a:graphic>
      </p:graphicFrame>
      <p:graphicFrame>
        <p:nvGraphicFramePr>
          <p:cNvPr id="7" name="表 6"/>
          <p:cNvGraphicFramePr>
            <a:graphicFrameLocks noGrp="1"/>
          </p:cNvGraphicFramePr>
          <p:nvPr>
            <p:extLst/>
          </p:nvPr>
        </p:nvGraphicFramePr>
        <p:xfrm>
          <a:off x="123605" y="608203"/>
          <a:ext cx="3676651" cy="1782526"/>
        </p:xfrm>
        <a:graphic>
          <a:graphicData uri="http://schemas.openxmlformats.org/drawingml/2006/table">
            <a:tbl>
              <a:tblPr firstRow="1" bandRow="1">
                <a:tableStyleId>{5940675A-B579-460E-94D1-54222C63F5DA}</a:tableStyleId>
              </a:tblPr>
              <a:tblGrid>
                <a:gridCol w="517784">
                  <a:extLst>
                    <a:ext uri="{9D8B030D-6E8A-4147-A177-3AD203B41FA5}">
                      <a16:colId xmlns:a16="http://schemas.microsoft.com/office/drawing/2014/main" val="20000"/>
                    </a:ext>
                  </a:extLst>
                </a:gridCol>
                <a:gridCol w="2482811">
                  <a:extLst>
                    <a:ext uri="{9D8B030D-6E8A-4147-A177-3AD203B41FA5}">
                      <a16:colId xmlns:a16="http://schemas.microsoft.com/office/drawing/2014/main" val="20001"/>
                    </a:ext>
                  </a:extLst>
                </a:gridCol>
                <a:gridCol w="676056">
                  <a:extLst>
                    <a:ext uri="{9D8B030D-6E8A-4147-A177-3AD203B41FA5}">
                      <a16:colId xmlns:a16="http://schemas.microsoft.com/office/drawing/2014/main" val="20002"/>
                    </a:ext>
                  </a:extLst>
                </a:gridCol>
              </a:tblGrid>
              <a:tr h="277622">
                <a:tc gridSpan="2">
                  <a:txBody>
                    <a:bodyPr/>
                    <a:lstStyle/>
                    <a:p>
                      <a:pPr algn="ctr"/>
                      <a:r>
                        <a:rPr kumimoji="1" lang="ja-JP" altLang="en-US" sz="1050" b="1" dirty="0" smtClean="0"/>
                        <a:t>相談支援従事者初任者研修講義（現行）</a:t>
                      </a:r>
                      <a:endParaRPr kumimoji="1" lang="ja-JP" altLang="en-US" sz="1050" b="1" dirty="0"/>
                    </a:p>
                  </a:txBody>
                  <a:tcPr anchor="ctr">
                    <a:solidFill>
                      <a:srgbClr val="00B0F0"/>
                    </a:solidFill>
                  </a:tcPr>
                </a:tc>
                <a:tc hMerge="1">
                  <a:txBody>
                    <a:bodyPr/>
                    <a:lstStyle/>
                    <a:p>
                      <a:pPr algn="ctr"/>
                      <a:endParaRPr kumimoji="1" lang="ja-JP" altLang="en-US" sz="1600" b="1" dirty="0"/>
                    </a:p>
                  </a:txBody>
                  <a:tcPr>
                    <a:lnL w="12700" cap="flat" cmpd="sng" algn="ctr">
                      <a:solidFill>
                        <a:schemeClr val="tx1"/>
                      </a:solidFill>
                      <a:prstDash val="solid"/>
                      <a:round/>
                      <a:headEnd type="none" w="med" len="med"/>
                      <a:tailEnd type="none" w="med" len="med"/>
                    </a:lnL>
                    <a:solidFill>
                      <a:srgbClr val="00B0F0"/>
                    </a:solidFill>
                  </a:tcPr>
                </a:tc>
                <a:tc>
                  <a:txBody>
                    <a:bodyPr/>
                    <a:lstStyle/>
                    <a:p>
                      <a:pPr algn="ctr"/>
                      <a:r>
                        <a:rPr kumimoji="1" lang="ja-JP" altLang="en-US" sz="1050" dirty="0"/>
                        <a:t>時間数</a:t>
                      </a:r>
                    </a:p>
                  </a:txBody>
                  <a:tcPr anchor="ctr">
                    <a:solidFill>
                      <a:srgbClr val="00B0F0"/>
                    </a:solidFill>
                  </a:tcPr>
                </a:tc>
                <a:extLst>
                  <a:ext uri="{0D108BD9-81ED-4DB2-BD59-A6C34878D82A}">
                    <a16:rowId xmlns:a16="http://schemas.microsoft.com/office/drawing/2014/main" val="10000"/>
                  </a:ext>
                </a:extLst>
              </a:tr>
              <a:tr h="645616">
                <a:tc rowSpan="3">
                  <a:txBody>
                    <a:bodyPr/>
                    <a:lstStyle/>
                    <a:p>
                      <a:pPr algn="ctr"/>
                      <a:r>
                        <a:rPr kumimoji="1" lang="ja-JP" altLang="en-US" sz="1000" dirty="0"/>
                        <a:t>講義</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r>
                        <a:rPr kumimoji="1" lang="ja-JP" altLang="en-US" sz="1000" dirty="0" smtClean="0"/>
                        <a:t>障害者の日常生活及び社会生活を総合的に支援するための法律及び児童福祉法の概要並びに相談支援従事者の役割に関する講義</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pPr algn="ctr"/>
                      <a:r>
                        <a:rPr kumimoji="1" lang="ja-JP" altLang="en-US" sz="1100" dirty="0" smtClean="0"/>
                        <a:t>６．５ </a:t>
                      </a:r>
                      <a:r>
                        <a:rPr kumimoji="1" lang="en-US" altLang="ja-JP" sz="1100" dirty="0" smtClean="0"/>
                        <a:t>h</a:t>
                      </a:r>
                      <a:endParaRPr kumimoji="1" lang="ja-JP" altLang="en-US" sz="1100" dirty="0"/>
                    </a:p>
                  </a:txBody>
                  <a:tcPr anchor="ctr"/>
                </a:tc>
                <a:extLst>
                  <a:ext uri="{0D108BD9-81ED-4DB2-BD59-A6C34878D82A}">
                    <a16:rowId xmlns:a16="http://schemas.microsoft.com/office/drawing/2014/main" val="10001"/>
                  </a:ext>
                </a:extLst>
              </a:tr>
              <a:tr h="266031">
                <a:tc vMerge="1">
                  <a:txBody>
                    <a:bodyPr/>
                    <a:lstStyle/>
                    <a:p>
                      <a:endParaRPr kumimoji="1" lang="ja-JP" altLang="en-US"/>
                    </a:p>
                  </a:txBody>
                  <a:tcPr/>
                </a:tc>
                <a:tc>
                  <a:txBody>
                    <a:bodyPr/>
                    <a:lstStyle/>
                    <a:p>
                      <a:r>
                        <a:rPr kumimoji="1" lang="ja-JP" altLang="en-US" sz="1000" dirty="0" smtClean="0"/>
                        <a:t>ケアマネジメントの手法に関する講義</a:t>
                      </a:r>
                      <a:endParaRPr kumimoji="1" lang="ja-JP" altLang="en-US" sz="1000" dirty="0"/>
                    </a:p>
                  </a:txBody>
                  <a:tcPr anchor="ctr"/>
                </a:tc>
                <a:tc>
                  <a:txBody>
                    <a:bodyPr/>
                    <a:lstStyle/>
                    <a:p>
                      <a:pPr algn="ctr"/>
                      <a:r>
                        <a:rPr kumimoji="1" lang="ja-JP" altLang="en-US" sz="1100" dirty="0" smtClean="0"/>
                        <a:t>２ </a:t>
                      </a:r>
                      <a:r>
                        <a:rPr kumimoji="1" lang="en-US" altLang="ja-JP" sz="1100" dirty="0" smtClean="0"/>
                        <a:t>h</a:t>
                      </a:r>
                      <a:endParaRPr kumimoji="1" lang="ja-JP" altLang="en-US" sz="1100" dirty="0"/>
                    </a:p>
                  </a:txBody>
                  <a:tcPr anchor="ctr"/>
                </a:tc>
                <a:extLst>
                  <a:ext uri="{0D108BD9-81ED-4DB2-BD59-A6C34878D82A}">
                    <a16:rowId xmlns:a16="http://schemas.microsoft.com/office/drawing/2014/main" val="10003"/>
                  </a:ext>
                </a:extLst>
              </a:tr>
              <a:tr h="266031">
                <a:tc vMerge="1">
                  <a:txBody>
                    <a:bodyPr/>
                    <a:lstStyle/>
                    <a:p>
                      <a:endParaRPr kumimoji="1" lang="ja-JP" altLang="en-US" sz="900" dirty="0"/>
                    </a:p>
                  </a:txBody>
                  <a:tcPr/>
                </a:tc>
                <a:tc>
                  <a:txBody>
                    <a:bodyPr/>
                    <a:lstStyle/>
                    <a:p>
                      <a:r>
                        <a:rPr kumimoji="1" lang="ja-JP" altLang="en-US" sz="1000" kern="1200" dirty="0" smtClean="0">
                          <a:effectLst/>
                        </a:rPr>
                        <a:t>地域支援に関する講義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100" dirty="0" smtClean="0"/>
                        <a:t>３ </a:t>
                      </a:r>
                      <a:r>
                        <a:rPr kumimoji="1" lang="en-US" altLang="ja-JP" sz="1100" dirty="0" smtClean="0"/>
                        <a:t>h</a:t>
                      </a:r>
                      <a:endParaRPr kumimoji="1" lang="ja-JP" altLang="en-US" sz="1100" dirty="0"/>
                    </a:p>
                  </a:txBody>
                  <a:tcPr anchor="ctr"/>
                </a:tc>
                <a:extLst>
                  <a:ext uri="{0D108BD9-81ED-4DB2-BD59-A6C34878D82A}">
                    <a16:rowId xmlns:a16="http://schemas.microsoft.com/office/drawing/2014/main" val="10004"/>
                  </a:ext>
                </a:extLst>
              </a:tr>
              <a:tr h="271802">
                <a:tc>
                  <a:txBody>
                    <a:bodyPr/>
                    <a:lstStyle/>
                    <a:p>
                      <a:pPr algn="ctr"/>
                      <a:endParaRPr kumimoji="1" lang="ja-JP" altLang="en-US" sz="1200" dirty="0"/>
                    </a:p>
                  </a:txBody>
                  <a:tcPr vert="eaVert" anchor="ctr">
                    <a:lnT w="12700" cap="flat" cmpd="sng" algn="ctr">
                      <a:solidFill>
                        <a:schemeClr val="tx1"/>
                      </a:solidFill>
                      <a:prstDash val="solid"/>
                      <a:round/>
                      <a:headEnd type="none" w="med" len="med"/>
                      <a:tailEnd type="none" w="med" len="med"/>
                    </a:lnT>
                    <a:solidFill>
                      <a:srgbClr val="00B0F0"/>
                    </a:solidFill>
                  </a:tcPr>
                </a:tc>
                <a:tc>
                  <a:txBody>
                    <a:bodyPr/>
                    <a:lstStyle/>
                    <a:p>
                      <a:r>
                        <a:rPr kumimoji="1" lang="ja-JP" altLang="en-US" sz="1050" dirty="0"/>
                        <a:t>合計</a:t>
                      </a:r>
                    </a:p>
                  </a:txBody>
                  <a:tcPr anchor="ctr">
                    <a:lnT w="12700" cap="flat" cmpd="sng" algn="ctr">
                      <a:solidFill>
                        <a:schemeClr val="tx1"/>
                      </a:solidFill>
                      <a:prstDash val="solid"/>
                      <a:round/>
                      <a:headEnd type="none" w="med" len="med"/>
                      <a:tailEnd type="none" w="med" len="med"/>
                    </a:lnT>
                    <a:solidFill>
                      <a:srgbClr val="00B0F0"/>
                    </a:solidFill>
                  </a:tcPr>
                </a:tc>
                <a:tc>
                  <a:txBody>
                    <a:bodyPr/>
                    <a:lstStyle/>
                    <a:p>
                      <a:pPr algn="ctr"/>
                      <a:r>
                        <a:rPr kumimoji="1" lang="ja-JP" altLang="en-US" sz="1100" dirty="0" smtClean="0"/>
                        <a:t>１１．５ </a:t>
                      </a:r>
                      <a:r>
                        <a:rPr kumimoji="1" lang="en-US" altLang="ja-JP" sz="1100" dirty="0" smtClean="0"/>
                        <a:t>h</a:t>
                      </a:r>
                      <a:endParaRPr kumimoji="1" lang="ja-JP" altLang="en-US" sz="1100" dirty="0"/>
                    </a:p>
                  </a:txBody>
                  <a:tcPr anchor="ctr">
                    <a:solidFill>
                      <a:srgbClr val="00B0F0"/>
                    </a:solidFill>
                  </a:tcPr>
                </a:tc>
                <a:extLst>
                  <a:ext uri="{0D108BD9-81ED-4DB2-BD59-A6C34878D82A}">
                    <a16:rowId xmlns:a16="http://schemas.microsoft.com/office/drawing/2014/main" val="10010"/>
                  </a:ext>
                </a:extLst>
              </a:tr>
            </a:tbl>
          </a:graphicData>
        </a:graphic>
      </p:graphicFrame>
      <p:sp>
        <p:nvSpPr>
          <p:cNvPr id="8" name="タイトル 1"/>
          <p:cNvSpPr>
            <a:spLocks noGrp="1"/>
          </p:cNvSpPr>
          <p:nvPr>
            <p:ph type="title"/>
          </p:nvPr>
        </p:nvSpPr>
        <p:spPr>
          <a:xfrm>
            <a:off x="55821" y="44624"/>
            <a:ext cx="9028870" cy="418058"/>
          </a:xfrm>
        </p:spPr>
        <p:txBody>
          <a:bodyPr>
            <a:noAutofit/>
          </a:bodyPr>
          <a:lstStyle/>
          <a:p>
            <a:r>
              <a:rPr lang="ja-JP" altLang="en-US" sz="1800" b="1" dirty="0" smtClean="0"/>
              <a:t>サービス管理責任者・児童発達支援管理責任者研修の告示別表</a:t>
            </a:r>
            <a:r>
              <a:rPr kumimoji="1" lang="ja-JP" altLang="en-US" sz="1800" b="1" dirty="0" smtClean="0"/>
              <a:t>（案）</a:t>
            </a:r>
            <a:endParaRPr kumimoji="1" lang="ja-JP" altLang="en-US" sz="1800" b="1" dirty="0"/>
          </a:p>
        </p:txBody>
      </p:sp>
      <p:grpSp>
        <p:nvGrpSpPr>
          <p:cNvPr id="9" name="グループ化 8">
            <a:extLst>
              <a:ext uri="{FF2B5EF4-FFF2-40B4-BE49-F238E27FC236}">
                <a16:creationId xmlns:a16="http://schemas.microsoft.com/office/drawing/2014/main" id="{14D6039F-05D0-1A47-942C-D43B72179361}"/>
              </a:ext>
            </a:extLst>
          </p:cNvPr>
          <p:cNvGrpSpPr/>
          <p:nvPr/>
        </p:nvGrpSpPr>
        <p:grpSpPr>
          <a:xfrm>
            <a:off x="0" y="407397"/>
            <a:ext cx="9144000" cy="72008"/>
            <a:chOff x="0" y="188640"/>
            <a:chExt cx="9144000" cy="72008"/>
          </a:xfrm>
        </p:grpSpPr>
        <p:cxnSp>
          <p:nvCxnSpPr>
            <p:cNvPr id="10" name="直線コネクタ 9">
              <a:extLst>
                <a:ext uri="{FF2B5EF4-FFF2-40B4-BE49-F238E27FC236}">
                  <a16:creationId xmlns:a16="http://schemas.microsoft.com/office/drawing/2014/main" id="{267A116B-83C7-E441-93D3-246BDACB4DDC}"/>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6125FFC1-EC09-1847-B19B-44CDD57F93F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graphicFrame>
        <p:nvGraphicFramePr>
          <p:cNvPr id="14" name="表 13"/>
          <p:cNvGraphicFramePr>
            <a:graphicFrameLocks noGrp="1"/>
          </p:cNvGraphicFramePr>
          <p:nvPr>
            <p:extLst>
              <p:ext uri="{D42A27DB-BD31-4B8C-83A1-F6EECF244321}">
                <p14:modId xmlns:p14="http://schemas.microsoft.com/office/powerpoint/2010/main" val="426660404"/>
              </p:ext>
            </p:extLst>
          </p:nvPr>
        </p:nvGraphicFramePr>
        <p:xfrm>
          <a:off x="4417256" y="2540875"/>
          <a:ext cx="4591641" cy="1605517"/>
        </p:xfrm>
        <a:graphic>
          <a:graphicData uri="http://schemas.openxmlformats.org/drawingml/2006/table">
            <a:tbl>
              <a:tblPr firstRow="1" bandRow="1">
                <a:tableStyleId>{5940675A-B579-460E-94D1-54222C63F5DA}</a:tableStyleId>
              </a:tblPr>
              <a:tblGrid>
                <a:gridCol w="469752">
                  <a:extLst>
                    <a:ext uri="{9D8B030D-6E8A-4147-A177-3AD203B41FA5}">
                      <a16:colId xmlns:a16="http://schemas.microsoft.com/office/drawing/2014/main" val="20000"/>
                    </a:ext>
                  </a:extLst>
                </a:gridCol>
                <a:gridCol w="3370521">
                  <a:extLst>
                    <a:ext uri="{9D8B030D-6E8A-4147-A177-3AD203B41FA5}">
                      <a16:colId xmlns:a16="http://schemas.microsoft.com/office/drawing/2014/main" val="20001"/>
                    </a:ext>
                  </a:extLst>
                </a:gridCol>
                <a:gridCol w="751368">
                  <a:extLst>
                    <a:ext uri="{9D8B030D-6E8A-4147-A177-3AD203B41FA5}">
                      <a16:colId xmlns:a16="http://schemas.microsoft.com/office/drawing/2014/main" val="20002"/>
                    </a:ext>
                  </a:extLst>
                </a:gridCol>
              </a:tblGrid>
              <a:tr h="278244">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t>基礎研修（うち研修講義、演習部分）（見直し後）</a:t>
                      </a:r>
                    </a:p>
                  </a:txBody>
                  <a:tcPr anchor="ctr">
                    <a:lnL w="12700" cap="flat" cmpd="sng" algn="ctr">
                      <a:solidFill>
                        <a:schemeClr val="tx1"/>
                      </a:solidFill>
                      <a:prstDash val="solid"/>
                      <a:round/>
                      <a:headEnd type="none" w="med" len="med"/>
                      <a:tailEnd type="none" w="med" len="med"/>
                    </a:lnL>
                    <a:solidFill>
                      <a:srgbClr val="92D05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smtClean="0"/>
                    </a:p>
                  </a:txBody>
                  <a:tcPr anchor="ctr">
                    <a:solidFill>
                      <a:srgbClr val="92D050"/>
                    </a:solidFill>
                  </a:tcPr>
                </a:tc>
                <a:tc>
                  <a:txBody>
                    <a:bodyPr/>
                    <a:lstStyle/>
                    <a:p>
                      <a:pPr algn="ctr"/>
                      <a:r>
                        <a:rPr kumimoji="1" lang="ja-JP" altLang="en-US" sz="1050" dirty="0"/>
                        <a:t>時間数</a:t>
                      </a:r>
                    </a:p>
                  </a:txBody>
                  <a:tcPr anchor="ctr">
                    <a:solidFill>
                      <a:srgbClr val="92D050"/>
                    </a:solidFill>
                  </a:tcPr>
                </a:tc>
                <a:extLst>
                  <a:ext uri="{0D108BD9-81ED-4DB2-BD59-A6C34878D82A}">
                    <a16:rowId xmlns:a16="http://schemas.microsoft.com/office/drawing/2014/main" val="10000"/>
                  </a:ext>
                </a:extLst>
              </a:tr>
              <a:tr h="647984">
                <a:tc>
                  <a:txBody>
                    <a:bodyPr/>
                    <a:lstStyle/>
                    <a:p>
                      <a:pPr algn="l"/>
                      <a:r>
                        <a:rPr kumimoji="1" lang="ja-JP" altLang="en-US" sz="1000" dirty="0" smtClean="0"/>
                        <a:t>講義</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pPr algn="l"/>
                      <a:r>
                        <a:rPr kumimoji="1" lang="ja-JP" altLang="en-US" sz="1000" dirty="0" smtClean="0"/>
                        <a:t>１　</a:t>
                      </a:r>
                      <a:r>
                        <a:rPr kumimoji="1" lang="ja-JP" altLang="en-US" sz="1000" dirty="0" smtClean="0"/>
                        <a:t>サービス管理責任者・児童発達管理責任者の基本姿勢とサービス提供のプロセスに関する講義</a:t>
                      </a:r>
                      <a:endParaRPr kumimoji="1" lang="ja-JP" altLang="en-US" sz="1000" dirty="0"/>
                    </a:p>
                  </a:txBody>
                  <a:tcPr anchor="ctr"/>
                </a:tc>
                <a:tc>
                  <a:txBody>
                    <a:bodyPr/>
                    <a:lstStyle/>
                    <a:p>
                      <a:pPr algn="ctr"/>
                      <a:r>
                        <a:rPr kumimoji="1" lang="ja-JP" altLang="en-US" sz="1050" dirty="0" smtClean="0">
                          <a:latin typeface="+mj-ea"/>
                          <a:ea typeface="+mj-ea"/>
                        </a:rPr>
                        <a:t>７．５ｈ</a:t>
                      </a:r>
                      <a:endParaRPr kumimoji="1" lang="ja-JP" altLang="en-US" sz="1050" dirty="0">
                        <a:latin typeface="+mj-ea"/>
                        <a:ea typeface="+mj-ea"/>
                      </a:endParaRPr>
                    </a:p>
                  </a:txBody>
                  <a:tcPr anchor="ctr"/>
                </a:tc>
                <a:extLst>
                  <a:ext uri="{0D108BD9-81ED-4DB2-BD59-A6C34878D82A}">
                    <a16:rowId xmlns:a16="http://schemas.microsoft.com/office/drawing/2014/main" val="10001"/>
                  </a:ext>
                </a:extLst>
              </a:tr>
              <a:tr h="40284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演習</a:t>
                      </a:r>
                      <a:endParaRPr kumimoji="1" lang="en-US" altLang="ja-JP" sz="10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t>２</a:t>
                      </a:r>
                      <a:r>
                        <a:rPr kumimoji="1" lang="ja-JP" altLang="en-US" sz="1000" dirty="0" smtClean="0"/>
                        <a:t>　サービス提供プロセスの管理に関する演習</a:t>
                      </a:r>
                      <a:endParaRPr kumimoji="1" lang="en-US" altLang="ja-JP" sz="1000" dirty="0"/>
                    </a:p>
                  </a:txBody>
                  <a:tcPr anchor="ctr"/>
                </a:tc>
                <a:tc>
                  <a:txBody>
                    <a:bodyPr/>
                    <a:lstStyle/>
                    <a:p>
                      <a:pPr algn="ctr"/>
                      <a:r>
                        <a:rPr kumimoji="1" lang="ja-JP" altLang="en-US" sz="1050" dirty="0" smtClean="0">
                          <a:latin typeface="+mj-ea"/>
                          <a:ea typeface="+mj-ea"/>
                        </a:rPr>
                        <a:t>７．５ｈ</a:t>
                      </a:r>
                      <a:endParaRPr kumimoji="1" lang="ja-JP" altLang="en-US" sz="1050" dirty="0">
                        <a:latin typeface="+mj-ea"/>
                        <a:ea typeface="+mj-ea"/>
                      </a:endParaRPr>
                    </a:p>
                  </a:txBody>
                  <a:tcPr anchor="ctr"/>
                </a:tc>
                <a:extLst>
                  <a:ext uri="{0D108BD9-81ED-4DB2-BD59-A6C34878D82A}">
                    <a16:rowId xmlns:a16="http://schemas.microsoft.com/office/drawing/2014/main" val="10005"/>
                  </a:ext>
                </a:extLst>
              </a:tr>
              <a:tr h="276447">
                <a:tc>
                  <a:txBody>
                    <a:bodyPr/>
                    <a:lstStyle/>
                    <a:p>
                      <a:pPr algn="l"/>
                      <a:endParaRPr kumimoji="1" lang="ja-JP" altLang="en-US" sz="1050" dirty="0"/>
                    </a:p>
                  </a:txBody>
                  <a:tcPr anchor="ctr">
                    <a:solidFill>
                      <a:srgbClr val="92D050"/>
                    </a:solidFill>
                  </a:tcPr>
                </a:tc>
                <a:tc>
                  <a:txBody>
                    <a:bodyPr/>
                    <a:lstStyle/>
                    <a:p>
                      <a:pPr algn="l"/>
                      <a:r>
                        <a:rPr kumimoji="1" lang="ja-JP" altLang="en-US" sz="1050" dirty="0"/>
                        <a:t>合計</a:t>
                      </a:r>
                    </a:p>
                  </a:txBody>
                  <a:tcPr anchor="ctr">
                    <a:solidFill>
                      <a:srgbClr val="92D050"/>
                    </a:solidFill>
                  </a:tcPr>
                </a:tc>
                <a:tc>
                  <a:txBody>
                    <a:bodyPr/>
                    <a:lstStyle/>
                    <a:p>
                      <a:pPr algn="ctr"/>
                      <a:r>
                        <a:rPr kumimoji="1" lang="ja-JP" altLang="en-US" sz="1050" dirty="0" smtClean="0">
                          <a:solidFill>
                            <a:srgbClr val="FF0000"/>
                          </a:solidFill>
                        </a:rPr>
                        <a:t>１５</a:t>
                      </a:r>
                      <a:r>
                        <a:rPr kumimoji="1" lang="ja-JP" altLang="en-US" sz="1050" baseline="0" dirty="0" smtClean="0">
                          <a:solidFill>
                            <a:srgbClr val="FF0000"/>
                          </a:solidFill>
                        </a:rPr>
                        <a:t> </a:t>
                      </a:r>
                      <a:r>
                        <a:rPr kumimoji="1" lang="en-US" altLang="ja-JP" sz="1050" dirty="0" smtClean="0">
                          <a:solidFill>
                            <a:srgbClr val="FF0000"/>
                          </a:solidFill>
                        </a:rPr>
                        <a:t>h</a:t>
                      </a:r>
                      <a:endParaRPr kumimoji="1" lang="ja-JP" altLang="en-US" sz="1050" dirty="0">
                        <a:solidFill>
                          <a:srgbClr val="FF0000"/>
                        </a:solidFill>
                        <a:latin typeface="+mj-ea"/>
                        <a:ea typeface="+mj-ea"/>
                      </a:endParaRPr>
                    </a:p>
                  </a:txBody>
                  <a:tcPr anchor="ctr">
                    <a:solidFill>
                      <a:srgbClr val="92D050"/>
                    </a:solidFill>
                  </a:tcPr>
                </a:tc>
                <a:extLst>
                  <a:ext uri="{0D108BD9-81ED-4DB2-BD59-A6C34878D82A}">
                    <a16:rowId xmlns:a16="http://schemas.microsoft.com/office/drawing/2014/main" val="10008"/>
                  </a:ext>
                </a:extLst>
              </a:tr>
            </a:tbl>
          </a:graphicData>
        </a:graphic>
      </p:graphicFrame>
      <p:sp>
        <p:nvSpPr>
          <p:cNvPr id="15" name="右矢印 14"/>
          <p:cNvSpPr/>
          <p:nvPr/>
        </p:nvSpPr>
        <p:spPr>
          <a:xfrm>
            <a:off x="3941662" y="1312845"/>
            <a:ext cx="310960" cy="1813044"/>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 name="直線コネクタ 2"/>
          <p:cNvCxnSpPr/>
          <p:nvPr/>
        </p:nvCxnSpPr>
        <p:spPr>
          <a:xfrm flipV="1">
            <a:off x="0" y="4358312"/>
            <a:ext cx="9118086" cy="1"/>
          </a:xfrm>
          <a:prstGeom prst="line">
            <a:avLst/>
          </a:prstGeom>
          <a:ln>
            <a:prstDash val="sysDash"/>
          </a:ln>
        </p:spPr>
        <p:style>
          <a:lnRef idx="1">
            <a:schemeClr val="dk1"/>
          </a:lnRef>
          <a:fillRef idx="0">
            <a:schemeClr val="dk1"/>
          </a:fillRef>
          <a:effectRef idx="0">
            <a:schemeClr val="dk1"/>
          </a:effectRef>
          <a:fontRef idx="minor">
            <a:schemeClr val="tx1"/>
          </a:fontRef>
        </p:style>
      </p:cxnSp>
      <p:graphicFrame>
        <p:nvGraphicFramePr>
          <p:cNvPr id="20" name="表 19"/>
          <p:cNvGraphicFramePr>
            <a:graphicFrameLocks noGrp="1"/>
          </p:cNvGraphicFramePr>
          <p:nvPr>
            <p:extLst>
              <p:ext uri="{D42A27DB-BD31-4B8C-83A1-F6EECF244321}">
                <p14:modId xmlns:p14="http://schemas.microsoft.com/office/powerpoint/2010/main" val="1143036152"/>
              </p:ext>
            </p:extLst>
          </p:nvPr>
        </p:nvGraphicFramePr>
        <p:xfrm>
          <a:off x="146727" y="4784389"/>
          <a:ext cx="4270530" cy="1651337"/>
        </p:xfrm>
        <a:graphic>
          <a:graphicData uri="http://schemas.openxmlformats.org/drawingml/2006/table">
            <a:tbl>
              <a:tblPr firstRow="1" bandRow="1">
                <a:tableStyleId>{5940675A-B579-460E-94D1-54222C63F5DA}</a:tableStyleId>
              </a:tblPr>
              <a:tblGrid>
                <a:gridCol w="524549">
                  <a:extLst>
                    <a:ext uri="{9D8B030D-6E8A-4147-A177-3AD203B41FA5}">
                      <a16:colId xmlns:a16="http://schemas.microsoft.com/office/drawing/2014/main" val="20000"/>
                    </a:ext>
                  </a:extLst>
                </a:gridCol>
                <a:gridCol w="2963421">
                  <a:extLst>
                    <a:ext uri="{9D8B030D-6E8A-4147-A177-3AD203B41FA5}">
                      <a16:colId xmlns:a16="http://schemas.microsoft.com/office/drawing/2014/main" val="20001"/>
                    </a:ext>
                  </a:extLst>
                </a:gridCol>
                <a:gridCol w="782560">
                  <a:extLst>
                    <a:ext uri="{9D8B030D-6E8A-4147-A177-3AD203B41FA5}">
                      <a16:colId xmlns:a16="http://schemas.microsoft.com/office/drawing/2014/main" val="20002"/>
                    </a:ext>
                  </a:extLst>
                </a:gridCol>
              </a:tblGrid>
              <a:tr h="291562">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t>実践研修</a:t>
                      </a:r>
                    </a:p>
                  </a:txBody>
                  <a:tcPr anchor="ctr">
                    <a:lnL w="12700" cap="flat" cmpd="sng" algn="ctr">
                      <a:solidFill>
                        <a:schemeClr val="tx1"/>
                      </a:solidFill>
                      <a:prstDash val="solid"/>
                      <a:round/>
                      <a:headEnd type="none" w="med" len="med"/>
                      <a:tailEnd type="none" w="med" len="med"/>
                    </a:lnL>
                    <a:solidFill>
                      <a:schemeClr val="accent2">
                        <a:lumMod val="40000"/>
                        <a:lumOff val="60000"/>
                      </a:schemeClr>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smtClean="0"/>
                    </a:p>
                  </a:txBody>
                  <a:tcPr anchor="ctr">
                    <a:solidFill>
                      <a:schemeClr val="accent2">
                        <a:lumMod val="40000"/>
                        <a:lumOff val="60000"/>
                      </a:schemeClr>
                    </a:solidFill>
                  </a:tcPr>
                </a:tc>
                <a:tc>
                  <a:txBody>
                    <a:bodyPr/>
                    <a:lstStyle/>
                    <a:p>
                      <a:pPr algn="ctr"/>
                      <a:r>
                        <a:rPr kumimoji="1" lang="ja-JP" altLang="en-US" sz="1050" dirty="0"/>
                        <a:t>時間数</a:t>
                      </a:r>
                    </a:p>
                  </a:txBody>
                  <a:tcPr anchor="ctr">
                    <a:solidFill>
                      <a:schemeClr val="accent2">
                        <a:lumMod val="40000"/>
                        <a:lumOff val="60000"/>
                      </a:schemeClr>
                    </a:solidFill>
                  </a:tcPr>
                </a:tc>
                <a:extLst>
                  <a:ext uri="{0D108BD9-81ED-4DB2-BD59-A6C34878D82A}">
                    <a16:rowId xmlns:a16="http://schemas.microsoft.com/office/drawing/2014/main" val="10000"/>
                  </a:ext>
                </a:extLst>
              </a:tr>
              <a:tr h="262071">
                <a:tc>
                  <a:txBody>
                    <a:bodyPr/>
                    <a:lstStyle/>
                    <a:p>
                      <a:r>
                        <a:rPr kumimoji="1" lang="ja-JP" altLang="en-US" sz="1000" dirty="0" smtClean="0"/>
                        <a:t>講義</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000" dirty="0" smtClean="0"/>
                        <a:t>１　障害福祉の動向に関する講義</a:t>
                      </a:r>
                      <a:endParaRPr kumimoji="1" lang="ja-JP" altLang="en-US" sz="1000" dirty="0"/>
                    </a:p>
                  </a:txBody>
                  <a:tcPr anchor="ctr"/>
                </a:tc>
                <a:tc>
                  <a:txBody>
                    <a:bodyPr/>
                    <a:lstStyle/>
                    <a:p>
                      <a:pPr algn="ctr"/>
                      <a:r>
                        <a:rPr kumimoji="1" lang="ja-JP" altLang="en-US" sz="1050" dirty="0" smtClean="0"/>
                        <a:t>１ｈ</a:t>
                      </a:r>
                      <a:endParaRPr kumimoji="1" lang="ja-JP" altLang="en-US" sz="1050" dirty="0"/>
                    </a:p>
                  </a:txBody>
                  <a:tcPr anchor="ctr"/>
                </a:tc>
                <a:extLst>
                  <a:ext uri="{0D108BD9-81ED-4DB2-BD59-A6C34878D82A}">
                    <a16:rowId xmlns:a16="http://schemas.microsoft.com/office/drawing/2014/main" val="10001"/>
                  </a:ext>
                </a:extLst>
              </a:tr>
              <a:tr h="262071">
                <a:tc rowSpan="3">
                  <a:txBody>
                    <a:bodyPr/>
                    <a:lstStyle/>
                    <a:p>
                      <a:r>
                        <a:rPr kumimoji="1" lang="ja-JP" altLang="en-US" sz="1000" dirty="0" smtClean="0"/>
                        <a:t>演習</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000" dirty="0" smtClean="0"/>
                        <a:t>２　サービス提供に関する講義及び演習</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t>６．５ｈ</a:t>
                      </a:r>
                      <a:endParaRPr kumimoji="1" lang="ja-JP" altLang="en-US" sz="105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87684">
                <a:tc vMerge="1">
                  <a:txBody>
                    <a:bodyPr/>
                    <a:lstStyle/>
                    <a:p>
                      <a:endParaRPr kumimoji="1" lang="ja-JP" altLang="en-US" sz="10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ja-JP" altLang="en-US" sz="1000" dirty="0" smtClean="0"/>
                        <a:t>３　人材育成の手法に関する講義及び演習</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050" dirty="0" smtClean="0"/>
                        <a:t>２．５ｈ</a:t>
                      </a:r>
                      <a:endParaRPr kumimoji="1" lang="ja-JP" altLang="en-US" sz="105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262071">
                <a:tc vMerge="1">
                  <a:txBody>
                    <a:bodyPr/>
                    <a:lstStyle/>
                    <a:p>
                      <a:endParaRPr kumimoji="1" lang="ja-JP" altLang="en-US" sz="1000" dirty="0"/>
                    </a:p>
                  </a:txBody>
                  <a:tcPr anchor="ctr"/>
                </a:tc>
                <a:tc>
                  <a:txBody>
                    <a:bodyPr/>
                    <a:lstStyle/>
                    <a:p>
                      <a:r>
                        <a:rPr kumimoji="1" lang="ja-JP" altLang="en-US" sz="1000" dirty="0" smtClean="0"/>
                        <a:t>４</a:t>
                      </a:r>
                      <a:r>
                        <a:rPr kumimoji="1" lang="ja-JP" altLang="en-US" sz="1000" smtClean="0"/>
                        <a:t>　</a:t>
                      </a:r>
                      <a:r>
                        <a:rPr kumimoji="1" lang="ja-JP" altLang="en-US" sz="1000" smtClean="0"/>
                        <a:t>多職種</a:t>
                      </a:r>
                      <a:r>
                        <a:rPr kumimoji="1" lang="ja-JP" altLang="en-US" sz="1000" dirty="0" smtClean="0"/>
                        <a:t>及び地域連携に関する講義及び演習</a:t>
                      </a:r>
                      <a:endParaRPr kumimoji="1" lang="ja-JP" altLang="en-US" sz="1000" dirty="0"/>
                    </a:p>
                  </a:txBody>
                  <a:tcPr anchor="ctr"/>
                </a:tc>
                <a:tc>
                  <a:txBody>
                    <a:bodyPr/>
                    <a:lstStyle/>
                    <a:p>
                      <a:pPr algn="ctr"/>
                      <a:r>
                        <a:rPr kumimoji="1" lang="ja-JP" altLang="en-US" sz="1050" dirty="0" smtClean="0"/>
                        <a:t>３．５ｈ</a:t>
                      </a:r>
                      <a:endParaRPr kumimoji="1" lang="ja-JP" altLang="en-US" sz="1050" dirty="0"/>
                    </a:p>
                  </a:txBody>
                  <a:tcPr anchor="ctr"/>
                </a:tc>
                <a:extLst>
                  <a:ext uri="{0D108BD9-81ED-4DB2-BD59-A6C34878D82A}">
                    <a16:rowId xmlns:a16="http://schemas.microsoft.com/office/drawing/2014/main" val="10004"/>
                  </a:ext>
                </a:extLst>
              </a:tr>
              <a:tr h="285878">
                <a:tc>
                  <a:txBody>
                    <a:bodyPr/>
                    <a:lstStyle/>
                    <a:p>
                      <a:endParaRPr kumimoji="1" lang="ja-JP" altLang="en-US" sz="1050" dirty="0"/>
                    </a:p>
                  </a:txBody>
                  <a:tcPr anchor="ctr">
                    <a:solidFill>
                      <a:schemeClr val="accent2">
                        <a:lumMod val="40000"/>
                        <a:lumOff val="60000"/>
                      </a:schemeClr>
                    </a:solidFill>
                  </a:tcPr>
                </a:tc>
                <a:tc>
                  <a:txBody>
                    <a:bodyPr/>
                    <a:lstStyle/>
                    <a:p>
                      <a:r>
                        <a:rPr kumimoji="1" lang="ja-JP" altLang="en-US" sz="1050" dirty="0"/>
                        <a:t>合計</a:t>
                      </a:r>
                    </a:p>
                  </a:txBody>
                  <a:tcPr anchor="ctr">
                    <a:solidFill>
                      <a:schemeClr val="accent2">
                        <a:lumMod val="40000"/>
                        <a:lumOff val="60000"/>
                      </a:schemeClr>
                    </a:solidFill>
                  </a:tcPr>
                </a:tc>
                <a:tc>
                  <a:txBody>
                    <a:bodyPr/>
                    <a:lstStyle/>
                    <a:p>
                      <a:pPr algn="ctr"/>
                      <a:r>
                        <a:rPr kumimoji="1" lang="ja-JP" altLang="en-US" sz="1050" dirty="0" smtClean="0">
                          <a:solidFill>
                            <a:srgbClr val="FF0000"/>
                          </a:solidFill>
                        </a:rPr>
                        <a:t>１４．５</a:t>
                      </a:r>
                      <a:r>
                        <a:rPr kumimoji="1" lang="ja-JP" altLang="en-US" sz="1050" baseline="0" dirty="0" smtClean="0">
                          <a:solidFill>
                            <a:srgbClr val="FF0000"/>
                          </a:solidFill>
                        </a:rPr>
                        <a:t> </a:t>
                      </a:r>
                      <a:r>
                        <a:rPr kumimoji="1" lang="ja-JP" altLang="en-US" sz="1050" dirty="0" smtClean="0">
                          <a:solidFill>
                            <a:srgbClr val="FF0000"/>
                          </a:solidFill>
                        </a:rPr>
                        <a:t>ｈ</a:t>
                      </a:r>
                      <a:endParaRPr kumimoji="1" lang="ja-JP" altLang="en-US" sz="1050" dirty="0">
                        <a:solidFill>
                          <a:srgbClr val="FF0000"/>
                        </a:solidFill>
                      </a:endParaRPr>
                    </a:p>
                  </a:txBody>
                  <a:tcPr anchor="ctr">
                    <a:solidFill>
                      <a:schemeClr val="accent2">
                        <a:lumMod val="40000"/>
                        <a:lumOff val="60000"/>
                      </a:schemeClr>
                    </a:solidFill>
                  </a:tcPr>
                </a:tc>
                <a:extLst>
                  <a:ext uri="{0D108BD9-81ED-4DB2-BD59-A6C34878D82A}">
                    <a16:rowId xmlns:a16="http://schemas.microsoft.com/office/drawing/2014/main" val="10006"/>
                  </a:ext>
                </a:extLst>
              </a:tr>
            </a:tbl>
          </a:graphicData>
        </a:graphic>
      </p:graphicFrame>
      <p:graphicFrame>
        <p:nvGraphicFramePr>
          <p:cNvPr id="19" name="表 18"/>
          <p:cNvGraphicFramePr>
            <a:graphicFrameLocks noGrp="1"/>
          </p:cNvGraphicFramePr>
          <p:nvPr>
            <p:extLst/>
          </p:nvPr>
        </p:nvGraphicFramePr>
        <p:xfrm>
          <a:off x="4572002" y="4784390"/>
          <a:ext cx="4433878" cy="1485920"/>
        </p:xfrm>
        <a:graphic>
          <a:graphicData uri="http://schemas.openxmlformats.org/drawingml/2006/table">
            <a:tbl>
              <a:tblPr firstRow="1" bandRow="1">
                <a:tableStyleId>{5940675A-B579-460E-94D1-54222C63F5DA}</a:tableStyleId>
              </a:tblPr>
              <a:tblGrid>
                <a:gridCol w="544612">
                  <a:extLst>
                    <a:ext uri="{9D8B030D-6E8A-4147-A177-3AD203B41FA5}">
                      <a16:colId xmlns:a16="http://schemas.microsoft.com/office/drawing/2014/main" val="20000"/>
                    </a:ext>
                  </a:extLst>
                </a:gridCol>
                <a:gridCol w="3076773">
                  <a:extLst>
                    <a:ext uri="{9D8B030D-6E8A-4147-A177-3AD203B41FA5}">
                      <a16:colId xmlns:a16="http://schemas.microsoft.com/office/drawing/2014/main" val="20001"/>
                    </a:ext>
                  </a:extLst>
                </a:gridCol>
                <a:gridCol w="812493">
                  <a:extLst>
                    <a:ext uri="{9D8B030D-6E8A-4147-A177-3AD203B41FA5}">
                      <a16:colId xmlns:a16="http://schemas.microsoft.com/office/drawing/2014/main" val="20002"/>
                    </a:ext>
                  </a:extLst>
                </a:gridCol>
              </a:tblGrid>
              <a:tr h="288411">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b="1" dirty="0" smtClean="0"/>
                        <a:t>更新研修</a:t>
                      </a:r>
                    </a:p>
                  </a:txBody>
                  <a:tcPr anchor="ctr">
                    <a:lnL w="12700" cap="flat" cmpd="sng" algn="ctr">
                      <a:solidFill>
                        <a:schemeClr val="tx1"/>
                      </a:solidFill>
                      <a:prstDash val="solid"/>
                      <a:round/>
                      <a:headEnd type="none" w="med" len="med"/>
                      <a:tailEnd type="none" w="med" len="med"/>
                    </a:lnL>
                    <a:solidFill>
                      <a:srgbClr val="FFC000"/>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1" dirty="0" smtClean="0"/>
                    </a:p>
                  </a:txBody>
                  <a:tcPr anchor="ctr">
                    <a:solidFill>
                      <a:schemeClr val="accent2">
                        <a:lumMod val="40000"/>
                        <a:lumOff val="60000"/>
                      </a:schemeClr>
                    </a:solidFill>
                  </a:tcPr>
                </a:tc>
                <a:tc>
                  <a:txBody>
                    <a:bodyPr/>
                    <a:lstStyle/>
                    <a:p>
                      <a:pPr algn="ctr"/>
                      <a:r>
                        <a:rPr kumimoji="1" lang="ja-JP" altLang="en-US" sz="1050" dirty="0"/>
                        <a:t>時間数</a:t>
                      </a:r>
                    </a:p>
                  </a:txBody>
                  <a:tcPr anchor="ctr">
                    <a:solidFill>
                      <a:srgbClr val="FFC000"/>
                    </a:solidFill>
                  </a:tcPr>
                </a:tc>
                <a:extLst>
                  <a:ext uri="{0D108BD9-81ED-4DB2-BD59-A6C34878D82A}">
                    <a16:rowId xmlns:a16="http://schemas.microsoft.com/office/drawing/2014/main" val="10000"/>
                  </a:ext>
                </a:extLst>
              </a:tr>
              <a:tr h="259240">
                <a:tc>
                  <a:txBody>
                    <a:bodyPr/>
                    <a:lstStyle/>
                    <a:p>
                      <a:r>
                        <a:rPr kumimoji="1" lang="ja-JP" altLang="en-US" sz="1000" dirty="0" smtClean="0"/>
                        <a:t>講義</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000" dirty="0" smtClean="0"/>
                        <a:t>１　障害福祉の動向に関する講義</a:t>
                      </a:r>
                      <a:endParaRPr kumimoji="1" lang="ja-JP" altLang="en-US" sz="1000" dirty="0"/>
                    </a:p>
                  </a:txBody>
                  <a:tcPr anchor="ctr"/>
                </a:tc>
                <a:tc>
                  <a:txBody>
                    <a:bodyPr/>
                    <a:lstStyle/>
                    <a:p>
                      <a:pPr algn="ctr"/>
                      <a:r>
                        <a:rPr kumimoji="1" lang="ja-JP" altLang="en-US" sz="1050" dirty="0" smtClean="0"/>
                        <a:t>１ｈ</a:t>
                      </a:r>
                      <a:endParaRPr kumimoji="1" lang="ja-JP" altLang="en-US" sz="1050" dirty="0"/>
                    </a:p>
                  </a:txBody>
                  <a:tcPr anchor="ctr"/>
                </a:tc>
                <a:extLst>
                  <a:ext uri="{0D108BD9-81ED-4DB2-BD59-A6C34878D82A}">
                    <a16:rowId xmlns:a16="http://schemas.microsoft.com/office/drawing/2014/main" val="10001"/>
                  </a:ext>
                </a:extLst>
              </a:tr>
              <a:tr h="259240">
                <a:tc rowSpan="2">
                  <a:txBody>
                    <a:bodyPr/>
                    <a:lstStyle/>
                    <a:p>
                      <a:r>
                        <a:rPr kumimoji="1" lang="ja-JP" altLang="en-US" sz="1000" dirty="0" smtClean="0"/>
                        <a:t>講義・演習</a:t>
                      </a:r>
                      <a:endParaRPr kumimoji="1" lang="ja-JP" altLang="en-US" sz="1000" dirty="0"/>
                    </a:p>
                  </a:txBody>
                  <a:tcPr anchor="ctr">
                    <a:lnL w="12700" cap="flat" cmpd="sng" algn="ctr">
                      <a:solidFill>
                        <a:schemeClr val="tx1"/>
                      </a:solidFill>
                      <a:prstDash val="solid"/>
                      <a:round/>
                      <a:headEnd type="none" w="med" len="med"/>
                      <a:tailEnd type="none" w="med" len="med"/>
                    </a:lnL>
                  </a:tcPr>
                </a:tc>
                <a:tc>
                  <a:txBody>
                    <a:bodyPr/>
                    <a:lstStyle/>
                    <a:p>
                      <a:r>
                        <a:rPr kumimoji="1" lang="ja-JP" altLang="en-US" sz="1000" dirty="0" smtClean="0"/>
                        <a:t>２　サービス提供の自己検証に関する演習</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t>５</a:t>
                      </a:r>
                      <a:r>
                        <a:rPr kumimoji="1" lang="ja-JP" altLang="en-US" sz="1050" baseline="0" dirty="0" smtClean="0"/>
                        <a:t> </a:t>
                      </a:r>
                      <a:r>
                        <a:rPr kumimoji="1" lang="ja-JP" altLang="en-US" sz="1050" dirty="0" smtClean="0"/>
                        <a:t>ｈ</a:t>
                      </a:r>
                      <a:endParaRPr kumimoji="1" lang="ja-JP" altLang="en-US" sz="105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45756">
                <a:tc vMerge="1">
                  <a:txBody>
                    <a:bodyPr/>
                    <a:lstStyle/>
                    <a:p>
                      <a:endParaRPr kumimoji="1" lang="ja-JP" altLang="en-US" sz="1000" dirty="0"/>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kumimoji="1" lang="ja-JP" altLang="en-US" sz="1000" dirty="0" smtClean="0"/>
                        <a:t>３　サービスの質の向上と人材育成のためのスーパービジョンに関する講義及び演習</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050" dirty="0" smtClean="0"/>
                        <a:t>７ ｈ</a:t>
                      </a:r>
                      <a:endParaRPr kumimoji="1" lang="ja-JP" altLang="en-US" sz="105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282789">
                <a:tc>
                  <a:txBody>
                    <a:bodyPr/>
                    <a:lstStyle/>
                    <a:p>
                      <a:endParaRPr kumimoji="1" lang="ja-JP" altLang="en-US" sz="1050" dirty="0"/>
                    </a:p>
                  </a:txBody>
                  <a:tcPr anchor="ctr">
                    <a:solidFill>
                      <a:srgbClr val="FFC000"/>
                    </a:solidFill>
                  </a:tcPr>
                </a:tc>
                <a:tc>
                  <a:txBody>
                    <a:bodyPr/>
                    <a:lstStyle/>
                    <a:p>
                      <a:r>
                        <a:rPr kumimoji="1" lang="ja-JP" altLang="en-US" sz="1050" dirty="0"/>
                        <a:t>合計</a:t>
                      </a:r>
                    </a:p>
                  </a:txBody>
                  <a:tcPr anchor="ctr">
                    <a:solidFill>
                      <a:srgbClr val="FFC000"/>
                    </a:solidFill>
                  </a:tcPr>
                </a:tc>
                <a:tc>
                  <a:txBody>
                    <a:bodyPr/>
                    <a:lstStyle/>
                    <a:p>
                      <a:pPr algn="ctr"/>
                      <a:r>
                        <a:rPr kumimoji="1" lang="ja-JP" altLang="en-US" sz="1050" dirty="0" smtClean="0">
                          <a:solidFill>
                            <a:schemeClr val="tx1"/>
                          </a:solidFill>
                        </a:rPr>
                        <a:t>１３ ｈ</a:t>
                      </a:r>
                      <a:endParaRPr kumimoji="1" lang="ja-JP" altLang="en-US" sz="1050" dirty="0">
                        <a:solidFill>
                          <a:schemeClr val="tx1"/>
                        </a:solidFill>
                      </a:endParaRPr>
                    </a:p>
                  </a:txBody>
                  <a:tcPr anchor="ctr">
                    <a:solidFill>
                      <a:srgbClr val="FFC000"/>
                    </a:solidFill>
                  </a:tcPr>
                </a:tc>
                <a:extLst>
                  <a:ext uri="{0D108BD9-81ED-4DB2-BD59-A6C34878D82A}">
                    <a16:rowId xmlns:a16="http://schemas.microsoft.com/office/drawing/2014/main" val="10006"/>
                  </a:ext>
                </a:extLst>
              </a:tr>
            </a:tbl>
          </a:graphicData>
        </a:graphic>
      </p:graphicFrame>
      <p:sp>
        <p:nvSpPr>
          <p:cNvPr id="2" name="正方形/長方形 1"/>
          <p:cNvSpPr/>
          <p:nvPr/>
        </p:nvSpPr>
        <p:spPr>
          <a:xfrm>
            <a:off x="3438525" y="4396412"/>
            <a:ext cx="1952625" cy="337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新設</a:t>
            </a:r>
            <a:endParaRPr kumimoji="1" lang="ja-JP" altLang="en-US" dirty="0"/>
          </a:p>
        </p:txBody>
      </p:sp>
      <p:sp>
        <p:nvSpPr>
          <p:cNvPr id="13" name="テキスト ボックス 12"/>
          <p:cNvSpPr txBox="1"/>
          <p:nvPr/>
        </p:nvSpPr>
        <p:spPr>
          <a:xfrm>
            <a:off x="4572003" y="6336985"/>
            <a:ext cx="4433877" cy="430887"/>
          </a:xfrm>
          <a:prstGeom prst="rect">
            <a:avLst/>
          </a:prstGeom>
          <a:noFill/>
        </p:spPr>
        <p:txBody>
          <a:bodyPr wrap="square" rtlCol="0">
            <a:spAutoFit/>
          </a:bodyPr>
          <a:lstStyle/>
          <a:p>
            <a:r>
              <a:rPr kumimoji="1" lang="en-US" altLang="ja-JP" sz="1100" dirty="0" smtClean="0"/>
              <a:t>※</a:t>
            </a:r>
            <a:r>
              <a:rPr kumimoji="1" lang="ja-JP" altLang="en-US" sz="1100" dirty="0" smtClean="0"/>
              <a:t>１　更新研修については、平成</a:t>
            </a:r>
            <a:r>
              <a:rPr kumimoji="1" lang="en-US" altLang="ja-JP" sz="1100" dirty="0" smtClean="0"/>
              <a:t>31</a:t>
            </a:r>
            <a:r>
              <a:rPr kumimoji="1" lang="ja-JP" altLang="en-US" sz="1100" dirty="0" smtClean="0"/>
              <a:t>年度から実施</a:t>
            </a:r>
            <a:endParaRPr kumimoji="1" lang="en-US" altLang="ja-JP" sz="1100" dirty="0" smtClean="0"/>
          </a:p>
          <a:p>
            <a:r>
              <a:rPr kumimoji="1" lang="en-US" altLang="ja-JP" sz="1100" dirty="0" smtClean="0"/>
              <a:t>※</a:t>
            </a:r>
            <a:r>
              <a:rPr kumimoji="1" lang="ja-JP" altLang="en-US" sz="1100" dirty="0" smtClean="0"/>
              <a:t>２　当面は１及び２もしくは１及び３の項目のみの実施でも可とする</a:t>
            </a:r>
            <a:endParaRPr kumimoji="1" lang="ja-JP" altLang="en-US" sz="1100" dirty="0"/>
          </a:p>
        </p:txBody>
      </p:sp>
      <p:sp>
        <p:nvSpPr>
          <p:cNvPr id="16" name="テキスト ボックス 15"/>
          <p:cNvSpPr txBox="1"/>
          <p:nvPr/>
        </p:nvSpPr>
        <p:spPr>
          <a:xfrm>
            <a:off x="145335" y="6569076"/>
            <a:ext cx="4426667" cy="276999"/>
          </a:xfrm>
          <a:prstGeom prst="rect">
            <a:avLst/>
          </a:prstGeom>
          <a:noFill/>
        </p:spPr>
        <p:txBody>
          <a:bodyPr wrap="square" rtlCol="0">
            <a:spAutoFit/>
          </a:bodyPr>
          <a:lstStyle/>
          <a:p>
            <a:r>
              <a:rPr kumimoji="1" lang="en-US" altLang="ja-JP" sz="1200" dirty="0" smtClean="0"/>
              <a:t>※</a:t>
            </a:r>
            <a:r>
              <a:rPr kumimoji="1" lang="ja-JP" altLang="en-US" sz="1200" dirty="0" smtClean="0"/>
              <a:t>　実践研修は平成</a:t>
            </a:r>
            <a:r>
              <a:rPr kumimoji="1" lang="en-US" altLang="ja-JP" sz="1200" dirty="0" smtClean="0"/>
              <a:t>31</a:t>
            </a:r>
            <a:r>
              <a:rPr kumimoji="1" lang="ja-JP" altLang="en-US" sz="1200" dirty="0" smtClean="0"/>
              <a:t>年度の２年後より実施</a:t>
            </a:r>
            <a:endParaRPr kumimoji="1" lang="ja-JP" altLang="en-US" sz="1200" dirty="0"/>
          </a:p>
        </p:txBody>
      </p:sp>
    </p:spTree>
    <p:extLst>
      <p:ext uri="{BB962C8B-B14F-4D97-AF65-F5344CB8AC3E}">
        <p14:creationId xmlns:p14="http://schemas.microsoft.com/office/powerpoint/2010/main" val="547126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正方形/長方形 60"/>
          <p:cNvSpPr/>
          <p:nvPr/>
        </p:nvSpPr>
        <p:spPr>
          <a:xfrm>
            <a:off x="162617" y="4429125"/>
            <a:ext cx="8852315" cy="2362200"/>
          </a:xfrm>
          <a:prstGeom prst="rect">
            <a:avLst/>
          </a:prstGeom>
          <a:noFil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a:xfrm>
            <a:off x="0" y="18139"/>
            <a:ext cx="9144000" cy="490066"/>
          </a:xfrm>
          <a:noFill/>
          <a:ln>
            <a:noFill/>
          </a:ln>
        </p:spPr>
        <p:txBody>
          <a:bodyPr>
            <a:noAutofit/>
          </a:bodyPr>
          <a:lstStyle/>
          <a:p>
            <a:r>
              <a:rPr lang="ja-JP" altLang="en-US" sz="1800" b="1" dirty="0" smtClean="0"/>
              <a:t>サービス</a:t>
            </a:r>
            <a:r>
              <a:rPr lang="ja-JP" altLang="en-US" sz="1800" b="1" dirty="0"/>
              <a:t>管理</a:t>
            </a:r>
            <a:r>
              <a:rPr lang="ja-JP" altLang="en-US" sz="1800" b="1" dirty="0" smtClean="0"/>
              <a:t>責任者等の研修見直しに伴う経過措置及び配置時の取扱いの緩和等について</a:t>
            </a:r>
            <a:endParaRPr kumimoji="1" lang="ja-JP" altLang="en-US" sz="1800" b="1" dirty="0"/>
          </a:p>
        </p:txBody>
      </p:sp>
      <p:sp>
        <p:nvSpPr>
          <p:cNvPr id="4" name="コンテンツ プレースホルダー 2"/>
          <p:cNvSpPr txBox="1">
            <a:spLocks/>
          </p:cNvSpPr>
          <p:nvPr/>
        </p:nvSpPr>
        <p:spPr>
          <a:xfrm>
            <a:off x="190761" y="905638"/>
            <a:ext cx="8712234" cy="216024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endParaRPr lang="en-US" altLang="ja-JP" sz="1600" dirty="0"/>
          </a:p>
          <a:p>
            <a:pPr marL="0" indent="0">
              <a:buFont typeface="Arial" panose="020B0604020202020204" pitchFamily="34" charset="0"/>
              <a:buNone/>
            </a:pPr>
            <a:endParaRPr lang="ja-JP" altLang="en-US" sz="1600" dirty="0"/>
          </a:p>
        </p:txBody>
      </p:sp>
      <p:sp>
        <p:nvSpPr>
          <p:cNvPr id="22" name="正方形/長方形 21"/>
          <p:cNvSpPr/>
          <p:nvPr/>
        </p:nvSpPr>
        <p:spPr>
          <a:xfrm>
            <a:off x="7881905" y="2722515"/>
            <a:ext cx="938246" cy="1552215"/>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rPr>
              <a:t>サービス管理責任者等更新</a:t>
            </a:r>
            <a:r>
              <a:rPr lang="ja-JP" altLang="en-US" sz="1100" dirty="0">
                <a:solidFill>
                  <a:schemeClr val="tx1"/>
                </a:solidFill>
              </a:rPr>
              <a:t>研修</a:t>
            </a:r>
            <a:endParaRPr lang="en-US" altLang="ja-JP" sz="1100" dirty="0">
              <a:solidFill>
                <a:schemeClr val="tx1"/>
              </a:solidFill>
            </a:endParaRPr>
          </a:p>
          <a:p>
            <a:pPr algn="ctr"/>
            <a:r>
              <a:rPr lang="en-US" altLang="ja-JP" sz="1100" dirty="0" smtClean="0">
                <a:solidFill>
                  <a:schemeClr val="tx1"/>
                </a:solidFill>
              </a:rPr>
              <a:t>※</a:t>
            </a:r>
            <a:r>
              <a:rPr lang="ja-JP" altLang="en-US" sz="1100" dirty="0">
                <a:solidFill>
                  <a:schemeClr val="tx1"/>
                </a:solidFill>
              </a:rPr>
              <a:t>実践研修</a:t>
            </a:r>
            <a:r>
              <a:rPr lang="ja-JP" altLang="en-US" sz="1100" dirty="0" smtClean="0">
                <a:solidFill>
                  <a:schemeClr val="tx1"/>
                </a:solidFill>
              </a:rPr>
              <a:t>修了後</a:t>
            </a:r>
            <a:endParaRPr lang="en-US" altLang="ja-JP" sz="1100" dirty="0" smtClean="0">
              <a:solidFill>
                <a:schemeClr val="tx1"/>
              </a:solidFill>
            </a:endParaRPr>
          </a:p>
          <a:p>
            <a:pPr algn="ctr"/>
            <a:r>
              <a:rPr lang="en-US" altLang="ja-JP" sz="1100" dirty="0" smtClean="0">
                <a:solidFill>
                  <a:schemeClr val="tx1"/>
                </a:solidFill>
              </a:rPr>
              <a:t>5</a:t>
            </a:r>
            <a:r>
              <a:rPr lang="ja-JP" altLang="en-US" sz="1100" dirty="0">
                <a:solidFill>
                  <a:schemeClr val="tx1"/>
                </a:solidFill>
              </a:rPr>
              <a:t>年毎に受講</a:t>
            </a:r>
          </a:p>
        </p:txBody>
      </p:sp>
      <p:cxnSp>
        <p:nvCxnSpPr>
          <p:cNvPr id="23" name="直線矢印コネクタ 22"/>
          <p:cNvCxnSpPr>
            <a:stCxn id="43" idx="3"/>
          </p:cNvCxnSpPr>
          <p:nvPr/>
        </p:nvCxnSpPr>
        <p:spPr>
          <a:xfrm>
            <a:off x="942112" y="6153913"/>
            <a:ext cx="2221418"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矢印コネクタ 23"/>
          <p:cNvCxnSpPr/>
          <p:nvPr/>
        </p:nvCxnSpPr>
        <p:spPr>
          <a:xfrm>
            <a:off x="4604869" y="6064923"/>
            <a:ext cx="2021242" cy="18516"/>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7406597" y="6083439"/>
            <a:ext cx="463307"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 name="正方形/長方形 4"/>
          <p:cNvSpPr/>
          <p:nvPr/>
        </p:nvSpPr>
        <p:spPr>
          <a:xfrm>
            <a:off x="162617" y="4437112"/>
            <a:ext cx="2906911" cy="568112"/>
          </a:xfrm>
          <a:prstGeom prst="rect">
            <a:avLst/>
          </a:prstGeom>
        </p:spPr>
        <p:style>
          <a:lnRef idx="1">
            <a:schemeClr val="accent3"/>
          </a:lnRef>
          <a:fillRef idx="2">
            <a:schemeClr val="accent3"/>
          </a:fillRef>
          <a:effectRef idx="1">
            <a:schemeClr val="accent3"/>
          </a:effectRef>
          <a:fontRef idx="minor">
            <a:schemeClr val="dk1"/>
          </a:fontRef>
        </p:style>
        <p:txBody>
          <a:bodyPr vert="horz" rtlCol="0" anchor="ctr"/>
          <a:lstStyle/>
          <a:p>
            <a:pPr algn="ctr"/>
            <a:r>
              <a:rPr lang="ja-JP" altLang="en-US" sz="1400" b="1" dirty="0" smtClean="0">
                <a:solidFill>
                  <a:schemeClr val="tx1"/>
                </a:solidFill>
              </a:rPr>
              <a:t>配置時の取扱いの緩和等について</a:t>
            </a:r>
            <a:endParaRPr lang="en-US" altLang="ja-JP" sz="1400" b="1" dirty="0" smtClean="0">
              <a:solidFill>
                <a:schemeClr val="tx1"/>
              </a:solidFill>
            </a:endParaRPr>
          </a:p>
        </p:txBody>
      </p:sp>
      <p:cxnSp>
        <p:nvCxnSpPr>
          <p:cNvPr id="46" name="直線矢印コネクタ 45"/>
          <p:cNvCxnSpPr>
            <a:stCxn id="15" idx="3"/>
            <a:endCxn id="33" idx="1"/>
          </p:cNvCxnSpPr>
          <p:nvPr/>
        </p:nvCxnSpPr>
        <p:spPr>
          <a:xfrm>
            <a:off x="942112" y="3457054"/>
            <a:ext cx="2221418"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162616" y="601542"/>
            <a:ext cx="8852315" cy="3751384"/>
          </a:xfrm>
          <a:prstGeom prst="rect">
            <a:avLst/>
          </a:prstGeom>
          <a:noFill/>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62" name="左右矢印 61"/>
          <p:cNvSpPr/>
          <p:nvPr/>
        </p:nvSpPr>
        <p:spPr>
          <a:xfrm>
            <a:off x="4612864" y="5527650"/>
            <a:ext cx="2021242" cy="401781"/>
          </a:xfrm>
          <a:prstGeom prst="leftRightArrow">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cxnSp>
        <p:nvCxnSpPr>
          <p:cNvPr id="64" name="直線矢印コネクタ 63"/>
          <p:cNvCxnSpPr/>
          <p:nvPr/>
        </p:nvCxnSpPr>
        <p:spPr>
          <a:xfrm>
            <a:off x="7406597" y="3460000"/>
            <a:ext cx="475308"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 name="左右矢印 2"/>
          <p:cNvSpPr/>
          <p:nvPr/>
        </p:nvSpPr>
        <p:spPr>
          <a:xfrm>
            <a:off x="4667250" y="2864990"/>
            <a:ext cx="1958862" cy="401781"/>
          </a:xfrm>
          <a:prstGeom prst="lef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grpSp>
        <p:nvGrpSpPr>
          <p:cNvPr id="30" name="グループ化 29"/>
          <p:cNvGrpSpPr/>
          <p:nvPr/>
        </p:nvGrpSpPr>
        <p:grpSpPr>
          <a:xfrm>
            <a:off x="3163530" y="2639382"/>
            <a:ext cx="1425974" cy="1635347"/>
            <a:chOff x="2332156" y="2068887"/>
            <a:chExt cx="1852667" cy="2441214"/>
          </a:xfrm>
        </p:grpSpPr>
        <p:sp>
          <p:nvSpPr>
            <p:cNvPr id="31" name="正方形/長方形 30"/>
            <p:cNvSpPr/>
            <p:nvPr/>
          </p:nvSpPr>
          <p:spPr>
            <a:xfrm>
              <a:off x="2396325" y="2179928"/>
              <a:ext cx="819404" cy="2198110"/>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rPr>
                <a:t>相談支援従事者</a:t>
              </a:r>
              <a:endParaRPr kumimoji="1" lang="en-US" altLang="ja-JP" sz="1100" dirty="0" smtClean="0">
                <a:solidFill>
                  <a:schemeClr val="tx1"/>
                </a:solidFill>
              </a:endParaRPr>
            </a:p>
            <a:p>
              <a:pPr algn="ctr"/>
              <a:r>
                <a:rPr kumimoji="1" lang="ja-JP" altLang="en-US" sz="1100" dirty="0" smtClean="0">
                  <a:solidFill>
                    <a:schemeClr val="tx1"/>
                  </a:solidFill>
                </a:rPr>
                <a:t>初任者</a:t>
              </a:r>
              <a:r>
                <a:rPr kumimoji="1" lang="ja-JP" altLang="en-US" sz="1100" dirty="0">
                  <a:solidFill>
                    <a:schemeClr val="tx1"/>
                  </a:solidFill>
                </a:rPr>
                <a:t>研修</a:t>
              </a:r>
              <a:endParaRPr kumimoji="1" lang="en-US" altLang="ja-JP" sz="1100" dirty="0">
                <a:solidFill>
                  <a:schemeClr val="tx1"/>
                </a:solidFill>
              </a:endParaRPr>
            </a:p>
            <a:p>
              <a:pPr algn="ctr"/>
              <a:r>
                <a:rPr lang="ja-JP" altLang="en-US" sz="1100" dirty="0">
                  <a:solidFill>
                    <a:schemeClr val="tx1"/>
                  </a:solidFill>
                </a:rPr>
                <a:t>講義</a:t>
              </a:r>
              <a:r>
                <a:rPr lang="ja-JP" altLang="en-US" sz="1100" dirty="0" smtClean="0">
                  <a:solidFill>
                    <a:schemeClr val="tx1"/>
                  </a:solidFill>
                </a:rPr>
                <a:t>部分</a:t>
              </a:r>
              <a:endParaRPr lang="en-US" altLang="ja-JP" sz="1100" dirty="0">
                <a:solidFill>
                  <a:schemeClr val="tx1"/>
                </a:solidFill>
              </a:endParaRPr>
            </a:p>
          </p:txBody>
        </p:sp>
        <p:sp>
          <p:nvSpPr>
            <p:cNvPr id="32" name="正方形/長方形 31"/>
            <p:cNvSpPr/>
            <p:nvPr/>
          </p:nvSpPr>
          <p:spPr>
            <a:xfrm>
              <a:off x="3260209" y="2179927"/>
              <a:ext cx="858984" cy="2198110"/>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rPr>
                <a:t>サービス管理責任者等</a:t>
              </a:r>
              <a:endParaRPr kumimoji="1" lang="en-US" altLang="ja-JP" sz="1100" dirty="0" smtClean="0">
                <a:solidFill>
                  <a:schemeClr val="tx1"/>
                </a:solidFill>
              </a:endParaRPr>
            </a:p>
            <a:p>
              <a:pPr algn="ctr"/>
              <a:r>
                <a:rPr lang="ja-JP" altLang="en-US" sz="1100" dirty="0" smtClean="0">
                  <a:solidFill>
                    <a:schemeClr val="tx1"/>
                  </a:solidFill>
                </a:rPr>
                <a:t>基礎研修</a:t>
              </a:r>
              <a:endParaRPr lang="en-US" altLang="ja-JP" sz="1100" dirty="0" smtClean="0">
                <a:solidFill>
                  <a:schemeClr val="tx1"/>
                </a:solidFill>
              </a:endParaRPr>
            </a:p>
            <a:p>
              <a:pPr algn="ctr"/>
              <a:r>
                <a:rPr lang="ja-JP" altLang="en-US" sz="1100" dirty="0" smtClean="0">
                  <a:solidFill>
                    <a:schemeClr val="tx1"/>
                  </a:solidFill>
                </a:rPr>
                <a:t>講義</a:t>
              </a:r>
              <a:r>
                <a:rPr lang="ja-JP" altLang="en-US" sz="1100" dirty="0">
                  <a:solidFill>
                    <a:schemeClr val="tx1"/>
                  </a:solidFill>
                </a:rPr>
                <a:t>・</a:t>
              </a:r>
              <a:r>
                <a:rPr lang="ja-JP" altLang="en-US" sz="1100" dirty="0" smtClean="0">
                  <a:solidFill>
                    <a:schemeClr val="tx1"/>
                  </a:solidFill>
                </a:rPr>
                <a:t>演習</a:t>
              </a:r>
              <a:endParaRPr lang="en-US" altLang="ja-JP" sz="1100" dirty="0">
                <a:solidFill>
                  <a:schemeClr val="tx1"/>
                </a:solidFill>
              </a:endParaRPr>
            </a:p>
          </p:txBody>
        </p:sp>
        <p:sp>
          <p:nvSpPr>
            <p:cNvPr id="33" name="正方形/長方形 32"/>
            <p:cNvSpPr/>
            <p:nvPr/>
          </p:nvSpPr>
          <p:spPr>
            <a:xfrm>
              <a:off x="2332156" y="2068887"/>
              <a:ext cx="1852667" cy="2441214"/>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schemeClr val="tx1"/>
                </a:solidFill>
              </a:endParaRPr>
            </a:p>
          </p:txBody>
        </p:sp>
      </p:grpSp>
      <p:sp>
        <p:nvSpPr>
          <p:cNvPr id="38" name="正方形/長方形 37"/>
          <p:cNvSpPr/>
          <p:nvPr/>
        </p:nvSpPr>
        <p:spPr>
          <a:xfrm>
            <a:off x="6658197" y="2722513"/>
            <a:ext cx="748399" cy="1552214"/>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rPr>
              <a:t>サービス管理責任者等</a:t>
            </a:r>
            <a:endParaRPr kumimoji="1" lang="en-US" altLang="ja-JP" sz="1100" dirty="0" smtClean="0">
              <a:solidFill>
                <a:schemeClr val="tx1"/>
              </a:solidFill>
            </a:endParaRPr>
          </a:p>
          <a:p>
            <a:pPr algn="ctr"/>
            <a:r>
              <a:rPr kumimoji="1" lang="ja-JP" altLang="en-US" sz="1100" dirty="0" smtClean="0">
                <a:solidFill>
                  <a:schemeClr val="tx1"/>
                </a:solidFill>
              </a:rPr>
              <a:t>実践</a:t>
            </a:r>
            <a:r>
              <a:rPr kumimoji="1" lang="ja-JP" altLang="en-US" sz="1100" dirty="0">
                <a:solidFill>
                  <a:schemeClr val="tx1"/>
                </a:solidFill>
              </a:rPr>
              <a:t>研修</a:t>
            </a:r>
            <a:endParaRPr kumimoji="1" lang="en-US" altLang="ja-JP" sz="1100" dirty="0">
              <a:solidFill>
                <a:schemeClr val="tx1"/>
              </a:solidFill>
            </a:endParaRPr>
          </a:p>
          <a:p>
            <a:pPr algn="ctr"/>
            <a:r>
              <a:rPr lang="ja-JP" altLang="en-US" sz="1100" dirty="0">
                <a:solidFill>
                  <a:schemeClr val="tx1"/>
                </a:solidFill>
              </a:rPr>
              <a:t>講義・</a:t>
            </a:r>
            <a:r>
              <a:rPr lang="ja-JP" altLang="en-US" sz="1100" dirty="0" smtClean="0">
                <a:solidFill>
                  <a:schemeClr val="tx1"/>
                </a:solidFill>
              </a:rPr>
              <a:t>演習</a:t>
            </a:r>
            <a:endParaRPr lang="en-US" altLang="ja-JP" sz="1100" dirty="0">
              <a:solidFill>
                <a:schemeClr val="tx1"/>
              </a:solidFill>
            </a:endParaRPr>
          </a:p>
        </p:txBody>
      </p:sp>
      <p:sp>
        <p:nvSpPr>
          <p:cNvPr id="15" name="正方形/長方形 14"/>
          <p:cNvSpPr/>
          <p:nvPr/>
        </p:nvSpPr>
        <p:spPr>
          <a:xfrm>
            <a:off x="357017" y="2939341"/>
            <a:ext cx="585094" cy="103542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入職</a:t>
            </a:r>
            <a:endParaRPr kumimoji="1" lang="ja-JP" altLang="en-US" dirty="0"/>
          </a:p>
        </p:txBody>
      </p:sp>
      <p:sp>
        <p:nvSpPr>
          <p:cNvPr id="43" name="正方形/長方形 42"/>
          <p:cNvSpPr/>
          <p:nvPr/>
        </p:nvSpPr>
        <p:spPr>
          <a:xfrm>
            <a:off x="357017" y="5602292"/>
            <a:ext cx="585094" cy="1103247"/>
          </a:xfrm>
          <a:prstGeom prst="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kumimoji="1" lang="ja-JP" altLang="en-US" dirty="0" smtClean="0"/>
              <a:t>入職</a:t>
            </a:r>
            <a:endParaRPr kumimoji="1" lang="ja-JP" altLang="en-US" dirty="0"/>
          </a:p>
        </p:txBody>
      </p:sp>
      <p:sp>
        <p:nvSpPr>
          <p:cNvPr id="41" name="正方形/長方形 40"/>
          <p:cNvSpPr/>
          <p:nvPr/>
        </p:nvSpPr>
        <p:spPr>
          <a:xfrm>
            <a:off x="847297" y="2605380"/>
            <a:ext cx="2254686" cy="769441"/>
          </a:xfrm>
          <a:prstGeom prst="rect">
            <a:avLst/>
          </a:prstGeom>
        </p:spPr>
        <p:txBody>
          <a:bodyPr wrap="square">
            <a:spAutoFit/>
          </a:bodyPr>
          <a:lstStyle/>
          <a:p>
            <a:pPr algn="ctr"/>
            <a:r>
              <a:rPr lang="ja-JP" altLang="en-US" sz="1100" dirty="0" smtClean="0"/>
              <a:t>＜実務経験＞</a:t>
            </a:r>
            <a:endParaRPr lang="en-US" altLang="ja-JP" sz="1100" dirty="0" smtClean="0"/>
          </a:p>
          <a:p>
            <a:pPr algn="ctr"/>
            <a:r>
              <a:rPr lang="ja-JP" altLang="en-US" sz="1100" dirty="0" smtClean="0"/>
              <a:t>相談支援業務</a:t>
            </a:r>
            <a:r>
              <a:rPr lang="ja-JP" altLang="en-US" sz="1100" dirty="0"/>
              <a:t>５年</a:t>
            </a:r>
            <a:endParaRPr lang="en-US" altLang="ja-JP" sz="1100" dirty="0"/>
          </a:p>
          <a:p>
            <a:pPr algn="ctr"/>
            <a:r>
              <a:rPr lang="ja-JP" altLang="en-US" sz="1100" dirty="0"/>
              <a:t>（有資格者の場合は３年）以上</a:t>
            </a:r>
            <a:endParaRPr lang="en-US" altLang="ja-JP" sz="1100" dirty="0"/>
          </a:p>
          <a:p>
            <a:pPr algn="ctr"/>
            <a:r>
              <a:rPr lang="ja-JP" altLang="en-US" sz="1100" dirty="0"/>
              <a:t>もしくは</a:t>
            </a:r>
            <a:r>
              <a:rPr lang="ja-JP" altLang="en-US" sz="1100" dirty="0" smtClean="0"/>
              <a:t>直接</a:t>
            </a:r>
            <a:r>
              <a:rPr lang="ja-JP" altLang="en-US" sz="1100" dirty="0"/>
              <a:t>支援</a:t>
            </a:r>
            <a:r>
              <a:rPr lang="ja-JP" altLang="en-US" sz="1100" dirty="0" smtClean="0"/>
              <a:t>業務</a:t>
            </a:r>
            <a:r>
              <a:rPr lang="ja-JP" altLang="en-US" sz="1100" b="1" dirty="0">
                <a:solidFill>
                  <a:srgbClr val="FF0000"/>
                </a:solidFill>
              </a:rPr>
              <a:t>８</a:t>
            </a:r>
            <a:r>
              <a:rPr lang="ja-JP" altLang="en-US" sz="1100" b="1" dirty="0" smtClean="0">
                <a:solidFill>
                  <a:srgbClr val="FF0000"/>
                </a:solidFill>
              </a:rPr>
              <a:t>年</a:t>
            </a:r>
            <a:r>
              <a:rPr lang="ja-JP" altLang="en-US" sz="1100" dirty="0"/>
              <a:t>以上</a:t>
            </a:r>
            <a:endParaRPr lang="en-US" altLang="ja-JP" sz="1100" dirty="0"/>
          </a:p>
        </p:txBody>
      </p:sp>
      <p:sp>
        <p:nvSpPr>
          <p:cNvPr id="45" name="正方形/長方形 44"/>
          <p:cNvSpPr/>
          <p:nvPr/>
        </p:nvSpPr>
        <p:spPr>
          <a:xfrm>
            <a:off x="986357" y="5350873"/>
            <a:ext cx="2177173" cy="769441"/>
          </a:xfrm>
          <a:prstGeom prst="rect">
            <a:avLst/>
          </a:prstGeom>
        </p:spPr>
        <p:txBody>
          <a:bodyPr wrap="square">
            <a:spAutoFit/>
          </a:bodyPr>
          <a:lstStyle/>
          <a:p>
            <a:pPr algn="ctr"/>
            <a:r>
              <a:rPr lang="ja-JP" altLang="en-US" sz="1100" dirty="0" smtClean="0"/>
              <a:t>＜</a:t>
            </a:r>
            <a:r>
              <a:rPr lang="ja-JP" altLang="en-US" sz="1100" dirty="0"/>
              <a:t>受講対象</a:t>
            </a:r>
            <a:r>
              <a:rPr lang="ja-JP" altLang="en-US" sz="1100" dirty="0" smtClean="0"/>
              <a:t>＞</a:t>
            </a:r>
            <a:endParaRPr lang="en-US" altLang="ja-JP" sz="1100" dirty="0" smtClean="0"/>
          </a:p>
          <a:p>
            <a:pPr algn="ctr"/>
            <a:r>
              <a:rPr lang="ja-JP" altLang="en-US" sz="1100" dirty="0" smtClean="0"/>
              <a:t>相談支援業務</a:t>
            </a:r>
            <a:r>
              <a:rPr lang="ja-JP" altLang="en-US" sz="1100" b="1" dirty="0" smtClean="0">
                <a:solidFill>
                  <a:srgbClr val="FF0000"/>
                </a:solidFill>
              </a:rPr>
              <a:t>３年</a:t>
            </a:r>
            <a:r>
              <a:rPr lang="ja-JP" altLang="en-US" sz="1100" dirty="0" smtClean="0"/>
              <a:t>以上</a:t>
            </a:r>
            <a:endParaRPr lang="en-US" altLang="ja-JP" sz="1100" dirty="0" smtClean="0"/>
          </a:p>
          <a:p>
            <a:pPr algn="ctr"/>
            <a:r>
              <a:rPr lang="ja-JP" altLang="en-US" sz="1100" dirty="0"/>
              <a:t>（有資格者の場合</a:t>
            </a:r>
            <a:r>
              <a:rPr lang="ja-JP" altLang="en-US" sz="1100" dirty="0" smtClean="0"/>
              <a:t>は１年</a:t>
            </a:r>
            <a:r>
              <a:rPr lang="ja-JP" altLang="en-US" sz="1100" dirty="0"/>
              <a:t>）以上</a:t>
            </a:r>
            <a:endParaRPr lang="en-US" altLang="ja-JP" sz="1100" dirty="0"/>
          </a:p>
          <a:p>
            <a:pPr algn="ctr"/>
            <a:r>
              <a:rPr lang="ja-JP" altLang="en-US" sz="1100" dirty="0" smtClean="0"/>
              <a:t>　もしくは直接</a:t>
            </a:r>
            <a:r>
              <a:rPr lang="ja-JP" altLang="en-US" sz="1100" dirty="0"/>
              <a:t>支援</a:t>
            </a:r>
            <a:r>
              <a:rPr lang="ja-JP" altLang="en-US" sz="1100" dirty="0" smtClean="0"/>
              <a:t>業務</a:t>
            </a:r>
            <a:r>
              <a:rPr lang="ja-JP" altLang="en-US" sz="1100" b="1" dirty="0" smtClean="0">
                <a:solidFill>
                  <a:srgbClr val="FF0000"/>
                </a:solidFill>
              </a:rPr>
              <a:t>６年</a:t>
            </a:r>
            <a:r>
              <a:rPr lang="ja-JP" altLang="en-US" sz="1100" dirty="0" smtClean="0"/>
              <a:t>以上</a:t>
            </a:r>
            <a:endParaRPr lang="en-US" altLang="ja-JP" sz="1100" dirty="0"/>
          </a:p>
        </p:txBody>
      </p:sp>
      <p:sp>
        <p:nvSpPr>
          <p:cNvPr id="51" name="正方形/長方形 50"/>
          <p:cNvSpPr/>
          <p:nvPr/>
        </p:nvSpPr>
        <p:spPr>
          <a:xfrm>
            <a:off x="4564681" y="6161830"/>
            <a:ext cx="2069425" cy="253916"/>
          </a:xfrm>
          <a:prstGeom prst="rect">
            <a:avLst/>
          </a:prstGeom>
        </p:spPr>
        <p:txBody>
          <a:bodyPr wrap="square">
            <a:spAutoFit/>
          </a:bodyPr>
          <a:lstStyle/>
          <a:p>
            <a:pPr algn="ctr"/>
            <a:r>
              <a:rPr lang="ja-JP" altLang="en-US" sz="1050" dirty="0"/>
              <a:t>基礎研修修了</a:t>
            </a:r>
            <a:r>
              <a:rPr lang="ja-JP" altLang="en-US" sz="1050" dirty="0" smtClean="0"/>
              <a:t>後</a:t>
            </a:r>
            <a:r>
              <a:rPr lang="en-US" altLang="ja-JP" sz="1050" dirty="0" smtClean="0"/>
              <a:t>2</a:t>
            </a:r>
            <a:r>
              <a:rPr lang="ja-JP" altLang="en-US" sz="1050" dirty="0"/>
              <a:t>年以上の実務</a:t>
            </a:r>
            <a:endParaRPr lang="en-US" altLang="ja-JP" sz="1050" dirty="0"/>
          </a:p>
        </p:txBody>
      </p:sp>
      <p:sp>
        <p:nvSpPr>
          <p:cNvPr id="59" name="正方形/長方形 58"/>
          <p:cNvSpPr/>
          <p:nvPr/>
        </p:nvSpPr>
        <p:spPr>
          <a:xfrm>
            <a:off x="4604870" y="3543880"/>
            <a:ext cx="2021242" cy="415498"/>
          </a:xfrm>
          <a:prstGeom prst="rect">
            <a:avLst/>
          </a:prstGeom>
        </p:spPr>
        <p:txBody>
          <a:bodyPr wrap="square">
            <a:spAutoFit/>
          </a:bodyPr>
          <a:lstStyle/>
          <a:p>
            <a:pPr algn="ctr"/>
            <a:r>
              <a:rPr lang="ja-JP" altLang="en-US" sz="1050" dirty="0"/>
              <a:t>基礎研修修了</a:t>
            </a:r>
            <a:r>
              <a:rPr lang="ja-JP" altLang="en-US" sz="1050" dirty="0" smtClean="0"/>
              <a:t>後３年間で</a:t>
            </a:r>
            <a:endParaRPr lang="en-US" altLang="ja-JP" sz="1050" dirty="0" smtClean="0"/>
          </a:p>
          <a:p>
            <a:pPr algn="ctr"/>
            <a:r>
              <a:rPr lang="ja-JP" altLang="en-US" sz="1050" dirty="0" smtClean="0"/>
              <a:t>２年</a:t>
            </a:r>
            <a:r>
              <a:rPr lang="ja-JP" altLang="en-US" sz="1050" dirty="0"/>
              <a:t>以上の実務</a:t>
            </a:r>
            <a:endParaRPr lang="en-US" altLang="ja-JP" sz="1050" dirty="0"/>
          </a:p>
        </p:txBody>
      </p:sp>
      <p:grpSp>
        <p:nvGrpSpPr>
          <p:cNvPr id="37" name="グループ化 36">
            <a:extLst>
              <a:ext uri="{FF2B5EF4-FFF2-40B4-BE49-F238E27FC236}">
                <a16:creationId xmlns:a16="http://schemas.microsoft.com/office/drawing/2014/main" id="{14D6039F-05D0-1A47-942C-D43B72179361}"/>
              </a:ext>
            </a:extLst>
          </p:cNvPr>
          <p:cNvGrpSpPr/>
          <p:nvPr/>
        </p:nvGrpSpPr>
        <p:grpSpPr>
          <a:xfrm>
            <a:off x="0" y="407397"/>
            <a:ext cx="9144000" cy="72008"/>
            <a:chOff x="0" y="188640"/>
            <a:chExt cx="9144000" cy="72008"/>
          </a:xfrm>
        </p:grpSpPr>
        <p:cxnSp>
          <p:nvCxnSpPr>
            <p:cNvPr id="39" name="直線コネクタ 38">
              <a:extLst>
                <a:ext uri="{FF2B5EF4-FFF2-40B4-BE49-F238E27FC236}">
                  <a16:creationId xmlns:a16="http://schemas.microsoft.com/office/drawing/2014/main" id="{267A116B-83C7-E441-93D3-246BDACB4DDC}"/>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6125FFC1-EC09-1847-B19B-44CDD57F93F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7" name="テキスト ボックス 6"/>
          <p:cNvSpPr txBox="1"/>
          <p:nvPr/>
        </p:nvSpPr>
        <p:spPr>
          <a:xfrm>
            <a:off x="4758172" y="3915419"/>
            <a:ext cx="1777020" cy="369332"/>
          </a:xfrm>
          <a:prstGeom prst="rect">
            <a:avLst/>
          </a:prstGeom>
          <a:noFill/>
        </p:spPr>
        <p:txBody>
          <a:bodyPr wrap="square" rtlCol="0">
            <a:spAutoFit/>
          </a:bodyPr>
          <a:lstStyle/>
          <a:p>
            <a:r>
              <a:rPr kumimoji="1" lang="en-US" altLang="ja-JP" sz="900" dirty="0" smtClean="0"/>
              <a:t>※</a:t>
            </a:r>
            <a:r>
              <a:rPr kumimoji="1" lang="ja-JP" altLang="en-US" sz="900" dirty="0" smtClean="0"/>
              <a:t>基礎研修受講後に実務要件を</a:t>
            </a:r>
            <a:endParaRPr kumimoji="1" lang="en-US" altLang="ja-JP" sz="900" dirty="0" smtClean="0"/>
          </a:p>
          <a:p>
            <a:r>
              <a:rPr lang="ja-JP" altLang="en-US" sz="900" dirty="0"/>
              <a:t>　</a:t>
            </a:r>
            <a:r>
              <a:rPr lang="ja-JP" altLang="en-US" sz="900" dirty="0" smtClean="0"/>
              <a:t> </a:t>
            </a:r>
            <a:r>
              <a:rPr kumimoji="1" lang="ja-JP" altLang="en-US" sz="900" dirty="0" smtClean="0"/>
              <a:t>満たした場合を含む。</a:t>
            </a:r>
            <a:endParaRPr kumimoji="1" lang="ja-JP" altLang="en-US" sz="900" dirty="0"/>
          </a:p>
        </p:txBody>
      </p:sp>
      <p:sp>
        <p:nvSpPr>
          <p:cNvPr id="47" name="正方形/長方形 46"/>
          <p:cNvSpPr/>
          <p:nvPr/>
        </p:nvSpPr>
        <p:spPr>
          <a:xfrm>
            <a:off x="162615" y="601541"/>
            <a:ext cx="2410569" cy="436684"/>
          </a:xfrm>
          <a:prstGeom prst="rect">
            <a:avLst/>
          </a:prstGeom>
        </p:spPr>
        <p:style>
          <a:lnRef idx="1">
            <a:schemeClr val="accent2"/>
          </a:lnRef>
          <a:fillRef idx="2">
            <a:schemeClr val="accent2"/>
          </a:fillRef>
          <a:effectRef idx="1">
            <a:schemeClr val="accent2"/>
          </a:effectRef>
          <a:fontRef idx="minor">
            <a:schemeClr val="dk1"/>
          </a:fontRef>
        </p:style>
        <p:txBody>
          <a:bodyPr vert="horz" rtlCol="0" anchor="ctr"/>
          <a:lstStyle/>
          <a:p>
            <a:pPr algn="ctr"/>
            <a:r>
              <a:rPr lang="ja-JP" altLang="en-US" sz="1400" b="1" dirty="0" smtClean="0">
                <a:solidFill>
                  <a:schemeClr val="tx1"/>
                </a:solidFill>
              </a:rPr>
              <a:t>経過措置について</a:t>
            </a:r>
            <a:endParaRPr lang="en-US" altLang="ja-JP" sz="1400" b="1" dirty="0" smtClean="0">
              <a:solidFill>
                <a:schemeClr val="tx1"/>
              </a:solidFill>
            </a:endParaRPr>
          </a:p>
        </p:txBody>
      </p:sp>
      <p:sp>
        <p:nvSpPr>
          <p:cNvPr id="9" name="角丸四角形 8"/>
          <p:cNvSpPr/>
          <p:nvPr/>
        </p:nvSpPr>
        <p:spPr>
          <a:xfrm>
            <a:off x="276225" y="1143000"/>
            <a:ext cx="3209375" cy="361950"/>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b="1" dirty="0" smtClean="0">
                <a:solidFill>
                  <a:schemeClr val="tx1"/>
                </a:solidFill>
              </a:rPr>
              <a:t>①現行研修受講済みの者について</a:t>
            </a:r>
            <a:endParaRPr kumimoji="1" lang="ja-JP" altLang="en-US" sz="1400" b="1" dirty="0">
              <a:solidFill>
                <a:schemeClr val="tx1"/>
              </a:solidFill>
            </a:endParaRPr>
          </a:p>
        </p:txBody>
      </p:sp>
      <p:sp>
        <p:nvSpPr>
          <p:cNvPr id="48" name="角丸四角形 47"/>
          <p:cNvSpPr/>
          <p:nvPr/>
        </p:nvSpPr>
        <p:spPr>
          <a:xfrm>
            <a:off x="276225" y="2038322"/>
            <a:ext cx="4762501" cy="457227"/>
          </a:xfrm>
          <a:prstGeom prst="roundRect">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400" b="1" dirty="0" smtClean="0">
                <a:solidFill>
                  <a:schemeClr val="tx1"/>
                </a:solidFill>
              </a:rPr>
              <a:t>②</a:t>
            </a:r>
            <a:r>
              <a:rPr lang="ja-JP" altLang="en-US" sz="1400" b="1" dirty="0">
                <a:solidFill>
                  <a:schemeClr val="tx1"/>
                </a:solidFill>
              </a:rPr>
              <a:t>基礎研修受講時点</a:t>
            </a:r>
            <a:r>
              <a:rPr lang="ja-JP" altLang="en-US" sz="1400" b="1" dirty="0" smtClean="0">
                <a:solidFill>
                  <a:schemeClr val="tx1"/>
                </a:solidFill>
              </a:rPr>
              <a:t>で実務</a:t>
            </a:r>
            <a:r>
              <a:rPr lang="ja-JP" altLang="en-US" sz="1400" b="1" dirty="0">
                <a:solidFill>
                  <a:schemeClr val="tx1"/>
                </a:solidFill>
              </a:rPr>
              <a:t>要件を満たして</a:t>
            </a:r>
            <a:r>
              <a:rPr lang="ja-JP" altLang="en-US" sz="1400" b="1" dirty="0" smtClean="0">
                <a:solidFill>
                  <a:schemeClr val="tx1"/>
                </a:solidFill>
              </a:rPr>
              <a:t>いる者について</a:t>
            </a:r>
            <a:endParaRPr lang="en-US" altLang="ja-JP" sz="1400" b="1" dirty="0" smtClean="0">
              <a:solidFill>
                <a:schemeClr val="tx1"/>
              </a:solidFill>
            </a:endParaRPr>
          </a:p>
          <a:p>
            <a:pPr algn="ctr"/>
            <a:r>
              <a:rPr kumimoji="1" lang="en-US" altLang="ja-JP" sz="1200" b="1" u="sng" dirty="0" smtClean="0">
                <a:solidFill>
                  <a:srgbClr val="FF0000"/>
                </a:solidFill>
              </a:rPr>
              <a:t>※</a:t>
            </a:r>
            <a:r>
              <a:rPr kumimoji="1" lang="ja-JP" altLang="en-US" sz="1200" b="1" u="sng" dirty="0" smtClean="0">
                <a:solidFill>
                  <a:srgbClr val="FF0000"/>
                </a:solidFill>
              </a:rPr>
              <a:t>Ｈ３１～３３の基礎研修受講者に限る</a:t>
            </a:r>
            <a:endParaRPr kumimoji="1" lang="ja-JP" altLang="en-US" sz="1200" b="1" u="sng" dirty="0">
              <a:solidFill>
                <a:srgbClr val="FF0000"/>
              </a:solidFill>
            </a:endParaRPr>
          </a:p>
        </p:txBody>
      </p:sp>
      <p:sp>
        <p:nvSpPr>
          <p:cNvPr id="49" name="正方形/長方形 48"/>
          <p:cNvSpPr/>
          <p:nvPr/>
        </p:nvSpPr>
        <p:spPr>
          <a:xfrm>
            <a:off x="3614715" y="905639"/>
            <a:ext cx="819607" cy="951736"/>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rPr>
              <a:t>サービス管理責任者等研修</a:t>
            </a:r>
            <a:r>
              <a:rPr kumimoji="1" lang="ja-JP" altLang="en-US" sz="1100" b="1" dirty="0" smtClean="0">
                <a:solidFill>
                  <a:srgbClr val="FF0000"/>
                </a:solidFill>
              </a:rPr>
              <a:t>（　旧体系）</a:t>
            </a:r>
            <a:endParaRPr kumimoji="1" lang="en-US" altLang="ja-JP" sz="1100" b="1" dirty="0" smtClean="0">
              <a:solidFill>
                <a:srgbClr val="FF0000"/>
              </a:solidFill>
            </a:endParaRPr>
          </a:p>
          <a:p>
            <a:pPr algn="ctr"/>
            <a:r>
              <a:rPr kumimoji="1" lang="ja-JP" altLang="en-US" sz="1100" dirty="0" smtClean="0">
                <a:solidFill>
                  <a:schemeClr val="tx1"/>
                </a:solidFill>
              </a:rPr>
              <a:t>受講</a:t>
            </a:r>
            <a:endParaRPr kumimoji="1" lang="en-US" altLang="ja-JP" sz="1100" dirty="0">
              <a:solidFill>
                <a:schemeClr val="tx1"/>
              </a:solidFill>
            </a:endParaRPr>
          </a:p>
        </p:txBody>
      </p:sp>
      <p:sp>
        <p:nvSpPr>
          <p:cNvPr id="44" name="四角形吹き出し 43"/>
          <p:cNvSpPr/>
          <p:nvPr/>
        </p:nvSpPr>
        <p:spPr>
          <a:xfrm>
            <a:off x="5209482" y="2075881"/>
            <a:ext cx="3694608" cy="561098"/>
          </a:xfrm>
          <a:prstGeom prst="wedgeRectCallout">
            <a:avLst>
              <a:gd name="adj1" fmla="val -43371"/>
              <a:gd name="adj2" fmla="val 126542"/>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100" dirty="0"/>
              <a:t>実務要件を満たしている</a:t>
            </a:r>
            <a:r>
              <a:rPr lang="ja-JP" altLang="en-US" sz="1100" dirty="0" smtClean="0"/>
              <a:t>場合は、基礎研修受講後</a:t>
            </a:r>
            <a:r>
              <a:rPr lang="ja-JP" altLang="en-US" sz="1100" b="1" dirty="0" smtClean="0">
                <a:solidFill>
                  <a:srgbClr val="FF0000"/>
                </a:solidFill>
              </a:rPr>
              <a:t>３年間</a:t>
            </a:r>
            <a:r>
              <a:rPr lang="ja-JP" altLang="en-US" sz="1100" dirty="0" smtClean="0"/>
              <a:t>は、</a:t>
            </a:r>
            <a:endParaRPr lang="en-US" altLang="ja-JP" sz="1100" dirty="0" smtClean="0"/>
          </a:p>
          <a:p>
            <a:r>
              <a:rPr lang="ja-JP" altLang="en-US" sz="1100" dirty="0" smtClean="0"/>
              <a:t>実践研修を受講していなくても、サービス管理</a:t>
            </a:r>
            <a:r>
              <a:rPr lang="ja-JP" altLang="en-US" sz="1100" dirty="0"/>
              <a:t>責任者</a:t>
            </a:r>
            <a:r>
              <a:rPr lang="ja-JP" altLang="en-US" sz="1100" dirty="0" smtClean="0"/>
              <a:t>等とみなす。</a:t>
            </a:r>
            <a:endParaRPr lang="ja-JP" altLang="en-US" sz="1100" dirty="0">
              <a:solidFill>
                <a:srgbClr val="FF0000"/>
              </a:solidFill>
            </a:endParaRPr>
          </a:p>
        </p:txBody>
      </p:sp>
      <p:cxnSp>
        <p:nvCxnSpPr>
          <p:cNvPr id="65" name="直線矢印コネクタ 64"/>
          <p:cNvCxnSpPr/>
          <p:nvPr/>
        </p:nvCxnSpPr>
        <p:spPr>
          <a:xfrm>
            <a:off x="4604869" y="3457055"/>
            <a:ext cx="2021242" cy="1"/>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66" name="グループ化 65"/>
          <p:cNvGrpSpPr/>
          <p:nvPr/>
        </p:nvGrpSpPr>
        <p:grpSpPr>
          <a:xfrm>
            <a:off x="3163530" y="5070192"/>
            <a:ext cx="1425974" cy="1635347"/>
            <a:chOff x="2332156" y="2068887"/>
            <a:chExt cx="1852667" cy="2441214"/>
          </a:xfrm>
        </p:grpSpPr>
        <p:sp>
          <p:nvSpPr>
            <p:cNvPr id="67" name="正方形/長方形 66"/>
            <p:cNvSpPr/>
            <p:nvPr/>
          </p:nvSpPr>
          <p:spPr>
            <a:xfrm>
              <a:off x="2396325" y="2179928"/>
              <a:ext cx="819404" cy="2198110"/>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rPr>
                <a:t>相談支援従事者</a:t>
              </a:r>
              <a:endParaRPr kumimoji="1" lang="en-US" altLang="ja-JP" sz="1100" dirty="0" smtClean="0">
                <a:solidFill>
                  <a:schemeClr val="tx1"/>
                </a:solidFill>
              </a:endParaRPr>
            </a:p>
            <a:p>
              <a:pPr algn="ctr"/>
              <a:r>
                <a:rPr kumimoji="1" lang="ja-JP" altLang="en-US" sz="1100" dirty="0" smtClean="0">
                  <a:solidFill>
                    <a:schemeClr val="tx1"/>
                  </a:solidFill>
                </a:rPr>
                <a:t>初任者</a:t>
              </a:r>
              <a:r>
                <a:rPr kumimoji="1" lang="ja-JP" altLang="en-US" sz="1100" dirty="0">
                  <a:solidFill>
                    <a:schemeClr val="tx1"/>
                  </a:solidFill>
                </a:rPr>
                <a:t>研修</a:t>
              </a:r>
              <a:endParaRPr kumimoji="1" lang="en-US" altLang="ja-JP" sz="1100" dirty="0">
                <a:solidFill>
                  <a:schemeClr val="tx1"/>
                </a:solidFill>
              </a:endParaRPr>
            </a:p>
            <a:p>
              <a:pPr algn="ctr"/>
              <a:r>
                <a:rPr lang="ja-JP" altLang="en-US" sz="1100" dirty="0">
                  <a:solidFill>
                    <a:schemeClr val="tx1"/>
                  </a:solidFill>
                </a:rPr>
                <a:t>講義</a:t>
              </a:r>
              <a:r>
                <a:rPr lang="ja-JP" altLang="en-US" sz="1100" dirty="0" smtClean="0">
                  <a:solidFill>
                    <a:schemeClr val="tx1"/>
                  </a:solidFill>
                </a:rPr>
                <a:t>部分</a:t>
              </a:r>
              <a:endParaRPr lang="en-US" altLang="ja-JP" sz="1100" dirty="0">
                <a:solidFill>
                  <a:schemeClr val="tx1"/>
                </a:solidFill>
              </a:endParaRPr>
            </a:p>
          </p:txBody>
        </p:sp>
        <p:sp>
          <p:nvSpPr>
            <p:cNvPr id="68" name="正方形/長方形 67"/>
            <p:cNvSpPr/>
            <p:nvPr/>
          </p:nvSpPr>
          <p:spPr>
            <a:xfrm>
              <a:off x="3260209" y="2179927"/>
              <a:ext cx="858984" cy="2198110"/>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rPr>
                <a:t>サービス管理責任者等</a:t>
              </a:r>
              <a:endParaRPr kumimoji="1" lang="en-US" altLang="ja-JP" sz="1100" dirty="0" smtClean="0">
                <a:solidFill>
                  <a:schemeClr val="tx1"/>
                </a:solidFill>
              </a:endParaRPr>
            </a:p>
            <a:p>
              <a:pPr algn="ctr"/>
              <a:r>
                <a:rPr lang="ja-JP" altLang="en-US" sz="1100" dirty="0" smtClean="0">
                  <a:solidFill>
                    <a:schemeClr val="tx1"/>
                  </a:solidFill>
                </a:rPr>
                <a:t>基礎研修</a:t>
              </a:r>
              <a:endParaRPr lang="en-US" altLang="ja-JP" sz="1100" dirty="0" smtClean="0">
                <a:solidFill>
                  <a:schemeClr val="tx1"/>
                </a:solidFill>
              </a:endParaRPr>
            </a:p>
            <a:p>
              <a:pPr algn="ctr"/>
              <a:r>
                <a:rPr lang="ja-JP" altLang="en-US" sz="1100" dirty="0" smtClean="0">
                  <a:solidFill>
                    <a:schemeClr val="tx1"/>
                  </a:solidFill>
                </a:rPr>
                <a:t>講義</a:t>
              </a:r>
              <a:r>
                <a:rPr lang="ja-JP" altLang="en-US" sz="1100" dirty="0">
                  <a:solidFill>
                    <a:schemeClr val="tx1"/>
                  </a:solidFill>
                </a:rPr>
                <a:t>・</a:t>
              </a:r>
              <a:r>
                <a:rPr lang="ja-JP" altLang="en-US" sz="1100" dirty="0" smtClean="0">
                  <a:solidFill>
                    <a:schemeClr val="tx1"/>
                  </a:solidFill>
                </a:rPr>
                <a:t>演習</a:t>
              </a:r>
              <a:endParaRPr lang="en-US" altLang="ja-JP" sz="1100" dirty="0">
                <a:solidFill>
                  <a:schemeClr val="tx1"/>
                </a:solidFill>
              </a:endParaRPr>
            </a:p>
          </p:txBody>
        </p:sp>
        <p:sp>
          <p:nvSpPr>
            <p:cNvPr id="69" name="正方形/長方形 68"/>
            <p:cNvSpPr/>
            <p:nvPr/>
          </p:nvSpPr>
          <p:spPr>
            <a:xfrm>
              <a:off x="2332156" y="2068887"/>
              <a:ext cx="1852667" cy="2441214"/>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200" dirty="0">
                <a:solidFill>
                  <a:schemeClr val="tx1"/>
                </a:solidFill>
              </a:endParaRPr>
            </a:p>
          </p:txBody>
        </p:sp>
      </p:grpSp>
      <p:sp>
        <p:nvSpPr>
          <p:cNvPr id="70" name="正方形/長方形 69"/>
          <p:cNvSpPr/>
          <p:nvPr/>
        </p:nvSpPr>
        <p:spPr>
          <a:xfrm>
            <a:off x="6682587" y="5153322"/>
            <a:ext cx="748399" cy="1552214"/>
          </a:xfrm>
          <a:prstGeom prst="rect">
            <a:avLst/>
          </a:prstGeom>
          <a:ln/>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ja-JP" altLang="en-US" sz="1100" dirty="0" smtClean="0">
                <a:solidFill>
                  <a:schemeClr val="tx1"/>
                </a:solidFill>
              </a:rPr>
              <a:t>サービス管理責任者等</a:t>
            </a:r>
            <a:endParaRPr kumimoji="1" lang="en-US" altLang="ja-JP" sz="1100" dirty="0" smtClean="0">
              <a:solidFill>
                <a:schemeClr val="tx1"/>
              </a:solidFill>
            </a:endParaRPr>
          </a:p>
          <a:p>
            <a:pPr algn="ctr"/>
            <a:r>
              <a:rPr kumimoji="1" lang="ja-JP" altLang="en-US" sz="1100" dirty="0" smtClean="0">
                <a:solidFill>
                  <a:schemeClr val="tx1"/>
                </a:solidFill>
              </a:rPr>
              <a:t>実践</a:t>
            </a:r>
            <a:r>
              <a:rPr kumimoji="1" lang="ja-JP" altLang="en-US" sz="1100" dirty="0">
                <a:solidFill>
                  <a:schemeClr val="tx1"/>
                </a:solidFill>
              </a:rPr>
              <a:t>研修</a:t>
            </a:r>
            <a:endParaRPr kumimoji="1" lang="en-US" altLang="ja-JP" sz="1100" dirty="0">
              <a:solidFill>
                <a:schemeClr val="tx1"/>
              </a:solidFill>
            </a:endParaRPr>
          </a:p>
          <a:p>
            <a:pPr algn="ctr"/>
            <a:r>
              <a:rPr lang="ja-JP" altLang="en-US" sz="1100" dirty="0">
                <a:solidFill>
                  <a:schemeClr val="tx1"/>
                </a:solidFill>
              </a:rPr>
              <a:t>講義・</a:t>
            </a:r>
            <a:r>
              <a:rPr lang="ja-JP" altLang="en-US" sz="1100" dirty="0" smtClean="0">
                <a:solidFill>
                  <a:schemeClr val="tx1"/>
                </a:solidFill>
              </a:rPr>
              <a:t>演習</a:t>
            </a:r>
            <a:endParaRPr lang="en-US" altLang="ja-JP" sz="1100" dirty="0">
              <a:solidFill>
                <a:schemeClr val="tx1"/>
              </a:solidFill>
            </a:endParaRPr>
          </a:p>
        </p:txBody>
      </p:sp>
      <p:sp>
        <p:nvSpPr>
          <p:cNvPr id="71" name="正方形/長方形 70"/>
          <p:cNvSpPr/>
          <p:nvPr/>
        </p:nvSpPr>
        <p:spPr>
          <a:xfrm>
            <a:off x="7881905" y="5160812"/>
            <a:ext cx="938246" cy="1552215"/>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rPr>
              <a:t>サービス管理責任者等更新</a:t>
            </a:r>
            <a:r>
              <a:rPr lang="ja-JP" altLang="en-US" sz="1100" dirty="0">
                <a:solidFill>
                  <a:schemeClr val="tx1"/>
                </a:solidFill>
              </a:rPr>
              <a:t>研修</a:t>
            </a:r>
            <a:endParaRPr lang="en-US" altLang="ja-JP" sz="1100" dirty="0">
              <a:solidFill>
                <a:schemeClr val="tx1"/>
              </a:solidFill>
            </a:endParaRPr>
          </a:p>
          <a:p>
            <a:pPr algn="ctr"/>
            <a:r>
              <a:rPr lang="en-US" altLang="ja-JP" sz="1100" dirty="0" smtClean="0">
                <a:solidFill>
                  <a:schemeClr val="tx1"/>
                </a:solidFill>
              </a:rPr>
              <a:t>※</a:t>
            </a:r>
            <a:r>
              <a:rPr lang="ja-JP" altLang="en-US" sz="1100" dirty="0">
                <a:solidFill>
                  <a:schemeClr val="tx1"/>
                </a:solidFill>
              </a:rPr>
              <a:t>実践研修</a:t>
            </a:r>
            <a:r>
              <a:rPr lang="ja-JP" altLang="en-US" sz="1100" dirty="0" smtClean="0">
                <a:solidFill>
                  <a:schemeClr val="tx1"/>
                </a:solidFill>
              </a:rPr>
              <a:t>修了後</a:t>
            </a:r>
            <a:endParaRPr lang="en-US" altLang="ja-JP" sz="1100" dirty="0" smtClean="0">
              <a:solidFill>
                <a:schemeClr val="tx1"/>
              </a:solidFill>
            </a:endParaRPr>
          </a:p>
          <a:p>
            <a:pPr algn="ctr"/>
            <a:r>
              <a:rPr lang="en-US" altLang="ja-JP" sz="1100" dirty="0" smtClean="0">
                <a:solidFill>
                  <a:schemeClr val="tx1"/>
                </a:solidFill>
              </a:rPr>
              <a:t>5</a:t>
            </a:r>
            <a:r>
              <a:rPr lang="ja-JP" altLang="en-US" sz="1100" dirty="0">
                <a:solidFill>
                  <a:schemeClr val="tx1"/>
                </a:solidFill>
              </a:rPr>
              <a:t>年毎に受講</a:t>
            </a:r>
          </a:p>
        </p:txBody>
      </p:sp>
      <p:sp>
        <p:nvSpPr>
          <p:cNvPr id="63" name="四角形吹き出し 62"/>
          <p:cNvSpPr/>
          <p:nvPr/>
        </p:nvSpPr>
        <p:spPr>
          <a:xfrm>
            <a:off x="4612863" y="4503847"/>
            <a:ext cx="4353744" cy="566342"/>
          </a:xfrm>
          <a:prstGeom prst="wedgeRectCallout">
            <a:avLst>
              <a:gd name="adj1" fmla="val -39471"/>
              <a:gd name="adj2" fmla="val 171779"/>
            </a:avLst>
          </a:prstGeom>
        </p:spPr>
        <p:style>
          <a:lnRef idx="2">
            <a:schemeClr val="accent3"/>
          </a:lnRef>
          <a:fillRef idx="1">
            <a:schemeClr val="lt1"/>
          </a:fillRef>
          <a:effectRef idx="0">
            <a:schemeClr val="accent3"/>
          </a:effectRef>
          <a:fontRef idx="minor">
            <a:schemeClr val="dk1"/>
          </a:fontRef>
        </p:style>
        <p:txBody>
          <a:bodyPr rtlCol="0" anchor="ctr"/>
          <a:lstStyle/>
          <a:p>
            <a:pPr marL="285750" indent="-285750">
              <a:buFont typeface="Wingdings" panose="05000000000000000000" pitchFamily="2" charset="2"/>
              <a:buChar char="Ø"/>
            </a:pPr>
            <a:r>
              <a:rPr lang="ja-JP" altLang="en-US" sz="1100" dirty="0" smtClean="0"/>
              <a:t>既にサービス管理責任者等が１名配置されて</a:t>
            </a:r>
            <a:r>
              <a:rPr lang="ja-JP" altLang="en-US" sz="1100" dirty="0"/>
              <a:t>いる</a:t>
            </a:r>
            <a:r>
              <a:rPr lang="ja-JP" altLang="en-US" sz="1100" dirty="0" smtClean="0"/>
              <a:t>場合は、</a:t>
            </a:r>
            <a:r>
              <a:rPr lang="ja-JP" altLang="en-US" sz="1100" b="1" u="sng" dirty="0" smtClean="0"/>
              <a:t>２人目のサービス管理責任者等として</a:t>
            </a:r>
            <a:r>
              <a:rPr lang="ja-JP" altLang="en-US" sz="1100" b="1" u="sng" dirty="0"/>
              <a:t>は</a:t>
            </a:r>
            <a:r>
              <a:rPr lang="ja-JP" altLang="en-US" sz="1100" b="1" u="sng" dirty="0" smtClean="0"/>
              <a:t>配置可能。</a:t>
            </a:r>
            <a:endParaRPr lang="en-US" altLang="ja-JP" sz="1100" b="1" u="sng" dirty="0" smtClean="0"/>
          </a:p>
          <a:p>
            <a:pPr marL="285750" indent="-285750">
              <a:buFont typeface="Wingdings" panose="05000000000000000000" pitchFamily="2" charset="2"/>
              <a:buChar char="Ø"/>
            </a:pPr>
            <a:r>
              <a:rPr lang="ja-JP" altLang="en-US" sz="1100" dirty="0"/>
              <a:t>個別支援計画</a:t>
            </a:r>
            <a:r>
              <a:rPr lang="ja-JP" altLang="en-US" sz="1100" b="1" u="sng" dirty="0"/>
              <a:t>原案</a:t>
            </a:r>
            <a:r>
              <a:rPr lang="ja-JP" altLang="en-US" sz="1100" dirty="0"/>
              <a:t>の作成が可能であることを明確化</a:t>
            </a:r>
            <a:r>
              <a:rPr lang="ja-JP" altLang="en-US" sz="1100" dirty="0" smtClean="0"/>
              <a:t>。</a:t>
            </a:r>
            <a:endParaRPr lang="en-US" altLang="ja-JP" sz="1100" dirty="0"/>
          </a:p>
        </p:txBody>
      </p:sp>
      <p:sp>
        <p:nvSpPr>
          <p:cNvPr id="74" name="正方形/長方形 73"/>
          <p:cNvSpPr/>
          <p:nvPr/>
        </p:nvSpPr>
        <p:spPr>
          <a:xfrm>
            <a:off x="7881905" y="713083"/>
            <a:ext cx="938246" cy="1272676"/>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rPr>
              <a:t>サービス管理責任者等更新研修</a:t>
            </a:r>
            <a:endParaRPr lang="en-US" altLang="ja-JP" sz="1100" dirty="0" smtClean="0">
              <a:solidFill>
                <a:schemeClr val="tx1"/>
              </a:solidFill>
            </a:endParaRPr>
          </a:p>
          <a:p>
            <a:pPr algn="ctr"/>
            <a:r>
              <a:rPr lang="en-US" altLang="ja-JP" sz="1100" dirty="0" smtClean="0">
                <a:solidFill>
                  <a:schemeClr val="tx1"/>
                </a:solidFill>
              </a:rPr>
              <a:t>※</a:t>
            </a:r>
            <a:r>
              <a:rPr lang="ja-JP" altLang="en-US" sz="1100" dirty="0" smtClean="0">
                <a:solidFill>
                  <a:schemeClr val="tx1"/>
                </a:solidFill>
              </a:rPr>
              <a:t>５年毎に受講</a:t>
            </a:r>
            <a:endParaRPr lang="en-US" altLang="ja-JP" sz="1100" dirty="0">
              <a:solidFill>
                <a:schemeClr val="tx1"/>
              </a:solidFill>
            </a:endParaRPr>
          </a:p>
        </p:txBody>
      </p:sp>
      <p:cxnSp>
        <p:nvCxnSpPr>
          <p:cNvPr id="75" name="直線矢印コネクタ 74"/>
          <p:cNvCxnSpPr/>
          <p:nvPr/>
        </p:nvCxnSpPr>
        <p:spPr>
          <a:xfrm>
            <a:off x="4876801" y="1640726"/>
            <a:ext cx="2993103" cy="0"/>
          </a:xfrm>
          <a:prstGeom prst="straightConnector1">
            <a:avLst/>
          </a:prstGeom>
          <a:ln w="444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4434322" y="1640726"/>
            <a:ext cx="442479" cy="0"/>
          </a:xfrm>
          <a:prstGeom prst="straightConnector1">
            <a:avLst/>
          </a:prstGeom>
          <a:ln w="4445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80" name="直線コネクタ 79"/>
          <p:cNvCxnSpPr/>
          <p:nvPr/>
        </p:nvCxnSpPr>
        <p:spPr>
          <a:xfrm>
            <a:off x="4876800" y="905639"/>
            <a:ext cx="0" cy="951736"/>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sp>
        <p:nvSpPr>
          <p:cNvPr id="82" name="テキスト ボックス 81"/>
          <p:cNvSpPr txBox="1"/>
          <p:nvPr/>
        </p:nvSpPr>
        <p:spPr>
          <a:xfrm>
            <a:off x="4527820" y="711791"/>
            <a:ext cx="1496466" cy="253916"/>
          </a:xfrm>
          <a:prstGeom prst="rect">
            <a:avLst/>
          </a:prstGeom>
          <a:noFill/>
        </p:spPr>
        <p:txBody>
          <a:bodyPr wrap="square" rtlCol="0">
            <a:spAutoFit/>
          </a:bodyPr>
          <a:lstStyle/>
          <a:p>
            <a:r>
              <a:rPr kumimoji="1" lang="en-US" altLang="ja-JP" sz="1050" dirty="0" smtClean="0"/>
              <a:t>H31.4</a:t>
            </a:r>
            <a:r>
              <a:rPr kumimoji="1" lang="ja-JP" altLang="en-US" sz="1050" dirty="0" smtClean="0"/>
              <a:t>～（新体系移行）</a:t>
            </a:r>
            <a:endParaRPr kumimoji="1" lang="ja-JP" altLang="en-US" sz="1050" dirty="0"/>
          </a:p>
        </p:txBody>
      </p:sp>
      <p:sp>
        <p:nvSpPr>
          <p:cNvPr id="91" name="四角形吹き出し 90"/>
          <p:cNvSpPr/>
          <p:nvPr/>
        </p:nvSpPr>
        <p:spPr>
          <a:xfrm>
            <a:off x="4982096" y="965709"/>
            <a:ext cx="2752725" cy="539243"/>
          </a:xfrm>
          <a:prstGeom prst="wedgeRectCallout">
            <a:avLst>
              <a:gd name="adj1" fmla="val -1503"/>
              <a:gd name="adj2" fmla="val 74291"/>
            </a:avLst>
          </a:prstGeom>
        </p:spPr>
        <p:style>
          <a:lnRef idx="2">
            <a:schemeClr val="accent2"/>
          </a:lnRef>
          <a:fillRef idx="1">
            <a:schemeClr val="lt1"/>
          </a:fillRef>
          <a:effectRef idx="0">
            <a:schemeClr val="accent2"/>
          </a:effectRef>
          <a:fontRef idx="minor">
            <a:schemeClr val="dk1"/>
          </a:fontRef>
        </p:style>
        <p:txBody>
          <a:bodyPr rtlCol="0" anchor="ctr"/>
          <a:lstStyle/>
          <a:p>
            <a:r>
              <a:rPr lang="ja-JP" altLang="en-US" sz="1000" dirty="0" smtClean="0"/>
              <a:t>施行後５年間（</a:t>
            </a:r>
            <a:r>
              <a:rPr lang="en-US" altLang="ja-JP" sz="1000" dirty="0" smtClean="0"/>
              <a:t>H</a:t>
            </a:r>
            <a:r>
              <a:rPr lang="ja-JP" altLang="en-US" sz="1000" dirty="0" smtClean="0"/>
              <a:t>３５年度末まで）は、更新研修受講前でも引き続きサービス管理</a:t>
            </a:r>
            <a:r>
              <a:rPr lang="ja-JP" altLang="en-US" sz="1000" dirty="0"/>
              <a:t>責任者</a:t>
            </a:r>
            <a:r>
              <a:rPr lang="ja-JP" altLang="en-US" sz="1000" dirty="0" smtClean="0"/>
              <a:t>等</a:t>
            </a:r>
            <a:r>
              <a:rPr lang="ja-JP" altLang="en-US" sz="1000" dirty="0"/>
              <a:t>と</a:t>
            </a:r>
            <a:r>
              <a:rPr lang="ja-JP" altLang="en-US" sz="1000" dirty="0" smtClean="0"/>
              <a:t>して業務可能。</a:t>
            </a:r>
            <a:endParaRPr lang="ja-JP" altLang="en-US" sz="1000" dirty="0">
              <a:solidFill>
                <a:srgbClr val="FF0000"/>
              </a:solidFill>
            </a:endParaRPr>
          </a:p>
        </p:txBody>
      </p:sp>
    </p:spTree>
    <p:extLst>
      <p:ext uri="{BB962C8B-B14F-4D97-AF65-F5344CB8AC3E}">
        <p14:creationId xmlns:p14="http://schemas.microsoft.com/office/powerpoint/2010/main" val="2696303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515720"/>
            <a:ext cx="8977745" cy="1470025"/>
          </a:xfrm>
        </p:spPr>
        <p:txBody>
          <a:bodyPr>
            <a:noAutofit/>
          </a:bodyPr>
          <a:lstStyle/>
          <a:p>
            <a:r>
              <a:rPr lang="ja-JP" altLang="en-US" sz="3200" b="1" dirty="0"/>
              <a:t>　</a:t>
            </a:r>
            <a:r>
              <a:rPr lang="ja-JP" altLang="en-US" sz="3200" b="1" dirty="0" smtClean="0"/>
              <a:t>１、相談</a:t>
            </a:r>
            <a:r>
              <a:rPr lang="ja-JP" altLang="en-US" sz="3200" b="1" dirty="0"/>
              <a:t>支援</a:t>
            </a:r>
            <a:r>
              <a:rPr lang="ja-JP" altLang="en-US" sz="3200" b="1" dirty="0" smtClean="0"/>
              <a:t>専門員の研修制度</a:t>
            </a:r>
            <a:r>
              <a:rPr lang="en-US" altLang="ja-JP" sz="3200" b="1" dirty="0" smtClean="0"/>
              <a:t/>
            </a:r>
            <a:br>
              <a:rPr lang="en-US" altLang="ja-JP" sz="3200" b="1" dirty="0" smtClean="0"/>
            </a:br>
            <a:r>
              <a:rPr lang="ja-JP" altLang="en-US" sz="3200" b="1" dirty="0" smtClean="0"/>
              <a:t>の見直しについて</a:t>
            </a:r>
            <a:endParaRPr kumimoji="1" lang="ja-JP" altLang="en-US" sz="3200" b="1" dirty="0"/>
          </a:p>
        </p:txBody>
      </p:sp>
      <p:sp>
        <p:nvSpPr>
          <p:cNvPr id="3" name="サブタイトル 2"/>
          <p:cNvSpPr>
            <a:spLocks noGrp="1"/>
          </p:cNvSpPr>
          <p:nvPr>
            <p:ph type="subTitle" idx="1"/>
          </p:nvPr>
        </p:nvSpPr>
        <p:spPr>
          <a:xfrm>
            <a:off x="1438102" y="4335087"/>
            <a:ext cx="6400800" cy="1752600"/>
          </a:xfrm>
        </p:spPr>
        <p:txBody>
          <a:bodyPr/>
          <a:lstStyle/>
          <a:p>
            <a:endParaRPr kumimoji="1" lang="ja-JP" altLang="en-US"/>
          </a:p>
        </p:txBody>
      </p:sp>
    </p:spTree>
    <p:extLst>
      <p:ext uri="{BB962C8B-B14F-4D97-AF65-F5344CB8AC3E}">
        <p14:creationId xmlns:p14="http://schemas.microsoft.com/office/powerpoint/2010/main" val="92692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ChangeArrowheads="1"/>
          </p:cNvSpPr>
          <p:nvPr/>
        </p:nvSpPr>
        <p:spPr bwMode="auto">
          <a:xfrm>
            <a:off x="2844648" y="4294557"/>
            <a:ext cx="3921369" cy="2126274"/>
          </a:xfrm>
          <a:prstGeom prst="rect">
            <a:avLst/>
          </a:prstGeom>
          <a:solidFill>
            <a:srgbClr val="FFFF99"/>
          </a:solidFill>
          <a:ln w="15875" algn="ctr">
            <a:solidFill>
              <a:schemeClr val="tx1"/>
            </a:solidFill>
            <a:miter lim="800000"/>
            <a:headEnd/>
            <a:tailEnd/>
          </a:ln>
        </p:spPr>
        <p:txBody>
          <a:bodyPr wrap="none"/>
          <a:lstStyle/>
          <a:p>
            <a:pPr algn="ctr" fontAlgn="base">
              <a:spcBef>
                <a:spcPct val="0"/>
              </a:spcBef>
              <a:spcAft>
                <a:spcPct val="0"/>
              </a:spcAft>
            </a:pPr>
            <a:r>
              <a:rPr lang="ja-JP" altLang="en-US" sz="1662" dirty="0">
                <a:solidFill>
                  <a:srgbClr val="CC0000"/>
                </a:solidFill>
              </a:rPr>
              <a:t>研 修 の 修了</a:t>
            </a:r>
          </a:p>
        </p:txBody>
      </p:sp>
      <p:sp>
        <p:nvSpPr>
          <p:cNvPr id="37891" name="AutoShape 4"/>
          <p:cNvSpPr>
            <a:spLocks noChangeArrowheads="1"/>
          </p:cNvSpPr>
          <p:nvPr/>
        </p:nvSpPr>
        <p:spPr bwMode="auto">
          <a:xfrm>
            <a:off x="4638183" y="5156689"/>
            <a:ext cx="360485" cy="33264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477" dirty="0">
              <a:solidFill>
                <a:srgbClr val="000000"/>
              </a:solidFill>
            </a:endParaRPr>
          </a:p>
        </p:txBody>
      </p:sp>
      <p:sp>
        <p:nvSpPr>
          <p:cNvPr id="37892" name="AutoShape 5"/>
          <p:cNvSpPr>
            <a:spLocks noChangeArrowheads="1"/>
          </p:cNvSpPr>
          <p:nvPr/>
        </p:nvSpPr>
        <p:spPr bwMode="auto">
          <a:xfrm>
            <a:off x="2358053" y="5156689"/>
            <a:ext cx="360485" cy="332642"/>
          </a:xfrm>
          <a:prstGeom prst="plus">
            <a:avLst>
              <a:gd name="adj" fmla="val 34907"/>
            </a:avLst>
          </a:prstGeom>
          <a:solidFill>
            <a:srgbClr val="99CCFF"/>
          </a:solidFill>
          <a:ln w="9525" algn="ctr">
            <a:solidFill>
              <a:srgbClr val="3366FF"/>
            </a:solidFill>
            <a:miter lim="800000"/>
            <a:headEnd/>
            <a:tailEnd/>
          </a:ln>
        </p:spPr>
        <p:txBody>
          <a:bodyPr wrap="none" anchor="ctr"/>
          <a:lstStyle/>
          <a:p>
            <a:pPr fontAlgn="base">
              <a:spcBef>
                <a:spcPct val="0"/>
              </a:spcBef>
              <a:spcAft>
                <a:spcPct val="0"/>
              </a:spcAft>
            </a:pPr>
            <a:endParaRPr lang="ja-JP" altLang="en-US" sz="1108" dirty="0">
              <a:solidFill>
                <a:srgbClr val="000000"/>
              </a:solidFill>
            </a:endParaRPr>
          </a:p>
        </p:txBody>
      </p:sp>
      <p:sp>
        <p:nvSpPr>
          <p:cNvPr id="37893" name="Rectangle 6"/>
          <p:cNvSpPr>
            <a:spLocks noChangeArrowheads="1"/>
          </p:cNvSpPr>
          <p:nvPr/>
        </p:nvSpPr>
        <p:spPr bwMode="auto">
          <a:xfrm>
            <a:off x="5169894" y="4692162"/>
            <a:ext cx="1462454" cy="1396512"/>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477" dirty="0">
                <a:solidFill>
                  <a:srgbClr val="000000"/>
                </a:solidFill>
              </a:rPr>
              <a:t>５年ごとに</a:t>
            </a:r>
          </a:p>
          <a:p>
            <a:pPr fontAlgn="base">
              <a:lnSpc>
                <a:spcPct val="110000"/>
              </a:lnSpc>
              <a:spcBef>
                <a:spcPct val="0"/>
              </a:spcBef>
              <a:spcAft>
                <a:spcPct val="0"/>
              </a:spcAft>
            </a:pPr>
            <a:r>
              <a:rPr lang="ja-JP" altLang="en-US" sz="1477" dirty="0">
                <a:solidFill>
                  <a:srgbClr val="000000"/>
                </a:solidFill>
              </a:rPr>
              <a:t>「相談支援従事者現任研修」</a:t>
            </a:r>
            <a:endParaRPr lang="en-US" altLang="ja-JP" sz="1477" dirty="0">
              <a:solidFill>
                <a:srgbClr val="000000"/>
              </a:solidFill>
            </a:endParaRPr>
          </a:p>
          <a:p>
            <a:pPr fontAlgn="base">
              <a:lnSpc>
                <a:spcPct val="110000"/>
              </a:lnSpc>
              <a:spcBef>
                <a:spcPct val="0"/>
              </a:spcBef>
              <a:spcAft>
                <a:spcPct val="0"/>
              </a:spcAft>
            </a:pPr>
            <a:r>
              <a:rPr lang="ja-JP" altLang="en-US" sz="1477" dirty="0">
                <a:solidFill>
                  <a:srgbClr val="000000"/>
                </a:solidFill>
              </a:rPr>
              <a:t>を修了</a:t>
            </a:r>
            <a:r>
              <a:rPr lang="en-US" altLang="ja-JP" sz="1477" dirty="0">
                <a:solidFill>
                  <a:srgbClr val="000000"/>
                </a:solidFill>
              </a:rPr>
              <a:t/>
            </a:r>
            <a:br>
              <a:rPr lang="en-US" altLang="ja-JP" sz="1477" dirty="0">
                <a:solidFill>
                  <a:srgbClr val="000000"/>
                </a:solidFill>
              </a:rPr>
            </a:br>
            <a:r>
              <a:rPr lang="ja-JP" altLang="en-US" sz="1477" dirty="0">
                <a:solidFill>
                  <a:srgbClr val="000000"/>
                </a:solidFill>
              </a:rPr>
              <a:t>（１８時間）</a:t>
            </a:r>
          </a:p>
        </p:txBody>
      </p:sp>
      <p:sp>
        <p:nvSpPr>
          <p:cNvPr id="37894" name="Rectangle 7"/>
          <p:cNvSpPr>
            <a:spLocks noChangeArrowheads="1"/>
          </p:cNvSpPr>
          <p:nvPr/>
        </p:nvSpPr>
        <p:spPr bwMode="auto">
          <a:xfrm>
            <a:off x="7429771" y="4294557"/>
            <a:ext cx="1529862" cy="2126274"/>
          </a:xfrm>
          <a:prstGeom prst="rect">
            <a:avLst/>
          </a:prstGeom>
          <a:solidFill>
            <a:srgbClr val="FFCC99">
              <a:alpha val="79999"/>
            </a:srgbClr>
          </a:solidFill>
          <a:ln w="9525">
            <a:solidFill>
              <a:schemeClr val="tx1"/>
            </a:solidFill>
            <a:miter lim="800000"/>
            <a:headEnd/>
            <a:tailEnd/>
          </a:ln>
        </p:spPr>
        <p:txBody>
          <a:bodyPr anchor="ctr"/>
          <a:lstStyle/>
          <a:p>
            <a:pPr fontAlgn="base">
              <a:spcBef>
                <a:spcPct val="0"/>
              </a:spcBef>
              <a:spcAft>
                <a:spcPct val="0"/>
              </a:spcAft>
            </a:pPr>
            <a:r>
              <a:rPr lang="ja-JP" altLang="en-US" sz="1477" dirty="0">
                <a:solidFill>
                  <a:srgbClr val="CC0000"/>
                </a:solidFill>
              </a:rPr>
              <a:t>相談支援専門員</a:t>
            </a:r>
            <a:endParaRPr lang="en-US" altLang="ja-JP" sz="1477" dirty="0">
              <a:solidFill>
                <a:srgbClr val="CC0000"/>
              </a:solidFill>
            </a:endParaRPr>
          </a:p>
          <a:p>
            <a:pPr fontAlgn="base">
              <a:spcBef>
                <a:spcPct val="0"/>
              </a:spcBef>
              <a:spcAft>
                <a:spcPct val="0"/>
              </a:spcAft>
            </a:pPr>
            <a:r>
              <a:rPr lang="ja-JP" altLang="en-US" sz="1477" dirty="0">
                <a:solidFill>
                  <a:srgbClr val="CC0000"/>
                </a:solidFill>
              </a:rPr>
              <a:t>として配置</a:t>
            </a:r>
          </a:p>
        </p:txBody>
      </p:sp>
      <p:sp>
        <p:nvSpPr>
          <p:cNvPr id="37895" name="Rectangle 8"/>
          <p:cNvSpPr>
            <a:spLocks noChangeArrowheads="1"/>
          </p:cNvSpPr>
          <p:nvPr/>
        </p:nvSpPr>
        <p:spPr bwMode="auto">
          <a:xfrm>
            <a:off x="252051" y="4292112"/>
            <a:ext cx="2014904" cy="2127738"/>
          </a:xfrm>
          <a:prstGeom prst="rect">
            <a:avLst/>
          </a:prstGeom>
          <a:solidFill>
            <a:srgbClr val="E7FFE7"/>
          </a:solidFill>
          <a:ln w="9525">
            <a:solidFill>
              <a:schemeClr val="tx1"/>
            </a:solidFill>
            <a:miter lim="800000"/>
            <a:headEnd/>
            <a:tailEnd/>
          </a:ln>
        </p:spPr>
        <p:txBody>
          <a:bodyPr anchor="ctr"/>
          <a:lstStyle/>
          <a:p>
            <a:pPr fontAlgn="base">
              <a:spcBef>
                <a:spcPct val="0"/>
              </a:spcBef>
              <a:spcAft>
                <a:spcPct val="0"/>
              </a:spcAft>
            </a:pPr>
            <a:r>
              <a:rPr lang="ja-JP" altLang="en-US" sz="1108" dirty="0">
                <a:solidFill>
                  <a:srgbClr val="000000"/>
                </a:solidFill>
              </a:rPr>
              <a:t>          </a:t>
            </a:r>
            <a:r>
              <a:rPr lang="ja-JP" altLang="en-US" sz="1662" dirty="0">
                <a:solidFill>
                  <a:srgbClr val="CC0000"/>
                </a:solidFill>
              </a:rPr>
              <a:t>実 務 経 験</a:t>
            </a:r>
            <a:endParaRPr lang="en-US" altLang="ja-JP" sz="1662" dirty="0">
              <a:solidFill>
                <a:srgbClr val="CC0000"/>
              </a:solidFill>
            </a:endParaRPr>
          </a:p>
          <a:p>
            <a:pPr fontAlgn="base">
              <a:spcBef>
                <a:spcPct val="0"/>
              </a:spcBef>
              <a:spcAft>
                <a:spcPct val="0"/>
              </a:spcAft>
            </a:pPr>
            <a:endParaRPr lang="ja-JP" altLang="en-US" sz="1108" dirty="0">
              <a:solidFill>
                <a:srgbClr val="000000"/>
              </a:solidFill>
            </a:endParaRPr>
          </a:p>
          <a:p>
            <a:pPr fontAlgn="base">
              <a:spcBef>
                <a:spcPct val="0"/>
              </a:spcBef>
              <a:spcAft>
                <a:spcPct val="0"/>
              </a:spcAft>
            </a:pPr>
            <a:r>
              <a:rPr lang="ja-JP" altLang="en-US" sz="1292" dirty="0">
                <a:solidFill>
                  <a:srgbClr val="000000"/>
                </a:solidFill>
              </a:rPr>
              <a:t>障害者の保健・医療・福祉・就労・教育の分野における直接支援・相談支援などの業務における実務経験（３～１０年）</a:t>
            </a:r>
          </a:p>
        </p:txBody>
      </p:sp>
      <p:sp>
        <p:nvSpPr>
          <p:cNvPr id="37896" name="AutoShape 9"/>
          <p:cNvSpPr>
            <a:spLocks noChangeArrowheads="1"/>
          </p:cNvSpPr>
          <p:nvPr/>
        </p:nvSpPr>
        <p:spPr bwMode="auto">
          <a:xfrm rot="5400000">
            <a:off x="6816746" y="5172816"/>
            <a:ext cx="464526" cy="433754"/>
          </a:xfrm>
          <a:prstGeom prst="upArrow">
            <a:avLst>
              <a:gd name="adj1" fmla="val 48352"/>
              <a:gd name="adj2" fmla="val 45699"/>
            </a:avLst>
          </a:prstGeom>
          <a:solidFill>
            <a:srgbClr val="99CCFF"/>
          </a:solidFill>
          <a:ln w="9525">
            <a:solidFill>
              <a:srgbClr val="0000FF"/>
            </a:solidFill>
            <a:miter lim="800000"/>
            <a:headEnd/>
            <a:tailEnd/>
          </a:ln>
        </p:spPr>
        <p:txBody>
          <a:bodyPr vert="eaVert" wrap="none" anchor="ctr"/>
          <a:lstStyle/>
          <a:p>
            <a:pPr fontAlgn="base">
              <a:spcBef>
                <a:spcPct val="0"/>
              </a:spcBef>
              <a:spcAft>
                <a:spcPct val="0"/>
              </a:spcAft>
            </a:pPr>
            <a:endParaRPr lang="ja-JP" altLang="en-US" sz="1108" dirty="0">
              <a:solidFill>
                <a:srgbClr val="000000"/>
              </a:solidFill>
            </a:endParaRPr>
          </a:p>
        </p:txBody>
      </p:sp>
      <p:sp>
        <p:nvSpPr>
          <p:cNvPr id="37897" name="Rectangle 10"/>
          <p:cNvSpPr>
            <a:spLocks noChangeArrowheads="1"/>
          </p:cNvSpPr>
          <p:nvPr/>
        </p:nvSpPr>
        <p:spPr bwMode="auto">
          <a:xfrm>
            <a:off x="2987920" y="4693628"/>
            <a:ext cx="1518138" cy="1393580"/>
          </a:xfrm>
          <a:prstGeom prst="rect">
            <a:avLst/>
          </a:prstGeom>
          <a:solidFill>
            <a:srgbClr val="FFE7FF"/>
          </a:solidFill>
          <a:ln w="9525">
            <a:solidFill>
              <a:schemeClr val="tx1"/>
            </a:solidFill>
            <a:miter lim="800000"/>
            <a:headEnd/>
            <a:tailEnd/>
          </a:ln>
        </p:spPr>
        <p:txBody>
          <a:bodyPr anchor="ctr"/>
          <a:lstStyle/>
          <a:p>
            <a:pPr fontAlgn="base">
              <a:lnSpc>
                <a:spcPct val="110000"/>
              </a:lnSpc>
              <a:spcBef>
                <a:spcPct val="0"/>
              </a:spcBef>
              <a:spcAft>
                <a:spcPct val="0"/>
              </a:spcAft>
            </a:pPr>
            <a:r>
              <a:rPr lang="ja-JP" altLang="en-US" sz="1477" dirty="0">
                <a:solidFill>
                  <a:srgbClr val="000000"/>
                </a:solidFill>
              </a:rPr>
              <a:t>初年度に</a:t>
            </a:r>
          </a:p>
          <a:p>
            <a:pPr fontAlgn="base">
              <a:lnSpc>
                <a:spcPct val="110000"/>
              </a:lnSpc>
              <a:spcBef>
                <a:spcPct val="0"/>
              </a:spcBef>
              <a:spcAft>
                <a:spcPct val="0"/>
              </a:spcAft>
            </a:pPr>
            <a:r>
              <a:rPr lang="ja-JP" altLang="en-US" sz="1477" dirty="0">
                <a:solidFill>
                  <a:srgbClr val="000000"/>
                </a:solidFill>
              </a:rPr>
              <a:t>「相談支援従事者初任者研修」を修了</a:t>
            </a:r>
            <a:endParaRPr lang="en-US" altLang="ja-JP" sz="1477" dirty="0">
              <a:solidFill>
                <a:srgbClr val="000000"/>
              </a:solidFill>
            </a:endParaRPr>
          </a:p>
          <a:p>
            <a:pPr fontAlgn="base">
              <a:lnSpc>
                <a:spcPct val="110000"/>
              </a:lnSpc>
              <a:spcBef>
                <a:spcPct val="0"/>
              </a:spcBef>
              <a:spcAft>
                <a:spcPct val="0"/>
              </a:spcAft>
            </a:pPr>
            <a:r>
              <a:rPr lang="ja-JP" altLang="en-US" sz="1477" dirty="0">
                <a:solidFill>
                  <a:srgbClr val="000000"/>
                </a:solidFill>
              </a:rPr>
              <a:t>（３１．５時間）</a:t>
            </a:r>
            <a:endParaRPr lang="en-US" altLang="ja-JP" sz="1477" dirty="0">
              <a:solidFill>
                <a:srgbClr val="000000"/>
              </a:solidFill>
            </a:endParaRPr>
          </a:p>
        </p:txBody>
      </p:sp>
      <p:sp>
        <p:nvSpPr>
          <p:cNvPr id="431118" name="AutoShape 14"/>
          <p:cNvSpPr>
            <a:spLocks noChangeArrowheads="1"/>
          </p:cNvSpPr>
          <p:nvPr/>
        </p:nvSpPr>
        <p:spPr bwMode="auto">
          <a:xfrm>
            <a:off x="1447965" y="304961"/>
            <a:ext cx="6160477" cy="524608"/>
          </a:xfrm>
          <a:prstGeom prst="roundRect">
            <a:avLst>
              <a:gd name="adj" fmla="val 26537"/>
            </a:avLst>
          </a:prstGeom>
          <a:solidFill>
            <a:srgbClr val="FFFFFF"/>
          </a:solidFill>
          <a:ln w="38100" cmpd="thickThin">
            <a:solidFill>
              <a:schemeClr val="accent3"/>
            </a:solidFill>
            <a:round/>
            <a:headEnd/>
            <a:tailEnd/>
          </a:ln>
          <a:effectLst/>
        </p:spPr>
        <p:txBody>
          <a:bodyPr lIns="84376" tIns="42188" rIns="84376" bIns="42188" anchor="ctr"/>
          <a:lstStyle/>
          <a:p>
            <a:pPr algn="ctr" fontAlgn="base">
              <a:spcBef>
                <a:spcPct val="0"/>
              </a:spcBef>
              <a:spcAft>
                <a:spcPct val="0"/>
              </a:spcAft>
              <a:defRPr/>
            </a:pPr>
            <a:r>
              <a:rPr lang="ja-JP" altLang="en-US" sz="2585" dirty="0">
                <a:solidFill>
                  <a:srgbClr val="000000"/>
                </a:solidFill>
              </a:rPr>
              <a:t>指定相談支援事業所と相談支援専門員</a:t>
            </a:r>
          </a:p>
        </p:txBody>
      </p:sp>
      <p:sp>
        <p:nvSpPr>
          <p:cNvPr id="15" name="正方形/長方形 14"/>
          <p:cNvSpPr/>
          <p:nvPr/>
        </p:nvSpPr>
        <p:spPr bwMode="auto">
          <a:xfrm>
            <a:off x="66470" y="1036119"/>
            <a:ext cx="9025417" cy="2725226"/>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lIns="33973" tIns="6793" rIns="33973" bIns="6793"/>
          <a:lstStyle/>
          <a:p>
            <a:pPr marL="328254" indent="-328254" fontAlgn="base">
              <a:spcBef>
                <a:spcPts val="1108"/>
              </a:spcBef>
              <a:spcAft>
                <a:spcPct val="0"/>
              </a:spcAft>
              <a:defRPr/>
            </a:pPr>
            <a:r>
              <a:rPr lang="en-US" altLang="ja-JP" sz="2215" dirty="0">
                <a:solidFill>
                  <a:srgbClr val="000000"/>
                </a:solidFill>
                <a:ea typeface="ＭＳ ゴシック" pitchFamily="49" charset="-128"/>
              </a:rPr>
              <a:t> </a:t>
            </a:r>
            <a:r>
              <a:rPr lang="ja-JP" altLang="en-US" sz="2215" dirty="0">
                <a:solidFill>
                  <a:srgbClr val="000000"/>
                </a:solidFill>
                <a:ea typeface="ＭＳ ゴシック" pitchFamily="49" charset="-128"/>
              </a:rPr>
              <a:t>○　指定相談支援事業所ごとに管理者及び相談支援専門員等を配置。</a:t>
            </a:r>
            <a:endParaRPr lang="en-US" altLang="ja-JP" sz="2215" dirty="0">
              <a:solidFill>
                <a:srgbClr val="000000"/>
              </a:solidFill>
              <a:ea typeface="ＭＳ ゴシック" pitchFamily="49" charset="-128"/>
            </a:endParaRPr>
          </a:p>
          <a:p>
            <a:pPr marL="328254" indent="-328254" fontAlgn="base">
              <a:spcBef>
                <a:spcPts val="1108"/>
              </a:spcBef>
              <a:spcAft>
                <a:spcPct val="0"/>
              </a:spcAft>
              <a:defRPr/>
            </a:pPr>
            <a:r>
              <a:rPr lang="en-US" altLang="ja-JP" sz="2215" dirty="0">
                <a:solidFill>
                  <a:srgbClr val="000000"/>
                </a:solidFill>
                <a:ea typeface="ＭＳ ゴシック" pitchFamily="49" charset="-128"/>
              </a:rPr>
              <a:t> </a:t>
            </a:r>
            <a:r>
              <a:rPr lang="ja-JP" altLang="en-US" sz="2215" dirty="0">
                <a:solidFill>
                  <a:srgbClr val="000000"/>
                </a:solidFill>
                <a:ea typeface="ＭＳ ゴシック" pitchFamily="49" charset="-128"/>
              </a:rPr>
              <a:t>○　指定相談支援事業所に配置された相談支援専門員等が、</a:t>
            </a:r>
            <a:endParaRPr lang="en-US" altLang="ja-JP" sz="2215" dirty="0">
              <a:solidFill>
                <a:srgbClr val="000000"/>
              </a:solidFill>
              <a:ea typeface="ＭＳ ゴシック" pitchFamily="49" charset="-128"/>
            </a:endParaRPr>
          </a:p>
          <a:p>
            <a:pPr marL="328254" indent="-328254" fontAlgn="base">
              <a:spcAft>
                <a:spcPct val="0"/>
              </a:spcAft>
              <a:defRPr/>
            </a:pPr>
            <a:r>
              <a:rPr lang="ja-JP" altLang="en-US" sz="2215" dirty="0">
                <a:solidFill>
                  <a:srgbClr val="000000"/>
                </a:solidFill>
                <a:ea typeface="ＭＳ ゴシック" pitchFamily="49" charset="-128"/>
              </a:rPr>
              <a:t>　・　利用者の意向を踏まえたサービス等利用計画の作成</a:t>
            </a:r>
            <a:endParaRPr lang="en-US" altLang="ja-JP" sz="2215" dirty="0">
              <a:solidFill>
                <a:srgbClr val="000000"/>
              </a:solidFill>
              <a:ea typeface="ＭＳ ゴシック" pitchFamily="49" charset="-128"/>
            </a:endParaRPr>
          </a:p>
          <a:p>
            <a:pPr marL="328254" indent="-328254" fontAlgn="base">
              <a:spcAft>
                <a:spcPct val="0"/>
              </a:spcAft>
              <a:defRPr/>
            </a:pPr>
            <a:r>
              <a:rPr lang="ja-JP" altLang="en-US" sz="2215" dirty="0">
                <a:solidFill>
                  <a:srgbClr val="000000"/>
                </a:solidFill>
                <a:ea typeface="ＭＳ ゴシック" pitchFamily="49" charset="-128"/>
              </a:rPr>
              <a:t>　・　地域移行・地域定着に向けた支援</a:t>
            </a:r>
            <a:endParaRPr lang="en-US" altLang="ja-JP" sz="2215" dirty="0">
              <a:solidFill>
                <a:srgbClr val="000000"/>
              </a:solidFill>
              <a:ea typeface="ＭＳ ゴシック" pitchFamily="49" charset="-128"/>
            </a:endParaRPr>
          </a:p>
          <a:p>
            <a:pPr marL="328254" indent="-328254" fontAlgn="base">
              <a:spcAft>
                <a:spcPct val="0"/>
              </a:spcAft>
              <a:defRPr/>
            </a:pPr>
            <a:r>
              <a:rPr lang="ja-JP" altLang="en-US" sz="2215" dirty="0">
                <a:solidFill>
                  <a:srgbClr val="000000"/>
                </a:solidFill>
                <a:ea typeface="ＭＳ ゴシック" pitchFamily="49" charset="-128"/>
              </a:rPr>
              <a:t>　・　市町村の委託による障害者（児）の各種の相談支援を実施。</a:t>
            </a:r>
            <a:endParaRPr lang="en-US" altLang="ja-JP" sz="2215" dirty="0">
              <a:solidFill>
                <a:srgbClr val="000000"/>
              </a:solidFill>
              <a:ea typeface="ＭＳ ゴシック" pitchFamily="49" charset="-128"/>
            </a:endParaRPr>
          </a:p>
          <a:p>
            <a:pPr fontAlgn="base">
              <a:spcBef>
                <a:spcPts val="1108"/>
              </a:spcBef>
              <a:spcAft>
                <a:spcPct val="0"/>
              </a:spcAft>
              <a:defRPr/>
            </a:pPr>
            <a:r>
              <a:rPr lang="ja-JP" altLang="en-US" sz="1477" dirty="0">
                <a:solidFill>
                  <a:srgbClr val="000000"/>
                </a:solidFill>
                <a:ea typeface="ＭＳ ゴシック" pitchFamily="49" charset="-128"/>
              </a:rPr>
              <a:t>　　　</a:t>
            </a:r>
            <a:r>
              <a:rPr lang="en-US" altLang="ja-JP" sz="1477" dirty="0">
                <a:solidFill>
                  <a:srgbClr val="000000"/>
                </a:solidFill>
                <a:ea typeface="ＭＳ ゴシック" pitchFamily="49" charset="-128"/>
              </a:rPr>
              <a:t>※</a:t>
            </a:r>
            <a:r>
              <a:rPr lang="ja-JP" altLang="en-US" sz="1477" dirty="0">
                <a:solidFill>
                  <a:srgbClr val="000000"/>
                </a:solidFill>
                <a:ea typeface="ＭＳ ゴシック" pitchFamily="49" charset="-128"/>
              </a:rPr>
              <a:t>　指定特定・指定障害児相談支援事業所数　９，３６４箇所（平成２９年４月１日現在）</a:t>
            </a:r>
            <a:endParaRPr lang="en-US" altLang="ja-JP" sz="1477" dirty="0">
              <a:solidFill>
                <a:srgbClr val="000000"/>
              </a:solidFill>
              <a:ea typeface="ＭＳ ゴシック" pitchFamily="49" charset="-128"/>
            </a:endParaRPr>
          </a:p>
          <a:p>
            <a:pPr fontAlgn="base">
              <a:spcBef>
                <a:spcPts val="1108"/>
              </a:spcBef>
              <a:spcAft>
                <a:spcPct val="0"/>
              </a:spcAft>
              <a:defRPr/>
            </a:pPr>
            <a:r>
              <a:rPr lang="ja-JP" altLang="en-US" sz="1477" dirty="0">
                <a:solidFill>
                  <a:srgbClr val="000000"/>
                </a:solidFill>
                <a:ea typeface="ＭＳ ゴシック" pitchFamily="49" charset="-128"/>
              </a:rPr>
              <a:t>　　　</a:t>
            </a:r>
            <a:r>
              <a:rPr lang="en-US" altLang="ja-JP" sz="1477" dirty="0">
                <a:solidFill>
                  <a:srgbClr val="000000"/>
                </a:solidFill>
                <a:ea typeface="ＭＳ ゴシック" pitchFamily="49" charset="-128"/>
              </a:rPr>
              <a:t>※</a:t>
            </a:r>
            <a:r>
              <a:rPr lang="ja-JP" altLang="en-US" sz="1477" dirty="0">
                <a:solidFill>
                  <a:srgbClr val="000000"/>
                </a:solidFill>
                <a:ea typeface="ＭＳ ゴシック" pitchFamily="49" charset="-128"/>
              </a:rPr>
              <a:t>　上記事業所に配置されている相談支援専門員数　１９，２５２人（</a:t>
            </a:r>
            <a:r>
              <a:rPr lang="zh-TW" altLang="en-US" sz="1477" dirty="0">
                <a:solidFill>
                  <a:srgbClr val="000000"/>
                </a:solidFill>
                <a:ea typeface="ＭＳ ゴシック" pitchFamily="49" charset="-128"/>
              </a:rPr>
              <a:t>平成</a:t>
            </a:r>
            <a:r>
              <a:rPr lang="ja-JP" altLang="en-US" sz="1477" dirty="0">
                <a:solidFill>
                  <a:srgbClr val="000000"/>
                </a:solidFill>
                <a:ea typeface="ＭＳ ゴシック" pitchFamily="49" charset="-128"/>
              </a:rPr>
              <a:t>２９</a:t>
            </a:r>
            <a:r>
              <a:rPr lang="zh-TW" altLang="en-US" sz="1477" dirty="0">
                <a:solidFill>
                  <a:srgbClr val="000000"/>
                </a:solidFill>
                <a:ea typeface="ＭＳ ゴシック" pitchFamily="49" charset="-128"/>
              </a:rPr>
              <a:t>年４月１日現在</a:t>
            </a:r>
            <a:r>
              <a:rPr lang="ja-JP" altLang="en-US" sz="1477" dirty="0">
                <a:solidFill>
                  <a:srgbClr val="000000"/>
                </a:solidFill>
                <a:ea typeface="ＭＳ ゴシック" pitchFamily="49" charset="-128"/>
              </a:rPr>
              <a:t>）</a:t>
            </a:r>
            <a:endParaRPr lang="en-US" altLang="ja-JP" sz="1477" dirty="0">
              <a:solidFill>
                <a:srgbClr val="000000"/>
              </a:solidFill>
              <a:ea typeface="ＭＳ ゴシック" pitchFamily="49" charset="-128"/>
            </a:endParaRPr>
          </a:p>
        </p:txBody>
      </p:sp>
      <p:sp>
        <p:nvSpPr>
          <p:cNvPr id="37900" name="正方形/長方形 15"/>
          <p:cNvSpPr>
            <a:spLocks noChangeArrowheads="1"/>
          </p:cNvSpPr>
          <p:nvPr/>
        </p:nvSpPr>
        <p:spPr bwMode="auto">
          <a:xfrm>
            <a:off x="184642" y="3827589"/>
            <a:ext cx="2592266" cy="332643"/>
          </a:xfrm>
          <a:prstGeom prst="rect">
            <a:avLst/>
          </a:prstGeom>
          <a:solidFill>
            <a:schemeClr val="bg1"/>
          </a:solidFill>
          <a:ln w="9525" algn="ctr">
            <a:noFill/>
            <a:round/>
            <a:headEnd/>
            <a:tailEnd/>
          </a:ln>
        </p:spPr>
        <p:txBody>
          <a:bodyPr lIns="33973" tIns="6793" rIns="33973" bIns="6793"/>
          <a:lstStyle/>
          <a:p>
            <a:pPr marL="109907" indent="-109907" defTabSz="805982" fontAlgn="base">
              <a:spcBef>
                <a:spcPct val="0"/>
              </a:spcBef>
              <a:spcAft>
                <a:spcPct val="0"/>
              </a:spcAft>
            </a:pPr>
            <a:r>
              <a:rPr lang="en-US" altLang="ja-JP" sz="1662" dirty="0">
                <a:solidFill>
                  <a:srgbClr val="000000"/>
                </a:solidFill>
              </a:rPr>
              <a:t>【</a:t>
            </a:r>
            <a:r>
              <a:rPr lang="ja-JP" altLang="en-US" sz="1662" dirty="0">
                <a:solidFill>
                  <a:srgbClr val="000000"/>
                </a:solidFill>
              </a:rPr>
              <a:t>相談支援専門員の要件</a:t>
            </a:r>
            <a:r>
              <a:rPr lang="en-US" altLang="ja-JP" sz="1662" dirty="0">
                <a:solidFill>
                  <a:srgbClr val="000000"/>
                </a:solidFill>
              </a:rPr>
              <a:t>】</a:t>
            </a:r>
            <a:endParaRPr lang="ja-JP" altLang="en-US" sz="1662" dirty="0">
              <a:solidFill>
                <a:srgbClr val="000000"/>
              </a:solidFill>
            </a:endParaRPr>
          </a:p>
        </p:txBody>
      </p:sp>
      <p:sp>
        <p:nvSpPr>
          <p:cNvPr id="2" name="スライド番号プレースホルダー 1"/>
          <p:cNvSpPr>
            <a:spLocks noGrp="1"/>
          </p:cNvSpPr>
          <p:nvPr>
            <p:ph type="sldNum" sz="quarter" idx="12"/>
          </p:nvPr>
        </p:nvSpPr>
        <p:spPr/>
        <p:txBody>
          <a:bodyPr/>
          <a:lstStyle/>
          <a:p>
            <a:pPr>
              <a:defRPr/>
            </a:pPr>
            <a:fld id="{F2A1C1E8-9361-4557-9EFC-000E05CD7A25}" type="slidenum">
              <a:rPr lang="en-US" altLang="ja-JP" smtClean="0"/>
              <a:pPr>
                <a:defRPr/>
              </a:pPr>
              <a:t>3</a:t>
            </a:fld>
            <a:endParaRPr lang="en-US" altLang="ja-JP" dirty="0"/>
          </a:p>
        </p:txBody>
      </p:sp>
    </p:spTree>
    <p:extLst>
      <p:ext uri="{BB962C8B-B14F-4D97-AF65-F5344CB8AC3E}">
        <p14:creationId xmlns:p14="http://schemas.microsoft.com/office/powerpoint/2010/main" val="2807316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F2A1C1E8-9361-4557-9EFC-000E05CD7A25}" type="slidenum">
              <a:rPr lang="en-US" altLang="ja-JP" smtClean="0"/>
              <a:pPr>
                <a:defRPr/>
              </a:pPr>
              <a:t>4</a:t>
            </a:fld>
            <a:endParaRPr lang="en-US" altLang="ja-JP" dirty="0"/>
          </a:p>
        </p:txBody>
      </p:sp>
      <p:graphicFrame>
        <p:nvGraphicFramePr>
          <p:cNvPr id="5" name="表 4"/>
          <p:cNvGraphicFramePr>
            <a:graphicFrameLocks noGrp="1"/>
          </p:cNvGraphicFramePr>
          <p:nvPr>
            <p:extLst/>
          </p:nvPr>
        </p:nvGraphicFramePr>
        <p:xfrm>
          <a:off x="317989" y="770243"/>
          <a:ext cx="8640960" cy="5635264"/>
        </p:xfrm>
        <a:graphic>
          <a:graphicData uri="http://schemas.openxmlformats.org/drawingml/2006/table">
            <a:tbl>
              <a:tblPr firstRow="1" bandRow="1">
                <a:tableStyleId>{5940675A-B579-460E-94D1-54222C63F5DA}</a:tableStyleId>
              </a:tblPr>
              <a:tblGrid>
                <a:gridCol w="742582">
                  <a:extLst>
                    <a:ext uri="{9D8B030D-6E8A-4147-A177-3AD203B41FA5}">
                      <a16:colId xmlns:a16="http://schemas.microsoft.com/office/drawing/2014/main" val="20000"/>
                    </a:ext>
                  </a:extLst>
                </a:gridCol>
                <a:gridCol w="810090">
                  <a:extLst>
                    <a:ext uri="{9D8B030D-6E8A-4147-A177-3AD203B41FA5}">
                      <a16:colId xmlns:a16="http://schemas.microsoft.com/office/drawing/2014/main" val="20001"/>
                    </a:ext>
                  </a:extLst>
                </a:gridCol>
                <a:gridCol w="5603122">
                  <a:extLst>
                    <a:ext uri="{9D8B030D-6E8A-4147-A177-3AD203B41FA5}">
                      <a16:colId xmlns:a16="http://schemas.microsoft.com/office/drawing/2014/main" val="20002"/>
                    </a:ext>
                  </a:extLst>
                </a:gridCol>
                <a:gridCol w="1485165">
                  <a:extLst>
                    <a:ext uri="{9D8B030D-6E8A-4147-A177-3AD203B41FA5}">
                      <a16:colId xmlns:a16="http://schemas.microsoft.com/office/drawing/2014/main" val="20003"/>
                    </a:ext>
                  </a:extLst>
                </a:gridCol>
              </a:tblGrid>
              <a:tr h="257158">
                <a:tc gridSpan="2">
                  <a:txBody>
                    <a:bodyPr/>
                    <a:lstStyle/>
                    <a:p>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tc>
                <a:tc hMerge="1">
                  <a:txBody>
                    <a:bodyPr/>
                    <a:lstStyle/>
                    <a:p>
                      <a:endParaRPr kumimoji="1" lang="ja-JP" altLang="en-US" sz="1200" dirty="0"/>
                    </a:p>
                  </a:txBody>
                  <a:tcPr/>
                </a:tc>
                <a:tc>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業 務 内 容</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tc>
                <a:tc>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実務経験年数</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tc>
                <a:extLst>
                  <a:ext uri="{0D108BD9-81ED-4DB2-BD59-A6C34878D82A}">
                    <a16:rowId xmlns:a16="http://schemas.microsoft.com/office/drawing/2014/main" val="10000"/>
                  </a:ext>
                </a:extLst>
              </a:tr>
              <a:tr h="288423">
                <a:tc rowSpan="9">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障害者の保健、医療、福祉、就労、教育の分野における支援業務</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vert="eaVert" anchor="ctr"/>
                </a:tc>
                <a:tc rowSpan="5">
                  <a:txBody>
                    <a:bodyPr/>
                    <a:lstStyle/>
                    <a:p>
                      <a:pPr algn="ctr"/>
                      <a:r>
                        <a:rPr kumimoji="1" lang="zh-TW" altLang="en-US" sz="1100" dirty="0" smtClean="0">
                          <a:latin typeface="ＭＳ ゴシック" panose="020B0609070205080204" pitchFamily="49" charset="-128"/>
                          <a:ea typeface="ＭＳ ゴシック" panose="020B0609070205080204" pitchFamily="49" charset="-128"/>
                        </a:rPr>
                        <a:t>①相談支援業務</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vert="eaVert" anchor="ct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施設等において相談支援業務に従事する者</a:t>
                      </a:r>
                      <a:r>
                        <a:rPr kumimoji="1" lang="en-US" altLang="ja-JP" sz="1100" dirty="0" smtClean="0">
                          <a:latin typeface="ＭＳ ゴシック" panose="020B0609070205080204" pitchFamily="49" charset="-128"/>
                          <a:ea typeface="ＭＳ ゴシック" panose="020B0609070205080204" pitchFamily="49" charset="-128"/>
                        </a:rPr>
                        <a:t>※</a:t>
                      </a:r>
                      <a:r>
                        <a:rPr kumimoji="1" lang="ja-JP" altLang="en-US" sz="1100" dirty="0" smtClean="0">
                          <a:latin typeface="ＭＳ ゴシック" panose="020B0609070205080204" pitchFamily="49" charset="-128"/>
                          <a:ea typeface="ＭＳ ゴシック" panose="020B0609070205080204" pitchFamily="49" charset="-128"/>
                        </a:rPr>
                        <a:t>１</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rowSpan="5">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５年以上</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01"/>
                  </a:ext>
                </a:extLst>
              </a:tr>
              <a:tr h="942913">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医療機関において相談支援業務に従事する者で、次のいずれかに該当する者</a:t>
                      </a:r>
                    </a:p>
                    <a:p>
                      <a:r>
                        <a:rPr kumimoji="1" lang="ja-JP" altLang="en-US" sz="1100" dirty="0" smtClean="0">
                          <a:latin typeface="ＭＳ ゴシック" panose="020B0609070205080204" pitchFamily="49" charset="-128"/>
                          <a:ea typeface="ＭＳ ゴシック" panose="020B0609070205080204" pitchFamily="49" charset="-128"/>
                        </a:rPr>
                        <a:t>（１）社会福祉主事任用資格を有する者</a:t>
                      </a:r>
                    </a:p>
                    <a:p>
                      <a:r>
                        <a:rPr kumimoji="1" lang="ja-JP" altLang="en-US" sz="1100" dirty="0" smtClean="0">
                          <a:latin typeface="ＭＳ ゴシック" panose="020B0609070205080204" pitchFamily="49" charset="-128"/>
                          <a:ea typeface="ＭＳ ゴシック" panose="020B0609070205080204" pitchFamily="49" charset="-128"/>
                        </a:rPr>
                        <a:t>（２）訪問介護員２級以上に相当する研修を修了した者</a:t>
                      </a:r>
                    </a:p>
                    <a:p>
                      <a:r>
                        <a:rPr kumimoji="1" lang="ja-JP" altLang="en-US" sz="1100" dirty="0" smtClean="0">
                          <a:latin typeface="ＭＳ ゴシック" panose="020B0609070205080204" pitchFamily="49" charset="-128"/>
                          <a:ea typeface="ＭＳ ゴシック" panose="020B0609070205080204" pitchFamily="49" charset="-128"/>
                        </a:rPr>
                        <a:t>（３）国家資格等</a:t>
                      </a:r>
                      <a:r>
                        <a:rPr kumimoji="1" lang="en-US" altLang="ja-JP" sz="1100" dirty="0" smtClean="0">
                          <a:latin typeface="ＭＳ ゴシック" panose="020B0609070205080204" pitchFamily="49" charset="-128"/>
                          <a:ea typeface="ＭＳ ゴシック" panose="020B0609070205080204" pitchFamily="49" charset="-128"/>
                        </a:rPr>
                        <a:t>※</a:t>
                      </a:r>
                      <a:r>
                        <a:rPr kumimoji="1" lang="ja-JP" altLang="en-US" sz="1100" dirty="0" smtClean="0">
                          <a:latin typeface="ＭＳ ゴシック" panose="020B0609070205080204" pitchFamily="49" charset="-128"/>
                          <a:ea typeface="ＭＳ ゴシック" panose="020B0609070205080204" pitchFamily="49" charset="-128"/>
                        </a:rPr>
                        <a:t>２を有する者</a:t>
                      </a:r>
                    </a:p>
                    <a:p>
                      <a:r>
                        <a:rPr kumimoji="1" lang="ja-JP" altLang="en-US" sz="1100" dirty="0" smtClean="0">
                          <a:latin typeface="ＭＳ ゴシック" panose="020B0609070205080204" pitchFamily="49" charset="-128"/>
                          <a:ea typeface="ＭＳ ゴシック" panose="020B0609070205080204" pitchFamily="49" charset="-128"/>
                        </a:rPr>
                        <a:t>（４）施設等における相談支援業務に従事した期間が１年以上である者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extLst>
                  <a:ext uri="{0D108BD9-81ED-4DB2-BD59-A6C34878D82A}">
                    <a16:rowId xmlns:a16="http://schemas.microsoft.com/office/drawing/2014/main" val="10002"/>
                  </a:ext>
                </a:extLst>
              </a:tr>
              <a:tr h="253218">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就労支援に関する相談支援の業務に従事する者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extLst>
                  <a:ext uri="{0D108BD9-81ED-4DB2-BD59-A6C34878D82A}">
                    <a16:rowId xmlns:a16="http://schemas.microsoft.com/office/drawing/2014/main" val="10003"/>
                  </a:ext>
                </a:extLst>
              </a:tr>
              <a:tr h="257158">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特別支援教育における進路相談・教育相談の業務に従事する者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extLst>
                  <a:ext uri="{0D108BD9-81ED-4DB2-BD59-A6C34878D82A}">
                    <a16:rowId xmlns:a16="http://schemas.microsoft.com/office/drawing/2014/main" val="10004"/>
                  </a:ext>
                </a:extLst>
              </a:tr>
              <a:tr h="257158">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extLst>
                  <a:ext uri="{0D108BD9-81ED-4DB2-BD59-A6C34878D82A}">
                    <a16:rowId xmlns:a16="http://schemas.microsoft.com/office/drawing/2014/main" val="10005"/>
                  </a:ext>
                </a:extLst>
              </a:tr>
              <a:tr h="521614">
                <a:tc vMerge="1">
                  <a:txBody>
                    <a:bodyPr/>
                    <a:lstStyle/>
                    <a:p>
                      <a:endParaRPr kumimoji="1" lang="ja-JP" altLang="en-US" dirty="0"/>
                    </a:p>
                  </a:txBody>
                  <a:tcPr/>
                </a:tc>
                <a:tc rowSpan="2">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③介護等業務</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vert="eaVert" anchor="ct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施設及び医療機関等において介護業務に従事する者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rowSpan="2">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１０年以上</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06"/>
                  </a:ext>
                </a:extLst>
              </a:tr>
              <a:tr h="521614">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extLst>
                  <a:ext uri="{0D108BD9-81ED-4DB2-BD59-A6C34878D82A}">
                    <a16:rowId xmlns:a16="http://schemas.microsoft.com/office/drawing/2014/main" val="10007"/>
                  </a:ext>
                </a:extLst>
              </a:tr>
              <a:tr h="942913">
                <a:tc vMerge="1">
                  <a:txBody>
                    <a:bodyPr/>
                    <a:lstStyle/>
                    <a:p>
                      <a:endParaRPr kumimoji="1" lang="ja-JP" altLang="en-US" dirty="0"/>
                    </a:p>
                  </a:txBody>
                  <a:tcPr/>
                </a:tc>
                <a:tc rowSpan="2">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③有資格者等</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vert="eaVert" anchor="ct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上記②の介護等業務に従事する者で、次のいずれかに該当する者</a:t>
                      </a:r>
                    </a:p>
                    <a:p>
                      <a:r>
                        <a:rPr kumimoji="1" lang="ja-JP" altLang="en-US" sz="1100" dirty="0" smtClean="0">
                          <a:latin typeface="ＭＳ ゴシック" panose="020B0609070205080204" pitchFamily="49" charset="-128"/>
                          <a:ea typeface="ＭＳ ゴシック" panose="020B0609070205080204" pitchFamily="49" charset="-128"/>
                        </a:rPr>
                        <a:t>（１）社会福祉主事任用資格を有する者</a:t>
                      </a:r>
                    </a:p>
                    <a:p>
                      <a:r>
                        <a:rPr kumimoji="1" lang="ja-JP" altLang="en-US" sz="1100" dirty="0" smtClean="0">
                          <a:latin typeface="ＭＳ ゴシック" panose="020B0609070205080204" pitchFamily="49" charset="-128"/>
                          <a:ea typeface="ＭＳ ゴシック" panose="020B0609070205080204" pitchFamily="49" charset="-128"/>
                        </a:rPr>
                        <a:t>（２）訪問介護員２級以上に相当する研修を修了した者</a:t>
                      </a:r>
                    </a:p>
                    <a:p>
                      <a:r>
                        <a:rPr kumimoji="1" lang="ja-JP" altLang="en-US" sz="1100" dirty="0" smtClean="0">
                          <a:latin typeface="ＭＳ ゴシック" panose="020B0609070205080204" pitchFamily="49" charset="-128"/>
                          <a:ea typeface="ＭＳ ゴシック" panose="020B0609070205080204" pitchFamily="49" charset="-128"/>
                        </a:rPr>
                        <a:t>（３）保育士</a:t>
                      </a:r>
                    </a:p>
                    <a:p>
                      <a:r>
                        <a:rPr kumimoji="1" lang="ja-JP" altLang="en-US" sz="1100" dirty="0" smtClean="0">
                          <a:latin typeface="ＭＳ ゴシック" panose="020B0609070205080204" pitchFamily="49" charset="-128"/>
                          <a:ea typeface="ＭＳ ゴシック" panose="020B0609070205080204" pitchFamily="49" charset="-128"/>
                        </a:rPr>
                        <a:t>（４）児童指導員任用資格者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５年以上</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08"/>
                  </a:ext>
                </a:extLst>
              </a:tr>
              <a:tr h="521614">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1100" dirty="0" smtClean="0">
                          <a:latin typeface="ＭＳ ゴシック" panose="020B0609070205080204" pitchFamily="49" charset="-128"/>
                          <a:ea typeface="ＭＳ ゴシック" panose="020B0609070205080204" pitchFamily="49" charset="-128"/>
                        </a:rPr>
                        <a:t>上記①の相談支援業務及び上記②の介護等業務に従事する者で、国家資格等</a:t>
                      </a:r>
                      <a:r>
                        <a:rPr kumimoji="1" lang="en-US" altLang="ja-JP" sz="1100" dirty="0" smtClean="0">
                          <a:latin typeface="ＭＳ ゴシック" panose="020B0609070205080204" pitchFamily="49" charset="-128"/>
                          <a:ea typeface="ＭＳ ゴシック" panose="020B0609070205080204" pitchFamily="49" charset="-128"/>
                        </a:rPr>
                        <a:t>※</a:t>
                      </a:r>
                      <a:r>
                        <a:rPr kumimoji="1" lang="ja-JP" altLang="en-US" sz="1100" dirty="0" smtClean="0">
                          <a:latin typeface="ＭＳ ゴシック" panose="020B0609070205080204" pitchFamily="49" charset="-128"/>
                          <a:ea typeface="ＭＳ ゴシック" panose="020B0609070205080204" pitchFamily="49" charset="-128"/>
                        </a:rPr>
                        <a:t>２による業務に５年以上従事している者</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ctr"/>
                      <a:r>
                        <a:rPr kumimoji="1" lang="ja-JP" altLang="en-US" sz="1100" dirty="0" smtClean="0">
                          <a:latin typeface="ＭＳ ゴシック" panose="020B0609070205080204" pitchFamily="49" charset="-128"/>
                          <a:ea typeface="ＭＳ ゴシック" panose="020B0609070205080204" pitchFamily="49" charset="-128"/>
                        </a:rPr>
                        <a:t>３年以上</a:t>
                      </a:r>
                      <a:endParaRPr kumimoji="1" lang="ja-JP" altLang="en-US" sz="11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09"/>
                  </a:ext>
                </a:extLst>
              </a:tr>
              <a:tr h="871480">
                <a:tc gridSpan="4">
                  <a:txBody>
                    <a:bodyPr/>
                    <a:lstStyle/>
                    <a:p>
                      <a:r>
                        <a:rPr kumimoji="1" lang="en-US" altLang="ja-JP" sz="1000" dirty="0" smtClean="0">
                          <a:latin typeface="ＭＳ ゴシック" panose="020B0609070205080204" pitchFamily="49" charset="-128"/>
                          <a:ea typeface="ＭＳ ゴシック" panose="020B0609070205080204" pitchFamily="49" charset="-128"/>
                        </a:rPr>
                        <a:t>※</a:t>
                      </a:r>
                      <a:r>
                        <a:rPr kumimoji="1" lang="ja-JP" altLang="en-US" sz="1000" dirty="0" smtClean="0">
                          <a:latin typeface="ＭＳ ゴシック" panose="020B0609070205080204" pitchFamily="49" charset="-128"/>
                          <a:ea typeface="ＭＳ ゴシック" panose="020B0609070205080204" pitchFamily="49" charset="-128"/>
                        </a:rPr>
                        <a:t>１平成１８年１０月１日において現に障害児相談支援事業、身体障害者相談支援事業、知的障害者相談支援事業、精神障害者地域生活支援センターの従業者の場合は、平成１８年９月３０日までの間の期間が通算して３年以上</a:t>
                      </a:r>
                      <a:endParaRPr kumimoji="1" lang="en-US" altLang="ja-JP" sz="1000" dirty="0" smtClean="0">
                        <a:latin typeface="ＭＳ ゴシック" panose="020B0609070205080204" pitchFamily="49" charset="-128"/>
                        <a:ea typeface="ＭＳ ゴシック" panose="020B0609070205080204" pitchFamily="49" charset="-128"/>
                      </a:endParaRPr>
                    </a:p>
                    <a:p>
                      <a:r>
                        <a:rPr kumimoji="1" lang="en-US" altLang="ja-JP" sz="1000" dirty="0" smtClean="0">
                          <a:latin typeface="ＭＳ ゴシック" panose="020B0609070205080204" pitchFamily="49" charset="-128"/>
                          <a:ea typeface="ＭＳ ゴシック" panose="020B0609070205080204" pitchFamily="49" charset="-128"/>
                        </a:rPr>
                        <a:t>※</a:t>
                      </a:r>
                      <a:r>
                        <a:rPr kumimoji="1" lang="ja-JP" altLang="en-US" sz="1000" dirty="0" smtClean="0">
                          <a:latin typeface="ＭＳ ゴシック" panose="020B0609070205080204" pitchFamily="49" charset="-128"/>
                          <a:ea typeface="ＭＳ ゴシック" panose="020B0609070205080204" pitchFamily="49" charset="-128"/>
                        </a:rPr>
                        <a:t>２国家資格等とは、医師、歯科医師、薬剤師、保健師、助産師、看護師、准看護師、理学療法士、作業療法士、社会福祉士、介護福祉士、視能訓練士、義肢装具士、歯科衛生士、言語聴覚士、あん摩マッサージ指圧師、はり師、きゅう師、柔道整復師、栄養士（管理栄養士を含む。）、精神保健福祉士のことを言う。</a:t>
                      </a:r>
                      <a:endParaRPr kumimoji="1" lang="ja-JP" altLang="en-US" sz="1000" dirty="0">
                        <a:latin typeface="ＭＳ ゴシック" panose="020B0609070205080204" pitchFamily="49" charset="-128"/>
                        <a:ea typeface="ＭＳ ゴシック" panose="020B0609070205080204" pitchFamily="49" charset="-128"/>
                      </a:endParaRPr>
                    </a:p>
                  </a:txBody>
                  <a:tcPr marL="84406" marR="84406" marT="42203" marB="42203">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8" name="テキスト ボックス 7"/>
          <p:cNvSpPr txBox="1"/>
          <p:nvPr/>
        </p:nvSpPr>
        <p:spPr>
          <a:xfrm>
            <a:off x="517396" y="371430"/>
            <a:ext cx="8042740" cy="348109"/>
          </a:xfrm>
          <a:prstGeom prst="rect">
            <a:avLst/>
          </a:prstGeom>
          <a:noFill/>
        </p:spPr>
        <p:txBody>
          <a:bodyPr wrap="square" rtlCol="0">
            <a:spAutoFit/>
          </a:bodyPr>
          <a:lstStyle/>
          <a:p>
            <a:pPr algn="ctr"/>
            <a:r>
              <a:rPr lang="ja-JP" altLang="en-US" sz="1662" b="1" dirty="0"/>
              <a:t>相談支援専門員の実務経験</a:t>
            </a:r>
          </a:p>
        </p:txBody>
      </p:sp>
    </p:spTree>
    <p:extLst>
      <p:ext uri="{BB962C8B-B14F-4D97-AF65-F5344CB8AC3E}">
        <p14:creationId xmlns:p14="http://schemas.microsoft.com/office/powerpoint/2010/main" val="22650543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512" y="-13394"/>
            <a:ext cx="8712968" cy="490066"/>
          </a:xfrm>
          <a:noFill/>
          <a:ln>
            <a:noFill/>
          </a:ln>
        </p:spPr>
        <p:txBody>
          <a:bodyPr>
            <a:noAutofit/>
          </a:bodyPr>
          <a:lstStyle/>
          <a:p>
            <a:r>
              <a:rPr kumimoji="1" lang="ja-JP" altLang="en-US" sz="2400" b="1" dirty="0"/>
              <a:t>相談</a:t>
            </a:r>
            <a:r>
              <a:rPr kumimoji="1" lang="ja-JP" altLang="en-US" sz="2400" b="1" dirty="0" smtClean="0"/>
              <a:t>支援専門員の研修</a:t>
            </a:r>
            <a:r>
              <a:rPr kumimoji="1" lang="ja-JP" altLang="en-US" sz="2400" b="1" dirty="0"/>
              <a:t>制度の</a:t>
            </a:r>
            <a:r>
              <a:rPr kumimoji="1" lang="ja-JP" altLang="en-US" sz="2400" b="1" dirty="0" smtClean="0"/>
              <a:t>見直し</a:t>
            </a:r>
            <a:r>
              <a:rPr lang="ja-JP" altLang="en-US" sz="2400" b="1" dirty="0" smtClean="0"/>
              <a:t>について</a:t>
            </a:r>
            <a:endParaRPr kumimoji="1" lang="ja-JP" altLang="en-US" sz="2400" b="1" dirty="0"/>
          </a:p>
        </p:txBody>
      </p:sp>
      <p:sp>
        <p:nvSpPr>
          <p:cNvPr id="5" name="正方形/長方形 4"/>
          <p:cNvSpPr/>
          <p:nvPr/>
        </p:nvSpPr>
        <p:spPr>
          <a:xfrm>
            <a:off x="100079" y="2901499"/>
            <a:ext cx="1506012" cy="839936"/>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b="1" dirty="0" smtClean="0">
                <a:solidFill>
                  <a:schemeClr val="tx1"/>
                </a:solidFill>
              </a:rPr>
              <a:t>相談</a:t>
            </a:r>
            <a:r>
              <a:rPr kumimoji="1" lang="ja-JP" altLang="en-US" sz="1200" b="1" dirty="0">
                <a:solidFill>
                  <a:schemeClr val="tx1"/>
                </a:solidFill>
              </a:rPr>
              <a:t>支援従事者</a:t>
            </a:r>
          </a:p>
          <a:p>
            <a:pPr algn="ctr"/>
            <a:r>
              <a:rPr kumimoji="1" lang="ja-JP" altLang="en-US" sz="1200" b="1" dirty="0">
                <a:solidFill>
                  <a:schemeClr val="tx1"/>
                </a:solidFill>
              </a:rPr>
              <a:t>実務</a:t>
            </a:r>
            <a:r>
              <a:rPr lang="ja-JP" altLang="en-US" sz="1200" b="1" dirty="0">
                <a:solidFill>
                  <a:schemeClr val="tx1"/>
                </a:solidFill>
              </a:rPr>
              <a:t>要件</a:t>
            </a:r>
            <a:endParaRPr lang="en-US" altLang="ja-JP" sz="1200" b="1" dirty="0">
              <a:solidFill>
                <a:schemeClr val="tx1"/>
              </a:solidFill>
            </a:endParaRPr>
          </a:p>
        </p:txBody>
      </p:sp>
      <p:sp>
        <p:nvSpPr>
          <p:cNvPr id="6" name="正方形/長方形 5"/>
          <p:cNvSpPr/>
          <p:nvPr/>
        </p:nvSpPr>
        <p:spPr>
          <a:xfrm>
            <a:off x="2075392" y="2959582"/>
            <a:ext cx="1353969" cy="782271"/>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solidFill>
                  <a:schemeClr val="tx1"/>
                </a:solidFill>
              </a:rPr>
              <a:t>相談支援従事者</a:t>
            </a:r>
            <a:endParaRPr kumimoji="1" lang="en-US" altLang="ja-JP" sz="1100" dirty="0">
              <a:solidFill>
                <a:schemeClr val="tx1"/>
              </a:solidFill>
            </a:endParaRPr>
          </a:p>
          <a:p>
            <a:pPr algn="ctr"/>
            <a:r>
              <a:rPr kumimoji="1" lang="ja-JP" altLang="en-US" sz="1100" dirty="0">
                <a:solidFill>
                  <a:schemeClr val="tx1"/>
                </a:solidFill>
              </a:rPr>
              <a:t>初任者研修</a:t>
            </a:r>
            <a:endParaRPr kumimoji="1" lang="en-US" altLang="ja-JP" sz="1100" dirty="0">
              <a:solidFill>
                <a:schemeClr val="tx1"/>
              </a:solidFill>
            </a:endParaRPr>
          </a:p>
          <a:p>
            <a:pPr algn="ctr"/>
            <a:r>
              <a:rPr lang="ja-JP" altLang="en-US" sz="1100" dirty="0" smtClean="0">
                <a:solidFill>
                  <a:schemeClr val="tx1"/>
                </a:solidFill>
                <a:latin typeface="+mn-ea"/>
              </a:rPr>
              <a:t>（</a:t>
            </a:r>
            <a:r>
              <a:rPr lang="ja-JP" altLang="en-US" sz="1100" dirty="0">
                <a:solidFill>
                  <a:schemeClr val="tx1"/>
                </a:solidFill>
                <a:latin typeface="+mn-ea"/>
              </a:rPr>
              <a:t>３１．５</a:t>
            </a:r>
            <a:r>
              <a:rPr lang="ja-JP" altLang="en-US" sz="1100" dirty="0" smtClean="0">
                <a:solidFill>
                  <a:schemeClr val="tx1"/>
                </a:solidFill>
                <a:latin typeface="+mn-ea"/>
              </a:rPr>
              <a:t>ｈ）</a:t>
            </a:r>
            <a:endParaRPr kumimoji="1" lang="ja-JP" altLang="en-US" sz="1100" dirty="0">
              <a:solidFill>
                <a:schemeClr val="tx1"/>
              </a:solidFill>
              <a:latin typeface="+mn-ea"/>
            </a:endParaRPr>
          </a:p>
        </p:txBody>
      </p:sp>
      <p:sp>
        <p:nvSpPr>
          <p:cNvPr id="8" name="正方形/長方形 7"/>
          <p:cNvSpPr/>
          <p:nvPr/>
        </p:nvSpPr>
        <p:spPr>
          <a:xfrm>
            <a:off x="5438084" y="2959582"/>
            <a:ext cx="1807897" cy="78185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solidFill>
                  <a:schemeClr val="tx1"/>
                </a:solidFill>
              </a:rPr>
              <a:t>相談支援従事者</a:t>
            </a:r>
            <a:endParaRPr lang="en-US" altLang="ja-JP" sz="1200" dirty="0">
              <a:solidFill>
                <a:schemeClr val="tx1"/>
              </a:solidFill>
            </a:endParaRPr>
          </a:p>
          <a:p>
            <a:pPr algn="ctr"/>
            <a:r>
              <a:rPr lang="ja-JP" altLang="en-US" sz="1200" dirty="0">
                <a:solidFill>
                  <a:schemeClr val="tx1"/>
                </a:solidFill>
              </a:rPr>
              <a:t>現任</a:t>
            </a:r>
            <a:r>
              <a:rPr lang="ja-JP" altLang="en-US" sz="1200" dirty="0" smtClean="0">
                <a:solidFill>
                  <a:schemeClr val="tx1"/>
                </a:solidFill>
              </a:rPr>
              <a:t>研修</a:t>
            </a:r>
            <a:r>
              <a:rPr lang="ja-JP" altLang="en-US" sz="1200" dirty="0" smtClean="0">
                <a:solidFill>
                  <a:schemeClr val="tx1"/>
                </a:solidFill>
                <a:latin typeface="+mn-ea"/>
              </a:rPr>
              <a:t>（</a:t>
            </a:r>
            <a:r>
              <a:rPr lang="ja-JP" altLang="en-US" sz="1200" dirty="0">
                <a:solidFill>
                  <a:schemeClr val="tx1"/>
                </a:solidFill>
                <a:latin typeface="+mn-ea"/>
              </a:rPr>
              <a:t>１８</a:t>
            </a:r>
            <a:r>
              <a:rPr lang="ja-JP" altLang="en-US" sz="1200" dirty="0" smtClean="0">
                <a:solidFill>
                  <a:schemeClr val="tx1"/>
                </a:solidFill>
                <a:latin typeface="+mn-ea"/>
              </a:rPr>
              <a:t>ｈ）</a:t>
            </a:r>
            <a:endParaRPr lang="en-US" altLang="ja-JP" sz="1200" dirty="0" smtClean="0">
              <a:solidFill>
                <a:schemeClr val="tx1"/>
              </a:solidFill>
              <a:latin typeface="+mn-ea"/>
            </a:endParaRPr>
          </a:p>
          <a:p>
            <a:pPr algn="ctr"/>
            <a:r>
              <a:rPr lang="en-US" altLang="ja-JP" sz="1100" dirty="0" smtClean="0">
                <a:solidFill>
                  <a:schemeClr val="tx1"/>
                </a:solidFill>
              </a:rPr>
              <a:t>※</a:t>
            </a:r>
            <a:r>
              <a:rPr lang="ja-JP" altLang="en-US" sz="1100" dirty="0">
                <a:solidFill>
                  <a:schemeClr val="tx1"/>
                </a:solidFill>
              </a:rPr>
              <a:t>５年毎</a:t>
            </a:r>
            <a:r>
              <a:rPr lang="ja-JP" altLang="en-US" sz="1100" dirty="0" smtClean="0">
                <a:solidFill>
                  <a:schemeClr val="tx1"/>
                </a:solidFill>
              </a:rPr>
              <a:t>に現任</a:t>
            </a:r>
            <a:r>
              <a:rPr lang="ja-JP" altLang="en-US" sz="1100" dirty="0">
                <a:solidFill>
                  <a:schemeClr val="tx1"/>
                </a:solidFill>
              </a:rPr>
              <a:t>研修を</a:t>
            </a:r>
            <a:r>
              <a:rPr lang="ja-JP" altLang="en-US" sz="1100" dirty="0" smtClean="0">
                <a:solidFill>
                  <a:schemeClr val="tx1"/>
                </a:solidFill>
              </a:rPr>
              <a:t>受講</a:t>
            </a:r>
            <a:endParaRPr lang="en-US" altLang="ja-JP" sz="1100" dirty="0" smtClean="0">
              <a:solidFill>
                <a:schemeClr val="tx1"/>
              </a:solidFill>
            </a:endParaRPr>
          </a:p>
          <a:p>
            <a:pPr algn="ctr"/>
            <a:r>
              <a:rPr lang="ja-JP" altLang="en-US" sz="1100" dirty="0" smtClean="0">
                <a:solidFill>
                  <a:schemeClr val="tx1"/>
                </a:solidFill>
              </a:rPr>
              <a:t>（更新研修）</a:t>
            </a:r>
            <a:endParaRPr lang="ja-JP" altLang="en-US" sz="1100" dirty="0">
              <a:solidFill>
                <a:schemeClr val="tx1"/>
              </a:solidFill>
            </a:endParaRPr>
          </a:p>
        </p:txBody>
      </p:sp>
      <p:sp>
        <p:nvSpPr>
          <p:cNvPr id="14" name="正方形/長方形 13"/>
          <p:cNvSpPr/>
          <p:nvPr/>
        </p:nvSpPr>
        <p:spPr>
          <a:xfrm>
            <a:off x="2052074" y="4683869"/>
            <a:ext cx="1377287" cy="996402"/>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100" b="1" dirty="0">
                <a:solidFill>
                  <a:srgbClr val="FF0000"/>
                </a:solidFill>
              </a:rPr>
              <a:t>【</a:t>
            </a:r>
            <a:r>
              <a:rPr kumimoji="1" lang="ja-JP" altLang="en-US" sz="1100" b="1" dirty="0">
                <a:solidFill>
                  <a:srgbClr val="FF0000"/>
                </a:solidFill>
              </a:rPr>
              <a:t>カリキュラム改定</a:t>
            </a:r>
            <a:r>
              <a:rPr kumimoji="1" lang="en-US" altLang="ja-JP" sz="1100" b="1" dirty="0">
                <a:solidFill>
                  <a:srgbClr val="FF0000"/>
                </a:solidFill>
              </a:rPr>
              <a:t>】</a:t>
            </a:r>
          </a:p>
          <a:p>
            <a:pPr algn="ctr"/>
            <a:r>
              <a:rPr kumimoji="1" lang="ja-JP" altLang="en-US" sz="1100" dirty="0">
                <a:solidFill>
                  <a:schemeClr val="tx1"/>
                </a:solidFill>
              </a:rPr>
              <a:t>相談支援従事者</a:t>
            </a:r>
            <a:endParaRPr kumimoji="1" lang="en-US" altLang="ja-JP" sz="1100" dirty="0">
              <a:solidFill>
                <a:schemeClr val="tx1"/>
              </a:solidFill>
            </a:endParaRPr>
          </a:p>
          <a:p>
            <a:pPr algn="ctr"/>
            <a:r>
              <a:rPr kumimoji="1" lang="ja-JP" altLang="en-US" sz="1100" dirty="0">
                <a:solidFill>
                  <a:schemeClr val="tx1"/>
                </a:solidFill>
              </a:rPr>
              <a:t>初任者研修</a:t>
            </a:r>
            <a:endParaRPr kumimoji="1" lang="en-US" altLang="ja-JP" sz="1100" dirty="0">
              <a:solidFill>
                <a:schemeClr val="tx1"/>
              </a:solidFill>
            </a:endParaRPr>
          </a:p>
          <a:p>
            <a:pPr algn="ctr"/>
            <a:r>
              <a:rPr lang="ja-JP" altLang="en-US" sz="1100" b="1" dirty="0" smtClean="0">
                <a:solidFill>
                  <a:srgbClr val="FF0000"/>
                </a:solidFill>
              </a:rPr>
              <a:t>（４２．５ｈ）</a:t>
            </a:r>
            <a:endParaRPr kumimoji="1" lang="ja-JP" altLang="en-US" sz="1100" b="1" dirty="0">
              <a:solidFill>
                <a:srgbClr val="FF0000"/>
              </a:solidFill>
            </a:endParaRPr>
          </a:p>
        </p:txBody>
      </p:sp>
      <p:sp>
        <p:nvSpPr>
          <p:cNvPr id="7" name="正方形/長方形 6"/>
          <p:cNvSpPr/>
          <p:nvPr/>
        </p:nvSpPr>
        <p:spPr>
          <a:xfrm>
            <a:off x="2075392" y="2448461"/>
            <a:ext cx="5031439" cy="318759"/>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solidFill>
                  <a:schemeClr val="tx1"/>
                </a:solidFill>
              </a:rPr>
              <a:t>専門コース別研修　</a:t>
            </a:r>
            <a:r>
              <a:rPr lang="ja-JP" altLang="en-US" sz="1100" dirty="0">
                <a:solidFill>
                  <a:schemeClr val="tx1"/>
                </a:solidFill>
              </a:rPr>
              <a:t>（任意研修）</a:t>
            </a:r>
            <a:endParaRPr kumimoji="1" lang="ja-JP" altLang="en-US" sz="1100" dirty="0">
              <a:solidFill>
                <a:schemeClr val="tx1"/>
              </a:solidFill>
            </a:endParaRPr>
          </a:p>
        </p:txBody>
      </p:sp>
      <p:sp>
        <p:nvSpPr>
          <p:cNvPr id="16" name="正方形/長方形 15"/>
          <p:cNvSpPr/>
          <p:nvPr/>
        </p:nvSpPr>
        <p:spPr>
          <a:xfrm>
            <a:off x="2068613" y="4130255"/>
            <a:ext cx="5073018" cy="36229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100" dirty="0">
                <a:solidFill>
                  <a:schemeClr val="tx1"/>
                </a:solidFill>
              </a:rPr>
              <a:t>専門コース別研修（任意研修）</a:t>
            </a:r>
            <a:endParaRPr kumimoji="1" lang="en-US" altLang="ja-JP" sz="1100" dirty="0">
              <a:solidFill>
                <a:schemeClr val="tx1"/>
              </a:solidFill>
            </a:endParaRPr>
          </a:p>
          <a:p>
            <a:pPr algn="ctr"/>
            <a:r>
              <a:rPr lang="en-US" altLang="ja-JP" sz="1100" dirty="0">
                <a:solidFill>
                  <a:schemeClr val="tx1"/>
                </a:solidFill>
              </a:rPr>
              <a:t>※</a:t>
            </a:r>
            <a:r>
              <a:rPr lang="ja-JP" altLang="en-US" sz="1100" dirty="0">
                <a:solidFill>
                  <a:schemeClr val="tx1"/>
                </a:solidFill>
              </a:rPr>
              <a:t>一部必須及び現任・主任研修受講の要件について検討</a:t>
            </a:r>
            <a:endParaRPr kumimoji="1" lang="en-US" altLang="ja-JP" sz="1100" dirty="0">
              <a:solidFill>
                <a:schemeClr val="tx1"/>
              </a:solidFill>
            </a:endParaRPr>
          </a:p>
        </p:txBody>
      </p:sp>
      <p:sp>
        <p:nvSpPr>
          <p:cNvPr id="50" name="角丸四角形 49"/>
          <p:cNvSpPr/>
          <p:nvPr/>
        </p:nvSpPr>
        <p:spPr>
          <a:xfrm>
            <a:off x="38082" y="2411137"/>
            <a:ext cx="1397549" cy="36000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kumimoji="1" lang="ja-JP" altLang="en-US" sz="1600" dirty="0"/>
              <a:t>現行</a:t>
            </a:r>
          </a:p>
        </p:txBody>
      </p:sp>
      <p:sp>
        <p:nvSpPr>
          <p:cNvPr id="51" name="加算記号 50"/>
          <p:cNvSpPr/>
          <p:nvPr/>
        </p:nvSpPr>
        <p:spPr>
          <a:xfrm>
            <a:off x="1592334" y="3104746"/>
            <a:ext cx="471035" cy="450305"/>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52" name="AutoShape 10"/>
          <p:cNvSpPr>
            <a:spLocks noChangeArrowheads="1"/>
          </p:cNvSpPr>
          <p:nvPr/>
        </p:nvSpPr>
        <p:spPr bwMode="auto">
          <a:xfrm rot="5400000">
            <a:off x="7126806" y="3223285"/>
            <a:ext cx="597424" cy="196364"/>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53" name="加算記号 52"/>
          <p:cNvSpPr/>
          <p:nvPr/>
        </p:nvSpPr>
        <p:spPr>
          <a:xfrm>
            <a:off x="4991202" y="3096314"/>
            <a:ext cx="471035" cy="458737"/>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54" name="Rectangle 7"/>
          <p:cNvSpPr>
            <a:spLocks noChangeArrowheads="1"/>
          </p:cNvSpPr>
          <p:nvPr/>
        </p:nvSpPr>
        <p:spPr bwMode="auto">
          <a:xfrm>
            <a:off x="3768879" y="2964935"/>
            <a:ext cx="1247051" cy="783431"/>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422" tIns="45712" rIns="91422" bIns="45712" anchor="ctr"/>
          <a:lstStyle/>
          <a:p>
            <a:pPr algn="ctr" fontAlgn="base">
              <a:spcBef>
                <a:spcPct val="0"/>
              </a:spcBef>
              <a:spcAft>
                <a:spcPct val="0"/>
              </a:spcAft>
            </a:pPr>
            <a:r>
              <a:rPr lang="ja-JP" altLang="en-US" sz="1200" b="1" dirty="0">
                <a:solidFill>
                  <a:srgbClr val="000000"/>
                </a:solidFill>
                <a:latin typeface="Arial" charset="0"/>
              </a:rPr>
              <a:t>相談支援</a:t>
            </a:r>
            <a:endParaRPr lang="en-US" altLang="ja-JP" sz="1200" b="1" dirty="0">
              <a:solidFill>
                <a:srgbClr val="000000"/>
              </a:solidFill>
              <a:latin typeface="Arial" charset="0"/>
            </a:endParaRPr>
          </a:p>
          <a:p>
            <a:pPr algn="ctr" fontAlgn="base">
              <a:spcBef>
                <a:spcPct val="0"/>
              </a:spcBef>
              <a:spcAft>
                <a:spcPct val="0"/>
              </a:spcAft>
            </a:pPr>
            <a:r>
              <a:rPr lang="ja-JP" altLang="en-US" sz="1200" b="1" dirty="0">
                <a:solidFill>
                  <a:srgbClr val="000000"/>
                </a:solidFill>
                <a:latin typeface="Arial" charset="0"/>
              </a:rPr>
              <a:t>専門員</a:t>
            </a:r>
            <a:endParaRPr lang="en-US" altLang="ja-JP" sz="1200" b="1" dirty="0">
              <a:solidFill>
                <a:srgbClr val="000000"/>
              </a:solidFill>
              <a:latin typeface="Arial" charset="0"/>
            </a:endParaRPr>
          </a:p>
          <a:p>
            <a:pPr algn="ctr" fontAlgn="base">
              <a:spcBef>
                <a:spcPct val="0"/>
              </a:spcBef>
              <a:spcAft>
                <a:spcPct val="0"/>
              </a:spcAft>
            </a:pPr>
            <a:r>
              <a:rPr lang="ja-JP" altLang="en-US" sz="1200" b="1" dirty="0">
                <a:solidFill>
                  <a:srgbClr val="000000"/>
                </a:solidFill>
                <a:latin typeface="Arial" charset="0"/>
              </a:rPr>
              <a:t>として配置</a:t>
            </a:r>
          </a:p>
        </p:txBody>
      </p:sp>
      <p:sp>
        <p:nvSpPr>
          <p:cNvPr id="57" name="加算記号 56"/>
          <p:cNvSpPr/>
          <p:nvPr/>
        </p:nvSpPr>
        <p:spPr>
          <a:xfrm>
            <a:off x="2532324" y="2578875"/>
            <a:ext cx="416785" cy="376690"/>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58" name="正方形/長方形 57"/>
          <p:cNvSpPr/>
          <p:nvPr/>
        </p:nvSpPr>
        <p:spPr>
          <a:xfrm>
            <a:off x="93502" y="4668794"/>
            <a:ext cx="1528264" cy="1009544"/>
          </a:xfrm>
          <a:prstGeom prst="rect">
            <a:avLst/>
          </a:prstGeom>
          <a:ln w="12700"/>
        </p:spPr>
        <p:style>
          <a:lnRef idx="2">
            <a:schemeClr val="dk1"/>
          </a:lnRef>
          <a:fillRef idx="1">
            <a:schemeClr val="lt1"/>
          </a:fillRef>
          <a:effectRef idx="0">
            <a:schemeClr val="dk1"/>
          </a:effectRef>
          <a:fontRef idx="minor">
            <a:schemeClr val="dk1"/>
          </a:fontRef>
        </p:style>
        <p:txBody>
          <a:bodyPr vert="horz" rtlCol="0" anchor="ctr"/>
          <a:lstStyle/>
          <a:p>
            <a:pPr algn="ctr"/>
            <a:r>
              <a:rPr kumimoji="1" lang="ja-JP" altLang="en-US" sz="1200" b="1" dirty="0" smtClean="0">
                <a:solidFill>
                  <a:schemeClr val="tx1"/>
                </a:solidFill>
              </a:rPr>
              <a:t>相談</a:t>
            </a:r>
            <a:r>
              <a:rPr kumimoji="1" lang="ja-JP" altLang="en-US" sz="1200" b="1" dirty="0">
                <a:solidFill>
                  <a:schemeClr val="tx1"/>
                </a:solidFill>
              </a:rPr>
              <a:t>支援従事者</a:t>
            </a:r>
          </a:p>
          <a:p>
            <a:pPr algn="ctr"/>
            <a:r>
              <a:rPr kumimoji="1" lang="ja-JP" altLang="en-US" sz="1200" b="1" dirty="0">
                <a:solidFill>
                  <a:schemeClr val="tx1"/>
                </a:solidFill>
              </a:rPr>
              <a:t>実務</a:t>
            </a:r>
            <a:r>
              <a:rPr lang="ja-JP" altLang="en-US" sz="1200" b="1" dirty="0">
                <a:solidFill>
                  <a:schemeClr val="tx1"/>
                </a:solidFill>
              </a:rPr>
              <a:t>要件</a:t>
            </a:r>
            <a:endParaRPr lang="en-US" altLang="ja-JP" sz="1200" b="1" dirty="0">
              <a:solidFill>
                <a:schemeClr val="tx1"/>
              </a:solidFill>
            </a:endParaRPr>
          </a:p>
        </p:txBody>
      </p:sp>
      <p:sp>
        <p:nvSpPr>
          <p:cNvPr id="59" name="角丸四角形 58"/>
          <p:cNvSpPr/>
          <p:nvPr/>
        </p:nvSpPr>
        <p:spPr>
          <a:xfrm>
            <a:off x="38082" y="4062242"/>
            <a:ext cx="1397549" cy="354816"/>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600" dirty="0"/>
              <a:t>改定後</a:t>
            </a:r>
            <a:endParaRPr kumimoji="1" lang="ja-JP" altLang="en-US" sz="1600" dirty="0"/>
          </a:p>
        </p:txBody>
      </p:sp>
      <p:sp>
        <p:nvSpPr>
          <p:cNvPr id="61" name="加算記号 60"/>
          <p:cNvSpPr/>
          <p:nvPr/>
        </p:nvSpPr>
        <p:spPr>
          <a:xfrm>
            <a:off x="1597578" y="4915591"/>
            <a:ext cx="471035" cy="450305"/>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62" name="AutoShape 10"/>
          <p:cNvSpPr>
            <a:spLocks noChangeArrowheads="1"/>
          </p:cNvSpPr>
          <p:nvPr/>
        </p:nvSpPr>
        <p:spPr bwMode="auto">
          <a:xfrm rot="5400000">
            <a:off x="7140863" y="5066701"/>
            <a:ext cx="586441" cy="159067"/>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67" name="正方形/長方形 66"/>
          <p:cNvSpPr/>
          <p:nvPr/>
        </p:nvSpPr>
        <p:spPr>
          <a:xfrm>
            <a:off x="5438084" y="5977996"/>
            <a:ext cx="1810061" cy="823204"/>
          </a:xfrm>
          <a:prstGeom prst="rect">
            <a:avLst/>
          </a:prstGeom>
          <a:solidFill>
            <a:schemeClr val="bg1"/>
          </a:solidFill>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100" b="1" dirty="0">
                <a:solidFill>
                  <a:srgbClr val="FF0000"/>
                </a:solidFill>
              </a:rPr>
              <a:t>【</a:t>
            </a:r>
            <a:r>
              <a:rPr lang="ja-JP" altLang="en-US" sz="1100" b="1" dirty="0">
                <a:solidFill>
                  <a:srgbClr val="FF0000"/>
                </a:solidFill>
              </a:rPr>
              <a:t>カリキュラム創設</a:t>
            </a:r>
            <a:r>
              <a:rPr lang="en-US" altLang="ja-JP" sz="1100" b="1" dirty="0">
                <a:solidFill>
                  <a:srgbClr val="FF0000"/>
                </a:solidFill>
              </a:rPr>
              <a:t>】</a:t>
            </a:r>
          </a:p>
          <a:p>
            <a:pPr algn="ctr"/>
            <a:r>
              <a:rPr lang="ja-JP" altLang="en-US" sz="1100" b="1" dirty="0" smtClean="0">
                <a:solidFill>
                  <a:srgbClr val="FF0000"/>
                </a:solidFill>
              </a:rPr>
              <a:t>主任相談支援専門員</a:t>
            </a:r>
            <a:endParaRPr lang="en-US" altLang="ja-JP" sz="1100" b="1" dirty="0">
              <a:solidFill>
                <a:srgbClr val="FF0000"/>
              </a:solidFill>
            </a:endParaRPr>
          </a:p>
          <a:p>
            <a:pPr algn="ctr"/>
            <a:r>
              <a:rPr lang="ja-JP" altLang="en-US" sz="1100" b="1" dirty="0" smtClean="0">
                <a:solidFill>
                  <a:srgbClr val="FF0000"/>
                </a:solidFill>
              </a:rPr>
              <a:t>研修（</a:t>
            </a:r>
            <a:r>
              <a:rPr lang="ja-JP" altLang="en-US" sz="1100" b="1" dirty="0">
                <a:solidFill>
                  <a:srgbClr val="FF0000"/>
                </a:solidFill>
              </a:rPr>
              <a:t>３０</a:t>
            </a:r>
            <a:r>
              <a:rPr lang="ja-JP" altLang="en-US" sz="1100" b="1" dirty="0" smtClean="0">
                <a:solidFill>
                  <a:srgbClr val="FF0000"/>
                </a:solidFill>
              </a:rPr>
              <a:t>ｈ）</a:t>
            </a:r>
            <a:endParaRPr lang="en-US" altLang="ja-JP" sz="1100" b="1" dirty="0">
              <a:solidFill>
                <a:srgbClr val="FF0000"/>
              </a:solidFill>
            </a:endParaRPr>
          </a:p>
        </p:txBody>
      </p:sp>
      <p:sp>
        <p:nvSpPr>
          <p:cNvPr id="68" name="AutoShape 10"/>
          <p:cNvSpPr>
            <a:spLocks noChangeArrowheads="1"/>
          </p:cNvSpPr>
          <p:nvPr/>
        </p:nvSpPr>
        <p:spPr bwMode="auto">
          <a:xfrm rot="5400000">
            <a:off x="7142166" y="6288220"/>
            <a:ext cx="586441" cy="159067"/>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69" name="Rectangle 7"/>
          <p:cNvSpPr>
            <a:spLocks noChangeArrowheads="1"/>
          </p:cNvSpPr>
          <p:nvPr/>
        </p:nvSpPr>
        <p:spPr bwMode="auto">
          <a:xfrm>
            <a:off x="7613001" y="5977996"/>
            <a:ext cx="1339029" cy="820686"/>
          </a:xfrm>
          <a:prstGeom prst="rect">
            <a:avLst/>
          </a:prstGeom>
          <a:solidFill>
            <a:schemeClr val="bg1"/>
          </a:solidFill>
          <a:ln>
            <a:headEnd/>
            <a:tailEnd/>
          </a:ln>
        </p:spPr>
        <p:style>
          <a:lnRef idx="2">
            <a:schemeClr val="accent6"/>
          </a:lnRef>
          <a:fillRef idx="1">
            <a:schemeClr val="lt1"/>
          </a:fillRef>
          <a:effectRef idx="0">
            <a:schemeClr val="accent6"/>
          </a:effectRef>
          <a:fontRef idx="minor">
            <a:schemeClr val="dk1"/>
          </a:fontRef>
        </p:style>
        <p:txBody>
          <a:bodyPr lIns="91422" tIns="45712" rIns="91422" bIns="45712" anchor="ctr"/>
          <a:lstStyle/>
          <a:p>
            <a:pPr algn="ctr" fontAlgn="base">
              <a:spcBef>
                <a:spcPct val="0"/>
              </a:spcBef>
              <a:spcAft>
                <a:spcPct val="0"/>
              </a:spcAft>
            </a:pPr>
            <a:r>
              <a:rPr lang="ja-JP" altLang="en-US" sz="1200" b="1" dirty="0" smtClean="0">
                <a:solidFill>
                  <a:srgbClr val="000000"/>
                </a:solidFill>
                <a:latin typeface="Arial" charset="0"/>
              </a:rPr>
              <a:t>主任相談</a:t>
            </a:r>
            <a:r>
              <a:rPr lang="ja-JP" altLang="en-US" sz="1200" b="1" dirty="0">
                <a:solidFill>
                  <a:srgbClr val="000000"/>
                </a:solidFill>
                <a:latin typeface="Arial" charset="0"/>
              </a:rPr>
              <a:t>支援</a:t>
            </a:r>
            <a:endParaRPr lang="en-US" altLang="ja-JP" sz="1200" b="1" dirty="0">
              <a:solidFill>
                <a:srgbClr val="000000"/>
              </a:solidFill>
              <a:latin typeface="Arial" charset="0"/>
            </a:endParaRPr>
          </a:p>
          <a:p>
            <a:pPr algn="ctr" fontAlgn="base">
              <a:spcBef>
                <a:spcPct val="0"/>
              </a:spcBef>
              <a:spcAft>
                <a:spcPct val="0"/>
              </a:spcAft>
            </a:pPr>
            <a:r>
              <a:rPr lang="ja-JP" altLang="en-US" sz="1200" b="1" dirty="0">
                <a:solidFill>
                  <a:srgbClr val="000000"/>
                </a:solidFill>
                <a:latin typeface="Arial" charset="0"/>
              </a:rPr>
              <a:t>専門員</a:t>
            </a:r>
            <a:endParaRPr lang="en-US" altLang="ja-JP" sz="1200" b="1" dirty="0">
              <a:solidFill>
                <a:srgbClr val="000000"/>
              </a:solidFill>
              <a:latin typeface="Arial" charset="0"/>
            </a:endParaRPr>
          </a:p>
          <a:p>
            <a:pPr algn="ctr" fontAlgn="base">
              <a:spcBef>
                <a:spcPct val="0"/>
              </a:spcBef>
              <a:spcAft>
                <a:spcPct val="0"/>
              </a:spcAft>
            </a:pPr>
            <a:r>
              <a:rPr lang="ja-JP" altLang="en-US" sz="1200" b="1" dirty="0">
                <a:solidFill>
                  <a:srgbClr val="000000"/>
                </a:solidFill>
                <a:latin typeface="Arial" charset="0"/>
              </a:rPr>
              <a:t>として配置</a:t>
            </a:r>
          </a:p>
        </p:txBody>
      </p:sp>
      <p:sp>
        <p:nvSpPr>
          <p:cNvPr id="74" name="AutoShape 10"/>
          <p:cNvSpPr>
            <a:spLocks noChangeArrowheads="1"/>
          </p:cNvSpPr>
          <p:nvPr/>
        </p:nvSpPr>
        <p:spPr bwMode="auto">
          <a:xfrm rot="5400000">
            <a:off x="3304142" y="3250364"/>
            <a:ext cx="597424" cy="159068"/>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75" name="正方形/長方形 74"/>
          <p:cNvSpPr/>
          <p:nvPr/>
        </p:nvSpPr>
        <p:spPr>
          <a:xfrm>
            <a:off x="7613001" y="4683868"/>
            <a:ext cx="1312136" cy="994469"/>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b="1" dirty="0" smtClean="0">
                <a:solidFill>
                  <a:schemeClr val="tx1"/>
                </a:solidFill>
              </a:rPr>
              <a:t>相談支援専門員</a:t>
            </a:r>
            <a:endParaRPr kumimoji="1" lang="en-US" altLang="ja-JP" sz="1100" b="1" dirty="0" smtClean="0">
              <a:solidFill>
                <a:schemeClr val="tx1"/>
              </a:solidFill>
            </a:endParaRPr>
          </a:p>
          <a:p>
            <a:pPr algn="ctr"/>
            <a:r>
              <a:rPr kumimoji="1" lang="ja-JP" altLang="en-US" sz="1100" b="1" dirty="0" smtClean="0">
                <a:solidFill>
                  <a:schemeClr val="tx1"/>
                </a:solidFill>
              </a:rPr>
              <a:t>としての要件更新</a:t>
            </a:r>
            <a:endParaRPr kumimoji="1" lang="en-US" altLang="ja-JP" sz="1100" b="1" dirty="0" smtClean="0">
              <a:solidFill>
                <a:schemeClr val="tx1"/>
              </a:solidFill>
            </a:endParaRPr>
          </a:p>
        </p:txBody>
      </p:sp>
      <p:sp>
        <p:nvSpPr>
          <p:cNvPr id="76" name="正方形/長方形 75"/>
          <p:cNvSpPr/>
          <p:nvPr/>
        </p:nvSpPr>
        <p:spPr>
          <a:xfrm>
            <a:off x="5407747" y="4668793"/>
            <a:ext cx="1838234" cy="100954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100" b="1" dirty="0">
                <a:solidFill>
                  <a:srgbClr val="FF0000"/>
                </a:solidFill>
              </a:rPr>
              <a:t>【</a:t>
            </a:r>
            <a:r>
              <a:rPr lang="ja-JP" altLang="en-US" sz="1100" b="1" dirty="0">
                <a:solidFill>
                  <a:srgbClr val="FF0000"/>
                </a:solidFill>
              </a:rPr>
              <a:t>カリキュラム改定</a:t>
            </a:r>
            <a:r>
              <a:rPr lang="en-US" altLang="ja-JP" sz="1100" b="1" dirty="0">
                <a:solidFill>
                  <a:srgbClr val="FF0000"/>
                </a:solidFill>
              </a:rPr>
              <a:t>】</a:t>
            </a:r>
          </a:p>
          <a:p>
            <a:pPr algn="ctr"/>
            <a:r>
              <a:rPr lang="ja-JP" altLang="en-US" sz="1100" dirty="0">
                <a:solidFill>
                  <a:schemeClr val="tx1"/>
                </a:solidFill>
              </a:rPr>
              <a:t>相談支援従事者</a:t>
            </a:r>
            <a:endParaRPr lang="en-US" altLang="ja-JP" sz="1100" dirty="0">
              <a:solidFill>
                <a:schemeClr val="tx1"/>
              </a:solidFill>
            </a:endParaRPr>
          </a:p>
          <a:p>
            <a:pPr algn="ctr"/>
            <a:r>
              <a:rPr lang="ja-JP" altLang="en-US" sz="1100" dirty="0">
                <a:solidFill>
                  <a:schemeClr val="tx1"/>
                </a:solidFill>
              </a:rPr>
              <a:t>現任</a:t>
            </a:r>
            <a:r>
              <a:rPr lang="ja-JP" altLang="en-US" sz="1100" dirty="0" smtClean="0">
                <a:solidFill>
                  <a:schemeClr val="tx1"/>
                </a:solidFill>
              </a:rPr>
              <a:t>研修</a:t>
            </a:r>
            <a:r>
              <a:rPr lang="ja-JP" altLang="en-US" sz="1100" b="1" dirty="0" smtClean="0">
                <a:solidFill>
                  <a:srgbClr val="FF0000"/>
                </a:solidFill>
              </a:rPr>
              <a:t>（２４</a:t>
            </a:r>
            <a:r>
              <a:rPr lang="ja-JP" altLang="en-US" sz="1100" b="1" dirty="0">
                <a:solidFill>
                  <a:srgbClr val="FF0000"/>
                </a:solidFill>
              </a:rPr>
              <a:t>ｈ</a:t>
            </a:r>
            <a:r>
              <a:rPr lang="ja-JP" altLang="en-US" sz="1100" b="1" dirty="0" smtClean="0">
                <a:solidFill>
                  <a:srgbClr val="FF0000"/>
                </a:solidFill>
              </a:rPr>
              <a:t>）</a:t>
            </a:r>
            <a:endParaRPr lang="en-US" altLang="ja-JP" sz="1100" b="1" dirty="0" smtClean="0">
              <a:solidFill>
                <a:srgbClr val="FF0000"/>
              </a:solidFill>
            </a:endParaRPr>
          </a:p>
          <a:p>
            <a:pPr algn="ctr"/>
            <a:r>
              <a:rPr lang="en-US" altLang="ja-JP" sz="1100" dirty="0" smtClean="0">
                <a:solidFill>
                  <a:schemeClr val="tx1"/>
                </a:solidFill>
              </a:rPr>
              <a:t>※</a:t>
            </a:r>
            <a:r>
              <a:rPr lang="ja-JP" altLang="en-US" sz="1100" dirty="0">
                <a:solidFill>
                  <a:schemeClr val="tx1"/>
                </a:solidFill>
              </a:rPr>
              <a:t>５年毎</a:t>
            </a:r>
            <a:r>
              <a:rPr lang="ja-JP" altLang="en-US" sz="1100" dirty="0" smtClean="0">
                <a:solidFill>
                  <a:schemeClr val="tx1"/>
                </a:solidFill>
              </a:rPr>
              <a:t>に現任</a:t>
            </a:r>
            <a:r>
              <a:rPr lang="ja-JP" altLang="en-US" sz="1100" dirty="0">
                <a:solidFill>
                  <a:schemeClr val="tx1"/>
                </a:solidFill>
              </a:rPr>
              <a:t>研修を</a:t>
            </a:r>
            <a:r>
              <a:rPr lang="ja-JP" altLang="en-US" sz="1100" dirty="0" smtClean="0">
                <a:solidFill>
                  <a:schemeClr val="tx1"/>
                </a:solidFill>
              </a:rPr>
              <a:t>受講</a:t>
            </a:r>
            <a:endParaRPr lang="en-US" altLang="ja-JP" sz="1100" dirty="0" smtClean="0">
              <a:solidFill>
                <a:schemeClr val="tx1"/>
              </a:solidFill>
            </a:endParaRPr>
          </a:p>
          <a:p>
            <a:pPr algn="ctr"/>
            <a:r>
              <a:rPr lang="ja-JP" altLang="en-US" sz="1100" dirty="0" smtClean="0">
                <a:solidFill>
                  <a:schemeClr val="tx1"/>
                </a:solidFill>
              </a:rPr>
              <a:t>（更新研修）</a:t>
            </a:r>
            <a:endParaRPr lang="ja-JP" altLang="en-US" sz="1100" dirty="0">
              <a:solidFill>
                <a:schemeClr val="tx1"/>
              </a:solidFill>
            </a:endParaRPr>
          </a:p>
        </p:txBody>
      </p:sp>
      <p:cxnSp>
        <p:nvCxnSpPr>
          <p:cNvPr id="4" name="直線コネクタ 3"/>
          <p:cNvCxnSpPr/>
          <p:nvPr/>
        </p:nvCxnSpPr>
        <p:spPr>
          <a:xfrm>
            <a:off x="0" y="3908977"/>
            <a:ext cx="9144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78" name="下矢印 77"/>
          <p:cNvSpPr/>
          <p:nvPr/>
        </p:nvSpPr>
        <p:spPr>
          <a:xfrm>
            <a:off x="3012576" y="3820744"/>
            <a:ext cx="2979617" cy="21549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3" name="グループ化 42"/>
          <p:cNvGrpSpPr/>
          <p:nvPr/>
        </p:nvGrpSpPr>
        <p:grpSpPr>
          <a:xfrm>
            <a:off x="0" y="407397"/>
            <a:ext cx="9144000" cy="72008"/>
            <a:chOff x="0" y="188640"/>
            <a:chExt cx="9144000" cy="72008"/>
          </a:xfrm>
        </p:grpSpPr>
        <p:cxnSp>
          <p:nvCxnSpPr>
            <p:cNvPr id="44" name="直線コネクタ 43"/>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3" name="四角形 2">
            <a:extLst>
              <a:ext uri="{FF2B5EF4-FFF2-40B4-BE49-F238E27FC236}">
                <a16:creationId xmlns:a16="http://schemas.microsoft.com/office/drawing/2014/main" id="{F5DDAAD5-74AC-AD44-9C9F-45BE5DA18529}"/>
              </a:ext>
            </a:extLst>
          </p:cNvPr>
          <p:cNvSpPr/>
          <p:nvPr/>
        </p:nvSpPr>
        <p:spPr>
          <a:xfrm>
            <a:off x="116526" y="568410"/>
            <a:ext cx="8919970" cy="180957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marL="173038" indent="-173038">
              <a:lnSpc>
                <a:spcPct val="110000"/>
              </a:lnSpc>
            </a:pPr>
            <a:r>
              <a:rPr lang="ja-JP" altLang="en-US" sz="1200" dirty="0" smtClean="0">
                <a:solidFill>
                  <a:schemeClr val="tx1"/>
                </a:solidFill>
              </a:rPr>
              <a:t>○　意思</a:t>
            </a:r>
            <a:r>
              <a:rPr lang="ja-JP" altLang="en-US" sz="1200" dirty="0">
                <a:solidFill>
                  <a:schemeClr val="tx1"/>
                </a:solidFill>
              </a:rPr>
              <a:t>決定支援への配慮、高齢障害者への対応やサービス等利用計画の質の向上、障害福祉サービス支給決定の適正化等を図り、質の高いケアマネジメントを含む地域を基盤としたソーシャルワークを実践できる相談支援専門員を</a:t>
            </a:r>
            <a:r>
              <a:rPr lang="ja-JP" altLang="en-US" sz="1200" dirty="0" smtClean="0">
                <a:solidFill>
                  <a:schemeClr val="tx1"/>
                </a:solidFill>
              </a:rPr>
              <a:t>養成するため、</a:t>
            </a:r>
            <a:r>
              <a:rPr lang="ja-JP" altLang="en-US" sz="1200" b="1" u="sng" dirty="0" smtClean="0">
                <a:solidFill>
                  <a:schemeClr val="tx1"/>
                </a:solidFill>
              </a:rPr>
              <a:t>現行のカリキュラムの内容を充実</a:t>
            </a:r>
            <a:r>
              <a:rPr lang="ja-JP" altLang="en-US" sz="1200" b="1" dirty="0" smtClean="0">
                <a:solidFill>
                  <a:schemeClr val="tx1"/>
                </a:solidFill>
              </a:rPr>
              <a:t>する。</a:t>
            </a:r>
            <a:endParaRPr lang="en-US" altLang="ja-JP" sz="1200" b="1" dirty="0" smtClean="0">
              <a:solidFill>
                <a:schemeClr val="tx1"/>
              </a:solidFill>
            </a:endParaRPr>
          </a:p>
          <a:p>
            <a:pPr marL="173038" indent="-173038">
              <a:lnSpc>
                <a:spcPct val="110000"/>
              </a:lnSpc>
            </a:pPr>
            <a:endParaRPr lang="en-US" altLang="ja-JP" sz="800" b="1" dirty="0">
              <a:solidFill>
                <a:schemeClr val="tx1"/>
              </a:solidFill>
            </a:endParaRPr>
          </a:p>
          <a:p>
            <a:pPr marL="173038" indent="-173038">
              <a:lnSpc>
                <a:spcPct val="110000"/>
              </a:lnSpc>
            </a:pPr>
            <a:r>
              <a:rPr lang="ja-JP" altLang="en-US" sz="1200" dirty="0" smtClean="0">
                <a:solidFill>
                  <a:schemeClr val="tx1"/>
                </a:solidFill>
              </a:rPr>
              <a:t>○　実践力</a:t>
            </a:r>
            <a:r>
              <a:rPr lang="ja-JP" altLang="en-US" sz="1200" dirty="0">
                <a:solidFill>
                  <a:schemeClr val="tx1"/>
                </a:solidFill>
              </a:rPr>
              <a:t>の高い相談支援専門員養成のために</a:t>
            </a:r>
            <a:r>
              <a:rPr lang="ja-JP" altLang="en-US" sz="1200" dirty="0" smtClean="0">
                <a:solidFill>
                  <a:schemeClr val="tx1"/>
                </a:solidFill>
              </a:rPr>
              <a:t>、実践の積み重ねを行いながらスキルアップできるよう</a:t>
            </a:r>
            <a:r>
              <a:rPr lang="ja-JP" altLang="en-US" sz="1200" dirty="0">
                <a:solidFill>
                  <a:schemeClr val="tx1"/>
                </a:solidFill>
              </a:rPr>
              <a:t>、現任</a:t>
            </a:r>
            <a:r>
              <a:rPr lang="ja-JP" altLang="en-US" sz="1200" dirty="0" smtClean="0">
                <a:solidFill>
                  <a:schemeClr val="tx1"/>
                </a:solidFill>
              </a:rPr>
              <a:t>研修（更新研修含む）の受講に当たり、相談支援に関する</a:t>
            </a:r>
            <a:r>
              <a:rPr lang="ja-JP" altLang="en-US" sz="1200" b="1" u="sng" dirty="0" smtClean="0">
                <a:solidFill>
                  <a:schemeClr val="tx1"/>
                </a:solidFill>
              </a:rPr>
              <a:t>一定の実務経験の要件</a:t>
            </a:r>
            <a:r>
              <a:rPr lang="en-US" altLang="ja-JP" sz="1200" b="1" u="sng" dirty="0">
                <a:solidFill>
                  <a:schemeClr val="tx1"/>
                </a:solidFill>
                <a:latin typeface="+mn-ea"/>
              </a:rPr>
              <a:t>(</a:t>
            </a:r>
            <a:r>
              <a:rPr lang="ja-JP" altLang="en-US" sz="1200" b="1" u="sng" dirty="0">
                <a:solidFill>
                  <a:schemeClr val="tx1"/>
                </a:solidFill>
                <a:latin typeface="+mn-ea"/>
              </a:rPr>
              <a:t>注</a:t>
            </a:r>
            <a:r>
              <a:rPr lang="en-US" altLang="ja-JP" sz="1200" b="1" u="sng" dirty="0">
                <a:solidFill>
                  <a:schemeClr val="tx1"/>
                </a:solidFill>
                <a:latin typeface="+mn-ea"/>
              </a:rPr>
              <a:t>)</a:t>
            </a:r>
            <a:r>
              <a:rPr lang="ja-JP" altLang="en-US" sz="1200" dirty="0" smtClean="0">
                <a:solidFill>
                  <a:schemeClr val="tx1"/>
                </a:solidFill>
              </a:rPr>
              <a:t>を追加</a:t>
            </a:r>
            <a:r>
              <a:rPr lang="ja-JP" altLang="en-US" sz="1100" dirty="0" smtClean="0">
                <a:solidFill>
                  <a:schemeClr val="tx1"/>
                </a:solidFill>
                <a:latin typeface="ＭＳ 明朝" panose="02020609040205080304" pitchFamily="17" charset="-128"/>
                <a:ea typeface="ＭＳ 明朝" panose="02020609040205080304" pitchFamily="17" charset="-128"/>
              </a:rPr>
              <a:t>。 </a:t>
            </a:r>
            <a:r>
              <a:rPr lang="ja-JP" altLang="en-US" sz="1200" dirty="0" smtClean="0">
                <a:solidFill>
                  <a:schemeClr val="tx1"/>
                </a:solidFill>
              </a:rPr>
              <a:t>（</a:t>
            </a:r>
            <a:r>
              <a:rPr lang="en-US" altLang="ja-JP" sz="1200" dirty="0" smtClean="0">
                <a:solidFill>
                  <a:schemeClr val="tx1"/>
                </a:solidFill>
              </a:rPr>
              <a:t>※</a:t>
            </a:r>
            <a:r>
              <a:rPr lang="ja-JP" altLang="en-US" sz="1200" dirty="0" smtClean="0">
                <a:solidFill>
                  <a:schemeClr val="tx1"/>
                </a:solidFill>
              </a:rPr>
              <a:t>旧カリキュラム受講者は初回の更新時は従前の例による。）</a:t>
            </a:r>
            <a:endParaRPr lang="en-US" altLang="ja-JP" sz="1200" dirty="0" smtClean="0">
              <a:solidFill>
                <a:schemeClr val="tx1"/>
              </a:solidFill>
            </a:endParaRPr>
          </a:p>
          <a:p>
            <a:pPr marL="173038" indent="-173038">
              <a:lnSpc>
                <a:spcPct val="110000"/>
              </a:lnSpc>
            </a:pPr>
            <a:endParaRPr lang="en-US" altLang="ja-JP" sz="800" dirty="0">
              <a:solidFill>
                <a:schemeClr val="tx1"/>
              </a:solidFill>
            </a:endParaRPr>
          </a:p>
          <a:p>
            <a:pPr marL="173038" indent="-173038">
              <a:lnSpc>
                <a:spcPct val="110000"/>
              </a:lnSpc>
            </a:pPr>
            <a:r>
              <a:rPr lang="ja-JP" altLang="en-US" sz="1200" dirty="0" smtClean="0">
                <a:solidFill>
                  <a:schemeClr val="tx1"/>
                </a:solidFill>
              </a:rPr>
              <a:t>○　さらに、地域づくり</a:t>
            </a:r>
            <a:r>
              <a:rPr lang="ja-JP" altLang="en-US" sz="1200" dirty="0">
                <a:solidFill>
                  <a:schemeClr val="tx1"/>
                </a:solidFill>
              </a:rPr>
              <a:t>、人材育成、困難事例への対応など地域の中核的な役割を担う専門職を育成する</a:t>
            </a:r>
            <a:r>
              <a:rPr lang="ja-JP" altLang="en-US" sz="1200" dirty="0" smtClean="0">
                <a:solidFill>
                  <a:schemeClr val="tx1"/>
                </a:solidFill>
              </a:rPr>
              <a:t>とともに</a:t>
            </a:r>
            <a:r>
              <a:rPr lang="ja-JP" altLang="en-US" sz="1200" dirty="0">
                <a:solidFill>
                  <a:schemeClr val="tx1"/>
                </a:solidFill>
              </a:rPr>
              <a:t>、相談支援専門員のキャリアパスを明確にし、目指すべき将来像及びやりがいをもって長期に働ける環境を</a:t>
            </a:r>
            <a:r>
              <a:rPr lang="ja-JP" altLang="en-US" sz="1200" dirty="0" smtClean="0">
                <a:solidFill>
                  <a:schemeClr val="tx1"/>
                </a:solidFill>
              </a:rPr>
              <a:t>整える</a:t>
            </a:r>
            <a:r>
              <a:rPr lang="ja-JP" altLang="en-US" sz="1200" dirty="0">
                <a:solidFill>
                  <a:schemeClr val="tx1"/>
                </a:solidFill>
              </a:rPr>
              <a:t>ため、</a:t>
            </a:r>
            <a:r>
              <a:rPr lang="ja-JP" altLang="en-US" sz="1200" b="1" u="sng" dirty="0">
                <a:solidFill>
                  <a:schemeClr val="tx1"/>
                </a:solidFill>
              </a:rPr>
              <a:t>主任相談支援</a:t>
            </a:r>
            <a:r>
              <a:rPr lang="ja-JP" altLang="en-US" sz="1200" b="1" u="sng" dirty="0" smtClean="0">
                <a:solidFill>
                  <a:schemeClr val="tx1"/>
                </a:solidFill>
              </a:rPr>
              <a:t>専門員</a:t>
            </a:r>
            <a:r>
              <a:rPr lang="ja-JP" altLang="en-US" sz="1200" b="1" u="sng" dirty="0">
                <a:solidFill>
                  <a:schemeClr val="tx1"/>
                </a:solidFill>
              </a:rPr>
              <a:t>研修</a:t>
            </a:r>
            <a:r>
              <a:rPr lang="ja-JP" altLang="en-US" sz="1200" b="1" u="sng" dirty="0" smtClean="0">
                <a:solidFill>
                  <a:schemeClr val="tx1"/>
                </a:solidFill>
              </a:rPr>
              <a:t>を創設</a:t>
            </a:r>
            <a:r>
              <a:rPr lang="ja-JP" altLang="en-US" sz="1200" dirty="0" smtClean="0">
                <a:solidFill>
                  <a:schemeClr val="tx1"/>
                </a:solidFill>
              </a:rPr>
              <a:t>。</a:t>
            </a:r>
            <a:endParaRPr lang="en-US" altLang="ja-JP" sz="1200" dirty="0">
              <a:solidFill>
                <a:schemeClr val="tx1"/>
              </a:solidFill>
            </a:endParaRPr>
          </a:p>
        </p:txBody>
      </p:sp>
      <p:sp>
        <p:nvSpPr>
          <p:cNvPr id="42" name="加算記号 41"/>
          <p:cNvSpPr/>
          <p:nvPr/>
        </p:nvSpPr>
        <p:spPr>
          <a:xfrm>
            <a:off x="6280111" y="2583305"/>
            <a:ext cx="416785" cy="376690"/>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7" name="AutoShape 10"/>
          <p:cNvSpPr>
            <a:spLocks noChangeArrowheads="1"/>
          </p:cNvSpPr>
          <p:nvPr/>
        </p:nvSpPr>
        <p:spPr bwMode="auto">
          <a:xfrm rot="5400000">
            <a:off x="3267477" y="5061209"/>
            <a:ext cx="597424" cy="159068"/>
          </a:xfrm>
          <a:prstGeom prst="upArrow">
            <a:avLst>
              <a:gd name="adj1" fmla="val 48352"/>
              <a:gd name="adj2" fmla="val 45699"/>
            </a:avLst>
          </a:prstGeom>
          <a:ln>
            <a:headEnd/>
            <a:tailEnd/>
          </a:ln>
        </p:spPr>
        <p:style>
          <a:lnRef idx="1">
            <a:schemeClr val="accent5"/>
          </a:lnRef>
          <a:fillRef idx="2">
            <a:schemeClr val="accent5"/>
          </a:fillRef>
          <a:effectRef idx="1">
            <a:schemeClr val="accent5"/>
          </a:effectRef>
          <a:fontRef idx="minor">
            <a:schemeClr val="dk1"/>
          </a:fontRef>
        </p:style>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48" name="Rectangle 7"/>
          <p:cNvSpPr>
            <a:spLocks noChangeArrowheads="1"/>
          </p:cNvSpPr>
          <p:nvPr/>
        </p:nvSpPr>
        <p:spPr bwMode="auto">
          <a:xfrm>
            <a:off x="3696113" y="4668794"/>
            <a:ext cx="1319817" cy="1014653"/>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lIns="91422" tIns="45712" rIns="91422" bIns="45712" anchor="ctr"/>
          <a:lstStyle/>
          <a:p>
            <a:pPr algn="ctr" fontAlgn="base">
              <a:spcBef>
                <a:spcPct val="0"/>
              </a:spcBef>
              <a:spcAft>
                <a:spcPct val="0"/>
              </a:spcAft>
            </a:pPr>
            <a:r>
              <a:rPr lang="ja-JP" altLang="en-US" sz="1200" b="1" dirty="0">
                <a:solidFill>
                  <a:srgbClr val="000000"/>
                </a:solidFill>
                <a:latin typeface="Arial" charset="0"/>
              </a:rPr>
              <a:t>相談支援</a:t>
            </a:r>
            <a:endParaRPr lang="en-US" altLang="ja-JP" sz="1200" b="1" dirty="0">
              <a:solidFill>
                <a:srgbClr val="000000"/>
              </a:solidFill>
              <a:latin typeface="Arial" charset="0"/>
            </a:endParaRPr>
          </a:p>
          <a:p>
            <a:pPr algn="ctr" fontAlgn="base">
              <a:spcBef>
                <a:spcPct val="0"/>
              </a:spcBef>
              <a:spcAft>
                <a:spcPct val="0"/>
              </a:spcAft>
            </a:pPr>
            <a:r>
              <a:rPr lang="ja-JP" altLang="en-US" sz="1200" b="1" dirty="0">
                <a:solidFill>
                  <a:srgbClr val="000000"/>
                </a:solidFill>
                <a:latin typeface="Arial" charset="0"/>
              </a:rPr>
              <a:t>専門員</a:t>
            </a:r>
            <a:endParaRPr lang="en-US" altLang="ja-JP" sz="1200" b="1" dirty="0">
              <a:solidFill>
                <a:srgbClr val="000000"/>
              </a:solidFill>
              <a:latin typeface="Arial" charset="0"/>
            </a:endParaRPr>
          </a:p>
          <a:p>
            <a:pPr algn="ctr" fontAlgn="base">
              <a:spcBef>
                <a:spcPct val="0"/>
              </a:spcBef>
              <a:spcAft>
                <a:spcPct val="0"/>
              </a:spcAft>
            </a:pPr>
            <a:r>
              <a:rPr lang="ja-JP" altLang="en-US" sz="1200" b="1" dirty="0">
                <a:solidFill>
                  <a:srgbClr val="000000"/>
                </a:solidFill>
                <a:latin typeface="Arial" charset="0"/>
              </a:rPr>
              <a:t>として</a:t>
            </a:r>
            <a:r>
              <a:rPr lang="ja-JP" altLang="en-US" sz="1200" b="1" dirty="0" smtClean="0">
                <a:solidFill>
                  <a:srgbClr val="000000"/>
                </a:solidFill>
                <a:latin typeface="Arial" charset="0"/>
              </a:rPr>
              <a:t>配置</a:t>
            </a:r>
            <a:endParaRPr lang="en-US" altLang="ja-JP" sz="1200" b="1" dirty="0" smtClean="0">
              <a:solidFill>
                <a:srgbClr val="000000"/>
              </a:solidFill>
              <a:latin typeface="Arial" charset="0"/>
            </a:endParaRPr>
          </a:p>
        </p:txBody>
      </p:sp>
      <p:sp>
        <p:nvSpPr>
          <p:cNvPr id="55" name="正方形/長方形 54"/>
          <p:cNvSpPr/>
          <p:nvPr/>
        </p:nvSpPr>
        <p:spPr>
          <a:xfrm>
            <a:off x="7632481" y="2932688"/>
            <a:ext cx="1273175" cy="838043"/>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1100" b="1" dirty="0" smtClean="0">
                <a:solidFill>
                  <a:schemeClr val="tx1"/>
                </a:solidFill>
              </a:rPr>
              <a:t>相談支援専門員</a:t>
            </a:r>
            <a:endParaRPr kumimoji="1" lang="en-US" altLang="ja-JP" sz="1100" b="1" dirty="0" smtClean="0">
              <a:solidFill>
                <a:schemeClr val="tx1"/>
              </a:solidFill>
            </a:endParaRPr>
          </a:p>
          <a:p>
            <a:pPr algn="ctr"/>
            <a:r>
              <a:rPr kumimoji="1" lang="ja-JP" altLang="en-US" sz="1100" b="1" dirty="0" smtClean="0">
                <a:solidFill>
                  <a:schemeClr val="tx1"/>
                </a:solidFill>
              </a:rPr>
              <a:t>としての要件更新</a:t>
            </a:r>
            <a:endParaRPr kumimoji="1" lang="en-US" altLang="ja-JP" sz="1100" b="1" dirty="0" smtClean="0">
              <a:solidFill>
                <a:schemeClr val="tx1"/>
              </a:solidFill>
            </a:endParaRPr>
          </a:p>
        </p:txBody>
      </p:sp>
      <p:sp>
        <p:nvSpPr>
          <p:cNvPr id="65" name="加算記号 64"/>
          <p:cNvSpPr/>
          <p:nvPr/>
        </p:nvSpPr>
        <p:spPr>
          <a:xfrm>
            <a:off x="2532324" y="4311338"/>
            <a:ext cx="416785" cy="376690"/>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dirty="0"/>
          </a:p>
        </p:txBody>
      </p:sp>
      <p:sp>
        <p:nvSpPr>
          <p:cNvPr id="66" name="加算記号 65"/>
          <p:cNvSpPr/>
          <p:nvPr/>
        </p:nvSpPr>
        <p:spPr>
          <a:xfrm>
            <a:off x="6276711" y="4312786"/>
            <a:ext cx="416785" cy="376690"/>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0" name="テキスト ボックス 9"/>
          <p:cNvSpPr txBox="1"/>
          <p:nvPr/>
        </p:nvSpPr>
        <p:spPr>
          <a:xfrm>
            <a:off x="76764" y="5972840"/>
            <a:ext cx="4790279" cy="830997"/>
          </a:xfrm>
          <a:prstGeom prst="rect">
            <a:avLst/>
          </a:prstGeom>
          <a:solidFill>
            <a:schemeClr val="bg1"/>
          </a:solidFill>
          <a:ln>
            <a:solidFill>
              <a:schemeClr val="tx1"/>
            </a:solidFill>
            <a:prstDash val="dash"/>
          </a:ln>
        </p:spPr>
        <p:txBody>
          <a:bodyPr wrap="square" rtlCol="0">
            <a:spAutoFit/>
          </a:bodyPr>
          <a:lstStyle/>
          <a:p>
            <a:r>
              <a:rPr lang="ja-JP" altLang="en-US" sz="1200" dirty="0" smtClean="0"/>
              <a:t>一定の実務経験の要件</a:t>
            </a:r>
            <a:r>
              <a:rPr lang="en-US" altLang="ja-JP" sz="1200" dirty="0"/>
              <a:t>(</a:t>
            </a:r>
            <a:r>
              <a:rPr lang="ja-JP" altLang="en-US" sz="1200" dirty="0"/>
              <a:t>注</a:t>
            </a:r>
            <a:r>
              <a:rPr lang="en-US" altLang="ja-JP" sz="1200" dirty="0"/>
              <a:t>)</a:t>
            </a:r>
            <a:endParaRPr lang="en-US" altLang="ja-JP" sz="1200" dirty="0" smtClean="0"/>
          </a:p>
          <a:p>
            <a:r>
              <a:rPr lang="ja-JP" altLang="en-US" sz="1200" dirty="0"/>
              <a:t>　</a:t>
            </a:r>
            <a:r>
              <a:rPr lang="ja-JP" altLang="en-US" sz="1200" dirty="0" smtClean="0"/>
              <a:t>　（現任研修は①、更新研修は①又は②のいずれかに</a:t>
            </a:r>
            <a:r>
              <a:rPr kumimoji="1" lang="ja-JP" altLang="en-US" sz="1200" dirty="0" smtClean="0"/>
              <a:t>該当する場合</a:t>
            </a:r>
            <a:r>
              <a:rPr lang="ja-JP" altLang="en-US" sz="1200" dirty="0" smtClean="0"/>
              <a:t>）</a:t>
            </a:r>
            <a:endParaRPr kumimoji="1" lang="en-US" altLang="ja-JP" sz="1200" dirty="0" smtClean="0"/>
          </a:p>
          <a:p>
            <a:r>
              <a:rPr lang="ja-JP" altLang="en-US" sz="1200" dirty="0" smtClean="0"/>
              <a:t>　</a:t>
            </a:r>
            <a:r>
              <a:rPr lang="ja-JP" altLang="en-US" sz="1200" dirty="0"/>
              <a:t>　</a:t>
            </a:r>
            <a:r>
              <a:rPr lang="ja-JP" altLang="en-US" sz="1200" dirty="0" smtClean="0"/>
              <a:t>①過去５年間に</a:t>
            </a:r>
            <a:r>
              <a:rPr lang="ja-JP" altLang="en-US" sz="1200" dirty="0"/>
              <a:t>２年以上の相談支援の実務経験</a:t>
            </a:r>
            <a:r>
              <a:rPr lang="ja-JP" altLang="en-US" sz="1200" dirty="0" smtClean="0"/>
              <a:t>が</a:t>
            </a:r>
            <a:r>
              <a:rPr lang="ja-JP" altLang="en-US" sz="1200" dirty="0"/>
              <a:t>ある</a:t>
            </a:r>
            <a:endParaRPr lang="en-US" altLang="ja-JP" sz="1200" dirty="0" smtClean="0"/>
          </a:p>
          <a:p>
            <a:r>
              <a:rPr lang="ja-JP" altLang="en-US" sz="1200" dirty="0"/>
              <a:t>　</a:t>
            </a:r>
            <a:r>
              <a:rPr lang="ja-JP" altLang="en-US" sz="1200" dirty="0" smtClean="0"/>
              <a:t>　</a:t>
            </a:r>
            <a:r>
              <a:rPr lang="ja-JP" altLang="en-US" sz="1200" dirty="0"/>
              <a:t>②</a:t>
            </a:r>
            <a:r>
              <a:rPr lang="ja-JP" altLang="en-US" sz="1200" dirty="0" smtClean="0"/>
              <a:t>現に相談支援業務に従事している</a:t>
            </a:r>
            <a:endParaRPr lang="en-US" altLang="ja-JP" sz="1200" dirty="0" smtClean="0"/>
          </a:p>
        </p:txBody>
      </p:sp>
      <p:sp>
        <p:nvSpPr>
          <p:cNvPr id="49" name="スライド番号プレースホルダー 1440"/>
          <p:cNvSpPr>
            <a:spLocks noGrp="1"/>
          </p:cNvSpPr>
          <p:nvPr>
            <p:ph type="sldNum" sz="quarter" idx="12"/>
          </p:nvPr>
        </p:nvSpPr>
        <p:spPr>
          <a:xfrm>
            <a:off x="7022923" y="6388339"/>
            <a:ext cx="2133600" cy="365125"/>
          </a:xfrm>
        </p:spPr>
        <p:txBody>
          <a:bodyPr/>
          <a:lstStyle/>
          <a:p>
            <a:fld id="{BF650902-BC30-4882-9DB1-CF188FB606CB}" type="slidenum">
              <a:rPr kumimoji="1" lang="ja-JP" altLang="en-US" smtClean="0"/>
              <a:t>5</a:t>
            </a:fld>
            <a:endParaRPr kumimoji="1" lang="ja-JP" altLang="en-US" dirty="0"/>
          </a:p>
        </p:txBody>
      </p:sp>
      <p:sp>
        <p:nvSpPr>
          <p:cNvPr id="41" name="加算記号 40"/>
          <p:cNvSpPr/>
          <p:nvPr/>
        </p:nvSpPr>
        <p:spPr>
          <a:xfrm>
            <a:off x="4975893" y="4914376"/>
            <a:ext cx="471035" cy="450305"/>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46" name="正方形/長方形 45"/>
          <p:cNvSpPr/>
          <p:nvPr/>
        </p:nvSpPr>
        <p:spPr>
          <a:xfrm>
            <a:off x="5993239" y="5706611"/>
            <a:ext cx="1490744" cy="276999"/>
          </a:xfrm>
          <a:prstGeom prst="rect">
            <a:avLst/>
          </a:prstGeom>
        </p:spPr>
        <p:txBody>
          <a:bodyPr wrap="square">
            <a:spAutoFit/>
          </a:bodyPr>
          <a:lstStyle/>
          <a:p>
            <a:pPr algn="ctr"/>
            <a:r>
              <a:rPr lang="ja-JP" altLang="en-US" sz="1200" dirty="0" smtClean="0"/>
              <a:t>３年以上の実務</a:t>
            </a:r>
            <a:endParaRPr lang="en-US" altLang="ja-JP" sz="1200" dirty="0"/>
          </a:p>
        </p:txBody>
      </p:sp>
      <p:sp>
        <p:nvSpPr>
          <p:cNvPr id="56" name="加算記号 55"/>
          <p:cNvSpPr/>
          <p:nvPr/>
        </p:nvSpPr>
        <p:spPr>
          <a:xfrm>
            <a:off x="5778329" y="5635979"/>
            <a:ext cx="403085" cy="378761"/>
          </a:xfrm>
          <a:prstGeom prst="mathPlu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5983180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297398174"/>
              </p:ext>
            </p:extLst>
          </p:nvPr>
        </p:nvGraphicFramePr>
        <p:xfrm>
          <a:off x="4316819" y="535115"/>
          <a:ext cx="4675898" cy="2369820"/>
        </p:xfrm>
        <a:graphic>
          <a:graphicData uri="http://schemas.openxmlformats.org/drawingml/2006/table">
            <a:tbl>
              <a:tblPr firstRow="1" bandRow="1">
                <a:tableStyleId>{5940675A-B579-460E-94D1-54222C63F5DA}</a:tableStyleId>
              </a:tblPr>
              <a:tblGrid>
                <a:gridCol w="567898">
                  <a:extLst>
                    <a:ext uri="{9D8B030D-6E8A-4147-A177-3AD203B41FA5}">
                      <a16:colId xmlns:a16="http://schemas.microsoft.com/office/drawing/2014/main" val="20000"/>
                    </a:ext>
                  </a:extLst>
                </a:gridCol>
                <a:gridCol w="3480350">
                  <a:extLst>
                    <a:ext uri="{9D8B030D-6E8A-4147-A177-3AD203B41FA5}">
                      <a16:colId xmlns:a16="http://schemas.microsoft.com/office/drawing/2014/main" val="20001"/>
                    </a:ext>
                  </a:extLst>
                </a:gridCol>
                <a:gridCol w="627650">
                  <a:extLst>
                    <a:ext uri="{9D8B030D-6E8A-4147-A177-3AD203B41FA5}">
                      <a16:colId xmlns:a16="http://schemas.microsoft.com/office/drawing/2014/main" val="20002"/>
                    </a:ext>
                  </a:extLst>
                </a:gridCol>
              </a:tblGrid>
              <a:tr h="242657">
                <a:tc gridSpan="2">
                  <a:txBody>
                    <a:bodyPr/>
                    <a:lstStyle/>
                    <a:p>
                      <a:pPr algn="ctr"/>
                      <a:r>
                        <a:rPr kumimoji="1" lang="ja-JP" altLang="en-US" sz="1200" b="1" dirty="0"/>
                        <a:t>初任者研修</a:t>
                      </a:r>
                      <a:r>
                        <a:rPr kumimoji="1" lang="ja-JP" altLang="en-US" sz="1200" b="1" dirty="0" smtClean="0"/>
                        <a:t>（見直し後）</a:t>
                      </a:r>
                      <a:endParaRPr kumimoji="1" lang="ja-JP" altLang="en-US" sz="1200" b="1" dirty="0"/>
                    </a:p>
                  </a:txBody>
                  <a:tcPr>
                    <a:solidFill>
                      <a:srgbClr val="00B0F0"/>
                    </a:solidFill>
                  </a:tcPr>
                </a:tc>
                <a:tc hMerge="1">
                  <a:txBody>
                    <a:bodyPr/>
                    <a:lstStyle/>
                    <a:p>
                      <a:endParaRPr kumimoji="1" lang="ja-JP" altLang="en-US"/>
                    </a:p>
                  </a:txBody>
                  <a:tcPr/>
                </a:tc>
                <a:tc>
                  <a:txBody>
                    <a:bodyPr/>
                    <a:lstStyle/>
                    <a:p>
                      <a:r>
                        <a:rPr kumimoji="1" lang="ja-JP" altLang="en-US" sz="1050" dirty="0"/>
                        <a:t>時間数</a:t>
                      </a:r>
                    </a:p>
                  </a:txBody>
                  <a:tcPr>
                    <a:solidFill>
                      <a:srgbClr val="00B0F0"/>
                    </a:solidFill>
                  </a:tcPr>
                </a:tc>
                <a:extLst>
                  <a:ext uri="{0D108BD9-81ED-4DB2-BD59-A6C34878D82A}">
                    <a16:rowId xmlns:a16="http://schemas.microsoft.com/office/drawing/2014/main" val="10000"/>
                  </a:ext>
                </a:extLst>
              </a:tr>
              <a:tr h="394409">
                <a:tc rowSpan="3">
                  <a:txBody>
                    <a:bodyPr/>
                    <a:lstStyle/>
                    <a:p>
                      <a:pPr algn="ctr"/>
                      <a:r>
                        <a:rPr kumimoji="1" lang="ja-JP" altLang="en-US" sz="1000" dirty="0" smtClean="0"/>
                        <a:t>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000" dirty="0" smtClean="0"/>
                        <a:t>障害者の地域支援と相談支援従事者（サービス管理責任者・児童発達支援管理責任者）の役割に関する講義</a:t>
                      </a:r>
                      <a:endParaRPr kumimoji="1" lang="ja-JP" altLang="en-US" sz="1000" dirty="0"/>
                    </a:p>
                  </a:txBody>
                  <a:tcPr anchor="ctr"/>
                </a:tc>
                <a:tc>
                  <a:txBody>
                    <a:bodyPr/>
                    <a:lstStyle/>
                    <a:p>
                      <a:pPr algn="ctr"/>
                      <a:r>
                        <a:rPr kumimoji="1" lang="ja-JP" altLang="en-US" sz="1050" dirty="0" smtClean="0"/>
                        <a:t>５ｈ</a:t>
                      </a:r>
                      <a:endParaRPr kumimoji="1" lang="ja-JP" altLang="en-US" sz="1050" dirty="0"/>
                    </a:p>
                  </a:txBody>
                  <a:tcPr anchor="ctr"/>
                </a:tc>
                <a:extLst>
                  <a:ext uri="{0D108BD9-81ED-4DB2-BD59-A6C34878D82A}">
                    <a16:rowId xmlns:a16="http://schemas.microsoft.com/office/drawing/2014/main" val="10001"/>
                  </a:ext>
                </a:extLst>
              </a:tr>
              <a:tr h="547790">
                <a:tc vMerge="1">
                  <a:txBody>
                    <a:bodyPr/>
                    <a:lstStyle/>
                    <a:p>
                      <a:endParaRPr kumimoji="1" lang="ja-JP" altLang="en-US" sz="900" dirty="0"/>
                    </a:p>
                  </a:txBody>
                  <a:tcPr/>
                </a:tc>
                <a:tc>
                  <a:txBody>
                    <a:bodyPr/>
                    <a:lstStyle/>
                    <a:p>
                      <a:r>
                        <a:rPr kumimoji="1" lang="ja-JP" altLang="en-US" sz="1000" dirty="0" smtClean="0"/>
                        <a:t>障害者の日常生活及び社会生活を総合的に支援するための法律及び児童福祉法の概要並びにサービス提供のプロセスに関する講義</a:t>
                      </a:r>
                      <a:endParaRPr kumimoji="1" lang="ja-JP" altLang="en-US" sz="1000" dirty="0"/>
                    </a:p>
                  </a:txBody>
                  <a:tcPr anchor="ctr"/>
                </a:tc>
                <a:tc>
                  <a:txBody>
                    <a:bodyPr/>
                    <a:lstStyle/>
                    <a:p>
                      <a:pPr algn="ctr"/>
                      <a:r>
                        <a:rPr kumimoji="1" lang="ja-JP" altLang="en-US" sz="1050" dirty="0" smtClean="0"/>
                        <a:t>３ｈ</a:t>
                      </a:r>
                      <a:endParaRPr kumimoji="1" lang="ja-JP" altLang="en-US" sz="1050" dirty="0"/>
                    </a:p>
                  </a:txBody>
                  <a:tcPr anchor="ctr"/>
                </a:tc>
                <a:extLst>
                  <a:ext uri="{0D108BD9-81ED-4DB2-BD59-A6C34878D82A}">
                    <a16:rowId xmlns:a16="http://schemas.microsoft.com/office/drawing/2014/main" val="10002"/>
                  </a:ext>
                </a:extLst>
              </a:tr>
              <a:tr h="241028">
                <a:tc vMerge="1">
                  <a:txBody>
                    <a:bodyPr/>
                    <a:lstStyle/>
                    <a:p>
                      <a:endParaRPr kumimoji="1" lang="ja-JP" altLang="en-US" sz="900" dirty="0"/>
                    </a:p>
                  </a:txBody>
                  <a:tcPr/>
                </a:tc>
                <a:tc>
                  <a:txBody>
                    <a:bodyPr/>
                    <a:lstStyle/>
                    <a:p>
                      <a:r>
                        <a:rPr kumimoji="1" lang="ja-JP" altLang="en-US" sz="1000" dirty="0" smtClean="0"/>
                        <a:t>相談支援におけるケアマネジメント手法に関する講義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t>３ｈ</a:t>
                      </a:r>
                      <a:endParaRPr kumimoji="1" lang="ja-JP" altLang="en-US" sz="1050" dirty="0"/>
                    </a:p>
                  </a:txBody>
                  <a:tcPr anchor="ctr"/>
                </a:tc>
                <a:extLst>
                  <a:ext uri="{0D108BD9-81ED-4DB2-BD59-A6C34878D82A}">
                    <a16:rowId xmlns:a16="http://schemas.microsoft.com/office/drawing/2014/main" val="10003"/>
                  </a:ext>
                </a:extLst>
              </a:tr>
              <a:tr h="280342">
                <a:tc>
                  <a:txBody>
                    <a:bodyPr/>
                    <a:lstStyle/>
                    <a:p>
                      <a:pPr marL="0" indent="0" algn="ctr"/>
                      <a:r>
                        <a:rPr kumimoji="1" lang="ja-JP" altLang="en-US" sz="1000" dirty="0" smtClean="0"/>
                        <a:t>講義及び演習</a:t>
                      </a:r>
                      <a:endParaRPr kumimoji="1" lang="ja-JP" altLang="en-US" sz="1000" dirty="0"/>
                    </a:p>
                  </a:txBody>
                  <a:tcPr marL="45720" marR="4572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baseline="0" dirty="0" smtClean="0"/>
                        <a:t>ケアマネジメントプロセスに関する講義及び演習</a:t>
                      </a:r>
                      <a:endParaRPr kumimoji="1" lang="en-US" altLang="ja-JP" sz="1000" baseline="0" dirty="0"/>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050" dirty="0" smtClean="0"/>
                        <a:t>３１．５ｈ</a:t>
                      </a:r>
                      <a:endParaRPr kumimoji="1" lang="ja-JP" altLang="en-US" sz="1050" dirty="0"/>
                    </a:p>
                  </a:txBody>
                  <a:tcPr anchor="ctr"/>
                </a:tc>
                <a:extLst>
                  <a:ext uri="{0D108BD9-81ED-4DB2-BD59-A6C34878D82A}">
                    <a16:rowId xmlns:a16="http://schemas.microsoft.com/office/drawing/2014/main" val="10007"/>
                  </a:ext>
                </a:extLst>
              </a:tr>
              <a:tr h="241028">
                <a:tc>
                  <a:txBody>
                    <a:bodyPr/>
                    <a:lstStyle/>
                    <a:p>
                      <a:pPr algn="ctr"/>
                      <a:r>
                        <a:rPr kumimoji="1" lang="ja-JP" altLang="en-US" sz="1000" dirty="0" smtClean="0"/>
                        <a:t>実習</a:t>
                      </a:r>
                      <a:endParaRPr kumimoji="1" lang="ja-JP" altLang="en-US" sz="10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000" baseline="0" dirty="0" smtClean="0"/>
                        <a:t>相談支援の基礎技術に関する実習</a:t>
                      </a:r>
                      <a:endParaRPr kumimoji="1" lang="en-US" altLang="ja-JP" sz="1000" baseline="0" dirty="0"/>
                    </a:p>
                  </a:txBody>
                  <a:tcPr anchor="ctr"/>
                </a:tc>
                <a:tc>
                  <a:txBody>
                    <a:bodyPr/>
                    <a:lstStyle/>
                    <a:p>
                      <a:pPr algn="ctr"/>
                      <a:r>
                        <a:rPr kumimoji="1" lang="ja-JP" altLang="en-US" sz="1050" dirty="0" smtClean="0"/>
                        <a:t>－</a:t>
                      </a:r>
                      <a:endParaRPr kumimoji="1" lang="ja-JP" altLang="en-US" sz="1050" dirty="0"/>
                    </a:p>
                  </a:txBody>
                  <a:tcPr anchor="ctr"/>
                </a:tc>
                <a:extLst>
                  <a:ext uri="{0D108BD9-81ED-4DB2-BD59-A6C34878D82A}">
                    <a16:rowId xmlns:a16="http://schemas.microsoft.com/office/drawing/2014/main" val="10005"/>
                  </a:ext>
                </a:extLst>
              </a:tr>
              <a:tr h="242657">
                <a:tc>
                  <a:txBody>
                    <a:bodyPr/>
                    <a:lstStyle/>
                    <a:p>
                      <a:pPr algn="ctr"/>
                      <a:endParaRPr kumimoji="1" lang="ja-JP" altLang="en-US" sz="1050" dirty="0"/>
                    </a:p>
                  </a:txBody>
                  <a:tcPr vert="eaVert">
                    <a:lnT w="12700" cap="flat" cmpd="sng" algn="ctr">
                      <a:solidFill>
                        <a:schemeClr val="tx1"/>
                      </a:solidFill>
                      <a:prstDash val="solid"/>
                      <a:round/>
                      <a:headEnd type="none" w="med" len="med"/>
                      <a:tailEnd type="none" w="med" len="med"/>
                    </a:lnT>
                    <a:solidFill>
                      <a:srgbClr val="00B0F0"/>
                    </a:solidFill>
                  </a:tcPr>
                </a:tc>
                <a:tc>
                  <a:txBody>
                    <a:bodyPr/>
                    <a:lstStyle/>
                    <a:p>
                      <a:r>
                        <a:rPr kumimoji="1" lang="ja-JP" altLang="en-US" sz="1050" dirty="0"/>
                        <a:t>合計</a:t>
                      </a:r>
                    </a:p>
                  </a:txBody>
                  <a:tcPr anchor="ctr">
                    <a:solidFill>
                      <a:srgbClr val="00B0F0"/>
                    </a:solidFill>
                  </a:tcPr>
                </a:tc>
                <a:tc>
                  <a:txBody>
                    <a:bodyPr/>
                    <a:lstStyle/>
                    <a:p>
                      <a:pPr algn="ctr"/>
                      <a:r>
                        <a:rPr kumimoji="1" lang="ja-JP" altLang="en-US" sz="1050" dirty="0" smtClean="0"/>
                        <a:t>４２．５ｈ</a:t>
                      </a:r>
                      <a:endParaRPr kumimoji="1" lang="ja-JP" altLang="en-US" sz="1050" dirty="0"/>
                    </a:p>
                  </a:txBody>
                  <a:tcPr anchor="ctr">
                    <a:solidFill>
                      <a:srgbClr val="00B0F0"/>
                    </a:solidFill>
                  </a:tcPr>
                </a:tc>
                <a:extLst>
                  <a:ext uri="{0D108BD9-81ED-4DB2-BD59-A6C34878D82A}">
                    <a16:rowId xmlns:a16="http://schemas.microsoft.com/office/drawing/2014/main" val="1001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464002300"/>
              </p:ext>
            </p:extLst>
          </p:nvPr>
        </p:nvGraphicFramePr>
        <p:xfrm>
          <a:off x="4323452" y="2965639"/>
          <a:ext cx="4671692" cy="1930366"/>
        </p:xfrm>
        <a:graphic>
          <a:graphicData uri="http://schemas.openxmlformats.org/drawingml/2006/table">
            <a:tbl>
              <a:tblPr firstRow="1" bandRow="1">
                <a:tableStyleId>{5940675A-B579-460E-94D1-54222C63F5DA}</a:tableStyleId>
              </a:tblPr>
              <a:tblGrid>
                <a:gridCol w="559173">
                  <a:extLst>
                    <a:ext uri="{9D8B030D-6E8A-4147-A177-3AD203B41FA5}">
                      <a16:colId xmlns:a16="http://schemas.microsoft.com/office/drawing/2014/main" val="20000"/>
                    </a:ext>
                  </a:extLst>
                </a:gridCol>
                <a:gridCol w="3493731">
                  <a:extLst>
                    <a:ext uri="{9D8B030D-6E8A-4147-A177-3AD203B41FA5}">
                      <a16:colId xmlns:a16="http://schemas.microsoft.com/office/drawing/2014/main" val="20001"/>
                    </a:ext>
                  </a:extLst>
                </a:gridCol>
                <a:gridCol w="618788">
                  <a:extLst>
                    <a:ext uri="{9D8B030D-6E8A-4147-A177-3AD203B41FA5}">
                      <a16:colId xmlns:a16="http://schemas.microsoft.com/office/drawing/2014/main" val="20002"/>
                    </a:ext>
                  </a:extLst>
                </a:gridCol>
              </a:tblGrid>
              <a:tr h="177000">
                <a:tc gridSpan="2">
                  <a:txBody>
                    <a:bodyPr/>
                    <a:lstStyle/>
                    <a:p>
                      <a:pPr algn="ctr"/>
                      <a:r>
                        <a:rPr kumimoji="1" lang="ja-JP" altLang="en-US" sz="1200" b="1" dirty="0"/>
                        <a:t>現任研修</a:t>
                      </a:r>
                      <a:r>
                        <a:rPr kumimoji="1" lang="ja-JP" altLang="en-US" sz="1200" b="1" dirty="0" smtClean="0"/>
                        <a:t>（見直し後）</a:t>
                      </a:r>
                      <a:endParaRPr kumimoji="1" lang="ja-JP" altLang="en-US" sz="1200" b="1" dirty="0"/>
                    </a:p>
                  </a:txBody>
                  <a:tcPr>
                    <a:solidFill>
                      <a:srgbClr val="92D050"/>
                    </a:solidFill>
                  </a:tcPr>
                </a:tc>
                <a:tc hMerge="1">
                  <a:txBody>
                    <a:bodyPr/>
                    <a:lstStyle/>
                    <a:p>
                      <a:endParaRPr kumimoji="1" lang="ja-JP" altLang="en-US"/>
                    </a:p>
                  </a:txBody>
                  <a:tcPr/>
                </a:tc>
                <a:tc>
                  <a:txBody>
                    <a:bodyPr/>
                    <a:lstStyle/>
                    <a:p>
                      <a:pPr algn="ctr"/>
                      <a:r>
                        <a:rPr kumimoji="1" lang="ja-JP" altLang="en-US" sz="1050" dirty="0"/>
                        <a:t>時間数</a:t>
                      </a:r>
                    </a:p>
                  </a:txBody>
                  <a:tcPr>
                    <a:solidFill>
                      <a:srgbClr val="92D050"/>
                    </a:solidFill>
                  </a:tcPr>
                </a:tc>
                <a:extLst>
                  <a:ext uri="{0D108BD9-81ED-4DB2-BD59-A6C34878D82A}">
                    <a16:rowId xmlns:a16="http://schemas.microsoft.com/office/drawing/2014/main" val="10000"/>
                  </a:ext>
                </a:extLst>
              </a:tr>
              <a:tr h="265782">
                <a:tc rowSpan="3">
                  <a:txBody>
                    <a:bodyPr/>
                    <a:lstStyle/>
                    <a:p>
                      <a:pPr algn="ctr"/>
                      <a:r>
                        <a:rPr kumimoji="1" lang="ja-JP" altLang="en-US" sz="1000" dirty="0"/>
                        <a:t>講義</a:t>
                      </a:r>
                    </a:p>
                  </a:txBody>
                  <a:tcPr anchor="ctr"/>
                </a:tc>
                <a:tc>
                  <a:txBody>
                    <a:bodyPr/>
                    <a:lstStyle/>
                    <a:p>
                      <a:r>
                        <a:rPr kumimoji="1" lang="ja-JP" altLang="en-US" sz="1000" dirty="0" smtClean="0"/>
                        <a:t>障害福祉の動向に関する講義</a:t>
                      </a:r>
                      <a:endParaRPr kumimoji="1" lang="ja-JP" altLang="en-US" sz="1000" dirty="0"/>
                    </a:p>
                  </a:txBody>
                  <a:tcPr anchor="ctr"/>
                </a:tc>
                <a:tc>
                  <a:txBody>
                    <a:bodyPr/>
                    <a:lstStyle/>
                    <a:p>
                      <a:pPr algn="ctr"/>
                      <a:r>
                        <a:rPr kumimoji="1" lang="ja-JP" altLang="en-US" sz="1050" dirty="0" smtClean="0"/>
                        <a:t>１．５ｈ</a:t>
                      </a:r>
                      <a:endParaRPr kumimoji="1" lang="ja-JP" altLang="en-US" sz="1050" dirty="0"/>
                    </a:p>
                  </a:txBody>
                  <a:tcPr anchor="ctr"/>
                </a:tc>
                <a:extLst>
                  <a:ext uri="{0D108BD9-81ED-4DB2-BD59-A6C34878D82A}">
                    <a16:rowId xmlns:a16="http://schemas.microsoft.com/office/drawing/2014/main" val="10001"/>
                  </a:ext>
                </a:extLst>
              </a:tr>
              <a:tr h="340242">
                <a:tc vMerge="1">
                  <a:txBody>
                    <a:bodyPr/>
                    <a:lstStyle/>
                    <a:p>
                      <a:endParaRPr kumimoji="1" lang="ja-JP" altLang="en-US" sz="900" dirty="0"/>
                    </a:p>
                  </a:txBody>
                  <a:tcPr/>
                </a:tc>
                <a:tc>
                  <a:txBody>
                    <a:bodyPr/>
                    <a:lstStyle/>
                    <a:p>
                      <a:r>
                        <a:rPr kumimoji="1" lang="ja-JP" altLang="en-US" sz="1000" dirty="0" smtClean="0"/>
                        <a:t>相談支援の基本姿勢及びケアマネジメントの展開に関する講義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t>３ｈ</a:t>
                      </a:r>
                      <a:endParaRPr kumimoji="1" lang="ja-JP" altLang="en-US" sz="1050"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37106">
                <a:tc vMerge="1">
                  <a:txBody>
                    <a:bodyPr/>
                    <a:lstStyle/>
                    <a:p>
                      <a:endParaRPr kumimoji="1" lang="ja-JP" altLang="en-US"/>
                    </a:p>
                  </a:txBody>
                  <a:tcPr/>
                </a:tc>
                <a:tc>
                  <a:txBody>
                    <a:bodyPr/>
                    <a:lstStyle/>
                    <a:p>
                      <a:r>
                        <a:rPr kumimoji="1" lang="ja-JP" altLang="en-US" sz="1000" dirty="0" smtClean="0"/>
                        <a:t>人材育成の手法に関する講義</a:t>
                      </a:r>
                      <a:endParaRPr kumimoji="1" lang="ja-JP" altLang="en-US" sz="1000" dirty="0"/>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050" dirty="0" smtClean="0"/>
                        <a:t>１．５ｈ</a:t>
                      </a:r>
                      <a:endParaRPr kumimoji="1" lang="ja-JP" altLang="en-US" sz="1050" dirty="0"/>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r h="468719">
                <a:tc>
                  <a:txBody>
                    <a:bodyPr/>
                    <a:lstStyle/>
                    <a:p>
                      <a:pPr algn="ctr"/>
                      <a:r>
                        <a:rPr kumimoji="1" lang="ja-JP" altLang="en-US" sz="1000" dirty="0" smtClean="0"/>
                        <a:t>講義及び演習</a:t>
                      </a:r>
                      <a:endParaRPr kumimoji="1" lang="ja-JP" altLang="en-US" sz="1000" dirty="0"/>
                    </a:p>
                  </a:txBody>
                  <a:tcPr marL="45720" marR="45720" anchor="ctr"/>
                </a:tc>
                <a:tc>
                  <a:txBody>
                    <a:bodyPr/>
                    <a:lstStyle/>
                    <a:p>
                      <a:r>
                        <a:rPr kumimoji="1" lang="ja-JP" altLang="en-US" sz="1000" dirty="0" smtClean="0"/>
                        <a:t>相談援助に関する講義及び演習</a:t>
                      </a:r>
                      <a:endParaRPr kumimoji="1" lang="ja-JP" altLang="en-US" sz="1000" dirty="0"/>
                    </a:p>
                    <a:p>
                      <a:r>
                        <a:rPr kumimoji="1" lang="ja-JP" altLang="en-US" sz="1000" dirty="0"/>
                        <a:t>コミュニティワーク</a:t>
                      </a:r>
                    </a:p>
                  </a:txBody>
                  <a:tcPr anchor="ctr"/>
                </a:tc>
                <a:tc>
                  <a:txBody>
                    <a:bodyPr/>
                    <a:lstStyle/>
                    <a:p>
                      <a:pPr algn="ctr"/>
                      <a:r>
                        <a:rPr kumimoji="1" lang="ja-JP" altLang="en-US" sz="1050" dirty="0" smtClean="0"/>
                        <a:t>１８ｈ</a:t>
                      </a:r>
                      <a:endParaRPr kumimoji="1" lang="ja-JP" altLang="en-US" sz="1050" dirty="0"/>
                    </a:p>
                  </a:txBody>
                  <a:tcPr anchor="ctr"/>
                </a:tc>
                <a:extLst>
                  <a:ext uri="{0D108BD9-81ED-4DB2-BD59-A6C34878D82A}">
                    <a16:rowId xmlns:a16="http://schemas.microsoft.com/office/drawing/2014/main" val="10004"/>
                  </a:ext>
                </a:extLst>
              </a:tr>
              <a:tr h="273845">
                <a:tc>
                  <a:txBody>
                    <a:bodyPr/>
                    <a:lstStyle/>
                    <a:p>
                      <a:pPr algn="ctr"/>
                      <a:endParaRPr kumimoji="1" lang="ja-JP" altLang="en-US" sz="1050" dirty="0"/>
                    </a:p>
                  </a:txBody>
                  <a:tcPr vert="eaVert">
                    <a:solidFill>
                      <a:srgbClr val="92D050"/>
                    </a:solidFill>
                  </a:tcPr>
                </a:tc>
                <a:tc>
                  <a:txBody>
                    <a:bodyPr/>
                    <a:lstStyle/>
                    <a:p>
                      <a:r>
                        <a:rPr kumimoji="1" lang="ja-JP" altLang="en-US" sz="1050" dirty="0"/>
                        <a:t>合計</a:t>
                      </a:r>
                    </a:p>
                  </a:txBody>
                  <a:tcPr anchor="ctr">
                    <a:solidFill>
                      <a:srgbClr val="92D050"/>
                    </a:solidFill>
                  </a:tcPr>
                </a:tc>
                <a:tc>
                  <a:txBody>
                    <a:bodyPr/>
                    <a:lstStyle/>
                    <a:p>
                      <a:pPr algn="ctr"/>
                      <a:r>
                        <a:rPr kumimoji="1" lang="ja-JP" altLang="en-US" sz="1050" dirty="0" smtClean="0"/>
                        <a:t>２４ｈ</a:t>
                      </a:r>
                      <a:endParaRPr kumimoji="1" lang="ja-JP" altLang="en-US" sz="1050" dirty="0"/>
                    </a:p>
                  </a:txBody>
                  <a:tcPr anchor="ctr">
                    <a:solidFill>
                      <a:srgbClr val="92D050"/>
                    </a:solidFill>
                  </a:tcPr>
                </a:tc>
                <a:extLst>
                  <a:ext uri="{0D108BD9-81ED-4DB2-BD59-A6C34878D82A}">
                    <a16:rowId xmlns:a16="http://schemas.microsoft.com/office/drawing/2014/main" val="10006"/>
                  </a:ext>
                </a:extLst>
              </a:tr>
            </a:tbl>
          </a:graphicData>
        </a:graphic>
      </p:graphicFrame>
      <p:sp>
        <p:nvSpPr>
          <p:cNvPr id="2" name="タイトル 1"/>
          <p:cNvSpPr>
            <a:spLocks noGrp="1"/>
          </p:cNvSpPr>
          <p:nvPr>
            <p:ph type="title"/>
          </p:nvPr>
        </p:nvSpPr>
        <p:spPr>
          <a:xfrm>
            <a:off x="457200" y="-40873"/>
            <a:ext cx="8229600" cy="418058"/>
          </a:xfrm>
        </p:spPr>
        <p:txBody>
          <a:bodyPr>
            <a:noAutofit/>
          </a:bodyPr>
          <a:lstStyle/>
          <a:p>
            <a:r>
              <a:rPr lang="ja-JP" altLang="en-US" sz="1800" b="1" dirty="0"/>
              <a:t>相談</a:t>
            </a:r>
            <a:r>
              <a:rPr lang="ja-JP" altLang="en-US" sz="1800" b="1" dirty="0" smtClean="0"/>
              <a:t>支援専門員研修の告示別表（案）</a:t>
            </a:r>
            <a:endParaRPr kumimoji="1" lang="ja-JP" altLang="en-US" sz="1400" b="1" dirty="0"/>
          </a:p>
        </p:txBody>
      </p:sp>
      <p:cxnSp>
        <p:nvCxnSpPr>
          <p:cNvPr id="4" name="直線コネクタ 3"/>
          <p:cNvCxnSpPr/>
          <p:nvPr/>
        </p:nvCxnSpPr>
        <p:spPr>
          <a:xfrm>
            <a:off x="-35496" y="403579"/>
            <a:ext cx="9144000" cy="0"/>
          </a:xfrm>
          <a:prstGeom prst="line">
            <a:avLst/>
          </a:prstGeom>
        </p:spPr>
        <p:style>
          <a:lnRef idx="2">
            <a:schemeClr val="accent1"/>
          </a:lnRef>
          <a:fillRef idx="0">
            <a:schemeClr val="accent1"/>
          </a:fillRef>
          <a:effectRef idx="1">
            <a:schemeClr val="accent1"/>
          </a:effectRef>
          <a:fontRef idx="minor">
            <a:schemeClr val="tx1"/>
          </a:fontRef>
        </p:style>
      </p:cxnSp>
      <p:graphicFrame>
        <p:nvGraphicFramePr>
          <p:cNvPr id="12" name="表 11"/>
          <p:cNvGraphicFramePr>
            <a:graphicFrameLocks noGrp="1"/>
          </p:cNvGraphicFramePr>
          <p:nvPr>
            <p:extLst>
              <p:ext uri="{D42A27DB-BD31-4B8C-83A1-F6EECF244321}">
                <p14:modId xmlns:p14="http://schemas.microsoft.com/office/powerpoint/2010/main" val="2705907613"/>
              </p:ext>
            </p:extLst>
          </p:nvPr>
        </p:nvGraphicFramePr>
        <p:xfrm>
          <a:off x="74429" y="549156"/>
          <a:ext cx="3732027" cy="2321791"/>
        </p:xfrm>
        <a:graphic>
          <a:graphicData uri="http://schemas.openxmlformats.org/drawingml/2006/table">
            <a:tbl>
              <a:tblPr firstRow="1" bandRow="1">
                <a:tableStyleId>{5940675A-B579-460E-94D1-54222C63F5DA}</a:tableStyleId>
              </a:tblPr>
              <a:tblGrid>
                <a:gridCol w="557356">
                  <a:extLst>
                    <a:ext uri="{9D8B030D-6E8A-4147-A177-3AD203B41FA5}">
                      <a16:colId xmlns:a16="http://schemas.microsoft.com/office/drawing/2014/main" val="20000"/>
                    </a:ext>
                  </a:extLst>
                </a:gridCol>
                <a:gridCol w="2494856">
                  <a:extLst>
                    <a:ext uri="{9D8B030D-6E8A-4147-A177-3AD203B41FA5}">
                      <a16:colId xmlns:a16="http://schemas.microsoft.com/office/drawing/2014/main" val="20001"/>
                    </a:ext>
                  </a:extLst>
                </a:gridCol>
                <a:gridCol w="679815">
                  <a:extLst>
                    <a:ext uri="{9D8B030D-6E8A-4147-A177-3AD203B41FA5}">
                      <a16:colId xmlns:a16="http://schemas.microsoft.com/office/drawing/2014/main" val="20002"/>
                    </a:ext>
                  </a:extLst>
                </a:gridCol>
              </a:tblGrid>
              <a:tr h="260417">
                <a:tc gridSpan="2">
                  <a:txBody>
                    <a:bodyPr/>
                    <a:lstStyle/>
                    <a:p>
                      <a:pPr algn="ctr"/>
                      <a:r>
                        <a:rPr kumimoji="1" lang="ja-JP" altLang="en-US" sz="1200" b="1" dirty="0"/>
                        <a:t>初任者</a:t>
                      </a:r>
                      <a:r>
                        <a:rPr kumimoji="1" lang="ja-JP" altLang="en-US" sz="1200" b="1" dirty="0" smtClean="0"/>
                        <a:t>研修（現行）</a:t>
                      </a:r>
                      <a:endParaRPr kumimoji="1" lang="ja-JP" altLang="en-US" sz="1200" b="1" dirty="0"/>
                    </a:p>
                  </a:txBody>
                  <a:tcPr/>
                </a:tc>
                <a:tc hMerge="1">
                  <a:txBody>
                    <a:bodyPr/>
                    <a:lstStyle/>
                    <a:p>
                      <a:endParaRPr kumimoji="1" lang="ja-JP" altLang="en-US"/>
                    </a:p>
                  </a:txBody>
                  <a:tcPr/>
                </a:tc>
                <a:tc>
                  <a:txBody>
                    <a:bodyPr/>
                    <a:lstStyle/>
                    <a:p>
                      <a:r>
                        <a:rPr kumimoji="1" lang="ja-JP" altLang="en-US" sz="1050" dirty="0"/>
                        <a:t>時間数</a:t>
                      </a:r>
                    </a:p>
                  </a:txBody>
                  <a:tcPr/>
                </a:tc>
                <a:extLst>
                  <a:ext uri="{0D108BD9-81ED-4DB2-BD59-A6C34878D82A}">
                    <a16:rowId xmlns:a16="http://schemas.microsoft.com/office/drawing/2014/main" val="10000"/>
                  </a:ext>
                </a:extLst>
              </a:tr>
              <a:tr h="766891">
                <a:tc rowSpan="3">
                  <a:txBody>
                    <a:bodyPr/>
                    <a:lstStyle/>
                    <a:p>
                      <a:pPr algn="ctr"/>
                      <a:r>
                        <a:rPr kumimoji="1" lang="ja-JP" altLang="en-US" sz="1000" dirty="0" smtClean="0"/>
                        <a:t>講義</a:t>
                      </a:r>
                      <a:endParaRPr kumimoji="1" lang="ja-JP" altLang="en-US" sz="1000" dirty="0"/>
                    </a:p>
                  </a:txBody>
                  <a:tcPr anchor="ctr"/>
                </a:tc>
                <a:tc>
                  <a:txBody>
                    <a:bodyPr/>
                    <a:lstStyle/>
                    <a:p>
                      <a:r>
                        <a:rPr kumimoji="1" lang="ja-JP" altLang="en-US" sz="1000" dirty="0" smtClean="0"/>
                        <a:t>障害者の日常生活及び社会生活を総合的に支援するための法律及び児童福祉法も概要並びに相談支援従事者の役割に関する講義</a:t>
                      </a:r>
                      <a:endParaRPr kumimoji="1" lang="ja-JP" altLang="en-US" sz="1000" dirty="0"/>
                    </a:p>
                  </a:txBody>
                  <a:tcPr anchor="ctr"/>
                </a:tc>
                <a:tc>
                  <a:txBody>
                    <a:bodyPr/>
                    <a:lstStyle/>
                    <a:p>
                      <a:pPr algn="ctr"/>
                      <a:r>
                        <a:rPr kumimoji="1" lang="ja-JP" altLang="en-US" sz="1050" dirty="0" smtClean="0"/>
                        <a:t>６．５ｈ</a:t>
                      </a:r>
                      <a:endParaRPr kumimoji="1" lang="ja-JP" altLang="en-US" sz="1050" dirty="0"/>
                    </a:p>
                  </a:txBody>
                  <a:tcPr anchor="ctr"/>
                </a:tc>
                <a:extLst>
                  <a:ext uri="{0D108BD9-81ED-4DB2-BD59-A6C34878D82A}">
                    <a16:rowId xmlns:a16="http://schemas.microsoft.com/office/drawing/2014/main" val="10001"/>
                  </a:ext>
                </a:extLst>
              </a:tr>
              <a:tr h="298296">
                <a:tc vMerge="1">
                  <a:txBody>
                    <a:bodyPr/>
                    <a:lstStyle/>
                    <a:p>
                      <a:endParaRPr kumimoji="1" lang="ja-JP" altLang="en-US"/>
                    </a:p>
                  </a:txBody>
                  <a:tcPr/>
                </a:tc>
                <a:tc>
                  <a:txBody>
                    <a:bodyPr/>
                    <a:lstStyle/>
                    <a:p>
                      <a:r>
                        <a:rPr kumimoji="1" lang="ja-JP" altLang="en-US" sz="1000" dirty="0" smtClean="0"/>
                        <a:t>ケアマネジメントの手法に関する講義</a:t>
                      </a:r>
                      <a:endParaRPr kumimoji="1" lang="ja-JP" altLang="en-US" sz="1000" dirty="0"/>
                    </a:p>
                  </a:txBody>
                  <a:tcPr anchor="ctr"/>
                </a:tc>
                <a:tc>
                  <a:txBody>
                    <a:bodyPr/>
                    <a:lstStyle/>
                    <a:p>
                      <a:pPr algn="ctr"/>
                      <a:r>
                        <a:rPr kumimoji="1" lang="ja-JP" altLang="en-US" sz="1050" dirty="0" smtClean="0"/>
                        <a:t>８ｈ</a:t>
                      </a:r>
                      <a:endParaRPr kumimoji="1" lang="ja-JP" altLang="en-US" sz="1050" dirty="0"/>
                    </a:p>
                  </a:txBody>
                  <a:tcPr anchor="ctr"/>
                </a:tc>
                <a:extLst>
                  <a:ext uri="{0D108BD9-81ED-4DB2-BD59-A6C34878D82A}">
                    <a16:rowId xmlns:a16="http://schemas.microsoft.com/office/drawing/2014/main" val="10003"/>
                  </a:ext>
                </a:extLst>
              </a:tr>
              <a:tr h="302499">
                <a:tc vMerge="1">
                  <a:txBody>
                    <a:bodyPr/>
                    <a:lstStyle/>
                    <a:p>
                      <a:endParaRPr kumimoji="1" lang="ja-JP" altLang="en-US" sz="900" dirty="0"/>
                    </a:p>
                  </a:txBody>
                  <a:tcPr/>
                </a:tc>
                <a:tc>
                  <a:txBody>
                    <a:bodyPr/>
                    <a:lstStyle/>
                    <a:p>
                      <a:r>
                        <a:rPr kumimoji="1" lang="ja-JP" altLang="en-US" sz="1000" kern="1200" dirty="0" smtClean="0">
                          <a:effectLst/>
                        </a:rPr>
                        <a:t>地域支援に関する講義</a:t>
                      </a:r>
                      <a:endParaRPr kumimoji="1" lang="ja-JP" altLang="en-US" sz="1000" dirty="0"/>
                    </a:p>
                  </a:txBody>
                  <a:tcPr anchor="ctr"/>
                </a:tc>
                <a:tc>
                  <a:txBody>
                    <a:bodyPr/>
                    <a:lstStyle/>
                    <a:p>
                      <a:pPr algn="ctr"/>
                      <a:r>
                        <a:rPr kumimoji="1" lang="ja-JP" altLang="en-US" sz="1050" dirty="0" smtClean="0"/>
                        <a:t>６ｈ</a:t>
                      </a:r>
                      <a:endParaRPr kumimoji="1" lang="ja-JP" altLang="en-US" sz="1050" dirty="0"/>
                    </a:p>
                  </a:txBody>
                  <a:tcPr anchor="ctr"/>
                </a:tc>
                <a:extLst>
                  <a:ext uri="{0D108BD9-81ED-4DB2-BD59-A6C34878D82A}">
                    <a16:rowId xmlns:a16="http://schemas.microsoft.com/office/drawing/2014/main" val="10004"/>
                  </a:ext>
                </a:extLst>
              </a:tr>
              <a:tr h="428325">
                <a:tc>
                  <a:txBody>
                    <a:bodyPr/>
                    <a:lstStyle/>
                    <a:p>
                      <a:pPr algn="ctr"/>
                      <a:r>
                        <a:rPr kumimoji="1" lang="ja-JP" altLang="en-US" sz="1000" dirty="0" smtClean="0"/>
                        <a:t>演習</a:t>
                      </a:r>
                      <a:endParaRPr kumimoji="1" lang="en-US" altLang="ja-JP" sz="1000" dirty="0" smtClean="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ja-JP" sz="1000" kern="1200" dirty="0">
                          <a:effectLst/>
                        </a:rPr>
                        <a:t> ケアマネジメントプロセスに関する演習</a:t>
                      </a:r>
                      <a:endParaRPr kumimoji="1" lang="ja-JP" altLang="en-US" sz="1000" dirty="0"/>
                    </a:p>
                  </a:txBody>
                  <a:tcPr anchor="ctr"/>
                </a:tc>
                <a:tc>
                  <a:txBody>
                    <a:bodyPr/>
                    <a:lstStyle/>
                    <a:p>
                      <a:pPr algn="ctr"/>
                      <a:r>
                        <a:rPr kumimoji="1" lang="ja-JP" altLang="en-US" sz="1050" dirty="0" smtClean="0"/>
                        <a:t>１１ｈ</a:t>
                      </a:r>
                      <a:endParaRPr kumimoji="1" lang="ja-JP" altLang="en-US" sz="1050" dirty="0"/>
                    </a:p>
                  </a:txBody>
                  <a:tcPr anchor="ctr"/>
                </a:tc>
                <a:extLst>
                  <a:ext uri="{0D108BD9-81ED-4DB2-BD59-A6C34878D82A}">
                    <a16:rowId xmlns:a16="http://schemas.microsoft.com/office/drawing/2014/main" val="10009"/>
                  </a:ext>
                </a:extLst>
              </a:tr>
              <a:tr h="247571">
                <a:tc>
                  <a:txBody>
                    <a:bodyPr/>
                    <a:lstStyle/>
                    <a:p>
                      <a:pPr algn="ctr"/>
                      <a:endParaRPr kumimoji="1" lang="ja-JP" altLang="en-US" sz="1050" dirty="0"/>
                    </a:p>
                  </a:txBody>
                  <a:tcPr vert="eaVert"/>
                </a:tc>
                <a:tc>
                  <a:txBody>
                    <a:bodyPr/>
                    <a:lstStyle/>
                    <a:p>
                      <a:r>
                        <a:rPr kumimoji="1" lang="ja-JP" altLang="en-US" sz="1050" dirty="0"/>
                        <a:t>合計</a:t>
                      </a:r>
                    </a:p>
                  </a:txBody>
                  <a:tcPr anchor="ctr"/>
                </a:tc>
                <a:tc>
                  <a:txBody>
                    <a:bodyPr/>
                    <a:lstStyle/>
                    <a:p>
                      <a:pPr algn="ctr"/>
                      <a:r>
                        <a:rPr kumimoji="1" lang="ja-JP" altLang="en-US" sz="1050" dirty="0" smtClean="0"/>
                        <a:t>３１．５ｈ</a:t>
                      </a:r>
                      <a:endParaRPr kumimoji="1" lang="ja-JP" altLang="en-US" sz="1050" dirty="0"/>
                    </a:p>
                  </a:txBody>
                  <a:tcPr anchor="ctr"/>
                </a:tc>
                <a:extLst>
                  <a:ext uri="{0D108BD9-81ED-4DB2-BD59-A6C34878D82A}">
                    <a16:rowId xmlns:a16="http://schemas.microsoft.com/office/drawing/2014/main" val="10010"/>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4046636740"/>
              </p:ext>
            </p:extLst>
          </p:nvPr>
        </p:nvGraphicFramePr>
        <p:xfrm>
          <a:off x="85060" y="2965639"/>
          <a:ext cx="3732027" cy="1929246"/>
        </p:xfrm>
        <a:graphic>
          <a:graphicData uri="http://schemas.openxmlformats.org/drawingml/2006/table">
            <a:tbl>
              <a:tblPr firstRow="1" bandRow="1">
                <a:tableStyleId>{5940675A-B579-460E-94D1-54222C63F5DA}</a:tableStyleId>
              </a:tblPr>
              <a:tblGrid>
                <a:gridCol w="501697">
                  <a:extLst>
                    <a:ext uri="{9D8B030D-6E8A-4147-A177-3AD203B41FA5}">
                      <a16:colId xmlns:a16="http://schemas.microsoft.com/office/drawing/2014/main" val="20000"/>
                    </a:ext>
                  </a:extLst>
                </a:gridCol>
                <a:gridCol w="2548648">
                  <a:extLst>
                    <a:ext uri="{9D8B030D-6E8A-4147-A177-3AD203B41FA5}">
                      <a16:colId xmlns:a16="http://schemas.microsoft.com/office/drawing/2014/main" val="20001"/>
                    </a:ext>
                  </a:extLst>
                </a:gridCol>
                <a:gridCol w="681682">
                  <a:extLst>
                    <a:ext uri="{9D8B030D-6E8A-4147-A177-3AD203B41FA5}">
                      <a16:colId xmlns:a16="http://schemas.microsoft.com/office/drawing/2014/main" val="20002"/>
                    </a:ext>
                  </a:extLst>
                </a:gridCol>
              </a:tblGrid>
              <a:tr h="198266">
                <a:tc gridSpan="2">
                  <a:txBody>
                    <a:bodyPr/>
                    <a:lstStyle/>
                    <a:p>
                      <a:pPr algn="ctr"/>
                      <a:r>
                        <a:rPr kumimoji="1" lang="ja-JP" altLang="en-US" sz="1200" b="1" dirty="0"/>
                        <a:t>現任研修</a:t>
                      </a:r>
                      <a:r>
                        <a:rPr kumimoji="1" lang="ja-JP" altLang="en-US" sz="1200" b="1" dirty="0" smtClean="0"/>
                        <a:t>（現行）</a:t>
                      </a:r>
                      <a:r>
                        <a:rPr kumimoji="1" lang="ja-JP" altLang="en-US" sz="1200" b="1" dirty="0"/>
                        <a:t>　</a:t>
                      </a:r>
                    </a:p>
                  </a:txBody>
                  <a:tcPr/>
                </a:tc>
                <a:tc hMerge="1">
                  <a:txBody>
                    <a:bodyPr/>
                    <a:lstStyle/>
                    <a:p>
                      <a:endParaRPr kumimoji="1" lang="ja-JP" altLang="en-US"/>
                    </a:p>
                  </a:txBody>
                  <a:tcPr/>
                </a:tc>
                <a:tc>
                  <a:txBody>
                    <a:bodyPr/>
                    <a:lstStyle/>
                    <a:p>
                      <a:r>
                        <a:rPr kumimoji="1" lang="ja-JP" altLang="en-US" sz="1050" dirty="0"/>
                        <a:t>時間数</a:t>
                      </a:r>
                    </a:p>
                  </a:txBody>
                  <a:tcPr/>
                </a:tc>
                <a:extLst>
                  <a:ext uri="{0D108BD9-81ED-4DB2-BD59-A6C34878D82A}">
                    <a16:rowId xmlns:a16="http://schemas.microsoft.com/office/drawing/2014/main" val="10000"/>
                  </a:ext>
                </a:extLst>
              </a:tr>
              <a:tr h="223284">
                <a:tc rowSpan="4">
                  <a:txBody>
                    <a:bodyPr/>
                    <a:lstStyle/>
                    <a:p>
                      <a:pPr algn="ctr"/>
                      <a:r>
                        <a:rPr kumimoji="1" lang="ja-JP" altLang="en-US" sz="1000" dirty="0" smtClean="0"/>
                        <a:t>講義</a:t>
                      </a:r>
                      <a:endParaRPr kumimoji="1" lang="ja-JP" altLang="en-US" sz="1000" dirty="0"/>
                    </a:p>
                  </a:txBody>
                  <a:tcPr anchor="ctr"/>
                </a:tc>
                <a:tc>
                  <a:txBody>
                    <a:bodyPr/>
                    <a:lstStyle/>
                    <a:p>
                      <a:r>
                        <a:rPr kumimoji="1" lang="ja-JP" altLang="en-US" sz="1000" dirty="0" smtClean="0"/>
                        <a:t>障害福祉の動向に関する講義</a:t>
                      </a:r>
                      <a:endParaRPr kumimoji="1" lang="ja-JP" altLang="en-US" sz="1000" dirty="0"/>
                    </a:p>
                  </a:txBody>
                  <a:tcPr anchor="ctr"/>
                </a:tc>
                <a:tc rowSpan="2">
                  <a:txBody>
                    <a:bodyPr/>
                    <a:lstStyle/>
                    <a:p>
                      <a:pPr algn="ctr"/>
                      <a:r>
                        <a:rPr kumimoji="1" lang="ja-JP" altLang="en-US" sz="1050" dirty="0" smtClean="0"/>
                        <a:t>２ｈ</a:t>
                      </a:r>
                      <a:endParaRPr kumimoji="1" lang="ja-JP" altLang="en-US" sz="1050" dirty="0"/>
                    </a:p>
                  </a:txBody>
                  <a:tcPr anchor="ctr"/>
                </a:tc>
                <a:extLst>
                  <a:ext uri="{0D108BD9-81ED-4DB2-BD59-A6C34878D82A}">
                    <a16:rowId xmlns:a16="http://schemas.microsoft.com/office/drawing/2014/main" val="10001"/>
                  </a:ext>
                </a:extLst>
              </a:tr>
              <a:tr h="184475">
                <a:tc vMerge="1">
                  <a:txBody>
                    <a:bodyPr/>
                    <a:lstStyle/>
                    <a:p>
                      <a:endParaRPr kumimoji="1" lang="ja-JP" altLang="en-US" sz="900" dirty="0"/>
                    </a:p>
                  </a:txBody>
                  <a:tcPr/>
                </a:tc>
                <a:tc>
                  <a:txBody>
                    <a:bodyPr/>
                    <a:lstStyle/>
                    <a:p>
                      <a:r>
                        <a:rPr kumimoji="1" lang="ja-JP" altLang="en-US" sz="1000" dirty="0" smtClean="0"/>
                        <a:t>地域生活支援事業に関する講義</a:t>
                      </a:r>
                      <a:endParaRPr kumimoji="1" lang="ja-JP" altLang="en-US" sz="1000" dirty="0"/>
                    </a:p>
                  </a:txBody>
                  <a:tcPr anchor="ctr"/>
                </a:tc>
                <a:tc vMerge="1">
                  <a:txBody>
                    <a:bodyPr/>
                    <a:lstStyle/>
                    <a:p>
                      <a:pPr algn="ctr"/>
                      <a:endParaRPr kumimoji="1" lang="ja-JP" altLang="en-US" sz="1100" dirty="0"/>
                    </a:p>
                  </a:txBody>
                  <a:tcPr anchor="ctr"/>
                </a:tc>
                <a:extLst>
                  <a:ext uri="{0D108BD9-81ED-4DB2-BD59-A6C34878D82A}">
                    <a16:rowId xmlns:a16="http://schemas.microsoft.com/office/drawing/2014/main" val="10002"/>
                  </a:ext>
                </a:extLst>
              </a:tr>
              <a:tr h="292944">
                <a:tc vMerge="1">
                  <a:txBody>
                    <a:bodyPr/>
                    <a:lstStyle/>
                    <a:p>
                      <a:endParaRPr kumimoji="1" lang="ja-JP" altLang="en-US" sz="900" dirty="0"/>
                    </a:p>
                  </a:txBody>
                  <a:tcPr/>
                </a:tc>
                <a:tc>
                  <a:txBody>
                    <a:bodyPr/>
                    <a:lstStyle/>
                    <a:p>
                      <a:r>
                        <a:rPr kumimoji="1" lang="ja-JP" altLang="en-US" sz="1000" dirty="0" smtClean="0"/>
                        <a:t>相談支援の基本姿勢及びケアマネジメントの展開に関する講義</a:t>
                      </a:r>
                      <a:endParaRPr kumimoji="1" lang="ja-JP" altLang="en-US" sz="1000" dirty="0"/>
                    </a:p>
                  </a:txBody>
                  <a:tcPr anchor="ctr"/>
                </a:tc>
                <a:tc>
                  <a:txBody>
                    <a:bodyPr/>
                    <a:lstStyle/>
                    <a:p>
                      <a:pPr algn="ctr"/>
                      <a:r>
                        <a:rPr kumimoji="1" lang="ja-JP" altLang="en-US" sz="1050" dirty="0" smtClean="0"/>
                        <a:t>２ｈ</a:t>
                      </a:r>
                      <a:endParaRPr kumimoji="1" lang="ja-JP" altLang="en-US" sz="1050" dirty="0"/>
                    </a:p>
                  </a:txBody>
                  <a:tcPr anchor="ctr"/>
                </a:tc>
                <a:extLst>
                  <a:ext uri="{0D108BD9-81ED-4DB2-BD59-A6C34878D82A}">
                    <a16:rowId xmlns:a16="http://schemas.microsoft.com/office/drawing/2014/main" val="10003"/>
                  </a:ext>
                </a:extLst>
              </a:tr>
              <a:tr h="180753">
                <a:tc vMerge="1">
                  <a:txBody>
                    <a:bodyPr/>
                    <a:lstStyle/>
                    <a:p>
                      <a:pPr algn="ctr"/>
                      <a:endParaRPr kumimoji="1" lang="ja-JP" altLang="en-US" sz="1500" dirty="0"/>
                    </a:p>
                  </a:txBody>
                  <a:tcPr vert="eaVert"/>
                </a:tc>
                <a:tc>
                  <a:txBody>
                    <a:bodyPr/>
                    <a:lstStyle/>
                    <a:p>
                      <a:r>
                        <a:rPr kumimoji="1" lang="ja-JP" altLang="en-US" sz="1000" dirty="0"/>
                        <a:t>協</a:t>
                      </a:r>
                      <a:r>
                        <a:rPr kumimoji="1" lang="ja-JP" altLang="en-US" sz="1000" dirty="0" smtClean="0"/>
                        <a:t>議会に関する講義</a:t>
                      </a:r>
                      <a:endParaRPr kumimoji="1" lang="ja-JP" altLang="en-US" sz="1000" dirty="0"/>
                    </a:p>
                  </a:txBody>
                  <a:tcPr anchor="ctr"/>
                </a:tc>
                <a:tc>
                  <a:txBody>
                    <a:bodyPr/>
                    <a:lstStyle/>
                    <a:p>
                      <a:pPr algn="ctr"/>
                      <a:r>
                        <a:rPr kumimoji="1" lang="ja-JP" altLang="en-US" sz="1050" dirty="0" smtClean="0"/>
                        <a:t>２ｈ</a:t>
                      </a:r>
                      <a:endParaRPr kumimoji="1" lang="ja-JP" altLang="en-US" sz="1050" dirty="0"/>
                    </a:p>
                  </a:txBody>
                  <a:tcPr anchor="ctr"/>
                </a:tc>
                <a:extLst>
                  <a:ext uri="{0D108BD9-81ED-4DB2-BD59-A6C34878D82A}">
                    <a16:rowId xmlns:a16="http://schemas.microsoft.com/office/drawing/2014/main" val="10004"/>
                  </a:ext>
                </a:extLst>
              </a:tr>
              <a:tr h="268086">
                <a:tc>
                  <a:txBody>
                    <a:bodyPr/>
                    <a:lstStyle/>
                    <a:p>
                      <a:pPr algn="ctr"/>
                      <a:r>
                        <a:rPr kumimoji="1" lang="ja-JP" altLang="en-US" sz="1000" dirty="0" smtClean="0"/>
                        <a:t>演習</a:t>
                      </a:r>
                      <a:endParaRPr kumimoji="1" lang="ja-JP" altLang="en-US" sz="1000" dirty="0"/>
                    </a:p>
                  </a:txBody>
                  <a:tcPr anchor="ctr"/>
                </a:tc>
                <a:tc>
                  <a:txBody>
                    <a:bodyPr/>
                    <a:lstStyle/>
                    <a:p>
                      <a:r>
                        <a:rPr kumimoji="1" lang="ja-JP" altLang="en-US" sz="1000" dirty="0" smtClean="0"/>
                        <a:t>ケアマネジメントに関する演習</a:t>
                      </a:r>
                      <a:endParaRPr kumimoji="1" lang="ja-JP" altLang="en-US" sz="1000" dirty="0"/>
                    </a:p>
                  </a:txBody>
                  <a:tcPr anchor="ctr"/>
                </a:tc>
                <a:tc>
                  <a:txBody>
                    <a:bodyPr/>
                    <a:lstStyle/>
                    <a:p>
                      <a:pPr algn="ctr"/>
                      <a:r>
                        <a:rPr kumimoji="1" lang="ja-JP" altLang="en-US" sz="1050" dirty="0" smtClean="0"/>
                        <a:t>１２ｈ</a:t>
                      </a:r>
                      <a:endParaRPr kumimoji="1" lang="ja-JP" altLang="en-US" sz="1050" dirty="0"/>
                    </a:p>
                  </a:txBody>
                  <a:tcPr anchor="ctr"/>
                </a:tc>
                <a:extLst>
                  <a:ext uri="{0D108BD9-81ED-4DB2-BD59-A6C34878D82A}">
                    <a16:rowId xmlns:a16="http://schemas.microsoft.com/office/drawing/2014/main" val="10005"/>
                  </a:ext>
                </a:extLst>
              </a:tr>
              <a:tr h="187665">
                <a:tc>
                  <a:txBody>
                    <a:bodyPr/>
                    <a:lstStyle/>
                    <a:p>
                      <a:pPr algn="ctr"/>
                      <a:endParaRPr kumimoji="1" lang="ja-JP" altLang="en-US" sz="1050" dirty="0"/>
                    </a:p>
                  </a:txBody>
                  <a:tcPr vert="eaVert"/>
                </a:tc>
                <a:tc>
                  <a:txBody>
                    <a:bodyPr/>
                    <a:lstStyle/>
                    <a:p>
                      <a:r>
                        <a:rPr kumimoji="1" lang="ja-JP" altLang="en-US" sz="1050" dirty="0"/>
                        <a:t>合計</a:t>
                      </a:r>
                    </a:p>
                  </a:txBody>
                  <a:tcPr anchor="ctr"/>
                </a:tc>
                <a:tc>
                  <a:txBody>
                    <a:bodyPr/>
                    <a:lstStyle/>
                    <a:p>
                      <a:pPr algn="ctr"/>
                      <a:r>
                        <a:rPr kumimoji="1" lang="ja-JP" altLang="en-US" sz="1050" dirty="0" smtClean="0"/>
                        <a:t>１８ｈ</a:t>
                      </a:r>
                      <a:endParaRPr kumimoji="1" lang="ja-JP" altLang="en-US" sz="1050" dirty="0"/>
                    </a:p>
                  </a:txBody>
                  <a:tcPr anchor="ctr"/>
                </a:tc>
                <a:extLst>
                  <a:ext uri="{0D108BD9-81ED-4DB2-BD59-A6C34878D82A}">
                    <a16:rowId xmlns:a16="http://schemas.microsoft.com/office/drawing/2014/main" val="10007"/>
                  </a:ext>
                </a:extLst>
              </a:tr>
            </a:tbl>
          </a:graphicData>
        </a:graphic>
      </p:graphicFrame>
      <p:grpSp>
        <p:nvGrpSpPr>
          <p:cNvPr id="7" name="グループ化 6">
            <a:extLst>
              <a:ext uri="{FF2B5EF4-FFF2-40B4-BE49-F238E27FC236}">
                <a16:creationId xmlns:a16="http://schemas.microsoft.com/office/drawing/2014/main" id="{14D6039F-05D0-1A47-942C-D43B72179361}"/>
              </a:ext>
            </a:extLst>
          </p:cNvPr>
          <p:cNvGrpSpPr/>
          <p:nvPr/>
        </p:nvGrpSpPr>
        <p:grpSpPr>
          <a:xfrm>
            <a:off x="0" y="273241"/>
            <a:ext cx="9144000" cy="72008"/>
            <a:chOff x="0" y="188640"/>
            <a:chExt cx="9144000" cy="72008"/>
          </a:xfrm>
        </p:grpSpPr>
        <p:cxnSp>
          <p:nvCxnSpPr>
            <p:cNvPr id="18" name="直線コネクタ 17">
              <a:extLst>
                <a:ext uri="{FF2B5EF4-FFF2-40B4-BE49-F238E27FC236}">
                  <a16:creationId xmlns:a16="http://schemas.microsoft.com/office/drawing/2014/main" id="{267A116B-83C7-E441-93D3-246BDACB4DDC}"/>
                </a:ext>
              </a:extLst>
            </p:cNvPr>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6125FFC1-EC09-1847-B19B-44CDD57F93FE}"/>
                </a:ext>
              </a:extLst>
            </p:cNvPr>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5" name="右矢印 14"/>
          <p:cNvSpPr/>
          <p:nvPr/>
        </p:nvSpPr>
        <p:spPr>
          <a:xfrm>
            <a:off x="3941662" y="2073795"/>
            <a:ext cx="310960" cy="1813044"/>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16"/>
          <p:cNvGraphicFramePr>
            <a:graphicFrameLocks noGrp="1"/>
          </p:cNvGraphicFramePr>
          <p:nvPr>
            <p:extLst>
              <p:ext uri="{D42A27DB-BD31-4B8C-83A1-F6EECF244321}">
                <p14:modId xmlns:p14="http://schemas.microsoft.com/office/powerpoint/2010/main" val="772757180"/>
              </p:ext>
            </p:extLst>
          </p:nvPr>
        </p:nvGraphicFramePr>
        <p:xfrm>
          <a:off x="4327451" y="5146080"/>
          <a:ext cx="4667693" cy="1653540"/>
        </p:xfrm>
        <a:graphic>
          <a:graphicData uri="http://schemas.openxmlformats.org/drawingml/2006/table">
            <a:tbl>
              <a:tblPr firstRow="1" bandRow="1">
                <a:tableStyleId>{5940675A-B579-460E-94D1-54222C63F5DA}</a:tableStyleId>
              </a:tblPr>
              <a:tblGrid>
                <a:gridCol w="563526">
                  <a:extLst>
                    <a:ext uri="{9D8B030D-6E8A-4147-A177-3AD203B41FA5}">
                      <a16:colId xmlns:a16="http://schemas.microsoft.com/office/drawing/2014/main" val="20000"/>
                    </a:ext>
                  </a:extLst>
                </a:gridCol>
                <a:gridCol w="3434316">
                  <a:extLst>
                    <a:ext uri="{9D8B030D-6E8A-4147-A177-3AD203B41FA5}">
                      <a16:colId xmlns:a16="http://schemas.microsoft.com/office/drawing/2014/main" val="20001"/>
                    </a:ext>
                  </a:extLst>
                </a:gridCol>
                <a:gridCol w="669851">
                  <a:extLst>
                    <a:ext uri="{9D8B030D-6E8A-4147-A177-3AD203B41FA5}">
                      <a16:colId xmlns:a16="http://schemas.microsoft.com/office/drawing/2014/main" val="20002"/>
                    </a:ext>
                  </a:extLst>
                </a:gridCol>
              </a:tblGrid>
              <a:tr h="246359">
                <a:tc gridSpan="2">
                  <a:txBody>
                    <a:bodyPr/>
                    <a:lstStyle/>
                    <a:p>
                      <a:pPr algn="ctr"/>
                      <a:r>
                        <a:rPr kumimoji="1" lang="ja-JP" altLang="en-US" sz="1050" b="1" dirty="0" smtClean="0"/>
                        <a:t>主任相談支援専門員研修</a:t>
                      </a:r>
                      <a:endParaRPr kumimoji="1" lang="ja-JP" altLang="en-US" sz="1050" b="1" dirty="0"/>
                    </a:p>
                  </a:txBody>
                  <a:tcPr anchor="ctr">
                    <a:solidFill>
                      <a:schemeClr val="accent2">
                        <a:lumMod val="40000"/>
                        <a:lumOff val="60000"/>
                      </a:schemeClr>
                    </a:solidFill>
                  </a:tcPr>
                </a:tc>
                <a:tc hMerge="1">
                  <a:txBody>
                    <a:bodyPr/>
                    <a:lstStyle/>
                    <a:p>
                      <a:endParaRPr kumimoji="1" lang="ja-JP" altLang="en-US"/>
                    </a:p>
                  </a:txBody>
                  <a:tcPr/>
                </a:tc>
                <a:tc>
                  <a:txBody>
                    <a:bodyPr/>
                    <a:lstStyle/>
                    <a:p>
                      <a:pPr algn="ctr"/>
                      <a:r>
                        <a:rPr kumimoji="1" lang="ja-JP" altLang="en-US" sz="1050" dirty="0"/>
                        <a:t>時間数</a:t>
                      </a:r>
                    </a:p>
                  </a:txBody>
                  <a:tcPr anchor="ctr">
                    <a:solidFill>
                      <a:schemeClr val="accent2">
                        <a:lumMod val="40000"/>
                        <a:lumOff val="60000"/>
                      </a:schemeClr>
                    </a:solidFill>
                  </a:tcPr>
                </a:tc>
                <a:extLst>
                  <a:ext uri="{0D108BD9-81ED-4DB2-BD59-A6C34878D82A}">
                    <a16:rowId xmlns:a16="http://schemas.microsoft.com/office/drawing/2014/main" val="10000"/>
                  </a:ext>
                </a:extLst>
              </a:tr>
              <a:tr h="388203">
                <a:tc rowSpan="2">
                  <a:txBody>
                    <a:bodyPr/>
                    <a:lstStyle/>
                    <a:p>
                      <a:pPr algn="ctr"/>
                      <a:r>
                        <a:rPr kumimoji="1" lang="ja-JP" altLang="en-US" sz="1000" dirty="0"/>
                        <a:t>講義</a:t>
                      </a:r>
                    </a:p>
                  </a:txBody>
                  <a:tcPr anchor="ctr">
                    <a:lnB w="12700" cap="flat" cmpd="sng" algn="ctr">
                      <a:solidFill>
                        <a:schemeClr val="tx1"/>
                      </a:solidFill>
                      <a:prstDash val="solid"/>
                      <a:round/>
                      <a:headEnd type="none" w="med" len="med"/>
                      <a:tailEnd type="none" w="med" len="med"/>
                    </a:lnB>
                  </a:tcPr>
                </a:tc>
                <a:tc>
                  <a:txBody>
                    <a:bodyPr/>
                    <a:lstStyle/>
                    <a:p>
                      <a:r>
                        <a:rPr kumimoji="1" lang="ja-JP" altLang="ja-JP" sz="1000" kern="1200" dirty="0" smtClean="0">
                          <a:solidFill>
                            <a:schemeClr val="tx1"/>
                          </a:solidFill>
                          <a:effectLst/>
                          <a:latin typeface="ＭＳ ゴシック" panose="020B0609070205080204" pitchFamily="49" charset="-128"/>
                          <a:ea typeface="ＭＳ ゴシック" panose="020B0609070205080204" pitchFamily="49" charset="-128"/>
                          <a:cs typeface="+mn-cs"/>
                        </a:rPr>
                        <a:t>障害福祉の動向と主任</a:t>
                      </a:r>
                      <a:r>
                        <a:rPr kumimoji="1" lang="zh-TW" altLang="en-US" sz="1000" kern="1200" dirty="0" smtClean="0">
                          <a:solidFill>
                            <a:schemeClr val="tx1"/>
                          </a:solidFill>
                          <a:effectLst/>
                          <a:latin typeface="ＭＳ ゴシック" panose="020B0609070205080204" pitchFamily="49" charset="-128"/>
                          <a:ea typeface="ＭＳ ゴシック" panose="020B0609070205080204" pitchFamily="49" charset="-128"/>
                          <a:cs typeface="+mn-cs"/>
                        </a:rPr>
                        <a:t>相談支援専門員</a:t>
                      </a:r>
                      <a:r>
                        <a:rPr kumimoji="1" lang="ja-JP" altLang="ja-JP" sz="1000" kern="1200" dirty="0" smtClean="0">
                          <a:solidFill>
                            <a:schemeClr val="tx1"/>
                          </a:solidFill>
                          <a:effectLst/>
                          <a:latin typeface="ＭＳ ゴシック" panose="020B0609070205080204" pitchFamily="49" charset="-128"/>
                          <a:ea typeface="ＭＳ ゴシック" panose="020B0609070205080204" pitchFamily="49" charset="-128"/>
                          <a:cs typeface="+mn-cs"/>
                        </a:rPr>
                        <a:t>研修修了者の役割と視点に関する講義</a:t>
                      </a:r>
                      <a:endParaRPr kumimoji="1" lang="ja-JP" altLang="en-US" sz="1000" dirty="0">
                        <a:latin typeface="ＭＳ ゴシック" panose="020B0609070205080204" pitchFamily="49" charset="-128"/>
                        <a:ea typeface="ＭＳ ゴシック" panose="020B0609070205080204" pitchFamily="49" charset="-128"/>
                      </a:endParaRPr>
                    </a:p>
                  </a:txBody>
                  <a:tcPr anchor="ctr"/>
                </a:tc>
                <a:tc>
                  <a:txBody>
                    <a:bodyPr/>
                    <a:lstStyle/>
                    <a:p>
                      <a:pPr algn="ctr"/>
                      <a:r>
                        <a:rPr kumimoji="1" lang="ja-JP" altLang="en-US" sz="1050" dirty="0" smtClean="0"/>
                        <a:t>３ｈ</a:t>
                      </a:r>
                      <a:endParaRPr kumimoji="1" lang="ja-JP" altLang="en-US" sz="1050" dirty="0"/>
                    </a:p>
                  </a:txBody>
                  <a:tcPr anchor="ctr"/>
                </a:tc>
                <a:extLst>
                  <a:ext uri="{0D108BD9-81ED-4DB2-BD59-A6C34878D82A}">
                    <a16:rowId xmlns:a16="http://schemas.microsoft.com/office/drawing/2014/main" val="10001"/>
                  </a:ext>
                </a:extLst>
              </a:tr>
              <a:tr h="246359">
                <a:tc vMerge="1">
                  <a:txBody>
                    <a:bodyPr/>
                    <a:lstStyle/>
                    <a:p>
                      <a:endParaRPr kumimoji="1" lang="ja-JP" altLang="en-US" sz="900" dirty="0"/>
                    </a:p>
                  </a:txBody>
                  <a:tcPr/>
                </a:tc>
                <a:tc>
                  <a:txBody>
                    <a:bodyPr/>
                    <a:lstStyle/>
                    <a:p>
                      <a:r>
                        <a:rPr kumimoji="1" lang="ja-JP" altLang="ja-JP" sz="1000" kern="1200" dirty="0" smtClean="0">
                          <a:solidFill>
                            <a:schemeClr val="tx1"/>
                          </a:solidFill>
                          <a:effectLst/>
                          <a:latin typeface="+mn-lt"/>
                          <a:ea typeface="+mn-ea"/>
                          <a:cs typeface="+mn-cs"/>
                        </a:rPr>
                        <a:t>運営管理に関する講義</a:t>
                      </a:r>
                      <a:endParaRPr kumimoji="1" lang="ja-JP" altLang="en-US" sz="1000" dirty="0"/>
                    </a:p>
                  </a:txBody>
                  <a:tcPr anchor="ctr">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t>３ｈ</a:t>
                      </a:r>
                      <a:endParaRPr kumimoji="1" lang="ja-JP" altLang="en-US" sz="1050" dirty="0"/>
                    </a:p>
                  </a:txBody>
                  <a:tcPr anchor="ctr"/>
                </a:tc>
                <a:extLst>
                  <a:ext uri="{0D108BD9-81ED-4DB2-BD59-A6C34878D82A}">
                    <a16:rowId xmlns:a16="http://schemas.microsoft.com/office/drawing/2014/main" val="10002"/>
                  </a:ext>
                </a:extLst>
              </a:tr>
              <a:tr h="246359">
                <a:tc rowSpan="2">
                  <a:txBody>
                    <a:bodyPr/>
                    <a:lstStyle/>
                    <a:p>
                      <a:pPr marL="0" indent="0" algn="ctr"/>
                      <a:r>
                        <a:rPr kumimoji="1" lang="ja-JP" altLang="en-US" sz="1000" dirty="0" smtClean="0"/>
                        <a:t>講義及び演習</a:t>
                      </a:r>
                      <a:endParaRPr kumimoji="1" lang="ja-JP" altLang="en-US" sz="1000" dirty="0"/>
                    </a:p>
                  </a:txBody>
                  <a:tcPr marL="45720" marR="4572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000" kern="1200" dirty="0" smtClean="0">
                          <a:solidFill>
                            <a:schemeClr val="tx1"/>
                          </a:solidFill>
                          <a:effectLst/>
                          <a:latin typeface="+mn-lt"/>
                          <a:ea typeface="+mn-ea"/>
                          <a:cs typeface="+mn-cs"/>
                        </a:rPr>
                        <a:t>相談支援従事者の人材育成に関する講義・演習</a:t>
                      </a:r>
                      <a:endParaRPr kumimoji="1" lang="ja-JP" altLang="en-US" sz="1000" dirty="0"/>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smtClean="0"/>
                        <a:t>１３ｈ</a:t>
                      </a:r>
                      <a:endParaRPr kumimoji="1" lang="ja-JP" altLang="en-US" sz="1050" dirty="0"/>
                    </a:p>
                  </a:txBody>
                  <a:tcPr anchor="ctr"/>
                </a:tc>
                <a:extLst>
                  <a:ext uri="{0D108BD9-81ED-4DB2-BD59-A6C34878D82A}">
                    <a16:rowId xmlns:a16="http://schemas.microsoft.com/office/drawing/2014/main" val="10003"/>
                  </a:ext>
                </a:extLst>
              </a:tr>
              <a:tr h="246359">
                <a:tc vMerge="1">
                  <a:txBody>
                    <a:bodyPr/>
                    <a:lstStyle/>
                    <a:p>
                      <a:pPr algn="ctr"/>
                      <a:endParaRPr kumimoji="1" lang="ja-JP" altLang="en-US" sz="1400" dirty="0"/>
                    </a:p>
                  </a:txBody>
                  <a:tcPr vert="eaVert"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ja-JP" sz="1000" kern="1200" dirty="0" smtClean="0">
                          <a:solidFill>
                            <a:schemeClr val="tx1"/>
                          </a:solidFill>
                          <a:effectLst/>
                          <a:latin typeface="+mn-lt"/>
                          <a:ea typeface="+mn-ea"/>
                          <a:cs typeface="+mn-cs"/>
                        </a:rPr>
                        <a:t>地域援助技術に関する講義・演習</a:t>
                      </a:r>
                      <a:endParaRPr kumimoji="1" lang="en-US" altLang="ja-JP" sz="1000" baseline="0" dirty="0"/>
                    </a:p>
                  </a:txBody>
                  <a:tcPr anchor="ctr">
                    <a:lnT w="12700" cap="flat" cmpd="sng" algn="ctr">
                      <a:solidFill>
                        <a:schemeClr val="tx1"/>
                      </a:solidFill>
                      <a:prstDash val="solid"/>
                      <a:round/>
                      <a:headEnd type="none" w="med" len="med"/>
                      <a:tailEnd type="none" w="med" len="med"/>
                    </a:lnT>
                  </a:tcPr>
                </a:tc>
                <a:tc>
                  <a:txBody>
                    <a:bodyPr/>
                    <a:lstStyle/>
                    <a:p>
                      <a:pPr algn="ctr"/>
                      <a:r>
                        <a:rPr kumimoji="1" lang="ja-JP" altLang="en-US" sz="1050" dirty="0" smtClean="0"/>
                        <a:t>１１ｈ</a:t>
                      </a:r>
                      <a:endParaRPr kumimoji="1" lang="ja-JP" altLang="en-US" sz="1050" dirty="0"/>
                    </a:p>
                  </a:txBody>
                  <a:tcPr anchor="ctr"/>
                </a:tc>
                <a:extLst>
                  <a:ext uri="{0D108BD9-81ED-4DB2-BD59-A6C34878D82A}">
                    <a16:rowId xmlns:a16="http://schemas.microsoft.com/office/drawing/2014/main" val="10007"/>
                  </a:ext>
                </a:extLst>
              </a:tr>
              <a:tr h="246359">
                <a:tc>
                  <a:txBody>
                    <a:bodyPr/>
                    <a:lstStyle/>
                    <a:p>
                      <a:pPr algn="ctr"/>
                      <a:endParaRPr kumimoji="1" lang="ja-JP" altLang="en-US" sz="1050" dirty="0"/>
                    </a:p>
                  </a:txBody>
                  <a:tcPr vert="eaVert">
                    <a:lnT w="12700" cap="flat" cmpd="sng" algn="ctr">
                      <a:solidFill>
                        <a:schemeClr val="tx1"/>
                      </a:solidFill>
                      <a:prstDash val="solid"/>
                      <a:round/>
                      <a:headEnd type="none" w="med" len="med"/>
                      <a:tailEnd type="none" w="med" len="med"/>
                    </a:lnT>
                    <a:solidFill>
                      <a:schemeClr val="accent2">
                        <a:lumMod val="40000"/>
                        <a:lumOff val="60000"/>
                      </a:schemeClr>
                    </a:solidFill>
                  </a:tcPr>
                </a:tc>
                <a:tc>
                  <a:txBody>
                    <a:bodyPr/>
                    <a:lstStyle/>
                    <a:p>
                      <a:r>
                        <a:rPr kumimoji="1" lang="ja-JP" altLang="en-US" sz="1050" dirty="0"/>
                        <a:t>合計</a:t>
                      </a:r>
                    </a:p>
                  </a:txBody>
                  <a:tcPr anchor="ctr">
                    <a:solidFill>
                      <a:schemeClr val="accent2">
                        <a:lumMod val="40000"/>
                        <a:lumOff val="60000"/>
                      </a:schemeClr>
                    </a:solidFill>
                  </a:tcPr>
                </a:tc>
                <a:tc>
                  <a:txBody>
                    <a:bodyPr/>
                    <a:lstStyle/>
                    <a:p>
                      <a:pPr algn="ctr"/>
                      <a:r>
                        <a:rPr kumimoji="1" lang="ja-JP" altLang="en-US" sz="1050" dirty="0" smtClean="0"/>
                        <a:t>３０ｈ</a:t>
                      </a:r>
                      <a:endParaRPr kumimoji="1" lang="ja-JP" altLang="en-US" sz="1050" dirty="0"/>
                    </a:p>
                  </a:txBody>
                  <a:tcPr anchor="ctr">
                    <a:solidFill>
                      <a:schemeClr val="accent2">
                        <a:lumMod val="40000"/>
                        <a:lumOff val="60000"/>
                      </a:schemeClr>
                    </a:solidFill>
                  </a:tcPr>
                </a:tc>
                <a:extLst>
                  <a:ext uri="{0D108BD9-81ED-4DB2-BD59-A6C34878D82A}">
                    <a16:rowId xmlns:a16="http://schemas.microsoft.com/office/drawing/2014/main" val="10011"/>
                  </a:ext>
                </a:extLst>
              </a:tr>
            </a:tbl>
          </a:graphicData>
        </a:graphic>
      </p:graphicFrame>
      <p:sp>
        <p:nvSpPr>
          <p:cNvPr id="20" name="右矢印 19"/>
          <p:cNvSpPr/>
          <p:nvPr/>
        </p:nvSpPr>
        <p:spPr>
          <a:xfrm>
            <a:off x="3955902" y="5215941"/>
            <a:ext cx="310960" cy="1521492"/>
          </a:xfrm>
          <a:prstGeom prst="rightArrow">
            <a:avLst>
              <a:gd name="adj1" fmla="val 6034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1" name="直線コネクタ 20"/>
          <p:cNvCxnSpPr/>
          <p:nvPr/>
        </p:nvCxnSpPr>
        <p:spPr>
          <a:xfrm flipV="1">
            <a:off x="12957" y="4994296"/>
            <a:ext cx="9118086" cy="1"/>
          </a:xfrm>
          <a:prstGeom prst="line">
            <a:avLst/>
          </a:prstGeom>
          <a:ln>
            <a:prstDash val="sysDash"/>
          </a:ln>
        </p:spPr>
        <p:style>
          <a:lnRef idx="1">
            <a:schemeClr val="dk1"/>
          </a:lnRef>
          <a:fillRef idx="0">
            <a:schemeClr val="dk1"/>
          </a:fillRef>
          <a:effectRef idx="0">
            <a:schemeClr val="dk1"/>
          </a:effectRef>
          <a:fontRef idx="minor">
            <a:schemeClr val="tx1"/>
          </a:fontRef>
        </p:style>
      </p:cxnSp>
      <p:sp>
        <p:nvSpPr>
          <p:cNvPr id="22" name="テキスト ボックス 21"/>
          <p:cNvSpPr txBox="1"/>
          <p:nvPr/>
        </p:nvSpPr>
        <p:spPr>
          <a:xfrm>
            <a:off x="1471612" y="5434444"/>
            <a:ext cx="1321593" cy="58477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sz="3200" b="1" dirty="0" smtClean="0"/>
              <a:t>新設</a:t>
            </a:r>
            <a:endParaRPr kumimoji="1" lang="ja-JP" altLang="en-US" sz="3200" b="1" dirty="0"/>
          </a:p>
        </p:txBody>
      </p:sp>
      <p:sp>
        <p:nvSpPr>
          <p:cNvPr id="8" name="スライド番号プレースホルダー 7"/>
          <p:cNvSpPr>
            <a:spLocks noGrp="1"/>
          </p:cNvSpPr>
          <p:nvPr>
            <p:ph type="sldNum" sz="quarter" idx="12"/>
          </p:nvPr>
        </p:nvSpPr>
        <p:spPr/>
        <p:txBody>
          <a:bodyPr/>
          <a:lstStyle/>
          <a:p>
            <a:fld id="{BF650902-BC30-4882-9DB1-CF188FB606CB}" type="slidenum">
              <a:rPr kumimoji="1" lang="ja-JP" altLang="en-US" smtClean="0"/>
              <a:t>6</a:t>
            </a:fld>
            <a:endParaRPr kumimoji="1" lang="ja-JP" altLang="en-US"/>
          </a:p>
        </p:txBody>
      </p:sp>
    </p:spTree>
    <p:extLst>
      <p:ext uri="{BB962C8B-B14F-4D97-AF65-F5344CB8AC3E}">
        <p14:creationId xmlns:p14="http://schemas.microsoft.com/office/powerpoint/2010/main" val="2425671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16131" y="2515720"/>
            <a:ext cx="8761614" cy="1470025"/>
          </a:xfrm>
        </p:spPr>
        <p:txBody>
          <a:bodyPr>
            <a:noAutofit/>
          </a:bodyPr>
          <a:lstStyle/>
          <a:p>
            <a:r>
              <a:rPr lang="ja-JP" altLang="en-US" sz="3200" b="1" dirty="0"/>
              <a:t>　</a:t>
            </a:r>
            <a:r>
              <a:rPr lang="ja-JP" altLang="en-US" sz="3200" b="1" dirty="0" smtClean="0"/>
              <a:t>２、サービス管理責任者等の研修制度</a:t>
            </a:r>
            <a:r>
              <a:rPr lang="en-US" altLang="ja-JP" sz="3200" b="1" dirty="0" smtClean="0"/>
              <a:t/>
            </a:r>
            <a:br>
              <a:rPr lang="en-US" altLang="ja-JP" sz="3200" b="1" dirty="0" smtClean="0"/>
            </a:br>
            <a:r>
              <a:rPr lang="ja-JP" altLang="en-US" sz="3200" b="1" dirty="0" smtClean="0"/>
              <a:t>の見直しについて</a:t>
            </a:r>
            <a:endParaRPr kumimoji="1" lang="ja-JP" altLang="en-US" sz="3200" b="1" dirty="0"/>
          </a:p>
        </p:txBody>
      </p:sp>
      <p:sp>
        <p:nvSpPr>
          <p:cNvPr id="3" name="サブタイトル 2"/>
          <p:cNvSpPr>
            <a:spLocks noGrp="1"/>
          </p:cNvSpPr>
          <p:nvPr>
            <p:ph type="subTitle" idx="1"/>
          </p:nvPr>
        </p:nvSpPr>
        <p:spPr>
          <a:xfrm>
            <a:off x="1438102" y="4335087"/>
            <a:ext cx="6400800" cy="1752600"/>
          </a:xfrm>
        </p:spPr>
        <p:txBody>
          <a:bodyPr/>
          <a:lstStyle/>
          <a:p>
            <a:endParaRPr kumimoji="1" lang="ja-JP" altLang="en-US"/>
          </a:p>
        </p:txBody>
      </p:sp>
    </p:spTree>
    <p:extLst>
      <p:ext uri="{BB962C8B-B14F-4D97-AF65-F5344CB8AC3E}">
        <p14:creationId xmlns:p14="http://schemas.microsoft.com/office/powerpoint/2010/main" val="829992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2"/>
          <p:cNvSpPr>
            <a:spLocks noChangeArrowheads="1"/>
          </p:cNvSpPr>
          <p:nvPr/>
        </p:nvSpPr>
        <p:spPr bwMode="auto">
          <a:xfrm>
            <a:off x="2844800" y="5402720"/>
            <a:ext cx="4175125" cy="1359017"/>
          </a:xfrm>
          <a:prstGeom prst="rect">
            <a:avLst/>
          </a:prstGeom>
          <a:noFill/>
          <a:ln w="15875" algn="ctr">
            <a:solidFill>
              <a:schemeClr val="tx1"/>
            </a:solidFill>
            <a:miter lim="800000"/>
            <a:headEnd/>
            <a:tailEnd/>
          </a:ln>
        </p:spPr>
        <p:txBody>
          <a:bodyPr wrap="none" lIns="91422" tIns="45712" rIns="91422" bIns="45712"/>
          <a:lstStyle/>
          <a:p>
            <a:pPr algn="ctr" fontAlgn="base">
              <a:spcBef>
                <a:spcPct val="0"/>
              </a:spcBef>
              <a:spcAft>
                <a:spcPct val="0"/>
              </a:spcAft>
            </a:pPr>
            <a:r>
              <a:rPr lang="ja-JP" altLang="en-US" sz="1400" b="1" dirty="0">
                <a:solidFill>
                  <a:srgbClr val="000000"/>
                </a:solidFill>
                <a:latin typeface="Arial" charset="0"/>
              </a:rPr>
              <a:t>研 修 の 修 了</a:t>
            </a:r>
          </a:p>
        </p:txBody>
      </p:sp>
      <p:sp>
        <p:nvSpPr>
          <p:cNvPr id="51205" name="AutoShape 4"/>
          <p:cNvSpPr>
            <a:spLocks noChangeArrowheads="1"/>
          </p:cNvSpPr>
          <p:nvPr/>
        </p:nvSpPr>
        <p:spPr bwMode="auto">
          <a:xfrm>
            <a:off x="4636547" y="6011851"/>
            <a:ext cx="360362" cy="360363"/>
          </a:xfrm>
          <a:prstGeom prst="plus">
            <a:avLst>
              <a:gd name="adj" fmla="val 34907"/>
            </a:avLst>
          </a:prstGeom>
          <a:solidFill>
            <a:srgbClr val="99CCFF"/>
          </a:solidFill>
          <a:ln w="9525" algn="ctr">
            <a:solidFill>
              <a:srgbClr val="3366FF"/>
            </a:solidFill>
            <a:miter lim="800000"/>
            <a:headEnd/>
            <a:tailEnd/>
          </a:ln>
        </p:spPr>
        <p:txBody>
          <a:bodyPr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51206" name="AutoShape 5"/>
          <p:cNvSpPr>
            <a:spLocks noChangeArrowheads="1"/>
          </p:cNvSpPr>
          <p:nvPr/>
        </p:nvSpPr>
        <p:spPr bwMode="auto">
          <a:xfrm>
            <a:off x="2344985" y="6008678"/>
            <a:ext cx="360363" cy="360363"/>
          </a:xfrm>
          <a:prstGeom prst="plus">
            <a:avLst>
              <a:gd name="adj" fmla="val 34907"/>
            </a:avLst>
          </a:prstGeom>
          <a:solidFill>
            <a:srgbClr val="99CCFF"/>
          </a:solidFill>
          <a:ln w="9525" algn="ctr">
            <a:solidFill>
              <a:srgbClr val="3366FF"/>
            </a:solidFill>
            <a:miter lim="800000"/>
            <a:headEnd/>
            <a:tailEnd/>
          </a:ln>
        </p:spPr>
        <p:txBody>
          <a:bodyPr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51207" name="Rectangle 6"/>
          <p:cNvSpPr>
            <a:spLocks noChangeArrowheads="1"/>
          </p:cNvSpPr>
          <p:nvPr/>
        </p:nvSpPr>
        <p:spPr bwMode="auto">
          <a:xfrm>
            <a:off x="5054611" y="5680981"/>
            <a:ext cx="1839939" cy="1017992"/>
          </a:xfrm>
          <a:prstGeom prst="rect">
            <a:avLst/>
          </a:prstGeom>
          <a:noFill/>
          <a:ln w="9525">
            <a:solidFill>
              <a:schemeClr val="tx1"/>
            </a:solidFill>
            <a:miter lim="800000"/>
            <a:headEnd/>
            <a:tailEnd/>
          </a:ln>
        </p:spPr>
        <p:txBody>
          <a:bodyPr lIns="91422" tIns="45712" rIns="91422" bIns="45712" anchor="ctr"/>
          <a:lstStyle/>
          <a:p>
            <a:pPr fontAlgn="base">
              <a:lnSpc>
                <a:spcPct val="110000"/>
              </a:lnSpc>
              <a:spcBef>
                <a:spcPct val="0"/>
              </a:spcBef>
              <a:spcAft>
                <a:spcPct val="0"/>
              </a:spcAft>
            </a:pPr>
            <a:r>
              <a:rPr lang="ja-JP" altLang="en-US" sz="1200" dirty="0">
                <a:solidFill>
                  <a:srgbClr val="000000"/>
                </a:solidFill>
                <a:latin typeface="Arial" charset="0"/>
              </a:rPr>
              <a:t>「サービス管理</a:t>
            </a:r>
            <a:r>
              <a:rPr lang="ja-JP" altLang="en-US" sz="1200" dirty="0" smtClean="0">
                <a:solidFill>
                  <a:srgbClr val="000000"/>
                </a:solidFill>
                <a:latin typeface="Arial" charset="0"/>
              </a:rPr>
              <a:t>責任者</a:t>
            </a:r>
            <a:endParaRPr lang="en-US" altLang="ja-JP" sz="1200" dirty="0" smtClean="0">
              <a:solidFill>
                <a:srgbClr val="000000"/>
              </a:solidFill>
              <a:latin typeface="Arial" charset="0"/>
            </a:endParaRPr>
          </a:p>
          <a:p>
            <a:pPr fontAlgn="base">
              <a:lnSpc>
                <a:spcPct val="110000"/>
              </a:lnSpc>
              <a:spcBef>
                <a:spcPct val="0"/>
              </a:spcBef>
              <a:spcAft>
                <a:spcPct val="0"/>
              </a:spcAft>
            </a:pPr>
            <a:r>
              <a:rPr lang="ja-JP" altLang="en-US" sz="1200" dirty="0" smtClean="0">
                <a:solidFill>
                  <a:srgbClr val="000000"/>
                </a:solidFill>
                <a:latin typeface="Arial" charset="0"/>
              </a:rPr>
              <a:t>研修</a:t>
            </a:r>
            <a:r>
              <a:rPr lang="ja-JP" altLang="en-US" sz="1200" dirty="0">
                <a:solidFill>
                  <a:srgbClr val="000000"/>
                </a:solidFill>
                <a:latin typeface="Arial" charset="0"/>
              </a:rPr>
              <a:t>」「児童発達</a:t>
            </a:r>
            <a:r>
              <a:rPr lang="ja-JP" altLang="en-US" sz="1200" dirty="0" smtClean="0">
                <a:solidFill>
                  <a:srgbClr val="000000"/>
                </a:solidFill>
                <a:latin typeface="Arial" charset="0"/>
              </a:rPr>
              <a:t>支援</a:t>
            </a:r>
            <a:endParaRPr lang="en-US" altLang="ja-JP" sz="1200" dirty="0" smtClean="0">
              <a:solidFill>
                <a:srgbClr val="000000"/>
              </a:solidFill>
              <a:latin typeface="Arial" charset="0"/>
            </a:endParaRPr>
          </a:p>
          <a:p>
            <a:pPr fontAlgn="base">
              <a:lnSpc>
                <a:spcPct val="110000"/>
              </a:lnSpc>
              <a:spcBef>
                <a:spcPct val="0"/>
              </a:spcBef>
              <a:spcAft>
                <a:spcPct val="0"/>
              </a:spcAft>
            </a:pPr>
            <a:r>
              <a:rPr lang="ja-JP" altLang="en-US" sz="1200" dirty="0" smtClean="0">
                <a:solidFill>
                  <a:srgbClr val="000000"/>
                </a:solidFill>
                <a:latin typeface="Arial" charset="0"/>
              </a:rPr>
              <a:t>管理</a:t>
            </a:r>
            <a:r>
              <a:rPr lang="ja-JP" altLang="en-US" sz="1200" dirty="0">
                <a:solidFill>
                  <a:srgbClr val="000000"/>
                </a:solidFill>
                <a:latin typeface="Arial" charset="0"/>
              </a:rPr>
              <a:t>責任者研修」</a:t>
            </a:r>
            <a:r>
              <a:rPr lang="ja-JP" altLang="en-US" sz="1200" dirty="0" smtClean="0">
                <a:solidFill>
                  <a:srgbClr val="000000"/>
                </a:solidFill>
                <a:latin typeface="Arial" charset="0"/>
              </a:rPr>
              <a:t>を受講</a:t>
            </a:r>
            <a:endParaRPr lang="en-US" altLang="ja-JP" sz="1200" dirty="0" smtClean="0">
              <a:solidFill>
                <a:srgbClr val="000000"/>
              </a:solidFill>
              <a:latin typeface="Arial" charset="0"/>
            </a:endParaRPr>
          </a:p>
          <a:p>
            <a:pPr fontAlgn="base">
              <a:lnSpc>
                <a:spcPct val="110000"/>
              </a:lnSpc>
              <a:spcBef>
                <a:spcPct val="0"/>
              </a:spcBef>
              <a:spcAft>
                <a:spcPct val="0"/>
              </a:spcAft>
            </a:pPr>
            <a:r>
              <a:rPr lang="ja-JP" altLang="en-US" sz="1200" dirty="0" smtClean="0">
                <a:latin typeface="Arial" charset="0"/>
              </a:rPr>
              <a:t>（</a:t>
            </a:r>
            <a:r>
              <a:rPr lang="ja-JP" altLang="en-US" sz="1200" dirty="0">
                <a:latin typeface="Arial" charset="0"/>
              </a:rPr>
              <a:t>１９ｈ</a:t>
            </a:r>
            <a:r>
              <a:rPr lang="ja-JP" altLang="en-US" sz="1200" dirty="0" smtClean="0">
                <a:latin typeface="Arial" charset="0"/>
              </a:rPr>
              <a:t>）</a:t>
            </a:r>
            <a:endParaRPr lang="ja-JP" altLang="en-US" sz="1200" dirty="0">
              <a:latin typeface="Arial" charset="0"/>
            </a:endParaRPr>
          </a:p>
        </p:txBody>
      </p:sp>
      <p:sp>
        <p:nvSpPr>
          <p:cNvPr id="51208" name="Rectangle 7"/>
          <p:cNvSpPr>
            <a:spLocks noChangeArrowheads="1"/>
          </p:cNvSpPr>
          <p:nvPr/>
        </p:nvSpPr>
        <p:spPr bwMode="auto">
          <a:xfrm>
            <a:off x="7410096" y="5442126"/>
            <a:ext cx="1625954" cy="1319611"/>
          </a:xfrm>
          <a:prstGeom prst="rect">
            <a:avLst/>
          </a:prstGeom>
          <a:noFill/>
          <a:ln w="12700">
            <a:solidFill>
              <a:schemeClr val="tx1"/>
            </a:solidFill>
            <a:miter lim="800000"/>
            <a:headEnd/>
            <a:tailEnd/>
          </a:ln>
        </p:spPr>
        <p:txBody>
          <a:bodyPr lIns="91422" tIns="45712" rIns="91422" bIns="45712" anchor="ctr"/>
          <a:lstStyle/>
          <a:p>
            <a:pPr fontAlgn="base">
              <a:spcBef>
                <a:spcPct val="0"/>
              </a:spcBef>
              <a:spcAft>
                <a:spcPct val="0"/>
              </a:spcAft>
            </a:pPr>
            <a:r>
              <a:rPr lang="ja-JP" altLang="en-US" sz="1200" dirty="0">
                <a:solidFill>
                  <a:srgbClr val="000000"/>
                </a:solidFill>
                <a:latin typeface="Arial" charset="0"/>
              </a:rPr>
              <a:t>サービス管理責任者・児童発達支援管理責任者として配置</a:t>
            </a:r>
          </a:p>
        </p:txBody>
      </p:sp>
      <p:sp>
        <p:nvSpPr>
          <p:cNvPr id="51209" name="Rectangle 8"/>
          <p:cNvSpPr>
            <a:spLocks noChangeArrowheads="1"/>
          </p:cNvSpPr>
          <p:nvPr/>
        </p:nvSpPr>
        <p:spPr bwMode="auto">
          <a:xfrm>
            <a:off x="252441" y="5370845"/>
            <a:ext cx="2016125" cy="1430298"/>
          </a:xfrm>
          <a:prstGeom prst="rect">
            <a:avLst/>
          </a:prstGeom>
          <a:noFill/>
          <a:ln w="12700">
            <a:solidFill>
              <a:schemeClr val="tx1"/>
            </a:solidFill>
            <a:miter lim="800000"/>
            <a:headEnd/>
            <a:tailEnd/>
          </a:ln>
        </p:spPr>
        <p:txBody>
          <a:bodyPr lIns="91422" tIns="45712" rIns="91422" bIns="45712" anchor="ctr"/>
          <a:lstStyle/>
          <a:p>
            <a:pPr algn="ctr" fontAlgn="base">
              <a:spcBef>
                <a:spcPct val="0"/>
              </a:spcBef>
              <a:spcAft>
                <a:spcPct val="0"/>
              </a:spcAft>
            </a:pPr>
            <a:r>
              <a:rPr lang="ja-JP" altLang="en-US" sz="1200" b="1" dirty="0">
                <a:solidFill>
                  <a:srgbClr val="000000"/>
                </a:solidFill>
                <a:latin typeface="+mn-ea"/>
              </a:rPr>
              <a:t>実 務 経 験</a:t>
            </a:r>
          </a:p>
          <a:p>
            <a:pPr fontAlgn="base">
              <a:spcBef>
                <a:spcPct val="0"/>
              </a:spcBef>
              <a:spcAft>
                <a:spcPct val="0"/>
              </a:spcAft>
            </a:pPr>
            <a:endParaRPr lang="ja-JP" altLang="en-US" sz="1200" dirty="0">
              <a:solidFill>
                <a:srgbClr val="000000"/>
              </a:solidFill>
              <a:latin typeface="+mn-ea"/>
            </a:endParaRPr>
          </a:p>
          <a:p>
            <a:pPr fontAlgn="base">
              <a:spcBef>
                <a:spcPct val="0"/>
              </a:spcBef>
              <a:spcAft>
                <a:spcPct val="0"/>
              </a:spcAft>
            </a:pPr>
            <a:r>
              <a:rPr lang="ja-JP" altLang="en-US" sz="1200" dirty="0">
                <a:solidFill>
                  <a:srgbClr val="000000"/>
                </a:solidFill>
                <a:latin typeface="+mn-ea"/>
              </a:rPr>
              <a:t>障害児者の保健・医療・福祉・就労・教育の分野における直接支援・相談支援などの業務における実務経験（３</a:t>
            </a:r>
            <a:r>
              <a:rPr lang="ja-JP" altLang="en-US" sz="1200" dirty="0" smtClean="0">
                <a:solidFill>
                  <a:srgbClr val="000000"/>
                </a:solidFill>
                <a:latin typeface="+mn-ea"/>
              </a:rPr>
              <a:t>～</a:t>
            </a:r>
            <a:r>
              <a:rPr lang="en-US" altLang="ja-JP" sz="1200" dirty="0" smtClean="0">
                <a:solidFill>
                  <a:srgbClr val="000000"/>
                </a:solidFill>
                <a:latin typeface="+mn-ea"/>
              </a:rPr>
              <a:t>10</a:t>
            </a:r>
            <a:r>
              <a:rPr lang="ja-JP" altLang="en-US" sz="1200" dirty="0" smtClean="0">
                <a:solidFill>
                  <a:srgbClr val="000000"/>
                </a:solidFill>
                <a:latin typeface="+mn-ea"/>
              </a:rPr>
              <a:t>年</a:t>
            </a:r>
            <a:r>
              <a:rPr lang="ja-JP" altLang="en-US" sz="1200" dirty="0">
                <a:solidFill>
                  <a:srgbClr val="000000"/>
                </a:solidFill>
                <a:latin typeface="+mn-ea"/>
              </a:rPr>
              <a:t>）。</a:t>
            </a:r>
          </a:p>
        </p:txBody>
      </p:sp>
      <p:sp>
        <p:nvSpPr>
          <p:cNvPr id="51211" name="AutoShape 10"/>
          <p:cNvSpPr>
            <a:spLocks noChangeArrowheads="1"/>
          </p:cNvSpPr>
          <p:nvPr/>
        </p:nvSpPr>
        <p:spPr bwMode="auto">
          <a:xfrm rot="5400000">
            <a:off x="6945087" y="6050605"/>
            <a:ext cx="503238" cy="276509"/>
          </a:xfrm>
          <a:prstGeom prst="upArrow">
            <a:avLst>
              <a:gd name="adj1" fmla="val 48352"/>
              <a:gd name="adj2" fmla="val 45699"/>
            </a:avLst>
          </a:prstGeom>
          <a:solidFill>
            <a:srgbClr val="99CCFF"/>
          </a:solidFill>
          <a:ln w="9525">
            <a:solidFill>
              <a:srgbClr val="0000FF"/>
            </a:solidFill>
            <a:miter lim="800000"/>
            <a:headEnd/>
            <a:tailEnd/>
          </a:ln>
        </p:spPr>
        <p:txBody>
          <a:bodyPr vert="eaVert" wrap="none" lIns="91422" tIns="45712" rIns="91422" bIns="45712" anchor="ctr"/>
          <a:lstStyle/>
          <a:p>
            <a:pPr fontAlgn="base">
              <a:spcBef>
                <a:spcPct val="0"/>
              </a:spcBef>
              <a:spcAft>
                <a:spcPct val="0"/>
              </a:spcAft>
            </a:pPr>
            <a:endParaRPr lang="ja-JP" altLang="en-US" sz="2400" dirty="0">
              <a:solidFill>
                <a:srgbClr val="000000"/>
              </a:solidFill>
            </a:endParaRPr>
          </a:p>
        </p:txBody>
      </p:sp>
      <p:sp>
        <p:nvSpPr>
          <p:cNvPr id="51213" name="Rectangle 12"/>
          <p:cNvSpPr>
            <a:spLocks noChangeArrowheads="1"/>
          </p:cNvSpPr>
          <p:nvPr/>
        </p:nvSpPr>
        <p:spPr bwMode="auto">
          <a:xfrm>
            <a:off x="2989293" y="5691392"/>
            <a:ext cx="1582711" cy="1017991"/>
          </a:xfrm>
          <a:prstGeom prst="rect">
            <a:avLst/>
          </a:prstGeom>
          <a:noFill/>
          <a:ln w="9525">
            <a:solidFill>
              <a:schemeClr val="tx1"/>
            </a:solidFill>
            <a:miter lim="800000"/>
            <a:headEnd/>
            <a:tailEnd/>
          </a:ln>
        </p:spPr>
        <p:txBody>
          <a:bodyPr lIns="91422" tIns="45712" rIns="91422" bIns="45712" anchor="ctr"/>
          <a:lstStyle/>
          <a:p>
            <a:pPr fontAlgn="base">
              <a:lnSpc>
                <a:spcPct val="110000"/>
              </a:lnSpc>
              <a:spcBef>
                <a:spcPct val="0"/>
              </a:spcBef>
              <a:spcAft>
                <a:spcPct val="0"/>
              </a:spcAft>
            </a:pPr>
            <a:r>
              <a:rPr lang="ja-JP" altLang="en-US" sz="1200" dirty="0">
                <a:solidFill>
                  <a:srgbClr val="000000"/>
                </a:solidFill>
                <a:latin typeface="Arial" charset="0"/>
              </a:rPr>
              <a:t>「相談支援従事者初任者研修（講義部分）</a:t>
            </a:r>
            <a:r>
              <a:rPr lang="ja-JP" altLang="en-US" sz="1200" dirty="0" smtClean="0">
                <a:solidFill>
                  <a:srgbClr val="000000"/>
                </a:solidFill>
                <a:latin typeface="Arial" charset="0"/>
              </a:rPr>
              <a:t>」の一部を受講</a:t>
            </a:r>
            <a:endParaRPr lang="en-US" altLang="ja-JP" sz="1200" dirty="0" smtClean="0">
              <a:solidFill>
                <a:srgbClr val="000000"/>
              </a:solidFill>
              <a:latin typeface="Arial" charset="0"/>
            </a:endParaRPr>
          </a:p>
          <a:p>
            <a:pPr fontAlgn="base">
              <a:lnSpc>
                <a:spcPct val="110000"/>
              </a:lnSpc>
              <a:spcBef>
                <a:spcPct val="0"/>
              </a:spcBef>
              <a:spcAft>
                <a:spcPct val="0"/>
              </a:spcAft>
            </a:pPr>
            <a:r>
              <a:rPr lang="ja-JP" altLang="en-US" sz="1200" dirty="0" smtClean="0">
                <a:latin typeface="Arial" charset="0"/>
              </a:rPr>
              <a:t>（１１．５</a:t>
            </a:r>
            <a:r>
              <a:rPr lang="ja-JP" altLang="en-US" sz="1200" dirty="0">
                <a:latin typeface="Arial" charset="0"/>
              </a:rPr>
              <a:t>ｈ</a:t>
            </a:r>
            <a:r>
              <a:rPr lang="ja-JP" altLang="en-US" sz="1200" dirty="0" smtClean="0">
                <a:latin typeface="Arial" charset="0"/>
              </a:rPr>
              <a:t>）</a:t>
            </a:r>
            <a:endParaRPr lang="en-US" altLang="ja-JP" sz="1200" dirty="0">
              <a:latin typeface="Arial" charset="0"/>
            </a:endParaRPr>
          </a:p>
        </p:txBody>
      </p:sp>
      <p:grpSp>
        <p:nvGrpSpPr>
          <p:cNvPr id="19" name="グループ化 18"/>
          <p:cNvGrpSpPr/>
          <p:nvPr/>
        </p:nvGrpSpPr>
        <p:grpSpPr>
          <a:xfrm>
            <a:off x="52615" y="584615"/>
            <a:ext cx="9144000" cy="72008"/>
            <a:chOff x="0" y="188640"/>
            <a:chExt cx="9144000" cy="72008"/>
          </a:xfrm>
        </p:grpSpPr>
        <p:cxnSp>
          <p:nvCxnSpPr>
            <p:cNvPr id="20" name="直線コネクタ 19"/>
            <p:cNvCxnSpPr/>
            <p:nvPr/>
          </p:nvCxnSpPr>
          <p:spPr>
            <a:xfrm>
              <a:off x="0" y="188640"/>
              <a:ext cx="9144000" cy="0"/>
            </a:xfrm>
            <a:prstGeom prst="line">
              <a:avLst/>
            </a:prstGeom>
            <a:ln>
              <a:solidFill>
                <a:srgbClr val="99CCFF"/>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a:xfrm>
              <a:off x="0" y="260648"/>
              <a:ext cx="9144000" cy="0"/>
            </a:xfrm>
            <a:prstGeom prst="line">
              <a:avLst/>
            </a:prstGeom>
            <a:ln w="57150">
              <a:solidFill>
                <a:srgbClr val="99CCFF"/>
              </a:solidFill>
            </a:ln>
          </p:spPr>
          <p:style>
            <a:lnRef idx="1">
              <a:schemeClr val="accent1"/>
            </a:lnRef>
            <a:fillRef idx="0">
              <a:schemeClr val="accent1"/>
            </a:fillRef>
            <a:effectRef idx="0">
              <a:schemeClr val="accent1"/>
            </a:effectRef>
            <a:fontRef idx="minor">
              <a:schemeClr val="tx1"/>
            </a:fontRef>
          </p:style>
        </p:cxnSp>
      </p:grpSp>
      <p:sp>
        <p:nvSpPr>
          <p:cNvPr id="17" name="Rectangle 3"/>
          <p:cNvSpPr>
            <a:spLocks noChangeArrowheads="1"/>
          </p:cNvSpPr>
          <p:nvPr/>
        </p:nvSpPr>
        <p:spPr bwMode="auto">
          <a:xfrm>
            <a:off x="149932" y="173955"/>
            <a:ext cx="8928100" cy="400083"/>
          </a:xfrm>
          <a:prstGeom prst="rect">
            <a:avLst/>
          </a:prstGeom>
          <a:noFill/>
          <a:ln w="9525" algn="ctr">
            <a:noFill/>
            <a:miter lim="800000"/>
            <a:headEnd/>
            <a:tailEnd/>
          </a:ln>
          <a:effectLst/>
        </p:spPr>
        <p:txBody>
          <a:bodyPr wrap="square" lIns="91414" tIns="45707" rIns="91414" bIns="45707">
            <a:spAutoFit/>
          </a:bodyPr>
          <a:lstStyle/>
          <a:p>
            <a:pPr algn="ctr">
              <a:spcBef>
                <a:spcPts val="0"/>
              </a:spcBef>
              <a:defRPr/>
            </a:pPr>
            <a:r>
              <a:rPr lang="ja-JP" altLang="en-US" sz="2000" b="1" dirty="0">
                <a:latin typeface="+mj-ea"/>
                <a:ea typeface="+mj-ea"/>
              </a:rPr>
              <a:t>サービス管理責任者及び児童発達支援管理責任者に</a:t>
            </a:r>
            <a:r>
              <a:rPr lang="ja-JP" altLang="en-US" sz="2000" b="1" dirty="0" smtClean="0">
                <a:latin typeface="+mj-ea"/>
                <a:ea typeface="+mj-ea"/>
              </a:rPr>
              <a:t>ついて（現行）</a:t>
            </a:r>
            <a:endParaRPr lang="ja-JP" altLang="en-US" sz="2000" b="1" dirty="0">
              <a:latin typeface="+mj-ea"/>
              <a:ea typeface="+mj-ea"/>
            </a:endParaRPr>
          </a:p>
        </p:txBody>
      </p:sp>
      <p:sp>
        <p:nvSpPr>
          <p:cNvPr id="18" name="正方形/長方形 17"/>
          <p:cNvSpPr/>
          <p:nvPr/>
        </p:nvSpPr>
        <p:spPr bwMode="auto">
          <a:xfrm>
            <a:off x="52615" y="865167"/>
            <a:ext cx="9025417" cy="3643953"/>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lIns="36804" tIns="7359" rIns="36804" bIns="7359" anchor="ctr"/>
          <a:lstStyle/>
          <a:p>
            <a:pPr marL="355600" indent="-355600" fontAlgn="base">
              <a:lnSpc>
                <a:spcPct val="90000"/>
              </a:lnSpc>
              <a:spcAft>
                <a:spcPct val="0"/>
              </a:spcAft>
              <a:defRPr/>
            </a:pPr>
            <a:r>
              <a:rPr lang="ja-JP" altLang="en-US" sz="1400" dirty="0">
                <a:latin typeface="+mn-ea"/>
                <a:cs typeface="ＭＳ ゴシック"/>
              </a:rPr>
              <a:t>（基準）</a:t>
            </a:r>
          </a:p>
          <a:p>
            <a:pPr>
              <a:lnSpc>
                <a:spcPct val="90000"/>
              </a:lnSpc>
            </a:pPr>
            <a:r>
              <a:rPr lang="ja-JP" altLang="en-US" sz="1400" dirty="0">
                <a:latin typeface="+mn-ea"/>
                <a:cs typeface="ＭＳ ゴシック"/>
              </a:rPr>
              <a:t>　</a:t>
            </a:r>
            <a:r>
              <a:rPr lang="ja-JP" altLang="en-US" sz="1400" dirty="0" smtClean="0">
                <a:latin typeface="+mn-ea"/>
                <a:cs typeface="ＭＳ ゴシック"/>
              </a:rPr>
              <a:t>○</a:t>
            </a:r>
            <a:r>
              <a:rPr lang="ja-JP" altLang="en-US" sz="1400" dirty="0">
                <a:latin typeface="+mn-ea"/>
                <a:cs typeface="ＭＳ ゴシック"/>
              </a:rPr>
              <a:t>　</a:t>
            </a:r>
            <a:r>
              <a:rPr lang="ja-JP" altLang="en-US" sz="1400" dirty="0" smtClean="0">
                <a:latin typeface="+mn-ea"/>
              </a:rPr>
              <a:t>サービス管理</a:t>
            </a:r>
            <a:r>
              <a:rPr lang="ja-JP" altLang="en-US" sz="1400" dirty="0">
                <a:latin typeface="+mn-ea"/>
              </a:rPr>
              <a:t>責任者については、</a:t>
            </a:r>
            <a:r>
              <a:rPr lang="ja-JP" altLang="en-US" sz="1400" dirty="0" smtClean="0">
                <a:latin typeface="+mn-ea"/>
              </a:rPr>
              <a:t>障害福祉</a:t>
            </a:r>
            <a:r>
              <a:rPr lang="ja-JP" altLang="en-US" sz="1400" dirty="0">
                <a:latin typeface="+mn-ea"/>
              </a:rPr>
              <a:t>サービス事業所</a:t>
            </a:r>
            <a:r>
              <a:rPr lang="ja-JP" altLang="en-US" sz="1400" dirty="0" err="1" smtClean="0">
                <a:latin typeface="+mn-ea"/>
              </a:rPr>
              <a:t>ごとに</a:t>
            </a:r>
            <a:r>
              <a:rPr lang="ja-JP" altLang="en-US" sz="1400" dirty="0" smtClean="0">
                <a:latin typeface="+mn-ea"/>
              </a:rPr>
              <a:t>以下の人数を配置</a:t>
            </a:r>
            <a:endParaRPr lang="en-US" altLang="ja-JP" sz="1400" dirty="0" smtClean="0">
              <a:latin typeface="+mn-ea"/>
            </a:endParaRPr>
          </a:p>
          <a:p>
            <a:pPr marL="363538">
              <a:lnSpc>
                <a:spcPct val="90000"/>
              </a:lnSpc>
              <a:tabLst>
                <a:tab pos="363538" algn="l"/>
              </a:tabLst>
            </a:pPr>
            <a:r>
              <a:rPr lang="ja-JP" altLang="en-US" sz="1400" dirty="0" smtClean="0">
                <a:latin typeface="+mn-ea"/>
              </a:rPr>
              <a:t>・ </a:t>
            </a:r>
            <a:r>
              <a:rPr lang="ja-JP" altLang="en-US" sz="1400" dirty="0">
                <a:latin typeface="+mn-ea"/>
              </a:rPr>
              <a:t>療養介護、生活介護、自立訓練、就労移行支援、就労</a:t>
            </a:r>
            <a:r>
              <a:rPr lang="ja-JP" altLang="en-US" sz="1400" dirty="0" smtClean="0">
                <a:latin typeface="+mn-ea"/>
              </a:rPr>
              <a:t>継続支援・・・利用者</a:t>
            </a:r>
            <a:r>
              <a:rPr lang="en-US" altLang="ja-JP" sz="1400" dirty="0">
                <a:latin typeface="+mn-ea"/>
              </a:rPr>
              <a:t>60</a:t>
            </a:r>
            <a:r>
              <a:rPr lang="ja-JP" altLang="en-US" sz="1400" dirty="0" smtClean="0">
                <a:latin typeface="+mn-ea"/>
              </a:rPr>
              <a:t>人</a:t>
            </a:r>
            <a:r>
              <a:rPr lang="en-US" altLang="ja-JP" sz="1400" dirty="0">
                <a:latin typeface="+mn-ea"/>
              </a:rPr>
              <a:t>:1</a:t>
            </a:r>
            <a:r>
              <a:rPr lang="ja-JP" altLang="en-US" sz="1400" dirty="0" smtClean="0">
                <a:latin typeface="+mn-ea"/>
              </a:rPr>
              <a:t>人</a:t>
            </a:r>
            <a:endParaRPr lang="en-US" altLang="ja-JP" sz="1400" dirty="0" smtClean="0">
              <a:latin typeface="+mn-ea"/>
            </a:endParaRPr>
          </a:p>
          <a:p>
            <a:pPr marL="363538">
              <a:lnSpc>
                <a:spcPct val="90000"/>
              </a:lnSpc>
              <a:tabLst>
                <a:tab pos="363538" algn="l"/>
              </a:tabLst>
            </a:pPr>
            <a:r>
              <a:rPr lang="ja-JP" altLang="en-US" sz="1200" dirty="0" smtClean="0">
                <a:latin typeface="+mn-ea"/>
              </a:rPr>
              <a:t>　　</a:t>
            </a:r>
            <a:r>
              <a:rPr lang="en-US" altLang="ja-JP" sz="1200" dirty="0" smtClean="0">
                <a:latin typeface="+mn-ea"/>
              </a:rPr>
              <a:t>※</a:t>
            </a:r>
            <a:r>
              <a:rPr lang="ja-JP" altLang="en-US" sz="1200" dirty="0" smtClean="0">
                <a:latin typeface="+mn-ea"/>
              </a:rPr>
              <a:t>利用者数</a:t>
            </a:r>
            <a:r>
              <a:rPr lang="en-US" altLang="ja-JP" sz="1200" dirty="0" smtClean="0">
                <a:latin typeface="+mn-ea"/>
              </a:rPr>
              <a:t>61</a:t>
            </a:r>
            <a:r>
              <a:rPr lang="ja-JP" altLang="en-US" sz="1200" dirty="0" smtClean="0">
                <a:latin typeface="+mn-ea"/>
              </a:rPr>
              <a:t>以上：</a:t>
            </a:r>
            <a:r>
              <a:rPr lang="ja-JP" altLang="en-US" sz="1200" dirty="0">
                <a:latin typeface="+mn-ea"/>
              </a:rPr>
              <a:t>１</a:t>
            </a:r>
            <a:r>
              <a:rPr lang="ja-JP" altLang="en-US" sz="1200" dirty="0" smtClean="0">
                <a:latin typeface="+mn-ea"/>
              </a:rPr>
              <a:t>人</a:t>
            </a:r>
            <a:r>
              <a:rPr lang="ja-JP" altLang="en-US" sz="1200" dirty="0">
                <a:latin typeface="+mn-ea"/>
              </a:rPr>
              <a:t>に、利用者数</a:t>
            </a:r>
            <a:r>
              <a:rPr lang="ja-JP" altLang="en-US" sz="1200" dirty="0" smtClean="0">
                <a:latin typeface="+mn-ea"/>
              </a:rPr>
              <a:t>が</a:t>
            </a:r>
            <a:r>
              <a:rPr lang="en-US" altLang="ja-JP" sz="1200" dirty="0" smtClean="0">
                <a:latin typeface="+mn-ea"/>
              </a:rPr>
              <a:t>60</a:t>
            </a:r>
            <a:r>
              <a:rPr lang="ja-JP" altLang="en-US" sz="1200" dirty="0" smtClean="0">
                <a:latin typeface="+mn-ea"/>
              </a:rPr>
              <a:t>人</a:t>
            </a:r>
            <a:r>
              <a:rPr lang="ja-JP" altLang="en-US" sz="1200" dirty="0">
                <a:latin typeface="+mn-ea"/>
              </a:rPr>
              <a:t>を</a:t>
            </a:r>
            <a:r>
              <a:rPr lang="ja-JP" altLang="en-US" sz="1200" dirty="0" smtClean="0">
                <a:latin typeface="+mn-ea"/>
              </a:rPr>
              <a:t>越えて</a:t>
            </a:r>
            <a:r>
              <a:rPr lang="en-US" altLang="ja-JP" sz="1200" dirty="0" smtClean="0">
                <a:latin typeface="+mn-ea"/>
              </a:rPr>
              <a:t>40</a:t>
            </a:r>
            <a:r>
              <a:rPr lang="ja-JP" altLang="en-US" sz="1200" dirty="0" smtClean="0">
                <a:latin typeface="+mn-ea"/>
              </a:rPr>
              <a:t>又</a:t>
            </a:r>
            <a:r>
              <a:rPr lang="ja-JP" altLang="en-US" sz="1200" dirty="0">
                <a:latin typeface="+mn-ea"/>
              </a:rPr>
              <a:t>はその端数を増すごとに</a:t>
            </a:r>
            <a:r>
              <a:rPr lang="en-US" altLang="ja-JP" sz="1200" dirty="0">
                <a:latin typeface="+mn-ea"/>
              </a:rPr>
              <a:t>1</a:t>
            </a:r>
            <a:r>
              <a:rPr lang="ja-JP" altLang="en-US" sz="1200" dirty="0">
                <a:latin typeface="+mn-ea"/>
              </a:rPr>
              <a:t>人を加えて得た数以上</a:t>
            </a:r>
            <a:r>
              <a:rPr lang="ja-JP" altLang="en-US" sz="1400" dirty="0">
                <a:latin typeface="+mn-ea"/>
              </a:rPr>
              <a:t>　</a:t>
            </a:r>
            <a:endParaRPr lang="en-US" altLang="ja-JP" sz="1400" dirty="0">
              <a:latin typeface="+mn-ea"/>
            </a:endParaRPr>
          </a:p>
          <a:p>
            <a:pPr marL="363538">
              <a:lnSpc>
                <a:spcPct val="90000"/>
              </a:lnSpc>
              <a:tabLst>
                <a:tab pos="363538" algn="l"/>
              </a:tabLst>
            </a:pPr>
            <a:r>
              <a:rPr lang="ja-JP" altLang="en-US" sz="1400" dirty="0" smtClean="0">
                <a:latin typeface="+mn-ea"/>
              </a:rPr>
              <a:t>・ </a:t>
            </a:r>
            <a:r>
              <a:rPr lang="ja-JP" altLang="en-US" sz="1400" dirty="0">
                <a:latin typeface="+mn-ea"/>
              </a:rPr>
              <a:t>グループホーム ・・・ </a:t>
            </a:r>
            <a:r>
              <a:rPr lang="ja-JP" altLang="en-US" sz="1400" dirty="0" smtClean="0">
                <a:latin typeface="+mn-ea"/>
              </a:rPr>
              <a:t>利用者</a:t>
            </a:r>
            <a:r>
              <a:rPr lang="en-US" altLang="ja-JP" sz="1400" dirty="0" smtClean="0">
                <a:latin typeface="+mn-ea"/>
              </a:rPr>
              <a:t>30</a:t>
            </a:r>
            <a:r>
              <a:rPr lang="ja-JP" altLang="en-US" sz="1400" dirty="0" smtClean="0">
                <a:latin typeface="+mn-ea"/>
              </a:rPr>
              <a:t>人</a:t>
            </a:r>
            <a:r>
              <a:rPr lang="en-US" altLang="ja-JP" sz="1400" dirty="0" smtClean="0">
                <a:latin typeface="+mn-ea"/>
              </a:rPr>
              <a:t>:</a:t>
            </a:r>
            <a:r>
              <a:rPr lang="ja-JP" altLang="en-US" sz="1400" dirty="0" smtClean="0">
                <a:latin typeface="+mn-ea"/>
              </a:rPr>
              <a:t>１人</a:t>
            </a:r>
            <a:endParaRPr lang="en-US" altLang="ja-JP" sz="1400" dirty="0" smtClean="0">
              <a:latin typeface="+mn-ea"/>
            </a:endParaRPr>
          </a:p>
          <a:p>
            <a:pPr marL="363538">
              <a:lnSpc>
                <a:spcPct val="90000"/>
              </a:lnSpc>
              <a:tabLst>
                <a:tab pos="363538" algn="l"/>
              </a:tabLst>
            </a:pPr>
            <a:r>
              <a:rPr lang="ja-JP" altLang="en-US" sz="1200" dirty="0" smtClean="0">
                <a:latin typeface="+mn-ea"/>
              </a:rPr>
              <a:t>　　</a:t>
            </a:r>
            <a:r>
              <a:rPr lang="en-US" altLang="ja-JP" sz="1200" dirty="0" smtClean="0">
                <a:latin typeface="+mn-ea"/>
              </a:rPr>
              <a:t>※</a:t>
            </a:r>
            <a:r>
              <a:rPr lang="ja-JP" altLang="en-US" sz="1200" dirty="0">
                <a:latin typeface="+mn-ea"/>
              </a:rPr>
              <a:t>利用者数</a:t>
            </a:r>
            <a:r>
              <a:rPr lang="en-US" altLang="ja-JP" sz="1200" dirty="0">
                <a:latin typeface="+mn-ea"/>
              </a:rPr>
              <a:t>31</a:t>
            </a:r>
            <a:r>
              <a:rPr lang="ja-JP" altLang="en-US" sz="1200" dirty="0">
                <a:latin typeface="+mn-ea"/>
              </a:rPr>
              <a:t>以上：</a:t>
            </a:r>
            <a:r>
              <a:rPr lang="en-US" altLang="ja-JP" sz="1200" dirty="0">
                <a:latin typeface="+mn-ea"/>
              </a:rPr>
              <a:t>1</a:t>
            </a:r>
            <a:r>
              <a:rPr lang="ja-JP" altLang="en-US" sz="1200" dirty="0">
                <a:latin typeface="+mn-ea"/>
              </a:rPr>
              <a:t>人に、利用者数</a:t>
            </a:r>
            <a:r>
              <a:rPr lang="ja-JP" altLang="en-US" sz="1200" dirty="0" smtClean="0">
                <a:latin typeface="+mn-ea"/>
              </a:rPr>
              <a:t>が</a:t>
            </a:r>
            <a:r>
              <a:rPr lang="en-US" altLang="ja-JP" sz="1200" dirty="0" smtClean="0">
                <a:latin typeface="+mn-ea"/>
              </a:rPr>
              <a:t>30</a:t>
            </a:r>
            <a:r>
              <a:rPr lang="ja-JP" altLang="en-US" sz="1200" dirty="0" smtClean="0">
                <a:latin typeface="+mn-ea"/>
              </a:rPr>
              <a:t>人</a:t>
            </a:r>
            <a:r>
              <a:rPr lang="ja-JP" altLang="en-US" sz="1200" dirty="0">
                <a:latin typeface="+mn-ea"/>
              </a:rPr>
              <a:t>を</a:t>
            </a:r>
            <a:r>
              <a:rPr lang="ja-JP" altLang="en-US" sz="1200" dirty="0" smtClean="0">
                <a:latin typeface="+mn-ea"/>
              </a:rPr>
              <a:t>越えて</a:t>
            </a:r>
            <a:r>
              <a:rPr lang="en-US" altLang="ja-JP" sz="1200" dirty="0" smtClean="0">
                <a:latin typeface="+mn-ea"/>
              </a:rPr>
              <a:t>30</a:t>
            </a:r>
            <a:r>
              <a:rPr lang="ja-JP" altLang="en-US" sz="1200" dirty="0" smtClean="0">
                <a:latin typeface="+mn-ea"/>
              </a:rPr>
              <a:t>又</a:t>
            </a:r>
            <a:r>
              <a:rPr lang="ja-JP" altLang="en-US" sz="1200" dirty="0">
                <a:latin typeface="+mn-ea"/>
              </a:rPr>
              <a:t>はその端数を増すごと</a:t>
            </a:r>
            <a:r>
              <a:rPr lang="ja-JP" altLang="en-US" sz="1200" dirty="0" smtClean="0">
                <a:latin typeface="+mn-ea"/>
              </a:rPr>
              <a:t>に</a:t>
            </a:r>
            <a:r>
              <a:rPr lang="ja-JP" altLang="en-US" sz="1200" dirty="0">
                <a:latin typeface="+mn-ea"/>
              </a:rPr>
              <a:t>１</a:t>
            </a:r>
            <a:r>
              <a:rPr lang="ja-JP" altLang="en-US" sz="1200" dirty="0" smtClean="0">
                <a:latin typeface="+mn-ea"/>
              </a:rPr>
              <a:t>人</a:t>
            </a:r>
            <a:r>
              <a:rPr lang="ja-JP" altLang="en-US" sz="1200" dirty="0">
                <a:latin typeface="+mn-ea"/>
              </a:rPr>
              <a:t>を加えて得た</a:t>
            </a:r>
            <a:r>
              <a:rPr lang="ja-JP" altLang="en-US" sz="1200" dirty="0" smtClean="0">
                <a:latin typeface="+mn-ea"/>
              </a:rPr>
              <a:t>数以上</a:t>
            </a:r>
            <a:endParaRPr lang="ja-JP" altLang="en-US" sz="1400" dirty="0">
              <a:latin typeface="+mn-ea"/>
            </a:endParaRPr>
          </a:p>
          <a:p>
            <a:pPr marL="355600" indent="-355600" fontAlgn="base">
              <a:lnSpc>
                <a:spcPct val="90000"/>
              </a:lnSpc>
              <a:spcAft>
                <a:spcPct val="0"/>
              </a:spcAft>
              <a:defRPr/>
            </a:pPr>
            <a:r>
              <a:rPr lang="ja-JP" altLang="en-US" sz="1400" kern="0" dirty="0" smtClean="0">
                <a:latin typeface="+mn-ea"/>
                <a:cs typeface="ＭＳ ゴシック"/>
              </a:rPr>
              <a:t>　○</a:t>
            </a:r>
            <a:r>
              <a:rPr lang="ja-JP" altLang="en-US" sz="1400" kern="0" dirty="0">
                <a:latin typeface="+mn-ea"/>
                <a:cs typeface="ＭＳ ゴシック"/>
              </a:rPr>
              <a:t>　児童発達支援管理責任者につい</a:t>
            </a:r>
            <a:r>
              <a:rPr lang="ja-JP" altLang="en-US" sz="1400" kern="0" dirty="0">
                <a:latin typeface="+mn-ea"/>
              </a:rPr>
              <a:t>ては、障害児通所支援事業所等</a:t>
            </a:r>
            <a:r>
              <a:rPr lang="ja-JP" altLang="en-US" sz="1400" kern="0" dirty="0" err="1">
                <a:latin typeface="+mn-ea"/>
              </a:rPr>
              <a:t>ごとに</a:t>
            </a:r>
            <a:r>
              <a:rPr lang="ja-JP" altLang="en-US" sz="1400" kern="0" dirty="0">
                <a:latin typeface="+mn-ea"/>
              </a:rPr>
              <a:t>１名を</a:t>
            </a:r>
            <a:r>
              <a:rPr lang="ja-JP" altLang="en-US" sz="1400" kern="0" dirty="0" smtClean="0">
                <a:latin typeface="+mn-ea"/>
              </a:rPr>
              <a:t>配置</a:t>
            </a:r>
            <a:endParaRPr lang="en-US" altLang="ja-JP" sz="1400" kern="0" dirty="0" smtClean="0">
              <a:latin typeface="+mn-ea"/>
            </a:endParaRPr>
          </a:p>
          <a:p>
            <a:pPr marL="355600" indent="-355600" fontAlgn="base">
              <a:lnSpc>
                <a:spcPct val="90000"/>
              </a:lnSpc>
              <a:spcAft>
                <a:spcPct val="0"/>
              </a:spcAft>
              <a:defRPr/>
            </a:pPr>
            <a:endParaRPr lang="en-US" altLang="ja-JP" sz="1400" dirty="0" smtClean="0">
              <a:latin typeface="+mn-ea"/>
              <a:cs typeface="ＭＳ ゴシック"/>
            </a:endParaRPr>
          </a:p>
          <a:p>
            <a:pPr marL="355600" indent="-355600" fontAlgn="base">
              <a:lnSpc>
                <a:spcPct val="90000"/>
              </a:lnSpc>
              <a:spcAft>
                <a:spcPct val="0"/>
              </a:spcAft>
              <a:defRPr/>
            </a:pPr>
            <a:r>
              <a:rPr lang="ja-JP" altLang="en-US" sz="1400" dirty="0" smtClean="0">
                <a:latin typeface="+mn-ea"/>
                <a:cs typeface="ＭＳ ゴシック"/>
              </a:rPr>
              <a:t>（</a:t>
            </a:r>
            <a:r>
              <a:rPr lang="ja-JP" altLang="en-US" sz="1400" dirty="0">
                <a:latin typeface="+mn-ea"/>
                <a:cs typeface="ＭＳ ゴシック"/>
              </a:rPr>
              <a:t>経緯）</a:t>
            </a:r>
          </a:p>
          <a:p>
            <a:pPr marL="271463" indent="-271463" fontAlgn="base">
              <a:lnSpc>
                <a:spcPct val="90000"/>
              </a:lnSpc>
              <a:spcAft>
                <a:spcPct val="0"/>
              </a:spcAft>
              <a:defRPr/>
            </a:pPr>
            <a:r>
              <a:rPr lang="ja-JP" altLang="en-US" sz="1400" dirty="0" smtClean="0">
                <a:latin typeface="+mn-ea"/>
                <a:cs typeface="ＭＳ ゴシック"/>
              </a:rPr>
              <a:t>　○</a:t>
            </a:r>
            <a:r>
              <a:rPr lang="ja-JP" altLang="en-US" sz="1400" dirty="0">
                <a:latin typeface="+mn-ea"/>
                <a:cs typeface="ＭＳ ゴシック"/>
              </a:rPr>
              <a:t>　</a:t>
            </a:r>
            <a:r>
              <a:rPr lang="ja-JP" altLang="en-US" sz="1400" dirty="0" smtClean="0">
                <a:latin typeface="+mn-ea"/>
                <a:cs typeface="ＭＳ ゴシック"/>
              </a:rPr>
              <a:t>サービス管理責任者については、平成</a:t>
            </a:r>
            <a:r>
              <a:rPr lang="en-US" altLang="ja-JP" sz="1400" dirty="0" smtClean="0">
                <a:latin typeface="+mn-ea"/>
                <a:cs typeface="ＭＳ ゴシック"/>
              </a:rPr>
              <a:t>18</a:t>
            </a:r>
            <a:r>
              <a:rPr lang="ja-JP" altLang="en-US" sz="1400" dirty="0" smtClean="0">
                <a:latin typeface="+mn-ea"/>
                <a:cs typeface="ＭＳ ゴシック"/>
              </a:rPr>
              <a:t>年</a:t>
            </a:r>
            <a:r>
              <a:rPr lang="ja-JP" altLang="en-US" sz="1400" dirty="0">
                <a:latin typeface="+mn-ea"/>
                <a:cs typeface="ＭＳ ゴシック"/>
              </a:rPr>
              <a:t>に障害者自立支援法施行に</a:t>
            </a:r>
            <a:r>
              <a:rPr lang="ja-JP" altLang="en-US" sz="1400" dirty="0" smtClean="0">
                <a:latin typeface="+mn-ea"/>
                <a:cs typeface="ＭＳ ゴシック"/>
              </a:rPr>
              <a:t>より、サービスの質の向上を図る観点から個別支援計画の作成と従業者への指導・助言を行うものとして位置付けられ</a:t>
            </a:r>
            <a:r>
              <a:rPr lang="ja-JP" altLang="en-US" sz="1400" dirty="0">
                <a:latin typeface="+mn-ea"/>
                <a:cs typeface="ＭＳ ゴシック"/>
              </a:rPr>
              <a:t>、その養成研修と</a:t>
            </a:r>
            <a:r>
              <a:rPr lang="ja-JP" altLang="en-US" sz="1400" dirty="0" smtClean="0">
                <a:latin typeface="+mn-ea"/>
                <a:cs typeface="ＭＳ ゴシック"/>
              </a:rPr>
              <a:t>してサービス管理責任者研修が</a:t>
            </a:r>
            <a:r>
              <a:rPr lang="ja-JP" altLang="en-US" sz="1400" dirty="0">
                <a:latin typeface="+mn-ea"/>
                <a:cs typeface="ＭＳ ゴシック"/>
              </a:rPr>
              <a:t>実施</a:t>
            </a:r>
            <a:r>
              <a:rPr lang="ja-JP" altLang="en-US" sz="1400" dirty="0" smtClean="0">
                <a:latin typeface="+mn-ea"/>
                <a:cs typeface="ＭＳ ゴシック"/>
              </a:rPr>
              <a:t>されている。</a:t>
            </a:r>
            <a:endParaRPr lang="en-US" altLang="ja-JP" sz="1400" dirty="0">
              <a:latin typeface="+mn-ea"/>
              <a:cs typeface="ＭＳ ゴシック"/>
            </a:endParaRPr>
          </a:p>
          <a:p>
            <a:pPr marL="271463" indent="-271463" fontAlgn="base">
              <a:lnSpc>
                <a:spcPct val="90000"/>
              </a:lnSpc>
              <a:spcAft>
                <a:spcPct val="0"/>
              </a:spcAft>
              <a:defRPr/>
            </a:pPr>
            <a:r>
              <a:rPr lang="ja-JP" altLang="en-US" sz="1400" dirty="0" smtClean="0">
                <a:latin typeface="+mn-ea"/>
                <a:cs typeface="ＭＳ ゴシック"/>
              </a:rPr>
              <a:t>　○　児童発達支援管理責任者については、平成</a:t>
            </a:r>
            <a:r>
              <a:rPr lang="en-US" altLang="ja-JP" sz="1400" dirty="0" smtClean="0">
                <a:latin typeface="+mn-ea"/>
                <a:cs typeface="ＭＳ ゴシック"/>
              </a:rPr>
              <a:t>24</a:t>
            </a:r>
            <a:r>
              <a:rPr lang="ja-JP" altLang="en-US" sz="1400" dirty="0" smtClean="0">
                <a:latin typeface="+mn-ea"/>
                <a:cs typeface="ＭＳ ゴシック"/>
              </a:rPr>
              <a:t>年に児童福祉法の改正により、サービス管理責任者と同様の者として位置付けられ、その養成研修として児童発達支援管理責任者研修が実施されている。</a:t>
            </a:r>
            <a:endParaRPr lang="en-US" altLang="ja-JP" sz="1400" dirty="0" smtClean="0">
              <a:latin typeface="+mn-ea"/>
              <a:cs typeface="ＭＳ ゴシック"/>
            </a:endParaRPr>
          </a:p>
          <a:p>
            <a:pPr marL="271463" indent="-271463" fontAlgn="base">
              <a:lnSpc>
                <a:spcPct val="90000"/>
              </a:lnSpc>
              <a:spcAft>
                <a:spcPct val="0"/>
              </a:spcAft>
              <a:defRPr/>
            </a:pPr>
            <a:endParaRPr lang="en-US" altLang="ja-JP" sz="1400" dirty="0" smtClean="0">
              <a:latin typeface="+mn-ea"/>
              <a:cs typeface="ＭＳ ゴシック"/>
            </a:endParaRPr>
          </a:p>
          <a:p>
            <a:pPr marL="355600" indent="-355600" fontAlgn="base">
              <a:lnSpc>
                <a:spcPct val="90000"/>
              </a:lnSpc>
              <a:spcAft>
                <a:spcPct val="0"/>
              </a:spcAft>
              <a:defRPr/>
            </a:pPr>
            <a:r>
              <a:rPr lang="ja-JP" altLang="en-US" sz="1400" dirty="0" smtClean="0">
                <a:latin typeface="+mn-ea"/>
                <a:cs typeface="ＭＳ ゴシック"/>
              </a:rPr>
              <a:t>（</a:t>
            </a:r>
            <a:r>
              <a:rPr lang="ja-JP" altLang="en-US" sz="1400" dirty="0">
                <a:latin typeface="+mn-ea"/>
                <a:cs typeface="ＭＳ ゴシック"/>
              </a:rPr>
              <a:t>現状）</a:t>
            </a:r>
            <a:endParaRPr lang="en-US" altLang="ja-JP" sz="1400" dirty="0">
              <a:latin typeface="+mn-ea"/>
              <a:cs typeface="ＭＳ ゴシック"/>
            </a:endParaRPr>
          </a:p>
          <a:p>
            <a:pPr>
              <a:lnSpc>
                <a:spcPct val="90000"/>
              </a:lnSpc>
            </a:pPr>
            <a:r>
              <a:rPr lang="ja-JP" altLang="en-US" sz="1400" dirty="0">
                <a:latin typeface="+mn-ea"/>
              </a:rPr>
              <a:t>　</a:t>
            </a:r>
            <a:r>
              <a:rPr lang="ja-JP" altLang="ja-JP" sz="1400" dirty="0" smtClean="0">
                <a:latin typeface="+mn-ea"/>
              </a:rPr>
              <a:t>○</a:t>
            </a:r>
            <a:r>
              <a:rPr lang="ja-JP" altLang="en-US" sz="1400" dirty="0">
                <a:latin typeface="+mn-ea"/>
              </a:rPr>
              <a:t>　</a:t>
            </a:r>
            <a:r>
              <a:rPr lang="ja-JP" altLang="ja-JP" sz="1400" dirty="0" smtClean="0">
                <a:latin typeface="+mn-ea"/>
              </a:rPr>
              <a:t>平成</a:t>
            </a:r>
            <a:r>
              <a:rPr lang="en-US" altLang="ja-JP" sz="1400" dirty="0" smtClean="0">
                <a:latin typeface="+mn-ea"/>
              </a:rPr>
              <a:t>18</a:t>
            </a:r>
            <a:r>
              <a:rPr lang="ja-JP" altLang="ja-JP" sz="1400" dirty="0" smtClean="0">
                <a:latin typeface="+mn-ea"/>
              </a:rPr>
              <a:t>年度</a:t>
            </a:r>
            <a:r>
              <a:rPr lang="ja-JP" altLang="ja-JP" sz="1400" dirty="0">
                <a:latin typeface="+mn-ea"/>
              </a:rPr>
              <a:t>から</a:t>
            </a:r>
            <a:r>
              <a:rPr lang="ja-JP" altLang="ja-JP" sz="1400" dirty="0" smtClean="0">
                <a:latin typeface="+mn-ea"/>
              </a:rPr>
              <a:t>平成</a:t>
            </a:r>
            <a:r>
              <a:rPr lang="en-US" altLang="ja-JP" sz="1400" dirty="0" smtClean="0">
                <a:latin typeface="+mn-ea"/>
              </a:rPr>
              <a:t>28</a:t>
            </a:r>
            <a:r>
              <a:rPr lang="ja-JP" altLang="ja-JP" sz="1400" dirty="0" smtClean="0">
                <a:latin typeface="+mn-ea"/>
              </a:rPr>
              <a:t>年度</a:t>
            </a:r>
            <a:r>
              <a:rPr lang="ja-JP" altLang="ja-JP" sz="1400" dirty="0">
                <a:latin typeface="+mn-ea"/>
              </a:rPr>
              <a:t>までの間の研修修了者の合計は、サービス管理責任者研修</a:t>
            </a:r>
            <a:r>
              <a:rPr lang="ja-JP" altLang="ja-JP" sz="1400" dirty="0" smtClean="0">
                <a:latin typeface="+mn-ea"/>
              </a:rPr>
              <a:t>が</a:t>
            </a:r>
            <a:r>
              <a:rPr lang="en-US" altLang="ja-JP" sz="1400" dirty="0">
                <a:latin typeface="+mn-ea"/>
              </a:rPr>
              <a:t>148,347</a:t>
            </a:r>
            <a:r>
              <a:rPr lang="ja-JP" altLang="ja-JP" sz="1400" dirty="0" smtClean="0">
                <a:latin typeface="+mn-ea"/>
              </a:rPr>
              <a:t>人、</a:t>
            </a:r>
            <a:endParaRPr lang="en-US" altLang="ja-JP" sz="1400" dirty="0" smtClean="0">
              <a:latin typeface="+mn-ea"/>
            </a:endParaRPr>
          </a:p>
          <a:p>
            <a:pPr>
              <a:lnSpc>
                <a:spcPct val="90000"/>
              </a:lnSpc>
            </a:pPr>
            <a:r>
              <a:rPr lang="en-US" altLang="ja-JP" sz="1400" dirty="0">
                <a:latin typeface="+mn-ea"/>
              </a:rPr>
              <a:t> </a:t>
            </a:r>
            <a:r>
              <a:rPr lang="en-US" altLang="ja-JP" sz="1400" dirty="0" smtClean="0">
                <a:latin typeface="+mn-ea"/>
              </a:rPr>
              <a:t>    </a:t>
            </a:r>
            <a:r>
              <a:rPr lang="ja-JP" altLang="ja-JP" sz="1400" dirty="0" smtClean="0">
                <a:latin typeface="+mn-ea"/>
              </a:rPr>
              <a:t>児童</a:t>
            </a:r>
            <a:r>
              <a:rPr lang="ja-JP" altLang="ja-JP" sz="1400" dirty="0">
                <a:latin typeface="+mn-ea"/>
              </a:rPr>
              <a:t>発達支援管理責任者研修</a:t>
            </a:r>
            <a:r>
              <a:rPr lang="ja-JP" altLang="ja-JP" sz="1400" dirty="0" smtClean="0">
                <a:latin typeface="+mn-ea"/>
              </a:rPr>
              <a:t>が</a:t>
            </a:r>
            <a:r>
              <a:rPr lang="en-US" altLang="ja-JP" sz="1400" dirty="0">
                <a:latin typeface="+mn-ea"/>
              </a:rPr>
              <a:t>32,624</a:t>
            </a:r>
            <a:r>
              <a:rPr lang="ja-JP" altLang="ja-JP" sz="1400" dirty="0" smtClean="0">
                <a:latin typeface="+mn-ea"/>
              </a:rPr>
              <a:t>人</a:t>
            </a:r>
            <a:r>
              <a:rPr lang="ja-JP" altLang="ja-JP" sz="1400" dirty="0">
                <a:latin typeface="+mn-ea"/>
              </a:rPr>
              <a:t>。</a:t>
            </a:r>
            <a:endParaRPr lang="ja-JP" altLang="en-US" sz="1400" dirty="0">
              <a:latin typeface="+mn-ea"/>
            </a:endParaRPr>
          </a:p>
        </p:txBody>
      </p:sp>
      <p:sp>
        <p:nvSpPr>
          <p:cNvPr id="23" name="正方形/長方形 15"/>
          <p:cNvSpPr>
            <a:spLocks noChangeArrowheads="1"/>
          </p:cNvSpPr>
          <p:nvPr/>
        </p:nvSpPr>
        <p:spPr bwMode="auto">
          <a:xfrm>
            <a:off x="107950" y="4953105"/>
            <a:ext cx="7256683" cy="360363"/>
          </a:xfrm>
          <a:prstGeom prst="rect">
            <a:avLst/>
          </a:prstGeom>
          <a:solidFill>
            <a:schemeClr val="bg1"/>
          </a:solidFill>
          <a:ln w="9525" algn="ctr">
            <a:noFill/>
            <a:round/>
            <a:headEnd/>
            <a:tailEnd/>
          </a:ln>
        </p:spPr>
        <p:txBody>
          <a:bodyPr lIns="36804" tIns="7359" rIns="36804" bIns="7359"/>
          <a:lstStyle/>
          <a:p>
            <a:pPr marL="119063" indent="-119063" defTabSz="873125" fontAlgn="base">
              <a:spcBef>
                <a:spcPct val="0"/>
              </a:spcBef>
              <a:spcAft>
                <a:spcPct val="0"/>
              </a:spcAft>
            </a:pPr>
            <a:r>
              <a:rPr lang="en-US" altLang="ja-JP" dirty="0" smtClean="0">
                <a:solidFill>
                  <a:srgbClr val="000000"/>
                </a:solidFill>
              </a:rPr>
              <a:t>【</a:t>
            </a:r>
            <a:r>
              <a:rPr lang="ja-JP" altLang="en-US" dirty="0" smtClean="0">
                <a:solidFill>
                  <a:srgbClr val="000000"/>
                </a:solidFill>
              </a:rPr>
              <a:t>サービス管理責任者及び児童発達支援管理責任者の要件</a:t>
            </a:r>
            <a:r>
              <a:rPr lang="en-US" altLang="ja-JP" dirty="0" smtClean="0">
                <a:solidFill>
                  <a:srgbClr val="000000"/>
                </a:solidFill>
              </a:rPr>
              <a:t>】</a:t>
            </a:r>
            <a:endParaRPr lang="ja-JP" altLang="en-US" dirty="0">
              <a:solidFill>
                <a:srgbClr val="000000"/>
              </a:solidFill>
            </a:endParaRPr>
          </a:p>
        </p:txBody>
      </p:sp>
      <p:sp>
        <p:nvSpPr>
          <p:cNvPr id="3" name="角丸四角形吹き出し 2"/>
          <p:cNvSpPr/>
          <p:nvPr/>
        </p:nvSpPr>
        <p:spPr>
          <a:xfrm>
            <a:off x="6538337" y="4956158"/>
            <a:ext cx="2361236" cy="368108"/>
          </a:xfrm>
          <a:prstGeom prst="wedgeRoundRectCallout">
            <a:avLst>
              <a:gd name="adj1" fmla="val -45066"/>
              <a:gd name="adj2" fmla="val 214456"/>
              <a:gd name="adj3" fmla="val 16667"/>
            </a:avLst>
          </a:prstGeom>
          <a:ln w="9525" cmpd="sng"/>
        </p:spPr>
        <p:style>
          <a:lnRef idx="2">
            <a:schemeClr val="dk1"/>
          </a:lnRef>
          <a:fillRef idx="1">
            <a:schemeClr val="lt1"/>
          </a:fillRef>
          <a:effectRef idx="0">
            <a:schemeClr val="dk1"/>
          </a:effectRef>
          <a:fontRef idx="minor">
            <a:schemeClr val="dk1"/>
          </a:fontRef>
        </p:style>
        <p:txBody>
          <a:bodyPr rtlCol="0" anchor="ctr"/>
          <a:lstStyle/>
          <a:p>
            <a:r>
              <a:rPr kumimoji="1" lang="ja-JP" altLang="en-US" sz="1050" dirty="0" smtClean="0"/>
              <a:t>一部講義及び演習は分野別に実施</a:t>
            </a:r>
            <a:endParaRPr kumimoji="1" lang="ja-JP" altLang="en-US" sz="1050" dirty="0"/>
          </a:p>
        </p:txBody>
      </p:sp>
      <p:sp>
        <p:nvSpPr>
          <p:cNvPr id="4" name="スライド番号プレースホルダー 3"/>
          <p:cNvSpPr>
            <a:spLocks noGrp="1"/>
          </p:cNvSpPr>
          <p:nvPr>
            <p:ph type="sldNum" sz="quarter" idx="12"/>
          </p:nvPr>
        </p:nvSpPr>
        <p:spPr>
          <a:xfrm>
            <a:off x="6902450" y="6492875"/>
            <a:ext cx="2133600" cy="365125"/>
          </a:xfrm>
        </p:spPr>
        <p:txBody>
          <a:bodyPr/>
          <a:lstStyle/>
          <a:p>
            <a:fld id="{BF650902-BC30-4882-9DB1-CF188FB606CB}" type="slidenum">
              <a:rPr kumimoji="1" lang="ja-JP" altLang="en-US" smtClean="0"/>
              <a:t>8</a:t>
            </a:fld>
            <a:endParaRPr kumimoji="1" lang="ja-JP" altLang="en-US"/>
          </a:p>
        </p:txBody>
      </p:sp>
    </p:spTree>
    <p:extLst>
      <p:ext uri="{BB962C8B-B14F-4D97-AF65-F5344CB8AC3E}">
        <p14:creationId xmlns:p14="http://schemas.microsoft.com/office/powerpoint/2010/main" val="8114077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F2A1C1E8-9361-4557-9EFC-000E05CD7A25}" type="slidenum">
              <a:rPr lang="en-US" altLang="ja-JP" smtClean="0"/>
              <a:pPr>
                <a:defRPr/>
              </a:pPr>
              <a:t>9</a:t>
            </a:fld>
            <a:endParaRPr lang="en-US" altLang="ja-JP" dirty="0"/>
          </a:p>
        </p:txBody>
      </p:sp>
      <p:graphicFrame>
        <p:nvGraphicFramePr>
          <p:cNvPr id="5" name="表 4"/>
          <p:cNvGraphicFramePr>
            <a:graphicFrameLocks noGrp="1"/>
          </p:cNvGraphicFramePr>
          <p:nvPr>
            <p:extLst/>
          </p:nvPr>
        </p:nvGraphicFramePr>
        <p:xfrm>
          <a:off x="118582" y="637305"/>
          <a:ext cx="8906836" cy="5843250"/>
        </p:xfrm>
        <a:graphic>
          <a:graphicData uri="http://schemas.openxmlformats.org/drawingml/2006/table">
            <a:tbl>
              <a:tblPr firstRow="1" bandRow="1">
                <a:tableStyleId>{5940675A-B579-460E-94D1-54222C63F5DA}</a:tableStyleId>
              </a:tblPr>
              <a:tblGrid>
                <a:gridCol w="398814">
                  <a:extLst>
                    <a:ext uri="{9D8B030D-6E8A-4147-A177-3AD203B41FA5}">
                      <a16:colId xmlns:a16="http://schemas.microsoft.com/office/drawing/2014/main" val="20000"/>
                    </a:ext>
                  </a:extLst>
                </a:gridCol>
                <a:gridCol w="1329378">
                  <a:extLst>
                    <a:ext uri="{9D8B030D-6E8A-4147-A177-3AD203B41FA5}">
                      <a16:colId xmlns:a16="http://schemas.microsoft.com/office/drawing/2014/main" val="20001"/>
                    </a:ext>
                  </a:extLst>
                </a:gridCol>
                <a:gridCol w="5716327">
                  <a:extLst>
                    <a:ext uri="{9D8B030D-6E8A-4147-A177-3AD203B41FA5}">
                      <a16:colId xmlns:a16="http://schemas.microsoft.com/office/drawing/2014/main" val="20002"/>
                    </a:ext>
                  </a:extLst>
                </a:gridCol>
                <a:gridCol w="797627">
                  <a:extLst>
                    <a:ext uri="{9D8B030D-6E8A-4147-A177-3AD203B41FA5}">
                      <a16:colId xmlns:a16="http://schemas.microsoft.com/office/drawing/2014/main" val="20003"/>
                    </a:ext>
                  </a:extLst>
                </a:gridCol>
                <a:gridCol w="664690">
                  <a:extLst>
                    <a:ext uri="{9D8B030D-6E8A-4147-A177-3AD203B41FA5}">
                      <a16:colId xmlns:a16="http://schemas.microsoft.com/office/drawing/2014/main" val="20004"/>
                    </a:ext>
                  </a:extLst>
                </a:gridCol>
              </a:tblGrid>
              <a:tr h="365760">
                <a:tc gridSpan="2">
                  <a:txBody>
                    <a:bodyPr/>
                    <a:lstStyle/>
                    <a:p>
                      <a:pPr algn="ctr"/>
                      <a:r>
                        <a:rPr kumimoji="1" lang="ja-JP" altLang="en-US" sz="1100" b="1" dirty="0" smtClean="0">
                          <a:latin typeface="ＭＳ ゴシック" panose="020B0609070205080204" pitchFamily="49" charset="-128"/>
                          <a:ea typeface="ＭＳ ゴシック" panose="020B0609070205080204" pitchFamily="49" charset="-128"/>
                        </a:rPr>
                        <a:t>業務の範囲</a:t>
                      </a:r>
                      <a:endParaRPr kumimoji="1" lang="ja-JP" altLang="en-US" sz="1100" b="1" dirty="0">
                        <a:latin typeface="ＭＳ ゴシック" panose="020B0609070205080204" pitchFamily="49" charset="-128"/>
                        <a:ea typeface="ＭＳ ゴシック" panose="020B0609070205080204" pitchFamily="49" charset="-128"/>
                      </a:endParaRPr>
                    </a:p>
                  </a:txBody>
                  <a:tcPr marL="84406" marR="84406" marT="42203" marB="42203" anchor="ctr"/>
                </a:tc>
                <a:tc hMerge="1">
                  <a:txBody>
                    <a:bodyPr/>
                    <a:lstStyle/>
                    <a:p>
                      <a:endParaRPr kumimoji="1" lang="ja-JP" altLang="en-US" sz="1200" dirty="0"/>
                    </a:p>
                  </a:txBody>
                  <a:tcPr/>
                </a:tc>
                <a:tc>
                  <a:txBody>
                    <a:bodyPr/>
                    <a:lstStyle/>
                    <a:p>
                      <a:pPr algn="ctr"/>
                      <a:r>
                        <a:rPr kumimoji="1" lang="ja-JP" altLang="en-US" sz="1000" b="1" dirty="0" smtClean="0">
                          <a:latin typeface="ＭＳ ゴシック" panose="020B0609070205080204" pitchFamily="49" charset="-128"/>
                          <a:ea typeface="ＭＳ ゴシック" panose="020B0609070205080204" pitchFamily="49" charset="-128"/>
                        </a:rPr>
                        <a:t>業 務 内 容</a:t>
                      </a:r>
                      <a:endParaRPr kumimoji="1" lang="ja-JP" altLang="en-US" sz="1000" b="1"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実務経験</a:t>
                      </a:r>
                      <a:endParaRPr kumimoji="1" lang="en-US" altLang="ja-JP" sz="900" dirty="0" smtClean="0">
                        <a:latin typeface="ＭＳ ゴシック" panose="020B0609070205080204" pitchFamily="49" charset="-128"/>
                        <a:ea typeface="ＭＳ ゴシック" panose="020B0609070205080204" pitchFamily="49" charset="-128"/>
                      </a:endParaRPr>
                    </a:p>
                    <a:p>
                      <a:pPr algn="ctr"/>
                      <a:r>
                        <a:rPr kumimoji="1" lang="ja-JP" altLang="en-US" sz="900" dirty="0" smtClean="0">
                          <a:latin typeface="ＭＳ ゴシック" panose="020B0609070205080204" pitchFamily="49" charset="-128"/>
                          <a:ea typeface="ＭＳ ゴシック" panose="020B0609070205080204" pitchFamily="49" charset="-128"/>
                        </a:rPr>
                        <a:t>年数</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tc>
                <a:tc>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特区</a:t>
                      </a:r>
                      <a:endParaRPr kumimoji="1" lang="en-US" altLang="ja-JP" sz="900" dirty="0" smtClean="0">
                        <a:latin typeface="ＭＳ ゴシック" panose="020B0609070205080204" pitchFamily="49" charset="-128"/>
                        <a:ea typeface="ＭＳ ゴシック" panose="020B0609070205080204" pitchFamily="49" charset="-128"/>
                      </a:endParaRPr>
                    </a:p>
                    <a:p>
                      <a:pPr algn="ctr"/>
                      <a:r>
                        <a:rPr kumimoji="1" lang="ja-JP" altLang="en-US" sz="700" dirty="0" smtClean="0">
                          <a:latin typeface="ＭＳ ゴシック" panose="020B0609070205080204" pitchFamily="49" charset="-128"/>
                          <a:ea typeface="ＭＳ ゴシック" panose="020B0609070205080204" pitchFamily="49" charset="-128"/>
                        </a:rPr>
                        <a:t>大阪・埼玉</a:t>
                      </a:r>
                      <a:endParaRPr kumimoji="1" lang="en-US" altLang="ja-JP" sz="700" dirty="0" smtClean="0">
                        <a:latin typeface="ＭＳ ゴシック" panose="020B0609070205080204" pitchFamily="49" charset="-128"/>
                        <a:ea typeface="ＭＳ ゴシック" panose="020B0609070205080204" pitchFamily="49" charset="-128"/>
                      </a:endParaRPr>
                    </a:p>
                  </a:txBody>
                  <a:tcPr marL="84406" marR="84406" marT="42203" marB="42203"/>
                </a:tc>
                <a:extLst>
                  <a:ext uri="{0D108BD9-81ED-4DB2-BD59-A6C34878D82A}">
                    <a16:rowId xmlns:a16="http://schemas.microsoft.com/office/drawing/2014/main" val="10000"/>
                  </a:ext>
                </a:extLst>
              </a:tr>
              <a:tr h="291363">
                <a:tc rowSpan="11">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障害者の保健、医療、福祉、就労、教育の分野における支援業務</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vert="eaVert" anchor="ctr"/>
                </a:tc>
                <a:tc rowSpan="5">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①相談支援業務</a:t>
                      </a:r>
                    </a:p>
                    <a:p>
                      <a:pPr algn="ctr"/>
                      <a:endParaRPr kumimoji="1" lang="ja-JP" altLang="en-US" sz="900" dirty="0" smtClean="0">
                        <a:latin typeface="ＭＳ ゴシック" panose="020B0609070205080204" pitchFamily="49" charset="-128"/>
                        <a:ea typeface="ＭＳ ゴシック" panose="020B0609070205080204" pitchFamily="49" charset="-128"/>
                      </a:endParaRPr>
                    </a:p>
                    <a:p>
                      <a:pPr algn="l"/>
                      <a:r>
                        <a:rPr kumimoji="1" lang="ja-JP" altLang="en-US" sz="800" dirty="0" smtClean="0">
                          <a:latin typeface="ＭＳ ゴシック" panose="020B0609070205080204" pitchFamily="49" charset="-128"/>
                          <a:ea typeface="ＭＳ ゴシック" panose="020B0609070205080204" pitchFamily="49" charset="-128"/>
                        </a:rPr>
                        <a:t>自立に関する相談に応じ、助言、指導その他の支援を行う業務、その他これに準ずる業務</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ja-JP" altLang="en-US" sz="900" dirty="0" smtClean="0">
                          <a:latin typeface="ＭＳ ゴシック" panose="020B0609070205080204" pitchFamily="49" charset="-128"/>
                          <a:ea typeface="ＭＳ ゴシック" panose="020B0609070205080204" pitchFamily="49" charset="-128"/>
                        </a:rPr>
                        <a:t>施設等において相談支援業務に従事する者（包括支援センター含む）</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rowSpan="5">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５年以上</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rowSpan="5">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３年以上</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01"/>
                  </a:ext>
                </a:extLst>
              </a:tr>
              <a:tr h="952524">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900" dirty="0" smtClean="0">
                          <a:latin typeface="ＭＳ ゴシック" panose="020B0609070205080204" pitchFamily="49" charset="-128"/>
                          <a:ea typeface="ＭＳ ゴシック" panose="020B0609070205080204" pitchFamily="49" charset="-128"/>
                        </a:rPr>
                        <a:t>医療機関において相談支援業務に従事する者で、次のいずれかに該当する者</a:t>
                      </a:r>
                    </a:p>
                    <a:p>
                      <a:r>
                        <a:rPr kumimoji="1" lang="ja-JP" altLang="en-US" sz="900" dirty="0" smtClean="0">
                          <a:latin typeface="ＭＳ ゴシック" panose="020B0609070205080204" pitchFamily="49" charset="-128"/>
                          <a:ea typeface="ＭＳ ゴシック" panose="020B0609070205080204" pitchFamily="49" charset="-128"/>
                        </a:rPr>
                        <a:t>（１）社会福祉主事任用資格を有する者（介護福祉士、精神保健福祉士、研修・講習受講者等）</a:t>
                      </a:r>
                    </a:p>
                    <a:p>
                      <a:r>
                        <a:rPr kumimoji="1" lang="ja-JP" altLang="en-US" sz="900" dirty="0" smtClean="0">
                          <a:latin typeface="ＭＳ ゴシック" panose="020B0609070205080204" pitchFamily="49" charset="-128"/>
                          <a:ea typeface="ＭＳ ゴシック" panose="020B0609070205080204" pitchFamily="49" charset="-128"/>
                        </a:rPr>
                        <a:t>（２）訪問介護員（ホームヘルパー）２級以上（現：介護職員初任者研修）に相当する研修を修了した者</a:t>
                      </a:r>
                    </a:p>
                    <a:p>
                      <a:r>
                        <a:rPr kumimoji="1" lang="ja-JP" altLang="en-US" sz="900" dirty="0" smtClean="0">
                          <a:latin typeface="ＭＳ ゴシック" panose="020B0609070205080204" pitchFamily="49" charset="-128"/>
                          <a:ea typeface="ＭＳ ゴシック" panose="020B0609070205080204" pitchFamily="49" charset="-128"/>
                        </a:rPr>
                        <a:t>（３）国家資格等</a:t>
                      </a:r>
                      <a:r>
                        <a:rPr kumimoji="1" lang="en-US" altLang="ja-JP" sz="900" dirty="0" smtClean="0">
                          <a:latin typeface="ＭＳ ゴシック" panose="020B0609070205080204" pitchFamily="49" charset="-128"/>
                          <a:ea typeface="ＭＳ ゴシック" panose="020B0609070205080204" pitchFamily="49" charset="-128"/>
                        </a:rPr>
                        <a:t>※</a:t>
                      </a:r>
                      <a:r>
                        <a:rPr kumimoji="1" lang="ja-JP" altLang="en-US" sz="900" dirty="0" smtClean="0">
                          <a:latin typeface="ＭＳ ゴシック" panose="020B0609070205080204" pitchFamily="49" charset="-128"/>
                          <a:ea typeface="ＭＳ ゴシック" panose="020B0609070205080204" pitchFamily="49" charset="-128"/>
                        </a:rPr>
                        <a:t>１を有する者</a:t>
                      </a:r>
                    </a:p>
                    <a:p>
                      <a:r>
                        <a:rPr kumimoji="1" lang="ja-JP" altLang="en-US" sz="900" dirty="0" smtClean="0">
                          <a:latin typeface="ＭＳ ゴシック" panose="020B0609070205080204" pitchFamily="49" charset="-128"/>
                          <a:ea typeface="ＭＳ ゴシック" panose="020B0609070205080204" pitchFamily="49" charset="-128"/>
                        </a:rPr>
                        <a:t>（４）施設等における相談支援業務、就労支援における相談支援業務、特別支援教育における進路相談・教育相談の業務に従事した期間が１年以上である者</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extLst>
                  <a:ext uri="{0D108BD9-81ED-4DB2-BD59-A6C34878D82A}">
                    <a16:rowId xmlns:a16="http://schemas.microsoft.com/office/drawing/2014/main" val="10002"/>
                  </a:ext>
                </a:extLst>
              </a:tr>
              <a:tr h="33769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900" dirty="0" smtClean="0">
                          <a:latin typeface="ＭＳ ゴシック" panose="020B0609070205080204" pitchFamily="49" charset="-128"/>
                          <a:ea typeface="ＭＳ ゴシック" panose="020B0609070205080204" pitchFamily="49" charset="-128"/>
                        </a:rPr>
                        <a:t>就労支援に関する相談支援の業務に従事する者</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extLst>
                  <a:ext uri="{0D108BD9-81ED-4DB2-BD59-A6C34878D82A}">
                    <a16:rowId xmlns:a16="http://schemas.microsoft.com/office/drawing/2014/main" val="10003"/>
                  </a:ext>
                </a:extLst>
              </a:tr>
              <a:tr h="25978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900" dirty="0" smtClean="0">
                          <a:latin typeface="ＭＳ ゴシック" panose="020B0609070205080204" pitchFamily="49" charset="-128"/>
                          <a:ea typeface="ＭＳ ゴシック" panose="020B0609070205080204" pitchFamily="49" charset="-128"/>
                        </a:rPr>
                        <a:t>特別支援教育（盲学校・聾学校等）における進路相談・教育相談の業務に従事する者</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extLst>
                  <a:ext uri="{0D108BD9-81ED-4DB2-BD59-A6C34878D82A}">
                    <a16:rowId xmlns:a16="http://schemas.microsoft.com/office/drawing/2014/main" val="10004"/>
                  </a:ext>
                </a:extLst>
              </a:tr>
              <a:tr h="259780">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9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vMerge="1">
                  <a:txBody>
                    <a:bodyPr/>
                    <a:lstStyle/>
                    <a:p>
                      <a:endParaRPr kumimoji="1" lang="ja-JP" altLang="en-US" sz="1400" dirty="0"/>
                    </a:p>
                  </a:txBody>
                  <a:tcPr/>
                </a:tc>
                <a:tc vMerge="1">
                  <a:txBody>
                    <a:bodyPr/>
                    <a:lstStyle/>
                    <a:p>
                      <a:endParaRPr kumimoji="1" lang="ja-JP" altLang="en-US"/>
                    </a:p>
                  </a:txBody>
                  <a:tcPr/>
                </a:tc>
                <a:extLst>
                  <a:ext uri="{0D108BD9-81ED-4DB2-BD59-A6C34878D82A}">
                    <a16:rowId xmlns:a16="http://schemas.microsoft.com/office/drawing/2014/main" val="10005"/>
                  </a:ext>
                </a:extLst>
              </a:tr>
              <a:tr h="459235">
                <a:tc vMerge="1">
                  <a:txBody>
                    <a:bodyPr/>
                    <a:lstStyle/>
                    <a:p>
                      <a:endParaRPr kumimoji="1" lang="ja-JP" altLang="en-US" dirty="0"/>
                    </a:p>
                  </a:txBody>
                  <a:tcPr/>
                </a:tc>
                <a:tc rowSpan="4">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②直接支援業務</a:t>
                      </a:r>
                    </a:p>
                    <a:p>
                      <a:pPr algn="ctr"/>
                      <a:endParaRPr kumimoji="1" lang="ja-JP" altLang="en-US" sz="600" dirty="0" smtClean="0">
                        <a:latin typeface="ＭＳ ゴシック" panose="020B0609070205080204" pitchFamily="49" charset="-128"/>
                        <a:ea typeface="ＭＳ ゴシック" panose="020B0609070205080204" pitchFamily="49" charset="-128"/>
                      </a:endParaRPr>
                    </a:p>
                    <a:p>
                      <a:pPr algn="l"/>
                      <a:r>
                        <a:rPr kumimoji="1" lang="ja-JP" altLang="en-US" sz="800" dirty="0" smtClean="0">
                          <a:latin typeface="ＭＳ ゴシック" panose="020B0609070205080204" pitchFamily="49" charset="-128"/>
                          <a:ea typeface="ＭＳ ゴシック" panose="020B0609070205080204" pitchFamily="49" charset="-128"/>
                        </a:rPr>
                        <a:t>入浴、排せつ、食事その他の介護を行い、並びに介護に関する指導を行う業務、その他職業訓練、職業教育に係る業務、動作の指導・知識技能の付与・生活訓練・訓練等に係る指導務</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ja-JP" altLang="en-US" sz="900" dirty="0" smtClean="0">
                          <a:latin typeface="ＭＳ ゴシック" panose="020B0609070205080204" pitchFamily="49" charset="-128"/>
                          <a:ea typeface="ＭＳ ゴシック" panose="020B0609070205080204" pitchFamily="49" charset="-128"/>
                        </a:rPr>
                        <a:t>施設及び医療機関等において介護業務に従事する者</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rowSpan="4">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１０年以上</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rowSpan="4">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５年以上</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06"/>
                  </a:ext>
                </a:extLst>
              </a:tr>
              <a:tr h="335732">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900" dirty="0" smtClean="0">
                          <a:latin typeface="ＭＳ ゴシック" panose="020B0609070205080204" pitchFamily="49" charset="-128"/>
                          <a:ea typeface="ＭＳ ゴシック" panose="020B0609070205080204" pitchFamily="49" charset="-128"/>
                        </a:rPr>
                        <a:t>障害者雇用事業所において就業支援の業務に従事する者</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lnB w="12700" cap="flat" cmpd="sng" algn="ctr">
                      <a:solidFill>
                        <a:schemeClr val="tx1"/>
                      </a:solidFill>
                      <a:prstDash val="solid"/>
                      <a:round/>
                      <a:headEnd type="none" w="med" len="med"/>
                      <a:tailEnd type="none" w="med" len="med"/>
                    </a:lnB>
                  </a:tcPr>
                </a:tc>
                <a:tc vMerge="1">
                  <a:txBody>
                    <a:bodyPr/>
                    <a:lstStyle/>
                    <a:p>
                      <a:endParaRPr kumimoji="1" lang="ja-JP" altLang="en-US" sz="1400" dirty="0"/>
                    </a:p>
                  </a:txBody>
                  <a:tcPr/>
                </a:tc>
                <a:tc vMerge="1">
                  <a:txBody>
                    <a:bodyPr/>
                    <a:lstStyle/>
                    <a:p>
                      <a:endParaRPr kumimoji="1" lang="ja-JP" altLang="en-US"/>
                    </a:p>
                  </a:txBody>
                  <a:tcPr/>
                </a:tc>
                <a:extLst>
                  <a:ext uri="{0D108BD9-81ED-4DB2-BD59-A6C34878D82A}">
                    <a16:rowId xmlns:a16="http://schemas.microsoft.com/office/drawing/2014/main" val="10007"/>
                  </a:ext>
                </a:extLst>
              </a:tr>
              <a:tr h="335732">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900" dirty="0" smtClean="0">
                          <a:latin typeface="ＭＳ ゴシック" panose="020B0609070205080204" pitchFamily="49" charset="-128"/>
                          <a:ea typeface="ＭＳ ゴシック" panose="020B0609070205080204" pitchFamily="49" charset="-128"/>
                        </a:rPr>
                        <a:t>盲学校・聾学校・養護学校における職業教育の業務に従事する者</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8"/>
                  </a:ext>
                </a:extLst>
              </a:tr>
              <a:tr h="347253">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293" rtl="0" eaLnBrk="1" fontAlgn="auto" latinLnBrk="0" hangingPunct="1">
                        <a:lnSpc>
                          <a:spcPct val="100000"/>
                        </a:lnSpc>
                        <a:spcBef>
                          <a:spcPts val="0"/>
                        </a:spcBef>
                        <a:spcAft>
                          <a:spcPts val="0"/>
                        </a:spcAft>
                        <a:buClrTx/>
                        <a:buSzTx/>
                        <a:buFontTx/>
                        <a:buNone/>
                        <a:tabLst/>
                        <a:defRPr/>
                      </a:pPr>
                      <a:r>
                        <a:rPr kumimoji="1" lang="ja-JP" altLang="en-US" sz="900" dirty="0" smtClean="0">
                          <a:latin typeface="ＭＳ ゴシック" panose="020B0609070205080204" pitchFamily="49" charset="-128"/>
                          <a:ea typeface="ＭＳ ゴシック" panose="020B0609070205080204" pitchFamily="49" charset="-128"/>
                        </a:rPr>
                        <a:t>その他これらの業務に準ずると都道府県知事が認めた業務に従事する者</a:t>
                      </a:r>
                    </a:p>
                  </a:txBody>
                  <a:tcPr marL="84406" marR="84406" marT="42203" marB="42203" anchor="ctr">
                    <a:lnT w="12700" cap="flat" cmpd="sng" algn="ctr">
                      <a:solidFill>
                        <a:schemeClr val="tx1"/>
                      </a:solidFill>
                      <a:prstDash val="solid"/>
                      <a:round/>
                      <a:headEnd type="none" w="med" len="med"/>
                      <a:tailEnd type="none" w="med" len="med"/>
                    </a:lnT>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9"/>
                  </a:ext>
                </a:extLst>
              </a:tr>
              <a:tr h="952524">
                <a:tc vMerge="1">
                  <a:txBody>
                    <a:bodyPr/>
                    <a:lstStyle/>
                    <a:p>
                      <a:endParaRPr kumimoji="1" lang="ja-JP" altLang="en-US" dirty="0"/>
                    </a:p>
                  </a:txBody>
                  <a:tcPr/>
                </a:tc>
                <a:tc rowSpan="2">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③有資格者等</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r>
                        <a:rPr kumimoji="1" lang="ja-JP" altLang="en-US" sz="900" dirty="0" smtClean="0">
                          <a:latin typeface="ＭＳ ゴシック" panose="020B0609070205080204" pitchFamily="49" charset="-128"/>
                          <a:ea typeface="ＭＳ ゴシック" panose="020B0609070205080204" pitchFamily="49" charset="-128"/>
                        </a:rPr>
                        <a:t>上記②の直接支援業務に従事する者で、次のいずれかに該当する者（資格取得以前も年数に含めて可）</a:t>
                      </a:r>
                    </a:p>
                    <a:p>
                      <a:r>
                        <a:rPr kumimoji="1" lang="ja-JP" altLang="en-US" sz="900" dirty="0" smtClean="0">
                          <a:latin typeface="ＭＳ ゴシック" panose="020B0609070205080204" pitchFamily="49" charset="-128"/>
                          <a:ea typeface="ＭＳ ゴシック" panose="020B0609070205080204" pitchFamily="49" charset="-128"/>
                        </a:rPr>
                        <a:t>（１）社会福祉主事任用資格を有する者（介護福祉士、精神保健福祉士、研修・講習受講者等）</a:t>
                      </a:r>
                    </a:p>
                    <a:p>
                      <a:r>
                        <a:rPr kumimoji="1" lang="ja-JP" altLang="en-US" sz="900" dirty="0" smtClean="0">
                          <a:latin typeface="ＭＳ ゴシック" panose="020B0609070205080204" pitchFamily="49" charset="-128"/>
                          <a:ea typeface="ＭＳ ゴシック" panose="020B0609070205080204" pitchFamily="49" charset="-128"/>
                        </a:rPr>
                        <a:t>（２）訪問介護員（ホームヘルパー）２級以上（現：介護職員初任者研修）に相当する研修を修了した者</a:t>
                      </a:r>
                    </a:p>
                    <a:p>
                      <a:r>
                        <a:rPr kumimoji="1" lang="ja-JP" altLang="en-US" sz="900" dirty="0" smtClean="0">
                          <a:latin typeface="ＭＳ ゴシック" panose="020B0609070205080204" pitchFamily="49" charset="-128"/>
                          <a:ea typeface="ＭＳ ゴシック" panose="020B0609070205080204" pitchFamily="49" charset="-128"/>
                        </a:rPr>
                        <a:t>（３）保育士</a:t>
                      </a:r>
                    </a:p>
                    <a:p>
                      <a:r>
                        <a:rPr kumimoji="1" lang="ja-JP" altLang="en-US" sz="900" dirty="0" smtClean="0">
                          <a:latin typeface="ＭＳ ゴシック" panose="020B0609070205080204" pitchFamily="49" charset="-128"/>
                          <a:ea typeface="ＭＳ ゴシック" panose="020B0609070205080204" pitchFamily="49" charset="-128"/>
                        </a:rPr>
                        <a:t>（４）児童指導員任用資格者</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５年以上</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３年以上</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10"/>
                  </a:ext>
                </a:extLst>
              </a:tr>
              <a:tr h="526931">
                <a:tc vMerge="1">
                  <a:txBody>
                    <a:bodyPr/>
                    <a:lstStyle/>
                    <a:p>
                      <a:endParaRPr kumimoji="1" lang="ja-JP" altLang="en-US" dirty="0"/>
                    </a:p>
                  </a:txBody>
                  <a:tcPr/>
                </a:tc>
                <a:tc vMerge="1">
                  <a:txBody>
                    <a:bodyPr/>
                    <a:lstStyle/>
                    <a:p>
                      <a:endParaRPr kumimoji="1" lang="ja-JP" altLang="en-US" sz="1400" dirty="0"/>
                    </a:p>
                  </a:txBody>
                  <a:tcPr/>
                </a:tc>
                <a:tc>
                  <a:txBody>
                    <a:bodyPr/>
                    <a:lstStyle/>
                    <a:p>
                      <a:r>
                        <a:rPr kumimoji="1" lang="ja-JP" altLang="en-US" sz="900" dirty="0" smtClean="0">
                          <a:latin typeface="ＭＳ ゴシック" panose="020B0609070205080204" pitchFamily="49" charset="-128"/>
                          <a:ea typeface="ＭＳ ゴシック" panose="020B0609070205080204" pitchFamily="49" charset="-128"/>
                        </a:rPr>
                        <a:t>上記①の相談支援業務及び上記②の介護等業務に従事する者で、国家資格等</a:t>
                      </a:r>
                      <a:r>
                        <a:rPr kumimoji="1" lang="en-US" altLang="ja-JP" sz="900" dirty="0" smtClean="0">
                          <a:latin typeface="ＭＳ ゴシック" panose="020B0609070205080204" pitchFamily="49" charset="-128"/>
                          <a:ea typeface="ＭＳ ゴシック" panose="020B0609070205080204" pitchFamily="49" charset="-128"/>
                        </a:rPr>
                        <a:t>※</a:t>
                      </a:r>
                      <a:r>
                        <a:rPr kumimoji="1" lang="ja-JP" altLang="en-US" sz="900" dirty="0" smtClean="0">
                          <a:latin typeface="ＭＳ ゴシック" panose="020B0609070205080204" pitchFamily="49" charset="-128"/>
                          <a:ea typeface="ＭＳ ゴシック" panose="020B0609070205080204" pitchFamily="49" charset="-128"/>
                        </a:rPr>
                        <a:t>１による業務に３年以上従事している者（国家資格の期間と相談・介護業務の期間が同時期でも可）</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３年以上</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tc>
                  <a:txBody>
                    <a:bodyPr/>
                    <a:lstStyle/>
                    <a:p>
                      <a:pPr algn="ctr"/>
                      <a:r>
                        <a:rPr kumimoji="1" lang="ja-JP" altLang="en-US" sz="900" dirty="0" smtClean="0">
                          <a:latin typeface="ＭＳ ゴシック" panose="020B0609070205080204" pitchFamily="49" charset="-128"/>
                          <a:ea typeface="ＭＳ ゴシック" panose="020B0609070205080204" pitchFamily="49" charset="-128"/>
                        </a:rPr>
                        <a:t>３年以上</a:t>
                      </a:r>
                      <a:endParaRPr kumimoji="1" lang="ja-JP" altLang="en-US" sz="900" dirty="0">
                        <a:latin typeface="ＭＳ ゴシック" panose="020B0609070205080204" pitchFamily="49" charset="-128"/>
                        <a:ea typeface="ＭＳ ゴシック" panose="020B0609070205080204" pitchFamily="49" charset="-128"/>
                      </a:endParaRPr>
                    </a:p>
                  </a:txBody>
                  <a:tcPr marL="84406" marR="84406" marT="42203" marB="42203" anchor="ctr"/>
                </a:tc>
                <a:extLst>
                  <a:ext uri="{0D108BD9-81ED-4DB2-BD59-A6C34878D82A}">
                    <a16:rowId xmlns:a16="http://schemas.microsoft.com/office/drawing/2014/main" val="10011"/>
                  </a:ext>
                </a:extLst>
              </a:tr>
              <a:tr h="418946">
                <a:tc gridSpan="4">
                  <a:txBody>
                    <a:bodyPr/>
                    <a:lstStyle/>
                    <a:p>
                      <a:r>
                        <a:rPr kumimoji="1" lang="en-US" altLang="ja-JP" sz="800" dirty="0" smtClean="0">
                          <a:latin typeface="ＭＳ ゴシック" panose="020B0609070205080204" pitchFamily="49" charset="-128"/>
                          <a:ea typeface="ＭＳ ゴシック" panose="020B0609070205080204" pitchFamily="49" charset="-128"/>
                        </a:rPr>
                        <a:t>※</a:t>
                      </a:r>
                      <a:r>
                        <a:rPr kumimoji="1" lang="ja-JP" altLang="en-US" sz="800" dirty="0" smtClean="0">
                          <a:latin typeface="ＭＳ ゴシック" panose="020B0609070205080204" pitchFamily="49" charset="-128"/>
                          <a:ea typeface="ＭＳ ゴシック" panose="020B0609070205080204" pitchFamily="49" charset="-128"/>
                        </a:rPr>
                        <a:t>１国家資格等とは、医師、歯科医師、薬剤師、保健師、助産師、看護師、准看護師、理学療法士、作業療法士、社会福祉士、介護福祉士、視能訓練士、義肢装具士、歯科衛生士、言語聴覚士、あん摩マッサージ指圧師、はり師、きゅう師、柔道整復師、栄養士（管理栄養士を含む。）、精神保健福祉士のことを言う。</a:t>
                      </a:r>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hMerge="1">
                  <a:txBody>
                    <a:bodyPr/>
                    <a:lstStyle/>
                    <a:p>
                      <a:endParaRPr kumimoji="1" lang="ja-JP" altLang="en-US"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endParaRPr kumimoji="1" lang="ja-JP" altLang="en-US" sz="800" dirty="0">
                        <a:latin typeface="ＭＳ ゴシック" panose="020B0609070205080204" pitchFamily="49" charset="-128"/>
                        <a:ea typeface="ＭＳ ゴシック" panose="020B0609070205080204" pitchFamily="49" charset="-128"/>
                      </a:endParaRPr>
                    </a:p>
                  </a:txBody>
                  <a:tcPr marL="84406" marR="84406" marT="42203" marB="42203">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12"/>
                  </a:ext>
                </a:extLst>
              </a:tr>
            </a:tbl>
          </a:graphicData>
        </a:graphic>
      </p:graphicFrame>
      <p:sp>
        <p:nvSpPr>
          <p:cNvPr id="8" name="テキスト ボックス 7"/>
          <p:cNvSpPr txBox="1"/>
          <p:nvPr/>
        </p:nvSpPr>
        <p:spPr>
          <a:xfrm>
            <a:off x="583864" y="296384"/>
            <a:ext cx="8042740" cy="348109"/>
          </a:xfrm>
          <a:prstGeom prst="rect">
            <a:avLst/>
          </a:prstGeom>
          <a:noFill/>
        </p:spPr>
        <p:txBody>
          <a:bodyPr wrap="square" rtlCol="0">
            <a:spAutoFit/>
          </a:bodyPr>
          <a:lstStyle/>
          <a:p>
            <a:pPr algn="ctr"/>
            <a:r>
              <a:rPr lang="ja-JP" altLang="en-US" sz="1662" b="1" dirty="0"/>
              <a:t>サービス管理責任者の実務経験</a:t>
            </a:r>
          </a:p>
        </p:txBody>
      </p:sp>
    </p:spTree>
    <p:extLst>
      <p:ext uri="{BB962C8B-B14F-4D97-AF65-F5344CB8AC3E}">
        <p14:creationId xmlns:p14="http://schemas.microsoft.com/office/powerpoint/2010/main" val="21375814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2600</TotalTime>
  <Words>3907</Words>
  <Application>Microsoft Office PowerPoint</Application>
  <PresentationFormat>画面に合わせる (4:3)</PresentationFormat>
  <Paragraphs>619</Paragraphs>
  <Slides>16</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16</vt:i4>
      </vt:variant>
    </vt:vector>
  </HeadingPairs>
  <TitlesOfParts>
    <vt:vector size="23" baseType="lpstr">
      <vt:lpstr>ＭＳ Ｐゴシック</vt:lpstr>
      <vt:lpstr>ＭＳ ゴシック</vt:lpstr>
      <vt:lpstr>ＭＳ 明朝</vt:lpstr>
      <vt:lpstr>Arial</vt:lpstr>
      <vt:lpstr>Calibri</vt:lpstr>
      <vt:lpstr>Wingdings</vt:lpstr>
      <vt:lpstr>Office ​​テーマ</vt:lpstr>
      <vt:lpstr>【重要事項の説明①】 サービス管理責任者等研修事業の 改定について</vt:lpstr>
      <vt:lpstr>　１、相談支援専門員の研修制度 の見直しについて</vt:lpstr>
      <vt:lpstr>PowerPoint プレゼンテーション</vt:lpstr>
      <vt:lpstr>PowerPoint プレゼンテーション</vt:lpstr>
      <vt:lpstr>相談支援専門員の研修制度の見直しについて</vt:lpstr>
      <vt:lpstr>相談支援専門員研修の告示別表（案）</vt:lpstr>
      <vt:lpstr>　２、サービス管理責任者等の研修制度 の見直しについて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研修の位置付け</vt:lpstr>
      <vt:lpstr>国及び都道府県研修における新カリキュラムの移行について（案）</vt:lpstr>
      <vt:lpstr>サービス管理責任者・児童発達支援管理責任者研修の告示別表（案）</vt:lpstr>
      <vt:lpstr>サービス管理責任者等の研修見直しに伴う経過措置及び配置時の取扱いの緩和等について</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相談支援専門員の研修制度の見直しイメージ</dc:title>
  <dc:creator>厚生労働省ネットワークシステム</dc:creator>
  <cp:lastModifiedBy>大平 眞太郎(oohira-shintarou)</cp:lastModifiedBy>
  <cp:revision>118</cp:revision>
  <cp:lastPrinted>2017-03-29T08:36:21Z</cp:lastPrinted>
  <dcterms:created xsi:type="dcterms:W3CDTF">2017-01-25T04:59:47Z</dcterms:created>
  <dcterms:modified xsi:type="dcterms:W3CDTF">2018-09-20T01:34:10Z</dcterms:modified>
</cp:coreProperties>
</file>