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9" r:id="rId2"/>
    <p:sldId id="270" r:id="rId3"/>
    <p:sldId id="272" r:id="rId4"/>
    <p:sldId id="293" r:id="rId5"/>
    <p:sldId id="288" r:id="rId6"/>
    <p:sldId id="289" r:id="rId7"/>
    <p:sldId id="290" r:id="rId8"/>
    <p:sldId id="291" r:id="rId9"/>
    <p:sldId id="29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6050" autoAdjust="0"/>
  </p:normalViewPr>
  <p:slideViewPr>
    <p:cSldViewPr>
      <p:cViewPr varScale="1">
        <p:scale>
          <a:sx n="77" d="100"/>
          <a:sy n="77" d="100"/>
        </p:scale>
        <p:origin x="1560" y="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フッター プレースホルダー 3"/>
          <p:cNvSpPr>
            <a:spLocks noGrp="1"/>
          </p:cNvSpPr>
          <p:nvPr>
            <p:ph type="ftr" sz="quarter" idx="2"/>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6967"/>
          </a:xfrm>
          <a:prstGeom prst="rect">
            <a:avLst/>
          </a:prstGeom>
        </p:spPr>
        <p:txBody>
          <a:bodyPr vert="horz" lIns="95689" tIns="47844" rIns="95689" bIns="47844" rtlCol="0" anchor="b"/>
          <a:lstStyle>
            <a:lvl1pPr algn="r">
              <a:defRPr sz="1300"/>
            </a:lvl1pPr>
          </a:lstStyle>
          <a:p>
            <a:fld id="{9F5FD9F2-2222-411F-816B-00BEFCA18716}" type="slidenum">
              <a:rPr kumimoji="1" lang="ja-JP" altLang="en-US" smtClean="0"/>
              <a:t>‹#›</a:t>
            </a:fld>
            <a:endParaRPr kumimoji="1" lang="ja-JP" altLang="en-US"/>
          </a:p>
        </p:txBody>
      </p:sp>
    </p:spTree>
    <p:extLst>
      <p:ext uri="{BB962C8B-B14F-4D97-AF65-F5344CB8AC3E}">
        <p14:creationId xmlns:p14="http://schemas.microsoft.com/office/powerpoint/2010/main" val="394413578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9" tIns="47844" rIns="95689"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0FE01BF2-6F40-4270-B634-F34189B4C341}" type="slidenum">
              <a:rPr kumimoji="1" lang="ja-JP" altLang="en-US" smtClean="0"/>
              <a:t>‹#›</a:t>
            </a:fld>
            <a:endParaRPr kumimoji="1" lang="ja-JP" altLang="en-US"/>
          </a:p>
        </p:txBody>
      </p:sp>
    </p:spTree>
    <p:extLst>
      <p:ext uri="{BB962C8B-B14F-4D97-AF65-F5344CB8AC3E}">
        <p14:creationId xmlns:p14="http://schemas.microsoft.com/office/powerpoint/2010/main" val="220542340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FE01BF2-6F40-4270-B634-F34189B4C341}" type="slidenum">
              <a:rPr kumimoji="1" lang="ja-JP" altLang="en-US" smtClean="0"/>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69111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87624" y="4581128"/>
            <a:ext cx="6984776" cy="1752600"/>
          </a:xfrm>
        </p:spPr>
        <p:txBody>
          <a:bodyPr>
            <a:normAutofit/>
          </a:bodyPr>
          <a:lstStyle/>
          <a:p>
            <a:r>
              <a:rPr kumimoji="1" lang="ja-JP" altLang="en-US" sz="2400" dirty="0" smtClean="0">
                <a:solidFill>
                  <a:schemeClr val="tx1">
                    <a:lumMod val="85000"/>
                    <a:lumOff val="15000"/>
                  </a:schemeClr>
                </a:solidFill>
              </a:rPr>
              <a:t>厚生労働省社会・援護局　</a:t>
            </a:r>
            <a:endParaRPr kumimoji="1" lang="en-US" altLang="ja-JP" sz="2400" dirty="0" smtClean="0">
              <a:solidFill>
                <a:schemeClr val="tx1">
                  <a:lumMod val="85000"/>
                  <a:lumOff val="15000"/>
                </a:schemeClr>
              </a:solidFill>
            </a:endParaRPr>
          </a:p>
          <a:p>
            <a:r>
              <a:rPr kumimoji="1" lang="ja-JP" altLang="en-US" sz="2400" dirty="0" smtClean="0">
                <a:solidFill>
                  <a:schemeClr val="tx1">
                    <a:lumMod val="85000"/>
                    <a:lumOff val="15000"/>
                  </a:schemeClr>
                </a:solidFill>
              </a:rPr>
              <a:t>障害保健福祉部　障害福祉課 </a:t>
            </a:r>
            <a:endParaRPr kumimoji="1" lang="en-US" altLang="ja-JP" sz="2400" dirty="0" smtClean="0">
              <a:solidFill>
                <a:schemeClr val="tx1">
                  <a:lumMod val="85000"/>
                  <a:lumOff val="15000"/>
                </a:schemeClr>
              </a:solidFill>
            </a:endParaRPr>
          </a:p>
          <a:p>
            <a:r>
              <a:rPr kumimoji="1" lang="ja-JP" altLang="en-US" sz="2400" dirty="0" smtClean="0">
                <a:solidFill>
                  <a:schemeClr val="tx1">
                    <a:lumMod val="85000"/>
                    <a:lumOff val="15000"/>
                  </a:schemeClr>
                </a:solidFill>
              </a:rPr>
              <a:t>地域生活支援推進室</a:t>
            </a:r>
            <a:endParaRPr kumimoji="1" lang="en-US" altLang="ja-JP" sz="2400" dirty="0" smtClean="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1"/>
          <p:cNvSpPr txBox="1">
            <a:spLocks/>
          </p:cNvSpPr>
          <p:nvPr/>
        </p:nvSpPr>
        <p:spPr>
          <a:xfrm>
            <a:off x="647564" y="1988840"/>
            <a:ext cx="8064896" cy="1800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solidFill>
                  <a:schemeClr val="bg2">
                    <a:lumMod val="25000"/>
                  </a:schemeClr>
                </a:solidFill>
              </a:rPr>
              <a:t>本研修の位置付け</a:t>
            </a:r>
            <a:endParaRPr lang="ja-JP" altLang="en-US" sz="3600" dirty="0">
              <a:solidFill>
                <a:schemeClr val="bg2">
                  <a:lumMod val="25000"/>
                </a:schemeClr>
              </a:solidFill>
            </a:endParaRPr>
          </a:p>
        </p:txBody>
      </p:sp>
      <p:sp>
        <p:nvSpPr>
          <p:cNvPr id="7" name="テキスト ボックス 6"/>
          <p:cNvSpPr txBox="1"/>
          <p:nvPr/>
        </p:nvSpPr>
        <p:spPr>
          <a:xfrm>
            <a:off x="3024808" y="1704608"/>
            <a:ext cx="3528392" cy="523220"/>
          </a:xfrm>
          <a:prstGeom prst="rect">
            <a:avLst/>
          </a:prstGeom>
          <a:noFill/>
        </p:spPr>
        <p:txBody>
          <a:bodyPr wrap="square" rtlCol="0">
            <a:spAutoFit/>
          </a:bodyPr>
          <a:lstStyle/>
          <a:p>
            <a:r>
              <a:rPr kumimoji="1" lang="en-US" altLang="ja-JP" sz="2800" dirty="0" smtClean="0"/>
              <a:t>【</a:t>
            </a:r>
            <a:r>
              <a:rPr kumimoji="1" lang="ja-JP" altLang="en-US" sz="2800" dirty="0" smtClean="0"/>
              <a:t>重要事項の説明②</a:t>
            </a:r>
            <a:r>
              <a:rPr kumimoji="1" lang="en-US" altLang="ja-JP" sz="2800" dirty="0" smtClean="0"/>
              <a:t>】</a:t>
            </a:r>
            <a:endParaRPr kumimoji="1" lang="ja-JP" altLang="en-US" sz="2800" dirty="0"/>
          </a:p>
        </p:txBody>
      </p:sp>
    </p:spTree>
    <p:extLst>
      <p:ext uri="{BB962C8B-B14F-4D97-AF65-F5344CB8AC3E}">
        <p14:creationId xmlns:p14="http://schemas.microsoft.com/office/powerpoint/2010/main" val="285524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504056"/>
          </a:xfrm>
        </p:spPr>
        <p:txBody>
          <a:bodyPr>
            <a:noAutofit/>
          </a:bodyPr>
          <a:lstStyle/>
          <a:p>
            <a:pPr algn="l"/>
            <a:r>
              <a:rPr lang="ja-JP" altLang="en-US" sz="3600" dirty="0" smtClean="0">
                <a:solidFill>
                  <a:schemeClr val="bg2">
                    <a:lumMod val="25000"/>
                  </a:schemeClr>
                </a:solidFill>
              </a:rPr>
              <a:t>１　経緯 </a:t>
            </a:r>
            <a:r>
              <a:rPr lang="ja-JP" altLang="en-US" sz="2800" dirty="0" smtClean="0">
                <a:solidFill>
                  <a:schemeClr val="bg2">
                    <a:lumMod val="25000"/>
                  </a:schemeClr>
                </a:solidFill>
              </a:rPr>
              <a:t>（平成１８年度～２９年度）</a:t>
            </a:r>
            <a:endParaRPr kumimoji="1" lang="ja-JP" altLang="en-US" sz="2800" dirty="0">
              <a:solidFill>
                <a:schemeClr val="bg2">
                  <a:lumMod val="25000"/>
                </a:schemeClr>
              </a:solidFill>
            </a:endParaRPr>
          </a:p>
        </p:txBody>
      </p:sp>
      <p:sp>
        <p:nvSpPr>
          <p:cNvPr id="3" name="コンテンツ プレースホルダー 2"/>
          <p:cNvSpPr>
            <a:spLocks noGrp="1"/>
          </p:cNvSpPr>
          <p:nvPr>
            <p:ph idx="1"/>
          </p:nvPr>
        </p:nvSpPr>
        <p:spPr>
          <a:xfrm>
            <a:off x="72008" y="1052735"/>
            <a:ext cx="8964488" cy="5400601"/>
          </a:xfrm>
        </p:spPr>
        <p:style>
          <a:lnRef idx="2">
            <a:schemeClr val="dk1"/>
          </a:lnRef>
          <a:fillRef idx="1">
            <a:schemeClr val="lt1"/>
          </a:fillRef>
          <a:effectRef idx="0">
            <a:schemeClr val="dk1"/>
          </a:effectRef>
          <a:fontRef idx="minor">
            <a:schemeClr val="dk1"/>
          </a:fontRef>
        </p:style>
        <p:txBody>
          <a:bodyPr>
            <a:noAutofit/>
          </a:bodyPr>
          <a:lstStyle/>
          <a:p>
            <a:pPr marL="361950" lvl="1" indent="-346075">
              <a:lnSpc>
                <a:spcPct val="120000"/>
              </a:lnSpc>
              <a:buFont typeface="Wingdings" panose="05000000000000000000" pitchFamily="2" charset="2"/>
              <a:buChar char="u"/>
            </a:pPr>
            <a:r>
              <a:rPr lang="ja-JP" altLang="ja-JP" sz="1900" dirty="0"/>
              <a:t>当初は伝達研修として、都道府県研修と同様のカリキュラムで実施していたが、平成２２年度からは都道府県研修と一部内容が相違している。（「３留意点」を参照）</a:t>
            </a:r>
            <a:endParaRPr lang="ja-JP" altLang="ja-JP" sz="1900" strike="dblStrike" dirty="0"/>
          </a:p>
          <a:p>
            <a:pPr marL="361950" lvl="0" indent="-346075">
              <a:lnSpc>
                <a:spcPct val="120000"/>
              </a:lnSpc>
              <a:buFont typeface="Wingdings" panose="05000000000000000000" pitchFamily="2" charset="2"/>
              <a:buChar char="u"/>
            </a:pPr>
            <a:r>
              <a:rPr lang="ja-JP" altLang="ja-JP" sz="1900" dirty="0"/>
              <a:t>平成２２年度から、分野ごとの演習方法やテキストの内容について統一化を図っている。</a:t>
            </a:r>
            <a:endParaRPr lang="ja-JP" altLang="ja-JP" sz="1900" strike="dblStrike" dirty="0"/>
          </a:p>
          <a:p>
            <a:pPr marL="361950" lvl="0" indent="-346075">
              <a:lnSpc>
                <a:spcPct val="120000"/>
              </a:lnSpc>
              <a:buFont typeface="Wingdings" panose="05000000000000000000" pitchFamily="2" charset="2"/>
              <a:buChar char="u"/>
            </a:pPr>
            <a:r>
              <a:rPr lang="ja-JP" altLang="ja-JP" sz="1900" dirty="0"/>
              <a:t>平成２４年度から、児童発達支援管理責任者についても本研修の対象とした。</a:t>
            </a:r>
            <a:endParaRPr lang="ja-JP" altLang="ja-JP" sz="1900" strike="dblStrike" dirty="0"/>
          </a:p>
          <a:p>
            <a:pPr marL="361950" lvl="0" indent="-346075">
              <a:lnSpc>
                <a:spcPct val="120000"/>
              </a:lnSpc>
              <a:buFont typeface="Wingdings" panose="05000000000000000000" pitchFamily="2" charset="2"/>
              <a:buChar char="u"/>
            </a:pPr>
            <a:r>
              <a:rPr lang="ja-JP" altLang="ja-JP" sz="1900" dirty="0"/>
              <a:t>平成２５年度は、障害者総合支援法の改正に対応（相談支援専門員との連携）</a:t>
            </a:r>
            <a:endParaRPr lang="ja-JP" altLang="ja-JP" sz="1900" strike="dblStrike" dirty="0"/>
          </a:p>
          <a:p>
            <a:pPr marL="361950" lvl="0" indent="-346075">
              <a:lnSpc>
                <a:spcPct val="120000"/>
              </a:lnSpc>
              <a:buFont typeface="Wingdings" panose="05000000000000000000" pitchFamily="2" charset="2"/>
              <a:buChar char="u"/>
            </a:pPr>
            <a:r>
              <a:rPr lang="ja-JP" altLang="en-US" sz="1900" dirty="0" smtClean="0"/>
              <a:t>平成</a:t>
            </a:r>
            <a:r>
              <a:rPr lang="ja-JP" altLang="ja-JP" sz="1900" dirty="0" smtClean="0"/>
              <a:t>２６年度</a:t>
            </a:r>
            <a:r>
              <a:rPr lang="ja-JP" altLang="ja-JP" sz="1900" dirty="0"/>
              <a:t>は、伝達研修部分が強い→情報交換・企画部分を一部強化する（全体で県発表、分野で意見交換）</a:t>
            </a:r>
            <a:endParaRPr lang="ja-JP" altLang="ja-JP" sz="1900" strike="dblStrike" dirty="0"/>
          </a:p>
          <a:p>
            <a:pPr marL="361950" lvl="1" indent="-346075">
              <a:lnSpc>
                <a:spcPct val="120000"/>
              </a:lnSpc>
              <a:buFont typeface="Wingdings" panose="05000000000000000000" pitchFamily="2" charset="2"/>
              <a:buChar char="u"/>
            </a:pPr>
            <a:r>
              <a:rPr lang="ja-JP" altLang="en-US" sz="1900" dirty="0" smtClean="0"/>
              <a:t>平成</a:t>
            </a:r>
            <a:r>
              <a:rPr lang="ja-JP" altLang="ja-JP" sz="1900" dirty="0" smtClean="0"/>
              <a:t>２６</a:t>
            </a:r>
            <a:r>
              <a:rPr lang="ja-JP" altLang="en-US" sz="1900" dirty="0" smtClean="0"/>
              <a:t>年度</a:t>
            </a:r>
            <a:r>
              <a:rPr lang="ja-JP" altLang="ja-JP" sz="1900" dirty="0" smtClean="0"/>
              <a:t>は</a:t>
            </a:r>
            <a:r>
              <a:rPr lang="ja-JP" altLang="ja-JP" sz="1900" dirty="0"/>
              <a:t>、企画運営・情報交換を強化、講義・演習部分は、都道府県研修でのポイントを押さえた短縮版（資料は標準で作成）</a:t>
            </a:r>
            <a:endParaRPr lang="ja-JP" altLang="ja-JP" sz="1900" strike="dblStrike" dirty="0"/>
          </a:p>
          <a:p>
            <a:pPr marL="361950" lvl="1" indent="-346075">
              <a:lnSpc>
                <a:spcPct val="120000"/>
              </a:lnSpc>
              <a:buFont typeface="Wingdings" panose="05000000000000000000" pitchFamily="2" charset="2"/>
              <a:buChar char="u"/>
            </a:pPr>
            <a:r>
              <a:rPr lang="ja-JP" altLang="en-US" sz="1900" dirty="0" smtClean="0"/>
              <a:t>平成</a:t>
            </a:r>
            <a:r>
              <a:rPr lang="ja-JP" altLang="ja-JP" sz="1900" dirty="0" smtClean="0"/>
              <a:t>２７・２８</a:t>
            </a:r>
            <a:r>
              <a:rPr lang="ja-JP" altLang="en-US" sz="1900" dirty="0" smtClean="0"/>
              <a:t>年度</a:t>
            </a:r>
            <a:r>
              <a:rPr lang="ja-JP" altLang="ja-JP" sz="1900" dirty="0" smtClean="0"/>
              <a:t>は</a:t>
            </a:r>
            <a:r>
              <a:rPr lang="ja-JP" altLang="ja-JP" sz="1900" dirty="0"/>
              <a:t>基本的にＨ２６を</a:t>
            </a:r>
            <a:r>
              <a:rPr lang="ja-JP" altLang="ja-JP" sz="1900" dirty="0" smtClean="0"/>
              <a:t>踏襲</a:t>
            </a:r>
            <a:endParaRPr lang="en-US" altLang="ja-JP" sz="1900" dirty="0" smtClean="0"/>
          </a:p>
          <a:p>
            <a:pPr marL="361950" lvl="1" indent="-346075">
              <a:lnSpc>
                <a:spcPct val="120000"/>
              </a:lnSpc>
              <a:buFont typeface="Wingdings" panose="05000000000000000000" pitchFamily="2" charset="2"/>
              <a:buChar char="u"/>
            </a:pPr>
            <a:r>
              <a:rPr lang="ja-JP" altLang="ja-JP" sz="1900" dirty="0"/>
              <a:t>平成２９年度は、平成３０年度のサービス管理責任者等養成研修カリキュラム改訂に関する情報提供と厚生労働科学研究にて開発された全分野共有のモデル研修プログラムの一部を実施した</a:t>
            </a:r>
            <a:r>
              <a:rPr lang="ja-JP" altLang="ja-JP" sz="1900" dirty="0" smtClean="0"/>
              <a:t>。</a:t>
            </a:r>
            <a:endParaRPr kumimoji="1" lang="en-US" altLang="ja-JP" sz="1900" dirty="0" smtClean="0">
              <a:solidFill>
                <a:schemeClr val="tx1">
                  <a:lumMod val="85000"/>
                  <a:lumOff val="15000"/>
                </a:schemeClr>
              </a:solidFill>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57080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507288" cy="490066"/>
          </a:xfrm>
        </p:spPr>
        <p:txBody>
          <a:bodyPr>
            <a:noAutofit/>
          </a:bodyPr>
          <a:lstStyle/>
          <a:p>
            <a:pPr algn="l"/>
            <a:r>
              <a:rPr kumimoji="1" lang="ja-JP" altLang="en-US" sz="3600" dirty="0" smtClean="0">
                <a:solidFill>
                  <a:schemeClr val="bg2">
                    <a:lumMod val="25000"/>
                  </a:schemeClr>
                </a:solidFill>
              </a:rPr>
              <a:t>２　平成３０年度研修の位置づけ</a:t>
            </a:r>
            <a:endParaRPr kumimoji="1" lang="ja-JP" altLang="en-US" sz="3600" dirty="0">
              <a:solidFill>
                <a:schemeClr val="bg2">
                  <a:lumMod val="25000"/>
                </a:schemeClr>
              </a:solidFill>
            </a:endParaRPr>
          </a:p>
        </p:txBody>
      </p:sp>
      <p:sp>
        <p:nvSpPr>
          <p:cNvPr id="3" name="コンテンツ プレースホルダー 2"/>
          <p:cNvSpPr>
            <a:spLocks noGrp="1"/>
          </p:cNvSpPr>
          <p:nvPr>
            <p:ph idx="1"/>
          </p:nvPr>
        </p:nvSpPr>
        <p:spPr>
          <a:xfrm>
            <a:off x="72008" y="836712"/>
            <a:ext cx="8964488" cy="4968552"/>
          </a:xfrm>
        </p:spPr>
        <p:style>
          <a:lnRef idx="2">
            <a:schemeClr val="dk1"/>
          </a:lnRef>
          <a:fillRef idx="1">
            <a:schemeClr val="lt1"/>
          </a:fillRef>
          <a:effectRef idx="0">
            <a:schemeClr val="dk1"/>
          </a:effectRef>
          <a:fontRef idx="minor">
            <a:schemeClr val="dk1"/>
          </a:fontRef>
        </p:style>
        <p:txBody>
          <a:bodyPr>
            <a:noAutofit/>
          </a:bodyPr>
          <a:lstStyle/>
          <a:p>
            <a:pPr marL="0" indent="0">
              <a:lnSpc>
                <a:spcPct val="150000"/>
              </a:lnSpc>
              <a:buNone/>
            </a:pPr>
            <a:r>
              <a:rPr lang="ja-JP" altLang="en-US" sz="2000" dirty="0" smtClean="0"/>
              <a:t>　</a:t>
            </a:r>
            <a:r>
              <a:rPr lang="ja-JP" altLang="ja-JP" sz="2000" dirty="0" smtClean="0"/>
              <a:t>サービス</a:t>
            </a:r>
            <a:r>
              <a:rPr lang="ja-JP" altLang="ja-JP" sz="2000" dirty="0"/>
              <a:t>管理責任者等の質の向上のために、平成３０年度を目処にサービス管理責任者等研修事業について制度を改定する。制度改定では現在、分野別に実施している研修を全分野共通とし、基礎研修、実践研修、更新研修を位置付け、段階的な育成による質の向上と維持を目指す。今年度研修は、昨年度に引き続き</a:t>
            </a:r>
            <a:r>
              <a:rPr lang="ja-JP" altLang="ja-JP" sz="2000" u="sng" dirty="0"/>
              <a:t>平成３１年度以降に各都道府県による研修事業が新制度へ円滑に移行するための研修と位置付け</a:t>
            </a:r>
            <a:r>
              <a:rPr lang="ja-JP" altLang="ja-JP" sz="2000" dirty="0"/>
              <a:t>、以下の内容を中心とし実施する</a:t>
            </a:r>
            <a:r>
              <a:rPr lang="ja-JP" altLang="ja-JP" sz="2000" dirty="0" smtClean="0"/>
              <a:t>。</a:t>
            </a:r>
            <a:endParaRPr lang="en-US" altLang="ja-JP" sz="2000" dirty="0" smtClean="0"/>
          </a:p>
          <a:p>
            <a:pPr marL="0" indent="0">
              <a:lnSpc>
                <a:spcPct val="150000"/>
              </a:lnSpc>
              <a:buNone/>
            </a:pPr>
            <a:endParaRPr lang="ja-JP" altLang="ja-JP" sz="1800" strike="dblStrike" dirty="0"/>
          </a:p>
          <a:p>
            <a:pPr lvl="1">
              <a:lnSpc>
                <a:spcPct val="150000"/>
              </a:lnSpc>
              <a:buFont typeface="Wingdings" panose="05000000000000000000" pitchFamily="2" charset="2"/>
              <a:buChar char="Ø"/>
            </a:pPr>
            <a:r>
              <a:rPr lang="ja-JP" altLang="ja-JP" sz="1800" dirty="0"/>
              <a:t>平成３０年度のサービス管理責任者等養成研修カリキュラム改定に関する情報提供</a:t>
            </a:r>
            <a:endParaRPr lang="ja-JP" altLang="ja-JP" sz="1800" strike="dblStrike" dirty="0"/>
          </a:p>
          <a:p>
            <a:pPr lvl="1">
              <a:lnSpc>
                <a:spcPct val="150000"/>
              </a:lnSpc>
              <a:buFont typeface="Wingdings" panose="05000000000000000000" pitchFamily="2" charset="2"/>
              <a:buChar char="Ø"/>
            </a:pPr>
            <a:r>
              <a:rPr lang="ja-JP" altLang="ja-JP" sz="1800" dirty="0"/>
              <a:t>厚生労働科学研究にて開発されたサービス管理責任者基礎研修の伝達</a:t>
            </a:r>
            <a:endParaRPr lang="ja-JP" altLang="ja-JP" sz="1800" strike="dblStrike" dirty="0"/>
          </a:p>
          <a:p>
            <a:pPr lvl="1">
              <a:lnSpc>
                <a:spcPct val="150000"/>
              </a:lnSpc>
              <a:buFont typeface="Wingdings" panose="05000000000000000000" pitchFamily="2" charset="2"/>
              <a:buChar char="Ø"/>
            </a:pPr>
            <a:r>
              <a:rPr lang="ja-JP" altLang="ja-JP" sz="1800" dirty="0"/>
              <a:t>同研究にて開発された更新研修の内容等についての</a:t>
            </a:r>
            <a:r>
              <a:rPr lang="ja-JP" altLang="ja-JP" sz="1800" dirty="0" smtClean="0"/>
              <a:t>解説</a:t>
            </a:r>
            <a:endParaRPr lang="ja-JP" altLang="ja-JP" sz="1800" strike="dblStrike"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6" name="テキスト ボックス 5"/>
          <p:cNvSpPr txBox="1"/>
          <p:nvPr/>
        </p:nvSpPr>
        <p:spPr>
          <a:xfrm>
            <a:off x="179512" y="5940851"/>
            <a:ext cx="8928992" cy="830997"/>
          </a:xfrm>
          <a:prstGeom prst="rect">
            <a:avLst/>
          </a:prstGeom>
          <a:noFill/>
        </p:spPr>
        <p:txBody>
          <a:bodyPr wrap="square" rtlCol="0">
            <a:spAutoFit/>
          </a:bodyPr>
          <a:lstStyle/>
          <a:p>
            <a:r>
              <a:rPr lang="ja-JP" altLang="ja-JP" sz="2400" dirty="0" smtClean="0"/>
              <a:t>※３０年度</a:t>
            </a:r>
            <a:r>
              <a:rPr lang="ja-JP" altLang="ja-JP" sz="2400" dirty="0"/>
              <a:t>における各都道府県研修は、現行の標準カリキュラムにより実施する。</a:t>
            </a:r>
            <a:endParaRPr lang="ja-JP" altLang="ja-JP" sz="2400" strike="dblStrike" dirty="0"/>
          </a:p>
        </p:txBody>
      </p:sp>
    </p:spTree>
    <p:extLst>
      <p:ext uri="{BB962C8B-B14F-4D97-AF65-F5344CB8AC3E}">
        <p14:creationId xmlns:p14="http://schemas.microsoft.com/office/powerpoint/2010/main" val="309587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008" y="548680"/>
            <a:ext cx="8964488" cy="6172795"/>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ja-JP" altLang="en-US" sz="1800" dirty="0" smtClean="0"/>
              <a:t>　</a:t>
            </a:r>
            <a:r>
              <a:rPr lang="ja-JP" altLang="ja-JP" sz="1800" dirty="0" smtClean="0"/>
              <a:t>＜</a:t>
            </a:r>
            <a:r>
              <a:rPr lang="ja-JP" altLang="ja-JP" sz="1800" dirty="0"/>
              <a:t>講義の目的＞</a:t>
            </a:r>
          </a:p>
          <a:p>
            <a:pPr marL="714375"/>
            <a:r>
              <a:rPr lang="ja-JP" altLang="ja-JP" sz="1800" dirty="0" smtClean="0"/>
              <a:t>各講義</a:t>
            </a:r>
            <a:r>
              <a:rPr lang="ja-JP" altLang="ja-JP" sz="1800" dirty="0"/>
              <a:t>の内容と獲得目標を理解すること</a:t>
            </a:r>
          </a:p>
          <a:p>
            <a:pPr marL="714375"/>
            <a:r>
              <a:rPr lang="ja-JP" altLang="ja-JP" sz="1800" dirty="0" smtClean="0"/>
              <a:t>各講義</a:t>
            </a:r>
            <a:r>
              <a:rPr lang="ja-JP" altLang="ja-JP" sz="1800" dirty="0"/>
              <a:t>の内容の全体像を把握すること</a:t>
            </a:r>
          </a:p>
          <a:p>
            <a:pPr marL="714375"/>
            <a:r>
              <a:rPr lang="ja-JP" altLang="ja-JP" sz="1800" dirty="0" smtClean="0"/>
              <a:t>各講義</a:t>
            </a:r>
            <a:r>
              <a:rPr lang="ja-JP" altLang="ja-JP" sz="1800" dirty="0"/>
              <a:t>の内容のポイントを理解する</a:t>
            </a:r>
            <a:r>
              <a:rPr lang="ja-JP" altLang="ja-JP" sz="1800" dirty="0" smtClean="0"/>
              <a:t>こと</a:t>
            </a:r>
            <a:endParaRPr lang="en-US" altLang="ja-JP" sz="1800" dirty="0" smtClean="0"/>
          </a:p>
          <a:p>
            <a:pPr marL="0" indent="0">
              <a:buNone/>
            </a:pPr>
            <a:endParaRPr lang="en-US" altLang="ja-JP" sz="1800" dirty="0" smtClean="0"/>
          </a:p>
          <a:p>
            <a:pPr marL="0" indent="0">
              <a:buNone/>
            </a:pPr>
            <a:r>
              <a:rPr lang="ja-JP" altLang="ja-JP" sz="1800" dirty="0" smtClean="0"/>
              <a:t>＜</a:t>
            </a:r>
            <a:r>
              <a:rPr lang="ja-JP" altLang="ja-JP" sz="1800" dirty="0"/>
              <a:t>演習の目的＞</a:t>
            </a:r>
          </a:p>
          <a:p>
            <a:pPr marL="714375" indent="-357188"/>
            <a:r>
              <a:rPr lang="ja-JP" altLang="ja-JP" sz="1800" dirty="0" smtClean="0"/>
              <a:t>各演習</a:t>
            </a:r>
            <a:r>
              <a:rPr lang="ja-JP" altLang="ja-JP" sz="1800" dirty="0"/>
              <a:t>の獲得目標を理解すること</a:t>
            </a:r>
          </a:p>
          <a:p>
            <a:pPr marL="714375" indent="-357188"/>
            <a:r>
              <a:rPr lang="ja-JP" altLang="ja-JP" sz="1800" dirty="0" smtClean="0"/>
              <a:t>各演習</a:t>
            </a:r>
            <a:r>
              <a:rPr lang="ja-JP" altLang="ja-JP" sz="1800" dirty="0"/>
              <a:t>の内容の全体像を把握すること</a:t>
            </a:r>
          </a:p>
          <a:p>
            <a:pPr marL="714375" indent="-357188"/>
            <a:r>
              <a:rPr lang="ja-JP" altLang="ja-JP" sz="1800" dirty="0" smtClean="0"/>
              <a:t>各演習</a:t>
            </a:r>
            <a:r>
              <a:rPr lang="ja-JP" altLang="ja-JP" sz="1800" dirty="0"/>
              <a:t>の内容のポイントを理解すること</a:t>
            </a:r>
          </a:p>
          <a:p>
            <a:pPr marL="714375" indent="-357188"/>
            <a:r>
              <a:rPr lang="ja-JP" altLang="ja-JP" sz="1800" dirty="0" smtClean="0"/>
              <a:t>各演習</a:t>
            </a:r>
            <a:r>
              <a:rPr lang="ja-JP" altLang="ja-JP" sz="1800" dirty="0"/>
              <a:t>の進行役の役割、進行のポイントを理解すること</a:t>
            </a:r>
          </a:p>
          <a:p>
            <a:pPr marL="714375" indent="-357188"/>
            <a:r>
              <a:rPr lang="ja-JP" altLang="ja-JP" sz="1800" dirty="0" smtClean="0"/>
              <a:t>各演習</a:t>
            </a:r>
            <a:r>
              <a:rPr lang="ja-JP" altLang="ja-JP" sz="1800" dirty="0"/>
              <a:t>のグループ講師（ファシリテーター）の役割を理解する</a:t>
            </a:r>
            <a:r>
              <a:rPr lang="ja-JP" altLang="ja-JP" sz="1800" dirty="0" smtClean="0"/>
              <a:t>こと</a:t>
            </a:r>
            <a:endParaRPr lang="en-US" altLang="ja-JP" sz="1800" dirty="0"/>
          </a:p>
          <a:p>
            <a:pPr marL="714375" indent="-357188">
              <a:buNone/>
            </a:pPr>
            <a:endParaRPr lang="en-US" altLang="ja-JP" sz="1800" dirty="0" smtClean="0"/>
          </a:p>
          <a:p>
            <a:pPr marL="0" indent="0">
              <a:buNone/>
            </a:pPr>
            <a:r>
              <a:rPr lang="ja-JP" altLang="en-US" sz="1800" dirty="0" smtClean="0"/>
              <a:t>＜内容＞</a:t>
            </a:r>
            <a:endParaRPr lang="en-US" altLang="ja-JP" sz="1800" dirty="0" smtClean="0"/>
          </a:p>
          <a:p>
            <a:pPr marL="371475" lvl="0" indent="0">
              <a:buNone/>
            </a:pPr>
            <a:r>
              <a:rPr lang="ja-JP" altLang="en-US" sz="1800" dirty="0" smtClean="0"/>
              <a:t>○　</a:t>
            </a:r>
            <a:r>
              <a:rPr lang="ja-JP" altLang="ja-JP" sz="1800" dirty="0" smtClean="0"/>
              <a:t>モデル</a:t>
            </a:r>
            <a:r>
              <a:rPr lang="ja-JP" altLang="ja-JP" sz="1800" dirty="0"/>
              <a:t>基礎研修を活用した新カリキュラムに沿った講義を実施する</a:t>
            </a:r>
          </a:p>
          <a:p>
            <a:pPr marL="898525"/>
            <a:r>
              <a:rPr lang="ja-JP" altLang="ja-JP" sz="1800" dirty="0" smtClean="0"/>
              <a:t>講義</a:t>
            </a:r>
            <a:r>
              <a:rPr lang="ja-JP" altLang="ja-JP" sz="1800" dirty="0"/>
              <a:t>内容全体のレビューとポイントについて講義を行う</a:t>
            </a:r>
          </a:p>
          <a:p>
            <a:pPr marL="371475" lvl="0" indent="0">
              <a:buNone/>
            </a:pPr>
            <a:r>
              <a:rPr lang="ja-JP" altLang="en-US" sz="1800" dirty="0" smtClean="0"/>
              <a:t>○　</a:t>
            </a:r>
            <a:r>
              <a:rPr lang="ja-JP" altLang="ja-JP" sz="1800" dirty="0" smtClean="0"/>
              <a:t>モデル</a:t>
            </a:r>
            <a:r>
              <a:rPr lang="ja-JP" altLang="ja-JP" sz="1800" dirty="0"/>
              <a:t>基礎研修に沿って演習を実施する</a:t>
            </a:r>
          </a:p>
          <a:p>
            <a:pPr marL="898525"/>
            <a:r>
              <a:rPr lang="ja-JP" altLang="ja-JP" sz="1800" dirty="0" smtClean="0"/>
              <a:t>受講者</a:t>
            </a:r>
            <a:r>
              <a:rPr lang="ja-JP" altLang="ja-JP" sz="1800" dirty="0"/>
              <a:t>が演習全体を体験</a:t>
            </a:r>
            <a:r>
              <a:rPr lang="ja-JP" altLang="ja-JP" sz="1800" dirty="0" smtClean="0"/>
              <a:t>する</a:t>
            </a:r>
            <a:endParaRPr lang="en-US" altLang="ja-JP" sz="1800" dirty="0" smtClean="0"/>
          </a:p>
          <a:p>
            <a:pPr marL="898525"/>
            <a:r>
              <a:rPr lang="ja-JP" altLang="en-US" sz="1800" dirty="0" smtClean="0"/>
              <a:t>講師により全体進行やグループ進行のポイントについて説明する</a:t>
            </a:r>
            <a:endParaRPr lang="en-US" altLang="ja-JP" sz="1800" dirty="0" smtClean="0"/>
          </a:p>
          <a:p>
            <a:pPr marL="0" indent="0">
              <a:buNone/>
            </a:pPr>
            <a:r>
              <a:rPr lang="ja-JP" altLang="en-US" sz="1800" dirty="0" smtClean="0"/>
              <a:t>　　　</a:t>
            </a:r>
            <a:endParaRPr lang="en-US" altLang="ja-JP" sz="1800" dirty="0" smtClean="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8" name="タイトル 1"/>
          <p:cNvSpPr>
            <a:spLocks noGrp="1"/>
          </p:cNvSpPr>
          <p:nvPr>
            <p:ph type="title"/>
          </p:nvPr>
        </p:nvSpPr>
        <p:spPr>
          <a:xfrm>
            <a:off x="179512" y="44624"/>
            <a:ext cx="8507288" cy="490066"/>
          </a:xfrm>
        </p:spPr>
        <p:txBody>
          <a:bodyPr>
            <a:noAutofit/>
          </a:bodyPr>
          <a:lstStyle/>
          <a:p>
            <a:pPr algn="l"/>
            <a:r>
              <a:rPr kumimoji="1" lang="ja-JP" altLang="en-US" sz="3600" dirty="0" smtClean="0">
                <a:solidFill>
                  <a:schemeClr val="bg2">
                    <a:lumMod val="25000"/>
                  </a:schemeClr>
                </a:solidFill>
              </a:rPr>
              <a:t>３　平成３０年度研修の目的・内容</a:t>
            </a:r>
            <a:endParaRPr kumimoji="1" lang="ja-JP" altLang="en-US" sz="3600" dirty="0">
              <a:solidFill>
                <a:schemeClr val="bg2">
                  <a:lumMod val="25000"/>
                </a:schemeClr>
              </a:solidFill>
            </a:endParaRPr>
          </a:p>
        </p:txBody>
      </p:sp>
    </p:spTree>
    <p:extLst>
      <p:ext uri="{BB962C8B-B14F-4D97-AF65-F5344CB8AC3E}">
        <p14:creationId xmlns:p14="http://schemas.microsoft.com/office/powerpoint/2010/main" val="1621236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４　</a:t>
            </a:r>
            <a:r>
              <a:rPr kumimoji="1" lang="ja-JP" altLang="en-US" dirty="0" smtClean="0"/>
              <a:t>講義１ついて</a:t>
            </a:r>
            <a:endParaRPr kumimoji="1" lang="ja-JP" altLang="en-US" dirty="0"/>
          </a:p>
        </p:txBody>
      </p:sp>
      <p:sp>
        <p:nvSpPr>
          <p:cNvPr id="3" name="コンテンツ プレースホルダー 2"/>
          <p:cNvSpPr>
            <a:spLocks noGrp="1"/>
          </p:cNvSpPr>
          <p:nvPr>
            <p:ph idx="1"/>
          </p:nvPr>
        </p:nvSpPr>
        <p:spPr>
          <a:xfrm>
            <a:off x="251520" y="1196753"/>
            <a:ext cx="8712968" cy="4896543"/>
          </a:xfrm>
        </p:spPr>
        <p:style>
          <a:lnRef idx="2">
            <a:schemeClr val="dk1"/>
          </a:lnRef>
          <a:fillRef idx="1">
            <a:schemeClr val="lt1"/>
          </a:fillRef>
          <a:effectRef idx="0">
            <a:schemeClr val="dk1"/>
          </a:effectRef>
          <a:fontRef idx="minor">
            <a:schemeClr val="dk1"/>
          </a:fontRef>
        </p:style>
        <p:txBody>
          <a:bodyPr>
            <a:normAutofit/>
          </a:bodyPr>
          <a:lstStyle/>
          <a:p>
            <a:pPr>
              <a:lnSpc>
                <a:spcPct val="110000"/>
              </a:lnSpc>
              <a:buFont typeface="Wingdings" panose="05000000000000000000" pitchFamily="2" charset="2"/>
              <a:buChar char="u"/>
            </a:pPr>
            <a:r>
              <a:rPr lang="ja-JP" altLang="en-US" dirty="0"/>
              <a:t>平成</a:t>
            </a:r>
            <a:r>
              <a:rPr lang="en-US" altLang="ja-JP" dirty="0"/>
              <a:t>28</a:t>
            </a:r>
            <a:r>
              <a:rPr lang="ja-JP" altLang="en-US" dirty="0" smtClean="0"/>
              <a:t>年に成立した改正障害者総合支援法・児童福祉法の内容、平成</a:t>
            </a:r>
            <a:r>
              <a:rPr lang="en-US" altLang="ja-JP" dirty="0" smtClean="0"/>
              <a:t>29</a:t>
            </a:r>
            <a:r>
              <a:rPr lang="ja-JP" altLang="en-US" dirty="0" smtClean="0"/>
              <a:t>年度の各制度の動向について解説します。</a:t>
            </a:r>
            <a:endParaRPr lang="en-US" altLang="ja-JP" dirty="0" smtClean="0"/>
          </a:p>
          <a:p>
            <a:pPr>
              <a:lnSpc>
                <a:spcPct val="110000"/>
              </a:lnSpc>
              <a:buFont typeface="Wingdings" panose="05000000000000000000" pitchFamily="2" charset="2"/>
              <a:buChar char="u"/>
            </a:pPr>
            <a:r>
              <a:rPr kumimoji="1" lang="ja-JP" altLang="en-US" dirty="0" smtClean="0"/>
              <a:t>平成</a:t>
            </a:r>
            <a:r>
              <a:rPr kumimoji="1" lang="en-US" altLang="ja-JP" dirty="0" smtClean="0"/>
              <a:t>29</a:t>
            </a:r>
            <a:r>
              <a:rPr kumimoji="1" lang="ja-JP" altLang="en-US" dirty="0" smtClean="0"/>
              <a:t>年４月に発出した「意思決定支援ガイドライン」および権利擁護にかかる制度について解説します。</a:t>
            </a:r>
            <a:endParaRPr kumimoji="1" lang="en-US" altLang="ja-JP" dirty="0" smtClean="0"/>
          </a:p>
          <a:p>
            <a:pPr marL="0" indent="0">
              <a:lnSpc>
                <a:spcPct val="110000"/>
              </a:lnSpc>
              <a:buNone/>
            </a:pPr>
            <a:r>
              <a:rPr lang="ja-JP" altLang="en-US" dirty="0" smtClean="0"/>
              <a:t>　情報提供と現行研修の講義を想定した</a:t>
            </a:r>
            <a:r>
              <a:rPr kumimoji="1" lang="ja-JP" altLang="en-US" dirty="0" smtClean="0"/>
              <a:t>行政説明となります。</a:t>
            </a:r>
            <a:endParaRPr kumimoji="1" lang="en-US" altLang="ja-JP" dirty="0" smtClean="0"/>
          </a:p>
          <a:p>
            <a:pPr marL="0" indent="0">
              <a:lnSpc>
                <a:spcPct val="110000"/>
              </a:lnSpc>
              <a:buNone/>
            </a:pP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2894921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５　講義２～６について</a:t>
            </a:r>
            <a:endParaRPr kumimoji="1" lang="ja-JP" altLang="en-US" dirty="0"/>
          </a:p>
        </p:txBody>
      </p:sp>
      <p:sp>
        <p:nvSpPr>
          <p:cNvPr id="3" name="コンテンツ プレースホルダー 2"/>
          <p:cNvSpPr>
            <a:spLocks noGrp="1"/>
          </p:cNvSpPr>
          <p:nvPr>
            <p:ph idx="1"/>
          </p:nvPr>
        </p:nvSpPr>
        <p:spPr>
          <a:xfrm>
            <a:off x="179512" y="1196753"/>
            <a:ext cx="8712968" cy="3168351"/>
          </a:xfrm>
        </p:spPr>
        <p:style>
          <a:lnRef idx="2">
            <a:schemeClr val="dk1"/>
          </a:lnRef>
          <a:fillRef idx="1">
            <a:schemeClr val="lt1"/>
          </a:fillRef>
          <a:effectRef idx="0">
            <a:schemeClr val="dk1"/>
          </a:effectRef>
          <a:fontRef idx="minor">
            <a:schemeClr val="dk1"/>
          </a:fontRef>
        </p:style>
        <p:txBody>
          <a:bodyPr anchor="ctr">
            <a:normAutofit fontScale="85000" lnSpcReduction="10000"/>
          </a:bodyPr>
          <a:lstStyle/>
          <a:p>
            <a:pPr marL="0" indent="0">
              <a:lnSpc>
                <a:spcPct val="110000"/>
              </a:lnSpc>
              <a:buNone/>
            </a:pPr>
            <a:r>
              <a:rPr kumimoji="1" lang="en-US" altLang="ja-JP" dirty="0" smtClean="0"/>
              <a:t>【</a:t>
            </a:r>
            <a:r>
              <a:rPr kumimoji="1" lang="ja-JP" altLang="en-US" dirty="0" smtClean="0"/>
              <a:t>講義</a:t>
            </a:r>
            <a:r>
              <a:rPr lang="en-US" altLang="ja-JP" dirty="0"/>
              <a:t>2</a:t>
            </a:r>
            <a:r>
              <a:rPr kumimoji="1" lang="en-US" altLang="ja-JP" dirty="0" smtClean="0"/>
              <a:t>】</a:t>
            </a:r>
            <a:r>
              <a:rPr kumimoji="1" lang="ja-JP" altLang="en-US" dirty="0" smtClean="0"/>
              <a:t>サービス</a:t>
            </a:r>
            <a:r>
              <a:rPr kumimoji="1" lang="ja-JP" altLang="en-US" dirty="0"/>
              <a:t>提供</a:t>
            </a:r>
            <a:r>
              <a:rPr kumimoji="1" lang="ja-JP" altLang="en-US" dirty="0" smtClean="0"/>
              <a:t>の基本的な考え方</a:t>
            </a:r>
            <a:endParaRPr kumimoji="1" lang="en-US" altLang="ja-JP" dirty="0" smtClean="0"/>
          </a:p>
          <a:p>
            <a:pPr marL="0" indent="0">
              <a:lnSpc>
                <a:spcPct val="110000"/>
              </a:lnSpc>
              <a:buNone/>
            </a:pPr>
            <a:r>
              <a:rPr lang="en-US" altLang="ja-JP" dirty="0" smtClean="0"/>
              <a:t>【</a:t>
            </a:r>
            <a:r>
              <a:rPr lang="ja-JP" altLang="en-US" dirty="0" smtClean="0"/>
              <a:t>講義</a:t>
            </a:r>
            <a:r>
              <a:rPr lang="en-US" altLang="ja-JP" dirty="0"/>
              <a:t>3</a:t>
            </a:r>
            <a:r>
              <a:rPr lang="en-US" altLang="ja-JP" dirty="0" smtClean="0"/>
              <a:t>】</a:t>
            </a:r>
            <a:r>
              <a:rPr lang="ja-JP" altLang="en-US" dirty="0" smtClean="0"/>
              <a:t>サービス</a:t>
            </a:r>
            <a:r>
              <a:rPr lang="ja-JP" altLang="en-US" dirty="0"/>
              <a:t>提供</a:t>
            </a:r>
            <a:r>
              <a:rPr lang="ja-JP" altLang="en-US" dirty="0" smtClean="0"/>
              <a:t>のプロセス</a:t>
            </a:r>
            <a:endParaRPr lang="en-US" altLang="ja-JP" dirty="0" smtClean="0"/>
          </a:p>
          <a:p>
            <a:pPr marL="0" indent="0">
              <a:lnSpc>
                <a:spcPct val="110000"/>
              </a:lnSpc>
              <a:buNone/>
            </a:pPr>
            <a:r>
              <a:rPr lang="en-US" altLang="ja-JP" dirty="0" smtClean="0"/>
              <a:t>【</a:t>
            </a:r>
            <a:r>
              <a:rPr lang="ja-JP" altLang="en-US" dirty="0" smtClean="0"/>
              <a:t>講義</a:t>
            </a:r>
            <a:r>
              <a:rPr lang="en-US" altLang="ja-JP" dirty="0"/>
              <a:t>4</a:t>
            </a:r>
            <a:r>
              <a:rPr lang="en-US" altLang="ja-JP" dirty="0" smtClean="0"/>
              <a:t>】</a:t>
            </a:r>
            <a:r>
              <a:rPr lang="ja-JP" altLang="en-US" dirty="0" smtClean="0"/>
              <a:t>サービス等利用計画等と個別支援計画の関係</a:t>
            </a:r>
            <a:endParaRPr lang="en-US" altLang="ja-JP" dirty="0" smtClean="0"/>
          </a:p>
          <a:p>
            <a:pPr marL="0" indent="0">
              <a:lnSpc>
                <a:spcPct val="110000"/>
              </a:lnSpc>
              <a:buNone/>
            </a:pPr>
            <a:r>
              <a:rPr lang="en-US" altLang="ja-JP" dirty="0" smtClean="0"/>
              <a:t>【</a:t>
            </a:r>
            <a:r>
              <a:rPr lang="ja-JP" altLang="en-US" dirty="0" smtClean="0"/>
              <a:t>講義</a:t>
            </a:r>
            <a:r>
              <a:rPr lang="en-US" altLang="ja-JP" dirty="0"/>
              <a:t>5</a:t>
            </a:r>
            <a:r>
              <a:rPr lang="en-US" altLang="ja-JP" dirty="0" smtClean="0"/>
              <a:t>】</a:t>
            </a:r>
            <a:r>
              <a:rPr lang="ja-JP" altLang="en-US" dirty="0" smtClean="0"/>
              <a:t>サービス提供事業者の利用者主体のアセスメント</a:t>
            </a:r>
            <a:endParaRPr lang="en-US" altLang="ja-JP" dirty="0" smtClean="0"/>
          </a:p>
          <a:p>
            <a:pPr marL="0" indent="0">
              <a:lnSpc>
                <a:spcPct val="110000"/>
              </a:lnSpc>
              <a:buNone/>
            </a:pPr>
            <a:r>
              <a:rPr lang="en-US" altLang="ja-JP" dirty="0" smtClean="0"/>
              <a:t>【</a:t>
            </a:r>
            <a:r>
              <a:rPr lang="ja-JP" altLang="en-US" dirty="0" smtClean="0"/>
              <a:t>講義</a:t>
            </a:r>
            <a:r>
              <a:rPr lang="en-US" altLang="ja-JP" dirty="0"/>
              <a:t>6</a:t>
            </a:r>
            <a:r>
              <a:rPr lang="en-US" altLang="ja-JP" dirty="0" smtClean="0"/>
              <a:t>】</a:t>
            </a:r>
            <a:r>
              <a:rPr lang="ja-JP" altLang="en-US" dirty="0" smtClean="0"/>
              <a:t>個別支援計画作成のポイントと作成手順</a:t>
            </a:r>
            <a:endParaRPr lang="en-US" altLang="ja-JP" dirty="0" smtClean="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6" name="下矢印 5"/>
          <p:cNvSpPr/>
          <p:nvPr/>
        </p:nvSpPr>
        <p:spPr>
          <a:xfrm>
            <a:off x="2985914" y="4509120"/>
            <a:ext cx="3096344" cy="486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79884" y="5040750"/>
            <a:ext cx="8280920" cy="1384995"/>
          </a:xfrm>
          <a:prstGeom prst="rect">
            <a:avLst/>
          </a:prstGeom>
          <a:noFill/>
        </p:spPr>
        <p:txBody>
          <a:bodyPr wrap="square" rtlCol="0">
            <a:spAutoFit/>
          </a:bodyPr>
          <a:lstStyle/>
          <a:p>
            <a:r>
              <a:rPr lang="ja-JP" altLang="en-US" sz="2800" dirty="0"/>
              <a:t>基礎</a:t>
            </a:r>
            <a:r>
              <a:rPr lang="ja-JP" altLang="en-US" sz="2800" dirty="0" smtClean="0"/>
              <a:t>研修（モデル）講義部分の流れとポイントの伝達を行います</a:t>
            </a:r>
            <a:endParaRPr lang="en-US" altLang="ja-JP" sz="2800" dirty="0" smtClean="0"/>
          </a:p>
          <a:p>
            <a:r>
              <a:rPr lang="en-US" altLang="ja-JP" sz="2800" dirty="0" smtClean="0"/>
              <a:t>※</a:t>
            </a:r>
            <a:r>
              <a:rPr lang="ja-JP" altLang="en-US" sz="2800" dirty="0" smtClean="0"/>
              <a:t>一部時間は短縮します</a:t>
            </a:r>
            <a:endParaRPr kumimoji="1" lang="ja-JP" altLang="en-US" sz="2800" dirty="0"/>
          </a:p>
        </p:txBody>
      </p:sp>
    </p:spTree>
    <p:extLst>
      <p:ext uri="{BB962C8B-B14F-4D97-AF65-F5344CB8AC3E}">
        <p14:creationId xmlns:p14="http://schemas.microsoft.com/office/powerpoint/2010/main" val="309546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６　演習１・２について</a:t>
            </a:r>
            <a:endParaRPr kumimoji="1" lang="ja-JP" altLang="en-US" dirty="0"/>
          </a:p>
        </p:txBody>
      </p:sp>
      <p:sp>
        <p:nvSpPr>
          <p:cNvPr id="3" name="コンテンツ プレースホルダー 2"/>
          <p:cNvSpPr>
            <a:spLocks noGrp="1"/>
          </p:cNvSpPr>
          <p:nvPr>
            <p:ph idx="1"/>
          </p:nvPr>
        </p:nvSpPr>
        <p:spPr>
          <a:xfrm>
            <a:off x="179512" y="1196753"/>
            <a:ext cx="8712968" cy="3096343"/>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nSpc>
                <a:spcPct val="110000"/>
              </a:lnSpc>
              <a:buNone/>
            </a:pPr>
            <a:r>
              <a:rPr lang="en-US" altLang="ja-JP" sz="2800" dirty="0" smtClean="0"/>
              <a:t>【</a:t>
            </a:r>
            <a:r>
              <a:rPr lang="ja-JP" altLang="en-US" sz="2800" dirty="0" smtClean="0"/>
              <a:t>演習１</a:t>
            </a:r>
            <a:r>
              <a:rPr lang="en-US" altLang="ja-JP" sz="2800" dirty="0" smtClean="0"/>
              <a:t>】</a:t>
            </a:r>
            <a:r>
              <a:rPr lang="ja-JP" altLang="en-US" sz="2800" dirty="0" smtClean="0"/>
              <a:t>個別支援計画の作成</a:t>
            </a:r>
            <a:endParaRPr lang="en-US" altLang="ja-JP" sz="2800" dirty="0" smtClean="0"/>
          </a:p>
          <a:p>
            <a:pPr marL="623888">
              <a:lnSpc>
                <a:spcPct val="110000"/>
              </a:lnSpc>
              <a:buFont typeface="Wingdings" panose="05000000000000000000" pitchFamily="2" charset="2"/>
              <a:buChar char="l"/>
            </a:pPr>
            <a:r>
              <a:rPr kumimoji="1" lang="ja-JP" altLang="en-US" sz="2800" dirty="0" smtClean="0"/>
              <a:t>サービス担当者会議ロールプレイ</a:t>
            </a:r>
            <a:endParaRPr kumimoji="1" lang="en-US" altLang="ja-JP" sz="2800" dirty="0" smtClean="0"/>
          </a:p>
          <a:p>
            <a:pPr marL="623888">
              <a:lnSpc>
                <a:spcPct val="110000"/>
              </a:lnSpc>
              <a:buFont typeface="Wingdings" panose="05000000000000000000" pitchFamily="2" charset="2"/>
              <a:buChar char="l"/>
            </a:pPr>
            <a:r>
              <a:rPr lang="ja-JP" altLang="en-US" sz="2800" dirty="0" smtClean="0"/>
              <a:t>個別</a:t>
            </a:r>
            <a:r>
              <a:rPr lang="ja-JP" altLang="en-US" sz="2800" dirty="0"/>
              <a:t>支援計画作成</a:t>
            </a:r>
            <a:r>
              <a:rPr lang="ja-JP" altLang="en-US" sz="2800" dirty="0" smtClean="0"/>
              <a:t>にあたる本人との面接</a:t>
            </a:r>
            <a:endParaRPr lang="en-US" altLang="ja-JP" sz="2800" dirty="0" smtClean="0"/>
          </a:p>
          <a:p>
            <a:pPr marL="623888">
              <a:lnSpc>
                <a:spcPct val="110000"/>
              </a:lnSpc>
              <a:buFont typeface="Wingdings" panose="05000000000000000000" pitchFamily="2" charset="2"/>
              <a:buChar char="l"/>
            </a:pPr>
            <a:r>
              <a:rPr kumimoji="1" lang="ja-JP" altLang="en-US" sz="2800" dirty="0" smtClean="0"/>
              <a:t>個別支援計画の作成・発表</a:t>
            </a:r>
            <a:endParaRPr kumimoji="1" lang="en-US" altLang="ja-JP" sz="2800" dirty="0" smtClean="0"/>
          </a:p>
          <a:p>
            <a:pPr marL="0" indent="0">
              <a:lnSpc>
                <a:spcPct val="110000"/>
              </a:lnSpc>
              <a:buNone/>
            </a:pPr>
            <a:endParaRPr kumimoji="1" lang="en-US" altLang="ja-JP" sz="2800" dirty="0" smtClean="0"/>
          </a:p>
          <a:p>
            <a:pPr marL="0" indent="0">
              <a:lnSpc>
                <a:spcPct val="110000"/>
              </a:lnSpc>
              <a:buNone/>
            </a:pPr>
            <a:r>
              <a:rPr lang="en-US" altLang="ja-JP" sz="2800" dirty="0" smtClean="0"/>
              <a:t>【</a:t>
            </a:r>
            <a:r>
              <a:rPr lang="ja-JP" altLang="en-US" sz="2800" dirty="0" smtClean="0"/>
              <a:t>演習</a:t>
            </a:r>
            <a:r>
              <a:rPr lang="ja-JP" altLang="en-US" sz="2800" dirty="0"/>
              <a:t>２</a:t>
            </a:r>
            <a:r>
              <a:rPr lang="en-US" altLang="ja-JP" sz="2800" dirty="0" smtClean="0"/>
              <a:t>】</a:t>
            </a:r>
            <a:r>
              <a:rPr lang="ja-JP" altLang="en-US" sz="2800" dirty="0" smtClean="0"/>
              <a:t>個別支援計画の実施状況の把握及び記録方法</a:t>
            </a:r>
            <a:endParaRPr kumimoji="1" lang="ja-JP" altLang="en-US" sz="2800" dirty="0"/>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
        <p:nvSpPr>
          <p:cNvPr id="6" name="下矢印 5"/>
          <p:cNvSpPr/>
          <p:nvPr/>
        </p:nvSpPr>
        <p:spPr>
          <a:xfrm>
            <a:off x="2882416" y="4509120"/>
            <a:ext cx="3096344" cy="486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79884" y="5040758"/>
            <a:ext cx="8280920" cy="1384995"/>
          </a:xfrm>
          <a:prstGeom prst="rect">
            <a:avLst/>
          </a:prstGeom>
          <a:noFill/>
        </p:spPr>
        <p:txBody>
          <a:bodyPr wrap="square" rtlCol="0">
            <a:spAutoFit/>
          </a:bodyPr>
          <a:lstStyle/>
          <a:p>
            <a:r>
              <a:rPr lang="ja-JP" altLang="en-US" sz="2800" dirty="0"/>
              <a:t>基礎</a:t>
            </a:r>
            <a:r>
              <a:rPr lang="ja-JP" altLang="en-US" sz="2800" dirty="0" smtClean="0"/>
              <a:t>研修（モデル）演習部分の流れとポイントの伝達を行います</a:t>
            </a:r>
            <a:endParaRPr lang="en-US" altLang="ja-JP" sz="2800" dirty="0" smtClean="0"/>
          </a:p>
          <a:p>
            <a:r>
              <a:rPr kumimoji="1" lang="en-US" altLang="ja-JP" sz="2800" dirty="0" smtClean="0"/>
              <a:t>※</a:t>
            </a:r>
            <a:r>
              <a:rPr kumimoji="1" lang="ja-JP" altLang="en-US" sz="2800" dirty="0" smtClean="0"/>
              <a:t>ほぼ実際の時間数で実施します。</a:t>
            </a:r>
            <a:endParaRPr kumimoji="1" lang="ja-JP" altLang="en-US" sz="2800" dirty="0"/>
          </a:p>
        </p:txBody>
      </p:sp>
    </p:spTree>
    <p:extLst>
      <p:ext uri="{BB962C8B-B14F-4D97-AF65-F5344CB8AC3E}">
        <p14:creationId xmlns:p14="http://schemas.microsoft.com/office/powerpoint/2010/main" val="320303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260648"/>
            <a:ext cx="8229600" cy="778098"/>
          </a:xfrm>
        </p:spPr>
        <p:txBody>
          <a:bodyPr>
            <a:normAutofit/>
          </a:bodyPr>
          <a:lstStyle/>
          <a:p>
            <a:r>
              <a:rPr kumimoji="1" lang="ja-JP" altLang="en-US" sz="3600" dirty="0" smtClean="0"/>
              <a:t>７　補足講義について</a:t>
            </a:r>
            <a:endParaRPr kumimoji="1" lang="ja-JP" altLang="en-US" sz="3600" dirty="0"/>
          </a:p>
        </p:txBody>
      </p:sp>
      <p:sp>
        <p:nvSpPr>
          <p:cNvPr id="3" name="コンテンツ プレースホルダー 2"/>
          <p:cNvSpPr>
            <a:spLocks noGrp="1"/>
          </p:cNvSpPr>
          <p:nvPr>
            <p:ph idx="1"/>
          </p:nvPr>
        </p:nvSpPr>
        <p:spPr>
          <a:xfrm>
            <a:off x="179512" y="941520"/>
            <a:ext cx="8712968" cy="1944215"/>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nSpc>
                <a:spcPct val="150000"/>
              </a:lnSpc>
              <a:buNone/>
            </a:pPr>
            <a:r>
              <a:rPr lang="ja-JP" altLang="en-US" sz="2800" dirty="0" smtClean="0">
                <a:solidFill>
                  <a:schemeClr val="tx1">
                    <a:lumMod val="85000"/>
                    <a:lumOff val="15000"/>
                  </a:schemeClr>
                </a:solidFill>
              </a:rPr>
              <a:t>一日目で実施した行政説明について補足的な講義を行うとともに質問などにお応えし、理解を深める時間といたします。</a:t>
            </a:r>
            <a:endParaRPr lang="en-US" altLang="ja-JP" sz="2800" dirty="0">
              <a:solidFill>
                <a:schemeClr val="tx1">
                  <a:lumMod val="85000"/>
                  <a:lumOff val="15000"/>
                </a:schemeClr>
              </a:solidFill>
            </a:endParaRPr>
          </a:p>
        </p:txBody>
      </p:sp>
      <p:sp>
        <p:nvSpPr>
          <p:cNvPr id="4" name="日付プレースホルダー 3"/>
          <p:cNvSpPr>
            <a:spLocks noGrp="1"/>
          </p:cNvSpPr>
          <p:nvPr>
            <p:ph type="dt" sz="half" idx="10"/>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
        <p:nvSpPr>
          <p:cNvPr id="6" name="タイトル 1"/>
          <p:cNvSpPr txBox="1">
            <a:spLocks/>
          </p:cNvSpPr>
          <p:nvPr/>
        </p:nvSpPr>
        <p:spPr>
          <a:xfrm>
            <a:off x="457200" y="3252184"/>
            <a:ext cx="8229600" cy="7780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t>８　講義７について</a:t>
            </a:r>
            <a:endParaRPr lang="ja-JP" altLang="en-US" sz="3600" dirty="0"/>
          </a:p>
        </p:txBody>
      </p:sp>
      <p:sp>
        <p:nvSpPr>
          <p:cNvPr id="7" name="コンテンツ プレースホルダー 2"/>
          <p:cNvSpPr txBox="1">
            <a:spLocks/>
          </p:cNvSpPr>
          <p:nvPr/>
        </p:nvSpPr>
        <p:spPr>
          <a:xfrm>
            <a:off x="179512" y="4005064"/>
            <a:ext cx="8712968" cy="194421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a:lnSpc>
                <a:spcPct val="150000"/>
              </a:lnSpc>
              <a:buFont typeface="Arial" pitchFamily="34" charset="0"/>
              <a:buNone/>
            </a:pPr>
            <a:r>
              <a:rPr lang="ja-JP" altLang="en-US" sz="2800" dirty="0" smtClean="0">
                <a:solidFill>
                  <a:schemeClr val="tx1">
                    <a:lumMod val="85000"/>
                    <a:lumOff val="15000"/>
                  </a:schemeClr>
                </a:solidFill>
              </a:rPr>
              <a:t>講義７では、更新研修の内容についての紹介と解説を行います。</a:t>
            </a:r>
            <a:endParaRPr lang="en-US" altLang="ja-JP" sz="2800" dirty="0">
              <a:solidFill>
                <a:schemeClr val="tx1">
                  <a:lumMod val="85000"/>
                  <a:lumOff val="15000"/>
                </a:schemeClr>
              </a:solidFill>
            </a:endParaRPr>
          </a:p>
        </p:txBody>
      </p:sp>
    </p:spTree>
    <p:extLst>
      <p:ext uri="{BB962C8B-B14F-4D97-AF65-F5344CB8AC3E}">
        <p14:creationId xmlns:p14="http://schemas.microsoft.com/office/powerpoint/2010/main" val="2985731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384"/>
            <a:ext cx="8517632" cy="432048"/>
          </a:xfrm>
        </p:spPr>
        <p:txBody>
          <a:bodyPr>
            <a:noAutofit/>
          </a:bodyPr>
          <a:lstStyle/>
          <a:p>
            <a:r>
              <a:rPr kumimoji="1" lang="ja-JP" altLang="en-US" sz="2400" b="1" dirty="0" smtClean="0"/>
              <a:t>モデル研修の位置付け</a:t>
            </a:r>
            <a:endParaRPr kumimoji="1" lang="ja-JP" altLang="en-US" sz="2400" b="1" dirty="0"/>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9</a:t>
            </a:fld>
            <a:endParaRPr kumimoji="1" lang="ja-JP" altLang="en-US"/>
          </a:p>
        </p:txBody>
      </p:sp>
      <p:sp>
        <p:nvSpPr>
          <p:cNvPr id="3" name="正方形/長方形 2"/>
          <p:cNvSpPr/>
          <p:nvPr/>
        </p:nvSpPr>
        <p:spPr>
          <a:xfrm>
            <a:off x="319724" y="764704"/>
            <a:ext cx="8496944" cy="146080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400"/>
              </a:lnSpc>
            </a:pPr>
            <a:r>
              <a:rPr lang="ja-JP" altLang="en-US" sz="1300" dirty="0" smtClean="0"/>
              <a:t>指定障害福祉サービスの事業等の人員、設備及び運営に関する基準</a:t>
            </a:r>
            <a:r>
              <a:rPr lang="ja-JP" altLang="en-US" sz="1300" dirty="0"/>
              <a:t>（</a:t>
            </a:r>
            <a:r>
              <a:rPr lang="ja-JP" altLang="en-US" sz="1300" dirty="0" smtClean="0"/>
              <a:t>平成一八・九・二九厚労令一七一）</a:t>
            </a:r>
            <a:endParaRPr lang="en-US" altLang="ja-JP" sz="1300" dirty="0" smtClean="0"/>
          </a:p>
          <a:p>
            <a:pPr>
              <a:lnSpc>
                <a:spcPts val="1400"/>
              </a:lnSpc>
            </a:pPr>
            <a:r>
              <a:rPr lang="ja-JP" altLang="en-US" sz="1300" dirty="0" smtClean="0"/>
              <a:t>指定障害者支援施設等の人員、設備及び</a:t>
            </a:r>
            <a:r>
              <a:rPr lang="ja-JP" altLang="en-US" sz="1300" dirty="0"/>
              <a:t>運営に関する基準（</a:t>
            </a:r>
            <a:r>
              <a:rPr lang="ja-JP" altLang="en-US" sz="1300" dirty="0" smtClean="0"/>
              <a:t>平成一八・九・二九厚労令一七二）</a:t>
            </a:r>
            <a:endParaRPr lang="en-US" altLang="ja-JP" sz="1300" dirty="0" smtClean="0"/>
          </a:p>
          <a:p>
            <a:pPr>
              <a:lnSpc>
                <a:spcPts val="1400"/>
              </a:lnSpc>
            </a:pPr>
            <a:r>
              <a:rPr lang="ja-JP" altLang="en-US" sz="1300" dirty="0" smtClean="0"/>
              <a:t>指定通所支援の事業等の人員、設備及び運営に関する基準（平成二四・二・三厚労令一五）</a:t>
            </a:r>
            <a:endParaRPr lang="en-US" altLang="ja-JP" sz="1300" dirty="0" smtClean="0"/>
          </a:p>
          <a:p>
            <a:pPr>
              <a:lnSpc>
                <a:spcPts val="1400"/>
              </a:lnSpc>
            </a:pPr>
            <a:r>
              <a:rPr lang="ja-JP" altLang="en-US" sz="1300" dirty="0" smtClean="0"/>
              <a:t>指定障害児入所施設等の人員、設備及び運営に関する基準（平成二四・二・三厚労令一六）</a:t>
            </a:r>
            <a:endParaRPr lang="en-US" altLang="ja-JP" sz="1300" dirty="0" smtClean="0"/>
          </a:p>
          <a:p>
            <a:pPr>
              <a:lnSpc>
                <a:spcPts val="1400"/>
              </a:lnSpc>
            </a:pPr>
            <a:r>
              <a:rPr lang="ja-JP" altLang="en-US" sz="1300" u="sng" dirty="0" smtClean="0">
                <a:latin typeface="ＭＳ ゴシック" panose="020B0609070205080204" pitchFamily="49" charset="-128"/>
                <a:ea typeface="ＭＳ ゴシック" panose="020B0609070205080204" pitchFamily="49" charset="-128"/>
              </a:rPr>
              <a:t>（</a:t>
            </a:r>
            <a:r>
              <a:rPr lang="ja-JP" altLang="en-US" sz="1300" u="sng" dirty="0">
                <a:latin typeface="ＭＳ ゴシック" panose="020B0609070205080204" pitchFamily="49" charset="-128"/>
                <a:ea typeface="ＭＳ ゴシック" panose="020B0609070205080204" pitchFamily="49" charset="-128"/>
              </a:rPr>
              <a:t>従業者）</a:t>
            </a:r>
            <a:endParaRPr lang="ja-JP" altLang="en-US" sz="1300" dirty="0"/>
          </a:p>
          <a:p>
            <a:pPr marL="179388" indent="-179388">
              <a:lnSpc>
                <a:spcPts val="1400"/>
              </a:lnSpc>
              <a:spcBef>
                <a:spcPts val="300"/>
              </a:spcBef>
              <a:spcAft>
                <a:spcPts val="300"/>
              </a:spcAft>
              <a:buFont typeface="ＭＳ ゴシック" panose="020B0609070205080204" pitchFamily="49" charset="-128"/>
              <a:buChar char="○"/>
              <a:defRPr/>
            </a:pPr>
            <a:r>
              <a:rPr lang="ja-JP" altLang="en-US" sz="1300" dirty="0" smtClean="0">
                <a:latin typeface="ＭＳ ゴシック" panose="020B0609070205080204" pitchFamily="49" charset="-128"/>
                <a:ea typeface="ＭＳ ゴシック" panose="020B0609070205080204" pitchFamily="49" charset="-128"/>
              </a:rPr>
              <a:t>指定療養介護事業所ごと利用者の数の区分に応じ、</a:t>
            </a:r>
            <a:r>
              <a:rPr lang="ja-JP" altLang="en-US" sz="1300" b="1" u="sng" dirty="0" smtClean="0">
                <a:solidFill>
                  <a:schemeClr val="tx1"/>
                </a:solidFill>
                <a:latin typeface="ＭＳ ゴシック" panose="020B0609070205080204" pitchFamily="49" charset="-128"/>
                <a:ea typeface="ＭＳ ゴシック" panose="020B0609070205080204" pitchFamily="49" charset="-128"/>
              </a:rPr>
              <a:t>サービス管理責任者を</a:t>
            </a:r>
            <a:r>
              <a:rPr lang="ja-JP" altLang="en-US" sz="1300" b="1" u="sng" dirty="0">
                <a:solidFill>
                  <a:schemeClr val="tx1"/>
                </a:solidFill>
                <a:latin typeface="ＭＳ ゴシック" panose="020B0609070205080204" pitchFamily="49" charset="-128"/>
                <a:ea typeface="ＭＳ ゴシック" panose="020B0609070205080204" pitchFamily="49" charset="-128"/>
              </a:rPr>
              <a:t>配置する</a:t>
            </a:r>
            <a:r>
              <a:rPr lang="ja-JP" altLang="en-US" sz="1300" b="1" u="sng" dirty="0" smtClean="0">
                <a:solidFill>
                  <a:schemeClr val="tx1"/>
                </a:solidFill>
                <a:latin typeface="ＭＳ ゴシック" panose="020B0609070205080204" pitchFamily="49" charset="-128"/>
                <a:ea typeface="ＭＳ ゴシック" panose="020B0609070205080204" pitchFamily="49" charset="-128"/>
              </a:rPr>
              <a:t>。</a:t>
            </a:r>
            <a:endParaRPr lang="en-US" altLang="ja-JP" sz="1300" b="1" u="sng" dirty="0" smtClean="0">
              <a:solidFill>
                <a:schemeClr val="tx1"/>
              </a:solidFill>
              <a:latin typeface="ＭＳ ゴシック" panose="020B0609070205080204" pitchFamily="49" charset="-128"/>
              <a:ea typeface="ＭＳ ゴシック" panose="020B0609070205080204" pitchFamily="49" charset="-128"/>
            </a:endParaRPr>
          </a:p>
          <a:p>
            <a:pPr>
              <a:lnSpc>
                <a:spcPts val="1400"/>
              </a:lnSpc>
              <a:spcBef>
                <a:spcPts val="300"/>
              </a:spcBef>
              <a:spcAft>
                <a:spcPts val="300"/>
              </a:spcAft>
              <a:defRPr/>
            </a:pPr>
            <a:r>
              <a:rPr lang="ja-JP" altLang="en-US" sz="1300" dirty="0" smtClean="0">
                <a:solidFill>
                  <a:schemeClr val="tx1"/>
                </a:solidFill>
                <a:latin typeface="ＭＳ ゴシック" panose="020B0609070205080204" pitchFamily="49" charset="-128"/>
                <a:ea typeface="ＭＳ ゴシック" panose="020B0609070205080204" pitchFamily="49" charset="-128"/>
              </a:rPr>
              <a:t>○児童発達支援管理責任者　一以上</a:t>
            </a:r>
            <a:endParaRPr lang="en-US" altLang="ja-JP" sz="1300" dirty="0">
              <a:solidFill>
                <a:schemeClr val="tx1"/>
              </a:solidFill>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323528" y="476672"/>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基準省令</a:t>
            </a:r>
            <a:endParaRPr kumimoji="1" lang="ja-JP" altLang="en-US" sz="1600" dirty="0"/>
          </a:p>
        </p:txBody>
      </p:sp>
      <p:sp>
        <p:nvSpPr>
          <p:cNvPr id="8" name="正方形/長方形 7"/>
          <p:cNvSpPr/>
          <p:nvPr/>
        </p:nvSpPr>
        <p:spPr>
          <a:xfrm>
            <a:off x="323528" y="2870161"/>
            <a:ext cx="8496944" cy="17829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100"/>
              </a:lnSpc>
              <a:spcBef>
                <a:spcPts val="300"/>
              </a:spcBef>
              <a:spcAft>
                <a:spcPts val="300"/>
              </a:spcAft>
              <a:defRPr/>
            </a:pPr>
            <a:r>
              <a:rPr lang="ja-JP" altLang="en-US" sz="1300" dirty="0" smtClean="0">
                <a:solidFill>
                  <a:schemeClr val="tx1"/>
                </a:solidFill>
                <a:latin typeface="+mn-ea"/>
              </a:rPr>
              <a:t>サービス管理を行う者として厚生労働大臣が定めるもの等（平成一八・九二九厚労告五四四）</a:t>
            </a:r>
            <a:endParaRPr lang="en-US" altLang="ja-JP" sz="1300" dirty="0" smtClean="0">
              <a:solidFill>
                <a:schemeClr val="tx1"/>
              </a:solidFill>
              <a:latin typeface="+mn-ea"/>
            </a:endParaRPr>
          </a:p>
          <a:p>
            <a:pPr>
              <a:lnSpc>
                <a:spcPts val="1100"/>
              </a:lnSpc>
              <a:spcBef>
                <a:spcPts val="300"/>
              </a:spcBef>
              <a:spcAft>
                <a:spcPts val="300"/>
              </a:spcAft>
              <a:defRPr/>
            </a:pPr>
            <a:r>
              <a:rPr lang="ja-JP" altLang="en-US" sz="1300" dirty="0" smtClean="0">
                <a:solidFill>
                  <a:schemeClr val="tx1"/>
                </a:solidFill>
                <a:latin typeface="+mn-ea"/>
              </a:rPr>
              <a:t>障害児通所施設又は障害児入所支援の提供の管理を行う者として厚生労働大臣が定めるもの</a:t>
            </a:r>
            <a:endParaRPr lang="en-US" altLang="ja-JP" sz="1300" dirty="0" smtClean="0">
              <a:solidFill>
                <a:schemeClr val="tx1"/>
              </a:solidFill>
              <a:latin typeface="+mn-ea"/>
            </a:endParaRPr>
          </a:p>
          <a:p>
            <a:pPr algn="r">
              <a:lnSpc>
                <a:spcPts val="1100"/>
              </a:lnSpc>
              <a:spcBef>
                <a:spcPts val="300"/>
              </a:spcBef>
              <a:spcAft>
                <a:spcPts val="300"/>
              </a:spcAft>
              <a:defRPr/>
            </a:pPr>
            <a:r>
              <a:rPr lang="ja-JP" altLang="en-US" sz="1300" dirty="0" smtClean="0">
                <a:solidFill>
                  <a:schemeClr val="tx1"/>
                </a:solidFill>
                <a:latin typeface="+mn-ea"/>
              </a:rPr>
              <a:t>（平成二四・三・三〇厚労告二二七）</a:t>
            </a:r>
            <a:endParaRPr lang="en-US" altLang="ja-JP" sz="1300" dirty="0" smtClean="0">
              <a:solidFill>
                <a:schemeClr val="tx1"/>
              </a:solidFill>
              <a:latin typeface="+mn-ea"/>
            </a:endParaRPr>
          </a:p>
        </p:txBody>
      </p:sp>
      <p:sp>
        <p:nvSpPr>
          <p:cNvPr id="9" name="角丸四角形 8"/>
          <p:cNvSpPr/>
          <p:nvPr/>
        </p:nvSpPr>
        <p:spPr>
          <a:xfrm>
            <a:off x="319724" y="2582129"/>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告示</a:t>
            </a:r>
            <a:endParaRPr kumimoji="1" lang="ja-JP" altLang="en-US" sz="1600" dirty="0"/>
          </a:p>
        </p:txBody>
      </p:sp>
      <p:sp>
        <p:nvSpPr>
          <p:cNvPr id="12" name="AutoShape 5"/>
          <p:cNvSpPr>
            <a:spLocks noChangeArrowheads="1"/>
          </p:cNvSpPr>
          <p:nvPr/>
        </p:nvSpPr>
        <p:spPr bwMode="auto">
          <a:xfrm>
            <a:off x="3152601" y="3958579"/>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899592" y="3552375"/>
            <a:ext cx="2060332" cy="1028752"/>
          </a:xfrm>
          <a:prstGeom prst="rect">
            <a:avLst/>
          </a:prstGeom>
          <a:solidFill>
            <a:srgbClr val="E7FFE7"/>
          </a:solidFill>
          <a:ln w="9525">
            <a:solidFill>
              <a:schemeClr val="tx1"/>
            </a:solidFill>
            <a:miter lim="800000"/>
            <a:headEnd/>
            <a:tailEnd/>
          </a:ln>
        </p:spPr>
        <p:txBody>
          <a:bodyPr anchor="ctr"/>
          <a:lstStyle/>
          <a:p>
            <a:pPr algn="ctr" fontAlgn="base">
              <a:spcBef>
                <a:spcPct val="0"/>
              </a:spcBef>
              <a:spcAft>
                <a:spcPct val="0"/>
              </a:spcAft>
            </a:pPr>
            <a:r>
              <a:rPr lang="ja-JP" altLang="en-US" sz="1200" dirty="0" smtClean="0">
                <a:solidFill>
                  <a:srgbClr val="CC0000"/>
                </a:solidFill>
              </a:rPr>
              <a:t>実 務 経 験</a:t>
            </a:r>
            <a:endParaRPr lang="ja-JP" altLang="en-US" sz="1000" dirty="0" smtClean="0">
              <a:solidFill>
                <a:srgbClr val="000000"/>
              </a:solidFill>
            </a:endParaRPr>
          </a:p>
          <a:p>
            <a:pPr fontAlgn="base">
              <a:spcBef>
                <a:spcPct val="0"/>
              </a:spcBef>
              <a:spcAft>
                <a:spcPct val="0"/>
              </a:spcAft>
            </a:pPr>
            <a:r>
              <a:rPr lang="ja-JP" altLang="en-US" sz="1050" dirty="0" smtClean="0">
                <a:solidFill>
                  <a:srgbClr val="000000"/>
                </a:solidFill>
              </a:rPr>
              <a:t>障害者の保健・医療・福祉・就労・教育の分野における直接支援・相談支援などの業務における実務経験（３～１０年）</a:t>
            </a:r>
          </a:p>
        </p:txBody>
      </p:sp>
      <p:grpSp>
        <p:nvGrpSpPr>
          <p:cNvPr id="6" name="グループ化 5"/>
          <p:cNvGrpSpPr/>
          <p:nvPr/>
        </p:nvGrpSpPr>
        <p:grpSpPr>
          <a:xfrm>
            <a:off x="3665118" y="3552375"/>
            <a:ext cx="4363266" cy="1028753"/>
            <a:chOff x="3096855" y="4524042"/>
            <a:chExt cx="2987313" cy="1188367"/>
          </a:xfrm>
        </p:grpSpPr>
        <p:sp>
          <p:nvSpPr>
            <p:cNvPr id="10" name="Rectangle 2"/>
            <p:cNvSpPr>
              <a:spLocks noChangeArrowheads="1"/>
            </p:cNvSpPr>
            <p:nvPr/>
          </p:nvSpPr>
          <p:spPr bwMode="auto">
            <a:xfrm>
              <a:off x="3096855" y="4524042"/>
              <a:ext cx="2987313" cy="1188367"/>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rPr>
                <a:t>研 修 の 修了</a:t>
              </a:r>
            </a:p>
          </p:txBody>
        </p:sp>
        <p:sp>
          <p:nvSpPr>
            <p:cNvPr id="13" name="Rectangle 6"/>
            <p:cNvSpPr>
              <a:spLocks noChangeArrowheads="1"/>
            </p:cNvSpPr>
            <p:nvPr/>
          </p:nvSpPr>
          <p:spPr bwMode="auto">
            <a:xfrm>
              <a:off x="4826518" y="4797425"/>
              <a:ext cx="1131522" cy="80796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「サービス管理責任者研修」を修了</a:t>
              </a:r>
              <a:r>
                <a:rPr lang="en-US" altLang="ja-JP" sz="1100" dirty="0" smtClean="0">
                  <a:solidFill>
                    <a:srgbClr val="000000"/>
                  </a:solidFill>
                </a:rPr>
                <a:t/>
              </a:r>
              <a:br>
                <a:rPr lang="en-US" altLang="ja-JP" sz="1100" dirty="0" smtClean="0">
                  <a:solidFill>
                    <a:srgbClr val="000000"/>
                  </a:solidFill>
                </a:rPr>
              </a:br>
              <a:r>
                <a:rPr lang="ja-JP" altLang="en-US" sz="1100" dirty="0" smtClean="0">
                  <a:solidFill>
                    <a:srgbClr val="000000"/>
                  </a:solidFill>
                </a:rPr>
                <a:t>（１９時間）</a:t>
              </a:r>
            </a:p>
          </p:txBody>
        </p:sp>
        <p:sp>
          <p:nvSpPr>
            <p:cNvPr id="15" name="Rectangle 10"/>
            <p:cNvSpPr>
              <a:spLocks noChangeArrowheads="1"/>
            </p:cNvSpPr>
            <p:nvPr/>
          </p:nvSpPr>
          <p:spPr bwMode="auto">
            <a:xfrm>
              <a:off x="3236913" y="4799013"/>
              <a:ext cx="1119063" cy="806373"/>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「相談支援従事者初任者研修」講義部分を修了</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（１１．５時間）</a:t>
              </a:r>
              <a:endParaRPr lang="en-US" altLang="ja-JP" sz="1100" dirty="0" smtClean="0">
                <a:solidFill>
                  <a:srgbClr val="000000"/>
                </a:solidFill>
              </a:endParaRPr>
            </a:p>
          </p:txBody>
        </p:sp>
      </p:grpSp>
      <p:sp>
        <p:nvSpPr>
          <p:cNvPr id="16" name="AutoShape 5"/>
          <p:cNvSpPr>
            <a:spLocks noChangeArrowheads="1"/>
          </p:cNvSpPr>
          <p:nvPr/>
        </p:nvSpPr>
        <p:spPr bwMode="auto">
          <a:xfrm>
            <a:off x="5658184" y="3984101"/>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23775" y="4770526"/>
            <a:ext cx="2699755" cy="384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27397" y="5229200"/>
            <a:ext cx="8496944" cy="108012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サービス管理責任者研修事業の実施について（平成一八・八・三〇　障発〇八三〇〇〇四）</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児童発達支援管理責任者研修</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4953159"/>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通知</a:t>
            </a:r>
            <a:endParaRPr kumimoji="1" lang="ja-JP" altLang="en-US" sz="1600" dirty="0"/>
          </a:p>
        </p:txBody>
      </p:sp>
      <p:sp>
        <p:nvSpPr>
          <p:cNvPr id="21" name="正方形/長方形 20"/>
          <p:cNvSpPr/>
          <p:nvPr/>
        </p:nvSpPr>
        <p:spPr>
          <a:xfrm>
            <a:off x="4610950" y="5531563"/>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543126" y="5769782"/>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33265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下矢印 4"/>
          <p:cNvSpPr/>
          <p:nvPr/>
        </p:nvSpPr>
        <p:spPr>
          <a:xfrm>
            <a:off x="3123776" y="2438113"/>
            <a:ext cx="269975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四角形吹き出し 25"/>
          <p:cNvSpPr/>
          <p:nvPr/>
        </p:nvSpPr>
        <p:spPr>
          <a:xfrm>
            <a:off x="2195736" y="6093296"/>
            <a:ext cx="6463927" cy="692310"/>
          </a:xfrm>
          <a:prstGeom prst="wedgeRectCallout">
            <a:avLst>
              <a:gd name="adj1" fmla="val 44545"/>
              <a:gd name="adj2" fmla="val -90873"/>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smtClean="0">
                <a:solidFill>
                  <a:srgbClr val="FF0000"/>
                </a:solidFill>
              </a:rPr>
              <a:t>モデル研修は、標準カリキュラム以上の研修を実施するための一例。</a:t>
            </a:r>
            <a:r>
              <a:rPr lang="ja-JP" altLang="en-US" sz="1400" b="1" dirty="0" smtClean="0">
                <a:solidFill>
                  <a:srgbClr val="FF0000"/>
                </a:solidFill>
              </a:rPr>
              <a:t>これまで、各都道府県で実施してきた研修、モデル研修を参考に、新たな標準カリキュラム以上の内容となるように、都道府県ごとに３１年度以降の研修プログラムを構成しても良い。</a:t>
            </a:r>
            <a:endParaRPr kumimoji="1" lang="en-US" altLang="ja-JP" sz="1400" b="1" dirty="0" smtClean="0">
              <a:solidFill>
                <a:srgbClr val="FF0000"/>
              </a:solidFill>
            </a:endParaRPr>
          </a:p>
        </p:txBody>
      </p:sp>
    </p:spTree>
    <p:extLst>
      <p:ext uri="{BB962C8B-B14F-4D97-AF65-F5344CB8AC3E}">
        <p14:creationId xmlns:p14="http://schemas.microsoft.com/office/powerpoint/2010/main" val="1396673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2908</TotalTime>
  <Words>848</Words>
  <Application>Microsoft Office PowerPoint</Application>
  <PresentationFormat>画面に合わせる (4:3)</PresentationFormat>
  <Paragraphs>101</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ＭＳ ゴシック</vt:lpstr>
      <vt:lpstr>Arial</vt:lpstr>
      <vt:lpstr>Calibri</vt:lpstr>
      <vt:lpstr>Wingdings</vt:lpstr>
      <vt:lpstr>Office テーマ</vt:lpstr>
      <vt:lpstr>PowerPoint プレゼンテーション</vt:lpstr>
      <vt:lpstr>１　経緯 （平成１８年度～２９年度）</vt:lpstr>
      <vt:lpstr>２　平成３０年度研修の位置づけ</vt:lpstr>
      <vt:lpstr>３　平成３０年度研修の目的・内容</vt:lpstr>
      <vt:lpstr>４　講義１ついて</vt:lpstr>
      <vt:lpstr>５　講義２～６について</vt:lpstr>
      <vt:lpstr>６　演習１・２について</vt:lpstr>
      <vt:lpstr>７　補足講義について</vt:lpstr>
      <vt:lpstr>モデル研修の位置付け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平成２８年度相談支援従事者指導者養成研修  本研修の位置づけについて</dc:title>
  <dc:creator>大平 眞太郎(oohira-shintarou)</dc:creator>
  <cp:lastModifiedBy>大平 眞太郎(oohira-shintarou)</cp:lastModifiedBy>
  <cp:revision>191</cp:revision>
  <cp:lastPrinted>2016-05-09T08:10:12Z</cp:lastPrinted>
  <dcterms:created xsi:type="dcterms:W3CDTF">2016-04-12T03:51:30Z</dcterms:created>
  <dcterms:modified xsi:type="dcterms:W3CDTF">2018-09-20T01:39:57Z</dcterms:modified>
</cp:coreProperties>
</file>